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87" r:id="rId2"/>
    <p:sldId id="346" r:id="rId3"/>
    <p:sldId id="256" r:id="rId4"/>
    <p:sldId id="258" r:id="rId5"/>
    <p:sldId id="321" r:id="rId6"/>
    <p:sldId id="323" r:id="rId7"/>
    <p:sldId id="259" r:id="rId8"/>
    <p:sldId id="260" r:id="rId9"/>
    <p:sldId id="324" r:id="rId10"/>
    <p:sldId id="327" r:id="rId11"/>
    <p:sldId id="328" r:id="rId12"/>
    <p:sldId id="329" r:id="rId13"/>
    <p:sldId id="331" r:id="rId14"/>
    <p:sldId id="332" r:id="rId15"/>
    <p:sldId id="333" r:id="rId16"/>
    <p:sldId id="334" r:id="rId17"/>
    <p:sldId id="262" r:id="rId18"/>
    <p:sldId id="263" r:id="rId19"/>
    <p:sldId id="264" r:id="rId20"/>
    <p:sldId id="265" r:id="rId21"/>
    <p:sldId id="266" r:id="rId22"/>
    <p:sldId id="267" r:id="rId23"/>
    <p:sldId id="336" r:id="rId24"/>
    <p:sldId id="337" r:id="rId25"/>
    <p:sldId id="341" r:id="rId26"/>
    <p:sldId id="338" r:id="rId27"/>
    <p:sldId id="340" r:id="rId28"/>
    <p:sldId id="342" r:id="rId29"/>
    <p:sldId id="345" r:id="rId30"/>
    <p:sldId id="343" r:id="rId31"/>
    <p:sldId id="25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4" d="100"/>
          <a:sy n="94" d="100"/>
        </p:scale>
        <p:origin x="11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DF77E-A4BF-45B0-9C6B-930E3009DFC3}" type="datetimeFigureOut">
              <a:rPr lang="en-US" smtClean="0"/>
              <a:t>3/28/2023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FCE9F-3E52-4063-B420-C2AED0663E9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CB402-988A-4BC2-8A03-C856C8DD8AB3}"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23FFFA-18DB-4C98-9554-89C352BF3A02}"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228C3E-68DB-43B9-A37E-DF624BCECAF4}"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22653E-5FCD-440A-8F51-3FE0AC2D8F7B}"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D709A8-C8E0-4CA8-B21F-5A5C0CC479C1}"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82E0EAB-1823-4AC7-835C-FEBB03BEE50B}"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B04254D-FF02-4F5F-BAD2-F474983A22D4}"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206EA-31C0-4CCC-B65C-5A9ED16889F5}"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985297C-92B2-4F40-97D0-54C5892FC2B3}" type="datetime1">
              <a:rPr lang="en-US" smtClean="0"/>
              <a:t>3/28/2023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D0DFA9-2291-4261-98F5-09BDBEF3F23E}"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8B82F3-F0E8-4C82-9CF4-C8DC7D86BDD2}" type="datetime1">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09ED5-6D10-4C7B-87BB-11FCA4458D02}"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B32716-704B-44C2-BA3F-3987EB122B8B}" type="datetime1">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DABE5-52F5-48ED-B788-0793DBAC4BB2}" type="datetime1">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085A123-20EC-410A-ACD5-D6B0074DA088}" type="datetime1">
              <a:rPr lang="en-US" smtClean="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767535-F6CB-410E-8F2C-950F4136361E}"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D23E32-9CA0-4630-B3BB-5A31A56EA625}" type="datetime1">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8F3C63-5D5B-463F-A2F2-FA3D88EBE3BB}" type="datetime1">
              <a:rPr lang="en-US" smtClean="0"/>
              <a:t>3/28/2023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push dir="u"/>
  </p:transition>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
        <p:nvSpPr>
          <p:cNvPr id="7" name="Title 6"/>
          <p:cNvSpPr>
            <a:spLocks noGrp="1"/>
          </p:cNvSpPr>
          <p:nvPr>
            <p:ph type="ctrTitle" idx="4294967295"/>
          </p:nvPr>
        </p:nvSpPr>
        <p:spPr>
          <a:xfrm>
            <a:off x="810895" y="695325"/>
            <a:ext cx="9311640" cy="3925570"/>
          </a:xfrm>
        </p:spPr>
        <p:txBody>
          <a:bodyPr>
            <a:normAutofit/>
          </a:bodyPr>
          <a:lstStyle/>
          <a:p>
            <a:r>
              <a:rPr lang="en-US" b="1" dirty="0">
                <a:solidFill>
                  <a:schemeClr val="tx1">
                    <a:lumMod val="95000"/>
                  </a:schemeClr>
                </a:solidFill>
                <a:latin typeface="Algerian" panose="04020705040A02060702" charset="0"/>
                <a:cs typeface="Algerian" panose="04020705040A02060702" charset="0"/>
              </a:rPr>
              <a:t>TS-WEB/CC/AI TRACK CAPSTONE PROJECT</a:t>
            </a:r>
            <a:br>
              <a:rPr lang="en-US" sz="4800" b="1" dirty="0">
                <a:solidFill>
                  <a:schemeClr val="bg1"/>
                </a:solidFill>
                <a:latin typeface="Algerian" panose="04020705040A02060702" charset="0"/>
                <a:cs typeface="Algerian" panose="04020705040A02060702" charset="0"/>
              </a:rPr>
            </a:br>
            <a:r>
              <a:rPr lang="en-US" sz="4800" b="1" dirty="0">
                <a:solidFill>
                  <a:schemeClr val="bg1"/>
                </a:solidFill>
                <a:latin typeface="Algerian" panose="04020705040A02060702" charset="0"/>
                <a:cs typeface="Algerian" panose="04020705040A02060702" charset="0"/>
              </a:rPr>
              <a:t>   </a:t>
            </a:r>
            <a:r>
              <a:rPr lang="en-US" b="1" dirty="0">
                <a:solidFill>
                  <a:schemeClr val="bg1"/>
                </a:solidFill>
                <a:latin typeface="Algerian" panose="04020705040A02060702" charset="0"/>
                <a:cs typeface="Algerian" panose="04020705040A02060702" charset="0"/>
              </a:rPr>
              <a:t>ONLINE VENUE reservation SYSTEM</a:t>
            </a:r>
            <a:r>
              <a:rPr lang="en-US" dirty="0">
                <a:solidFill>
                  <a:schemeClr val="bg1"/>
                </a:solidFill>
              </a:rPr>
              <a:t> </a:t>
            </a:r>
          </a:p>
        </p:txBody>
      </p:sp>
      <p:sp>
        <p:nvSpPr>
          <p:cNvPr id="9" name="TextBox 8"/>
          <p:cNvSpPr txBox="1"/>
          <p:nvPr/>
        </p:nvSpPr>
        <p:spPr>
          <a:xfrm>
            <a:off x="220980" y="5572125"/>
            <a:ext cx="4055110" cy="400110"/>
          </a:xfrm>
          <a:prstGeom prst="rect">
            <a:avLst/>
          </a:prstGeom>
          <a:noFill/>
        </p:spPr>
        <p:txBody>
          <a:bodyPr wrap="square" rtlCol="0">
            <a:spAutoFit/>
          </a:bodyPr>
          <a:lstStyle/>
          <a:p>
            <a:r>
              <a:rPr lang="en-US" sz="2000" dirty="0">
                <a:latin typeface="Arial Rounded MT Bold" panose="020F0704030504030204" charset="0"/>
                <a:cs typeface="Arial Rounded MT Bold" panose="020F0704030504030204" charset="0"/>
              </a:rPr>
              <a:t> Guide by:- RADHA UMA</a:t>
            </a:r>
          </a:p>
        </p:txBody>
      </p:sp>
      <p:sp>
        <p:nvSpPr>
          <p:cNvPr id="10" name="TextBox 9"/>
          <p:cNvSpPr txBox="1"/>
          <p:nvPr/>
        </p:nvSpPr>
        <p:spPr>
          <a:xfrm>
            <a:off x="7711160" y="4765119"/>
            <a:ext cx="3595370" cy="1200329"/>
          </a:xfrm>
          <a:prstGeom prst="rect">
            <a:avLst/>
          </a:prstGeom>
          <a:noFill/>
        </p:spPr>
        <p:txBody>
          <a:bodyPr wrap="square" rtlCol="0">
            <a:spAutoFit/>
          </a:bodyPr>
          <a:lstStyle/>
          <a:p>
            <a:r>
              <a:rPr lang="en-US" dirty="0">
                <a:latin typeface="Arial Rounded MT Bold" panose="020F0704030504030204" charset="0"/>
                <a:cs typeface="Arial Rounded MT Bold" panose="020F0704030504030204" charset="0"/>
              </a:rPr>
              <a:t>Presented By:-SNEHA KATAM</a:t>
            </a:r>
          </a:p>
          <a:p>
            <a:r>
              <a:rPr lang="en-US" dirty="0">
                <a:latin typeface="Arial Rounded MT Bold" panose="020F0704030504030204" charset="0"/>
                <a:cs typeface="Arial Rounded MT Bold" panose="020F0704030504030204" charset="0"/>
              </a:rPr>
              <a:t>                             SOUJANYA</a:t>
            </a:r>
          </a:p>
          <a:p>
            <a:r>
              <a:rPr lang="en-US" dirty="0">
                <a:latin typeface="Arial Rounded MT Bold" panose="020F0704030504030204" charset="0"/>
                <a:cs typeface="Arial Rounded MT Bold" panose="020F0704030504030204" charset="0"/>
              </a:rPr>
              <a:t>                             TULASI</a:t>
            </a:r>
          </a:p>
          <a:p>
            <a:r>
              <a:rPr lang="en-US" dirty="0">
                <a:latin typeface="Arial Rounded MT Bold" panose="020F0704030504030204" charset="0"/>
                <a:cs typeface="Arial Rounded MT Bold" panose="020F0704030504030204" charset="0"/>
              </a:rPr>
              <a:t>                             DEEPIKA</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System Design (</a:t>
            </a:r>
            <a:r>
              <a:rPr lang="en-US" sz="4400" dirty="0" err="1"/>
              <a:t>Uml</a:t>
            </a:r>
            <a:r>
              <a:rPr lang="en-US" sz="4400" dirty="0"/>
              <a:t> Diagrams)</a:t>
            </a:r>
          </a:p>
        </p:txBody>
      </p:sp>
      <p:sp>
        <p:nvSpPr>
          <p:cNvPr id="3" name="Content Placeholder 2"/>
          <p:cNvSpPr>
            <a:spLocks noGrp="1"/>
          </p:cNvSpPr>
          <p:nvPr>
            <p:ph idx="1"/>
          </p:nvPr>
        </p:nvSpPr>
        <p:spPr>
          <a:xfrm>
            <a:off x="680321" y="2480383"/>
            <a:ext cx="9613861" cy="3599316"/>
          </a:xfrm>
        </p:spPr>
        <p:txBody>
          <a:bodyPr>
            <a:noAutofit/>
          </a:bodyPr>
          <a:lstStyle/>
          <a:p>
            <a:r>
              <a:rPr lang="en-US" sz="3200">
                <a:latin typeface="Arial Rounded MT Bold" panose="020F0704030504030204" charset="0"/>
                <a:cs typeface="Arial Rounded MT Bold" panose="020F0704030504030204" charset="0"/>
              </a:rPr>
              <a:t>UML stands for Unified Modeling Language. UML is a standardized general-purpose modeling language in the field of object-oriented software engineering.  </a:t>
            </a:r>
          </a:p>
          <a:p>
            <a:r>
              <a:rPr lang="en-US" sz="3200">
                <a:latin typeface="Arial Rounded MT Bold" panose="020F0704030504030204" charset="0"/>
                <a:cs typeface="Arial Rounded MT Bold" panose="020F0704030504030204" charset="0"/>
              </a:rPr>
              <a:t>The goal is for UML is to become a common language for creating models of object oriented computer software. </a:t>
            </a:r>
          </a:p>
        </p:txBody>
      </p:sp>
      <p:sp>
        <p:nvSpPr>
          <p:cNvPr id="5" name="Slide Number Placeholder 4"/>
          <p:cNvSpPr>
            <a:spLocks noGrp="1"/>
          </p:cNvSpPr>
          <p:nvPr>
            <p:ph type="sldNum" sz="quarter" idx="12"/>
          </p:nvPr>
        </p:nvSpPr>
        <p:spPr/>
        <p:txBody>
          <a:bodyPr/>
          <a:lstStyle/>
          <a:p>
            <a:fld id="{6D22F896-40B5-4ADD-8801-0D06FADFA095}" type="slidenum">
              <a:rPr lang="en-US" dirty="0"/>
              <a:t>10</a:t>
            </a:fld>
            <a:endParaRPr lang="en-US" dirty="0"/>
          </a:p>
        </p:txBody>
      </p:sp>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System Design(Use Case Diagram)</a:t>
            </a:r>
          </a:p>
        </p:txBody>
      </p:sp>
      <p:sp>
        <p:nvSpPr>
          <p:cNvPr id="3" name="Content Placeholder 2"/>
          <p:cNvSpPr>
            <a:spLocks noGrp="1"/>
          </p:cNvSpPr>
          <p:nvPr>
            <p:ph idx="1"/>
          </p:nvPr>
        </p:nvSpPr>
        <p:spPr>
          <a:xfrm>
            <a:off x="680085" y="2336800"/>
            <a:ext cx="9613900" cy="4039235"/>
          </a:xfrm>
        </p:spPr>
        <p:txBody>
          <a:bodyPr>
            <a:noAutofit/>
          </a:bodyPr>
          <a:lstStyle/>
          <a:p>
            <a:r>
              <a:rPr lang="en-US" sz="3200">
                <a:latin typeface="Arial Rounded MT Bold" panose="020F0704030504030204" charset="0"/>
                <a:cs typeface="Arial Rounded MT Bold" panose="020F0704030504030204" charset="0"/>
              </a:rPr>
              <a:t>A use case diagram in the Unified Modeling Language (UML) is a type of behavioral diagram defined and created from a Use-case analysis. </a:t>
            </a:r>
          </a:p>
          <a:p>
            <a:r>
              <a:rPr lang="en-US" sz="3200">
                <a:latin typeface="Arial Rounded MT Bold" panose="020F0704030504030204" charset="0"/>
                <a:cs typeface="Arial Rounded MT Bold" panose="020F0704030504030204" charset="0"/>
              </a:rPr>
              <a:t>Its purpose is to present a graphical overview of the functionality provided by a system.</a:t>
            </a:r>
          </a:p>
        </p:txBody>
      </p:sp>
      <p:sp>
        <p:nvSpPr>
          <p:cNvPr id="5" name="Slide Number Placeholder 4"/>
          <p:cNvSpPr>
            <a:spLocks noGrp="1"/>
          </p:cNvSpPr>
          <p:nvPr>
            <p:ph type="sldNum" sz="quarter" idx="12"/>
          </p:nvPr>
        </p:nvSpPr>
        <p:spPr/>
        <p:txBody>
          <a:bodyPr/>
          <a:lstStyle/>
          <a:p>
            <a:fld id="{6D22F896-40B5-4ADD-8801-0D06FADFA095}" type="slidenum">
              <a:rPr lang="en-US" dirty="0"/>
              <a:t>11</a:t>
            </a:fld>
            <a:endParaRPr lang="en-US" dirty="0"/>
          </a:p>
        </p:txBody>
      </p:sp>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 Url Diagrams </a:t>
            </a:r>
            <a:br>
              <a:rPr lang="en-US" sz="4000"/>
            </a:br>
            <a:r>
              <a:rPr lang="en-US" sz="4000"/>
              <a:t> Venue Provider Usercase Diagram</a:t>
            </a:r>
          </a:p>
        </p:txBody>
      </p:sp>
      <p:sp>
        <p:nvSpPr>
          <p:cNvPr id="5" name="Slide Number Placeholder 4"/>
          <p:cNvSpPr>
            <a:spLocks noGrp="1"/>
          </p:cNvSpPr>
          <p:nvPr>
            <p:ph type="sldNum" sz="quarter" idx="12"/>
          </p:nvPr>
        </p:nvSpPr>
        <p:spPr/>
        <p:txBody>
          <a:bodyPr/>
          <a:lstStyle/>
          <a:p>
            <a:fld id="{6D22F896-40B5-4ADD-8801-0D06FADFA095}" type="slidenum">
              <a:rPr lang="en-US" dirty="0"/>
              <a:t>12</a:t>
            </a:fld>
            <a:endParaRPr lang="en-US" dirty="0"/>
          </a:p>
        </p:txBody>
      </p:sp>
      <p:pic>
        <p:nvPicPr>
          <p:cNvPr id="3" name="Picture 1"/>
          <p:cNvPicPr>
            <a:picLocks noGrp="1" noChangeAspect="1" noChangeArrowheads="1"/>
          </p:cNvPicPr>
          <p:nvPr>
            <p:ph idx="1"/>
          </p:nvPr>
        </p:nvPicPr>
        <p:blipFill>
          <a:blip r:embed="rId3" cstate="print"/>
          <a:srcRect/>
          <a:stretch>
            <a:fillRect/>
          </a:stretch>
        </p:blipFill>
        <p:spPr>
          <a:xfrm>
            <a:off x="2850515" y="2215515"/>
            <a:ext cx="5770880" cy="439610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Visitor Usercase Diagram</a:t>
            </a:r>
          </a:p>
        </p:txBody>
      </p:sp>
      <p:sp>
        <p:nvSpPr>
          <p:cNvPr id="5" name="Slide Number Placeholder 4"/>
          <p:cNvSpPr>
            <a:spLocks noGrp="1"/>
          </p:cNvSpPr>
          <p:nvPr>
            <p:ph type="sldNum" sz="quarter" idx="12"/>
          </p:nvPr>
        </p:nvSpPr>
        <p:spPr/>
        <p:txBody>
          <a:bodyPr/>
          <a:lstStyle/>
          <a:p>
            <a:fld id="{6D22F896-40B5-4ADD-8801-0D06FADFA095}" type="slidenum">
              <a:rPr lang="en-US" dirty="0"/>
              <a:t>13</a:t>
            </a:fld>
            <a:endParaRPr lang="en-US" dirty="0"/>
          </a:p>
        </p:txBody>
      </p:sp>
      <p:pic>
        <p:nvPicPr>
          <p:cNvPr id="6" name="Picture 2"/>
          <p:cNvPicPr>
            <a:picLocks noGrp="1" noChangeAspect="1" noChangeArrowheads="1"/>
          </p:cNvPicPr>
          <p:nvPr>
            <p:ph idx="1"/>
          </p:nvPr>
        </p:nvPicPr>
        <p:blipFill>
          <a:blip r:embed="rId3" cstate="print"/>
          <a:srcRect/>
          <a:stretch>
            <a:fillRect/>
          </a:stretch>
        </p:blipFill>
        <p:spPr>
          <a:xfrm>
            <a:off x="3080632" y="2155190"/>
            <a:ext cx="5680814" cy="45275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Admin User Case Diagram</a:t>
            </a:r>
          </a:p>
        </p:txBody>
      </p:sp>
      <p:sp>
        <p:nvSpPr>
          <p:cNvPr id="5" name="Slide Number Placeholder 4"/>
          <p:cNvSpPr>
            <a:spLocks noGrp="1"/>
          </p:cNvSpPr>
          <p:nvPr>
            <p:ph type="sldNum" sz="quarter" idx="12"/>
          </p:nvPr>
        </p:nvSpPr>
        <p:spPr/>
        <p:txBody>
          <a:bodyPr/>
          <a:lstStyle/>
          <a:p>
            <a:fld id="{6D22F896-40B5-4ADD-8801-0D06FADFA095}" type="slidenum">
              <a:rPr lang="en-US" dirty="0"/>
              <a:t>14</a:t>
            </a:fld>
            <a:endParaRPr lang="en-US" dirty="0"/>
          </a:p>
        </p:txBody>
      </p:sp>
      <p:pic>
        <p:nvPicPr>
          <p:cNvPr id="6" name="Picture 3"/>
          <p:cNvPicPr>
            <a:picLocks noGrp="1" noChangeAspect="1" noChangeArrowheads="1"/>
          </p:cNvPicPr>
          <p:nvPr>
            <p:ph idx="1"/>
          </p:nvPr>
        </p:nvPicPr>
        <p:blipFill>
          <a:blip r:embed="rId3" cstate="print"/>
          <a:srcRect/>
          <a:stretch>
            <a:fillRect/>
          </a:stretch>
        </p:blipFill>
        <p:spPr>
          <a:xfrm>
            <a:off x="2653665" y="2192694"/>
            <a:ext cx="6070457" cy="440495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Class Diagram</a:t>
            </a:r>
          </a:p>
        </p:txBody>
      </p:sp>
      <p:sp>
        <p:nvSpPr>
          <p:cNvPr id="5" name="Slide Number Placeholder 4"/>
          <p:cNvSpPr>
            <a:spLocks noGrp="1"/>
          </p:cNvSpPr>
          <p:nvPr>
            <p:ph type="sldNum" sz="quarter" idx="12"/>
          </p:nvPr>
        </p:nvSpPr>
        <p:spPr/>
        <p:txBody>
          <a:bodyPr/>
          <a:lstStyle/>
          <a:p>
            <a:fld id="{6D22F896-40B5-4ADD-8801-0D06FADFA095}" type="slidenum">
              <a:rPr lang="en-US" dirty="0"/>
              <a:t>15</a:t>
            </a:fld>
            <a:endParaRPr lang="en-US" dirty="0"/>
          </a:p>
        </p:txBody>
      </p:sp>
      <p:pic>
        <p:nvPicPr>
          <p:cNvPr id="6" name="Picture 4"/>
          <p:cNvPicPr>
            <a:picLocks noGrp="1" noChangeAspect="1" noChangeArrowheads="1"/>
          </p:cNvPicPr>
          <p:nvPr>
            <p:ph idx="1"/>
          </p:nvPr>
        </p:nvPicPr>
        <p:blipFill>
          <a:blip r:embed="rId3" cstate="print"/>
          <a:srcRect/>
          <a:stretch>
            <a:fillRect/>
          </a:stretch>
        </p:blipFill>
        <p:spPr>
          <a:xfrm>
            <a:off x="2455858" y="2244798"/>
            <a:ext cx="6558116" cy="425994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Sequence Diagaram</a:t>
            </a:r>
          </a:p>
        </p:txBody>
      </p:sp>
      <p:sp>
        <p:nvSpPr>
          <p:cNvPr id="5" name="Slide Number Placeholder 4"/>
          <p:cNvSpPr>
            <a:spLocks noGrp="1"/>
          </p:cNvSpPr>
          <p:nvPr>
            <p:ph type="sldNum" sz="quarter" idx="12"/>
          </p:nvPr>
        </p:nvSpPr>
        <p:spPr/>
        <p:txBody>
          <a:bodyPr/>
          <a:lstStyle/>
          <a:p>
            <a:fld id="{6D22F896-40B5-4ADD-8801-0D06FADFA095}" type="slidenum">
              <a:rPr lang="en-US" dirty="0"/>
              <a:t>16</a:t>
            </a:fld>
            <a:endParaRPr lang="en-US" dirty="0"/>
          </a:p>
        </p:txBody>
      </p:sp>
      <p:pic>
        <p:nvPicPr>
          <p:cNvPr id="6" name="Content Placeholder 5"/>
          <p:cNvPicPr>
            <a:picLocks noGrp="1" noChangeAspect="1" noChangeArrowheads="1"/>
          </p:cNvPicPr>
          <p:nvPr>
            <p:ph idx="1"/>
          </p:nvPr>
        </p:nvPicPr>
        <p:blipFill>
          <a:blip r:embed="rId3" cstate="print"/>
          <a:srcRect/>
          <a:stretch>
            <a:fillRect/>
          </a:stretch>
        </p:blipFill>
        <p:spPr>
          <a:xfrm>
            <a:off x="1714500" y="2087880"/>
            <a:ext cx="7410450" cy="448087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dirty="0"/>
              <a:t>Modules</a:t>
            </a:r>
          </a:p>
        </p:txBody>
      </p:sp>
      <p:sp>
        <p:nvSpPr>
          <p:cNvPr id="3" name="Content Placeholder 2"/>
          <p:cNvSpPr>
            <a:spLocks noGrp="1"/>
          </p:cNvSpPr>
          <p:nvPr>
            <p:ph idx="1"/>
          </p:nvPr>
        </p:nvSpPr>
        <p:spPr>
          <a:xfrm>
            <a:off x="680085" y="2336800"/>
            <a:ext cx="9613900" cy="3856990"/>
          </a:xfrm>
        </p:spPr>
        <p:txBody>
          <a:bodyPr>
            <a:noAutofit/>
          </a:bodyPr>
          <a:lstStyle/>
          <a:p>
            <a:pPr marL="0" indent="0">
              <a:buNone/>
            </a:pPr>
            <a:r>
              <a:rPr lang="en-US" sz="3200" dirty="0">
                <a:latin typeface="Arial Rounded MT Bold" panose="020F0704030504030204" charset="0"/>
                <a:cs typeface="Arial Rounded MT Bold" panose="020F0704030504030204" charset="0"/>
              </a:rPr>
              <a:t>The system is proposed to have the following            modules:</a:t>
            </a:r>
          </a:p>
          <a:p>
            <a:pPr marL="0" indent="0">
              <a:buNone/>
            </a:pPr>
            <a:r>
              <a:rPr lang="en-US" sz="3200" dirty="0">
                <a:latin typeface="Arial Rounded MT Bold" panose="020F0704030504030204" charset="0"/>
                <a:cs typeface="Arial Rounded MT Bold" panose="020F0704030504030204" charset="0"/>
              </a:rPr>
              <a:t>   (1)  Registration</a:t>
            </a:r>
          </a:p>
          <a:p>
            <a:pPr marL="0" indent="0">
              <a:buNone/>
            </a:pPr>
            <a:r>
              <a:rPr lang="en-US" sz="3200" dirty="0">
                <a:latin typeface="Arial Rounded MT Bold" panose="020F0704030504030204" charset="0"/>
                <a:cs typeface="Arial Rounded MT Bold" panose="020F0704030504030204" charset="0"/>
              </a:rPr>
              <a:t>   (2)  Search</a:t>
            </a:r>
          </a:p>
          <a:p>
            <a:pPr marL="0" indent="0">
              <a:buNone/>
            </a:pPr>
            <a:r>
              <a:rPr lang="en-US" sz="3200" dirty="0">
                <a:latin typeface="Arial Rounded MT Bold" panose="020F0704030504030204" charset="0"/>
                <a:cs typeface="Arial Rounded MT Bold" panose="020F0704030504030204" charset="0"/>
              </a:rPr>
              <a:t>   (3)  Reservation </a:t>
            </a:r>
          </a:p>
          <a:p>
            <a:pPr marL="0" indent="0">
              <a:buNone/>
            </a:pPr>
            <a:r>
              <a:rPr lang="en-US" sz="3200" dirty="0">
                <a:latin typeface="Arial Rounded MT Bold" panose="020F0704030504030204" charset="0"/>
                <a:cs typeface="Arial Rounded MT Bold" panose="020F0704030504030204" charset="0"/>
              </a:rPr>
              <a:t>   (4)  Cancellation</a:t>
            </a:r>
          </a:p>
          <a:p>
            <a:pPr marL="0" indent="0">
              <a:buNone/>
            </a:pPr>
            <a:r>
              <a:rPr lang="en-US" sz="3200" dirty="0">
                <a:latin typeface="Arial Rounded MT Bold" panose="020F0704030504030204" charset="0"/>
                <a:cs typeface="Arial Rounded MT Bold" panose="020F0704030504030204" charset="0"/>
              </a:rPr>
              <a:t>   (5)  Venues Profile submission</a:t>
            </a:r>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dirty="0"/>
              <a:t> Registration</a:t>
            </a:r>
            <a:r>
              <a:rPr lang="en-US" dirty="0"/>
              <a:t> </a:t>
            </a:r>
          </a:p>
        </p:txBody>
      </p:sp>
      <p:sp>
        <p:nvSpPr>
          <p:cNvPr id="3" name="Content Placeholder 2"/>
          <p:cNvSpPr>
            <a:spLocks noGrp="1"/>
          </p:cNvSpPr>
          <p:nvPr>
            <p:ph sz="half" idx="1"/>
          </p:nvPr>
        </p:nvSpPr>
        <p:spPr/>
        <p:txBody>
          <a:bodyPr>
            <a:noAutofit/>
          </a:bodyPr>
          <a:lstStyle/>
          <a:p>
            <a:r>
              <a:rPr lang="en-US" sz="2800" dirty="0">
                <a:latin typeface="Arial Rounded MT Bold" panose="020F0704030504030204" charset="0"/>
                <a:cs typeface="Arial Rounded MT Bold" panose="020F0704030504030204" charset="0"/>
              </a:rPr>
              <a:t>The registration module deals with the intake of complete details of the user and venues. The user has to enter the personal details.   </a:t>
            </a:r>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Content Placeholder 6" descr="WhatsApp Image 2022-12-28 at 16.57"/>
          <p:cNvPicPr>
            <a:picLocks noGrp="1" noChangeAspect="1"/>
          </p:cNvPicPr>
          <p:nvPr>
            <p:ph sz="half" idx="2"/>
          </p:nvPr>
        </p:nvPicPr>
        <p:blipFill>
          <a:blip r:embed="rId3"/>
          <a:srcRect l="-37" t="9049" r="-300" b="-628"/>
          <a:stretch>
            <a:fillRect/>
          </a:stretch>
        </p:blipFill>
        <p:spPr>
          <a:xfrm>
            <a:off x="5243830" y="2139950"/>
            <a:ext cx="5486400" cy="4433570"/>
          </a:xfrm>
          <a:prstGeom prst="rect">
            <a:avLst/>
          </a:prstGeom>
        </p:spPr>
      </p:pic>
    </p:spTree>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Search</a:t>
            </a:r>
          </a:p>
        </p:txBody>
      </p:sp>
      <p:sp>
        <p:nvSpPr>
          <p:cNvPr id="3" name="Content Placeholder 2"/>
          <p:cNvSpPr>
            <a:spLocks noGrp="1"/>
          </p:cNvSpPr>
          <p:nvPr>
            <p:ph sz="half" idx="1"/>
          </p:nvPr>
        </p:nvSpPr>
        <p:spPr/>
        <p:txBody>
          <a:bodyPr>
            <a:noAutofit/>
          </a:bodyPr>
          <a:lstStyle/>
          <a:p>
            <a:r>
              <a:rPr lang="en-US" sz="2800" dirty="0">
                <a:latin typeface="Arial Rounded MT Bold" panose="020F0704030504030204" charset="0"/>
                <a:cs typeface="Arial Rounded MT Bold" panose="020F0704030504030204" charset="0"/>
              </a:rPr>
              <a:t>The search module allows users to search for venues of their desire. The user has to just specify  the place. The profile of all the venues in that place are displayed to the user.  </a:t>
            </a:r>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pic>
        <p:nvPicPr>
          <p:cNvPr id="4" name="Content Placeholder 3"/>
          <p:cNvPicPr>
            <a:picLocks noGrp="1" noChangeAspect="1"/>
          </p:cNvPicPr>
          <p:nvPr>
            <p:ph sz="half" idx="2"/>
          </p:nvPr>
        </p:nvPicPr>
        <p:blipFill>
          <a:blip r:embed="rId3"/>
          <a:srcRect l="24524" t="13620" r="24281" b="10233"/>
          <a:stretch>
            <a:fillRect/>
          </a:stretch>
        </p:blipFill>
        <p:spPr>
          <a:xfrm>
            <a:off x="5318760" y="2336800"/>
            <a:ext cx="5150485" cy="4229735"/>
          </a:xfrm>
          <a:prstGeom prst="rect">
            <a:avLst/>
          </a:prstGeom>
        </p:spPr>
      </p:pic>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  Outline</a:t>
            </a:r>
          </a:p>
        </p:txBody>
      </p:sp>
      <p:sp>
        <p:nvSpPr>
          <p:cNvPr id="9" name="Content Placeholder 8"/>
          <p:cNvSpPr>
            <a:spLocks noGrp="1"/>
          </p:cNvSpPr>
          <p:nvPr>
            <p:ph idx="1"/>
          </p:nvPr>
        </p:nvSpPr>
        <p:spPr>
          <a:xfrm>
            <a:off x="492361" y="2106386"/>
            <a:ext cx="9613861" cy="4751614"/>
          </a:xfrm>
        </p:spPr>
        <p:txBody>
          <a:bodyPr>
            <a:noAutofit/>
          </a:bodyPr>
          <a:lstStyle/>
          <a:p>
            <a:pPr lvl="1"/>
            <a:r>
              <a:rPr lang="en-US" dirty="0">
                <a:solidFill>
                  <a:schemeClr val="tx1"/>
                </a:solidFill>
                <a:latin typeface="Arial Rounded MT Bold" panose="020F0704030504030204" charset="0"/>
                <a:cs typeface="Arial Rounded MT Bold" panose="020F0704030504030204" charset="0"/>
              </a:rPr>
              <a:t>Abstract</a:t>
            </a:r>
          </a:p>
          <a:p>
            <a:pPr lvl="1"/>
            <a:r>
              <a:rPr lang="en-US" dirty="0"/>
              <a:t>Existing System</a:t>
            </a:r>
          </a:p>
          <a:p>
            <a:pPr lvl="1"/>
            <a:r>
              <a:rPr lang="en-US" dirty="0"/>
              <a:t>Proposed System</a:t>
            </a:r>
          </a:p>
          <a:p>
            <a:pPr lvl="1"/>
            <a:r>
              <a:rPr lang="en-US" dirty="0">
                <a:sym typeface="+mn-ea"/>
              </a:rPr>
              <a:t> Proposed System Advantages</a:t>
            </a:r>
          </a:p>
          <a:p>
            <a:pPr lvl="1"/>
            <a:r>
              <a:rPr lang="en-US" b="1" dirty="0"/>
              <a:t> Hardware System Configuration</a:t>
            </a:r>
          </a:p>
          <a:p>
            <a:pPr lvl="1"/>
            <a:r>
              <a:rPr lang="en-US" b="1" dirty="0"/>
              <a:t> Software System Configuration</a:t>
            </a:r>
          </a:p>
          <a:p>
            <a:pPr lvl="1"/>
            <a:r>
              <a:rPr lang="en-US" dirty="0"/>
              <a:t> Software Environment</a:t>
            </a:r>
            <a:r>
              <a:rPr lang="en-US" b="1" dirty="0"/>
              <a:t> </a:t>
            </a:r>
          </a:p>
          <a:p>
            <a:pPr lvl="1"/>
            <a:r>
              <a:rPr lang="en-US" dirty="0"/>
              <a:t> System Design (</a:t>
            </a:r>
            <a:r>
              <a:rPr lang="en-US" dirty="0" err="1"/>
              <a:t>Uml</a:t>
            </a:r>
            <a:r>
              <a:rPr lang="en-US" dirty="0"/>
              <a:t> Diagrams)</a:t>
            </a:r>
          </a:p>
          <a:p>
            <a:pPr lvl="1"/>
            <a:r>
              <a:rPr lang="en-US" dirty="0"/>
              <a:t> System Design(Use Case Diagram)</a:t>
            </a:r>
          </a:p>
          <a:p>
            <a:pPr lvl="1"/>
            <a:r>
              <a:rPr lang="en-US" dirty="0"/>
              <a:t> Modules</a:t>
            </a:r>
          </a:p>
          <a:p>
            <a:pPr lvl="1"/>
            <a:r>
              <a:rPr lang="en-US" dirty="0"/>
              <a:t> Sorts Of Tests</a:t>
            </a:r>
          </a:p>
          <a:p>
            <a:pPr lvl="1"/>
            <a:r>
              <a:rPr lang="en-US" dirty="0"/>
              <a:t> Conclusion</a:t>
            </a:r>
          </a:p>
          <a:p>
            <a:pPr lvl="1"/>
            <a:r>
              <a:rPr lang="en-US" dirty="0"/>
              <a:t> Bibliography</a:t>
            </a:r>
            <a:endParaRPr lang="en-US" b="1" dirty="0">
              <a:sym typeface="+mn-ea"/>
            </a:endParaRPr>
          </a:p>
          <a:p>
            <a:pPr lvl="1"/>
            <a:endParaRPr lang="en-US" dirty="0">
              <a:solidFill>
                <a:schemeClr val="tx1"/>
              </a:solidFill>
              <a:latin typeface="Arial Rounded MT Bold" panose="020F0704030504030204" charset="0"/>
              <a:cs typeface="Arial Rounded MT Bold" panose="020F0704030504030204" charset="0"/>
            </a:endParaRPr>
          </a:p>
        </p:txBody>
      </p:sp>
      <p:sp>
        <p:nvSpPr>
          <p:cNvPr id="8" name="Slide Number Placeholder 7"/>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821173645"/>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Reservation </a:t>
            </a:r>
          </a:p>
        </p:txBody>
      </p:sp>
      <p:sp>
        <p:nvSpPr>
          <p:cNvPr id="3" name="Content Placeholder 2"/>
          <p:cNvSpPr>
            <a:spLocks noGrp="1"/>
          </p:cNvSpPr>
          <p:nvPr>
            <p:ph sz="half" idx="1"/>
          </p:nvPr>
        </p:nvSpPr>
        <p:spPr/>
        <p:txBody>
          <a:bodyPr/>
          <a:lstStyle/>
          <a:p>
            <a:r>
              <a:rPr lang="en-US" sz="3200" dirty="0">
                <a:latin typeface="Arial Rounded MT Bold" panose="020F0704030504030204" charset="0"/>
                <a:cs typeface="Arial Rounded MT Bold" panose="020F0704030504030204" charset="0"/>
              </a:rPr>
              <a:t>In this module the user has to tell the venue name, check-in date, check-in and checkout times in-order to reserve a venue.</a:t>
            </a:r>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pic>
        <p:nvPicPr>
          <p:cNvPr id="4" name="Content Placeholder 3"/>
          <p:cNvPicPr>
            <a:picLocks noGrp="1" noChangeAspect="1"/>
          </p:cNvPicPr>
          <p:nvPr>
            <p:ph sz="half" idx="2"/>
          </p:nvPr>
        </p:nvPicPr>
        <p:blipFill>
          <a:blip r:embed="rId3"/>
          <a:srcRect l="24321" t="13980" r="24281" b="13860"/>
          <a:stretch>
            <a:fillRect/>
          </a:stretch>
        </p:blipFill>
        <p:spPr>
          <a:xfrm>
            <a:off x="5817970" y="2072105"/>
            <a:ext cx="5001260" cy="4266565"/>
          </a:xfrm>
          <a:prstGeom prst="rect">
            <a:avLst/>
          </a:prstGeom>
        </p:spPr>
      </p:pic>
    </p:spTree>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Cancellation </a:t>
            </a:r>
          </a:p>
        </p:txBody>
      </p:sp>
      <p:sp>
        <p:nvSpPr>
          <p:cNvPr id="3" name="Content Placeholder 2"/>
          <p:cNvSpPr>
            <a:spLocks noGrp="1"/>
          </p:cNvSpPr>
          <p:nvPr>
            <p:ph idx="1"/>
          </p:nvPr>
        </p:nvSpPr>
        <p:spPr/>
        <p:txBody>
          <a:bodyPr/>
          <a:lstStyle/>
          <a:p>
            <a:r>
              <a:rPr lang="en-US" sz="3200" dirty="0">
                <a:latin typeface="Arial Rounded MT Bold" panose="020F0704030504030204" charset="0"/>
                <a:cs typeface="Arial Rounded MT Bold" panose="020F0704030504030204" charset="0"/>
              </a:rPr>
              <a:t>The user has the facility to cancel a venue. For cancellation the user should login and provide the details of the venue he already reserved.</a:t>
            </a:r>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 Venues Profile Submission </a:t>
            </a:r>
          </a:p>
        </p:txBody>
      </p:sp>
      <p:sp>
        <p:nvSpPr>
          <p:cNvPr id="3" name="Content Placeholder 2"/>
          <p:cNvSpPr>
            <a:spLocks noGrp="1"/>
          </p:cNvSpPr>
          <p:nvPr>
            <p:ph idx="1"/>
          </p:nvPr>
        </p:nvSpPr>
        <p:spPr/>
        <p:txBody>
          <a:bodyPr>
            <a:normAutofit/>
          </a:bodyPr>
          <a:lstStyle/>
          <a:p>
            <a:r>
              <a:rPr lang="en-US" sz="3200" dirty="0">
                <a:latin typeface="Arial Rounded MT Bold" panose="020F0704030504030204" charset="0"/>
                <a:cs typeface="Arial Rounded MT Bold" panose="020F0704030504030204" charset="0"/>
              </a:rPr>
              <a:t>This module deals with the venue provider. Venue Provider will provides the details of the venue like venue name, address, capacity, cost, contact numbers etc. When the users search for a venue these details will be displayed.</a:t>
            </a:r>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 Sorts Of Tests</a:t>
            </a:r>
          </a:p>
        </p:txBody>
      </p:sp>
      <p:sp>
        <p:nvSpPr>
          <p:cNvPr id="3" name="Content Placeholder 2"/>
          <p:cNvSpPr>
            <a:spLocks noGrp="1"/>
          </p:cNvSpPr>
          <p:nvPr>
            <p:ph idx="1"/>
          </p:nvPr>
        </p:nvSpPr>
        <p:spPr/>
        <p:txBody>
          <a:bodyPr/>
          <a:lstStyle/>
          <a:p>
            <a:pPr marL="0" indent="0">
              <a:buNone/>
            </a:pPr>
            <a:r>
              <a:rPr lang="en-US" sz="3200">
                <a:latin typeface="Arial Rounded MT Bold" panose="020F0704030504030204" charset="0"/>
                <a:cs typeface="Arial Rounded MT Bold" panose="020F0704030504030204" charset="0"/>
              </a:rPr>
              <a:t> (1) Unit Testing</a:t>
            </a:r>
          </a:p>
          <a:p>
            <a:pPr marL="0" indent="0">
              <a:buNone/>
            </a:pPr>
            <a:r>
              <a:rPr lang="en-US" sz="3200">
                <a:latin typeface="Arial Rounded MT Bold" panose="020F0704030504030204" charset="0"/>
                <a:cs typeface="Arial Rounded MT Bold" panose="020F0704030504030204" charset="0"/>
                <a:sym typeface="+mn-ea"/>
              </a:rPr>
              <a:t> (2) Integration Testing</a:t>
            </a:r>
            <a:endParaRPr lang="en-US" sz="3200">
              <a:latin typeface="Arial Rounded MT Bold" panose="020F0704030504030204" charset="0"/>
              <a:cs typeface="Arial Rounded MT Bold" panose="020F0704030504030204" charset="0"/>
            </a:endParaRPr>
          </a:p>
          <a:p>
            <a:pPr marL="0" indent="0">
              <a:buNone/>
            </a:pPr>
            <a:r>
              <a:rPr lang="en-US" sz="3200">
                <a:latin typeface="Arial Rounded MT Bold" panose="020F0704030504030204" charset="0"/>
                <a:cs typeface="Arial Rounded MT Bold" panose="020F0704030504030204" charset="0"/>
              </a:rPr>
              <a:t> (3) Combination Testing</a:t>
            </a:r>
          </a:p>
          <a:p>
            <a:pPr marL="0" indent="0">
              <a:buNone/>
            </a:pPr>
            <a:r>
              <a:rPr lang="en-US" sz="3200">
                <a:latin typeface="Arial Rounded MT Bold" panose="020F0704030504030204" charset="0"/>
                <a:cs typeface="Arial Rounded MT Bold" panose="020F0704030504030204" charset="0"/>
              </a:rPr>
              <a:t> (4) Discovery Testing</a:t>
            </a:r>
          </a:p>
          <a:p>
            <a:pPr marL="0" indent="0">
              <a:buNone/>
            </a:pPr>
            <a:r>
              <a:rPr lang="en-US" sz="3200">
                <a:latin typeface="Arial Rounded MT Bold" panose="020F0704030504030204" charset="0"/>
                <a:cs typeface="Arial Rounded MT Bold" panose="020F0704030504030204" charset="0"/>
              </a:rPr>
              <a:t> (5) Acceptance Testing</a:t>
            </a:r>
          </a:p>
        </p:txBody>
      </p:sp>
      <p:sp>
        <p:nvSpPr>
          <p:cNvPr id="5" name="Slide Number Placeholder 4"/>
          <p:cNvSpPr>
            <a:spLocks noGrp="1"/>
          </p:cNvSpPr>
          <p:nvPr>
            <p:ph type="sldNum" sz="quarter" idx="12"/>
          </p:nvPr>
        </p:nvSpPr>
        <p:spPr/>
        <p:txBody>
          <a:bodyPr/>
          <a:lstStyle/>
          <a:p>
            <a:fld id="{6D22F896-40B5-4ADD-8801-0D06FADFA095}" type="slidenum">
              <a:rPr lang="en-US" dirty="0"/>
              <a:t>23</a:t>
            </a:fld>
            <a:endParaRPr lang="en-US" dirty="0"/>
          </a:p>
        </p:txBody>
      </p:sp>
    </p:spTree>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 Unit Testing</a:t>
            </a:r>
          </a:p>
        </p:txBody>
      </p:sp>
      <p:sp>
        <p:nvSpPr>
          <p:cNvPr id="3" name="Content Placeholder 2"/>
          <p:cNvSpPr>
            <a:spLocks noGrp="1"/>
          </p:cNvSpPr>
          <p:nvPr>
            <p:ph idx="1"/>
          </p:nvPr>
        </p:nvSpPr>
        <p:spPr>
          <a:xfrm>
            <a:off x="680085" y="2336800"/>
            <a:ext cx="9613900" cy="4068445"/>
          </a:xfrm>
        </p:spPr>
        <p:txBody>
          <a:bodyPr>
            <a:noAutofit/>
          </a:bodyPr>
          <a:lstStyle/>
          <a:p>
            <a:r>
              <a:rPr lang="en-US" sz="3200">
                <a:latin typeface="Arial Rounded MT Bold" panose="020F0704030504030204" charset="0"/>
                <a:cs typeface="Arial Rounded MT Bold" panose="020F0704030504030204" charset="0"/>
              </a:rPr>
              <a:t>Unit testing is a type of software testing where individual units or components of a software are tested. </a:t>
            </a:r>
          </a:p>
          <a:p>
            <a:r>
              <a:rPr lang="en-US" sz="3200">
                <a:latin typeface="Arial Rounded MT Bold" panose="020F0704030504030204" charset="0"/>
                <a:cs typeface="Arial Rounded MT Bold" panose="020F0704030504030204" charset="0"/>
              </a:rPr>
              <a:t>Unit Testing of software applications is done during the development (coding) of an application.</a:t>
            </a:r>
          </a:p>
        </p:txBody>
      </p:sp>
      <p:sp>
        <p:nvSpPr>
          <p:cNvPr id="5" name="Slide Number Placeholder 4"/>
          <p:cNvSpPr>
            <a:spLocks noGrp="1"/>
          </p:cNvSpPr>
          <p:nvPr>
            <p:ph type="sldNum" sz="quarter" idx="12"/>
          </p:nvPr>
        </p:nvSpPr>
        <p:spPr/>
        <p:txBody>
          <a:bodyPr/>
          <a:lstStyle/>
          <a:p>
            <a:fld id="{6D22F896-40B5-4ADD-8801-0D06FADFA095}" type="slidenum">
              <a:rPr lang="en-US" dirty="0"/>
              <a:t>24</a:t>
            </a:fld>
            <a:endParaRPr lang="en-US" dirty="0"/>
          </a:p>
        </p:txBody>
      </p:sp>
    </p:spTree>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Integration Testing</a:t>
            </a:r>
          </a:p>
        </p:txBody>
      </p:sp>
      <p:sp>
        <p:nvSpPr>
          <p:cNvPr id="3" name="Content Placeholder 2"/>
          <p:cNvSpPr>
            <a:spLocks noGrp="1"/>
          </p:cNvSpPr>
          <p:nvPr>
            <p:ph idx="1"/>
          </p:nvPr>
        </p:nvSpPr>
        <p:spPr/>
        <p:txBody>
          <a:bodyPr>
            <a:normAutofit/>
          </a:bodyPr>
          <a:lstStyle/>
          <a:p>
            <a:r>
              <a:rPr lang="en-US" sz="3200">
                <a:latin typeface="Arial Rounded MT Bold" panose="020F0704030504030204" charset="0"/>
                <a:cs typeface="Arial Rounded MT Bold" panose="020F0704030504030204" charset="0"/>
              </a:rPr>
              <a:t>Integration testing is the process of testing the interface between two software units or module. It’s focus on determining the correctness of the interface. The purpose of the integration testing is to expose faults in the interaction between integrated units</a:t>
            </a:r>
          </a:p>
        </p:txBody>
      </p:sp>
      <p:sp>
        <p:nvSpPr>
          <p:cNvPr id="5" name="Slide Number Placeholder 4"/>
          <p:cNvSpPr>
            <a:spLocks noGrp="1"/>
          </p:cNvSpPr>
          <p:nvPr>
            <p:ph type="sldNum" sz="quarter" idx="12"/>
          </p:nvPr>
        </p:nvSpPr>
        <p:spPr/>
        <p:txBody>
          <a:bodyPr/>
          <a:lstStyle/>
          <a:p>
            <a:fld id="{6D22F896-40B5-4ADD-8801-0D06FADFA095}" type="slidenum">
              <a:rPr lang="en-US" dirty="0"/>
              <a:t>25</a:t>
            </a:fld>
            <a:endParaRPr lang="en-US" dirty="0"/>
          </a:p>
        </p:txBody>
      </p:sp>
    </p:spTree>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Combination Testing</a:t>
            </a:r>
          </a:p>
        </p:txBody>
      </p:sp>
      <p:sp>
        <p:nvSpPr>
          <p:cNvPr id="3" name="Content Placeholder 2"/>
          <p:cNvSpPr>
            <a:spLocks noGrp="1"/>
          </p:cNvSpPr>
          <p:nvPr>
            <p:ph idx="1"/>
          </p:nvPr>
        </p:nvSpPr>
        <p:spPr>
          <a:xfrm>
            <a:off x="680085" y="2336800"/>
            <a:ext cx="9613900" cy="3723640"/>
          </a:xfrm>
        </p:spPr>
        <p:txBody>
          <a:bodyPr>
            <a:noAutofit/>
          </a:bodyPr>
          <a:lstStyle/>
          <a:p>
            <a:r>
              <a:rPr lang="en-US" sz="3200">
                <a:latin typeface="Arial Rounded MT Bold" panose="020F0704030504030204" charset="0"/>
                <a:cs typeface="Arial Rounded MT Bold" panose="020F0704030504030204" charset="0"/>
              </a:rPr>
              <a:t>Combination testing is a testing technique in which multiple combinations of the input parameters are used to perform testing of the software product. </a:t>
            </a:r>
          </a:p>
          <a:p>
            <a:r>
              <a:rPr lang="en-US" sz="3200">
                <a:latin typeface="Arial Rounded MT Bold" panose="020F0704030504030204" charset="0"/>
                <a:cs typeface="Arial Rounded MT Bold" panose="020F0704030504030204" charset="0"/>
              </a:rPr>
              <a:t>The aim is to ensure that the product is bug-free and can handle different combinations or cases of the input configuration.</a:t>
            </a:r>
          </a:p>
        </p:txBody>
      </p:sp>
      <p:sp>
        <p:nvSpPr>
          <p:cNvPr id="5" name="Slide Number Placeholder 4"/>
          <p:cNvSpPr>
            <a:spLocks noGrp="1"/>
          </p:cNvSpPr>
          <p:nvPr>
            <p:ph type="sldNum" sz="quarter" idx="12"/>
          </p:nvPr>
        </p:nvSpPr>
        <p:spPr/>
        <p:txBody>
          <a:bodyPr/>
          <a:lstStyle/>
          <a:p>
            <a:fld id="{6D22F896-40B5-4ADD-8801-0D06FADFA095}" type="slidenum">
              <a:rPr lang="en-US" dirty="0"/>
              <a:t>26</a:t>
            </a:fld>
            <a:endParaRPr lang="en-US" dirty="0"/>
          </a:p>
        </p:txBody>
      </p:sp>
    </p:spTree>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Discovery Testing</a:t>
            </a:r>
          </a:p>
        </p:txBody>
      </p:sp>
      <p:sp>
        <p:nvSpPr>
          <p:cNvPr id="3" name="Content Placeholder 2"/>
          <p:cNvSpPr>
            <a:spLocks noGrp="1"/>
          </p:cNvSpPr>
          <p:nvPr>
            <p:ph idx="1"/>
          </p:nvPr>
        </p:nvSpPr>
        <p:spPr>
          <a:xfrm>
            <a:off x="689610" y="2336800"/>
            <a:ext cx="9613900" cy="3742055"/>
          </a:xfrm>
        </p:spPr>
        <p:txBody>
          <a:bodyPr>
            <a:noAutofit/>
          </a:bodyPr>
          <a:lstStyle/>
          <a:p>
            <a:r>
              <a:rPr lang="en-US" sz="3200" dirty="0">
                <a:latin typeface="Arial Rounded MT Bold" panose="020F0704030504030204" charset="0"/>
                <a:cs typeface="Arial Rounded MT Bold" panose="020F0704030504030204" charset="0"/>
              </a:rPr>
              <a:t>Discovering the weaknesses is one way to provide evidence that the design team’s set of assumptions are justified. It also helps the team gather information on areas that have plenty of design margin.</a:t>
            </a:r>
          </a:p>
          <a:p>
            <a:r>
              <a:rPr lang="en-US" sz="3200" dirty="0">
                <a:latin typeface="Arial Rounded MT Bold" panose="020F0704030504030204" charset="0"/>
                <a:cs typeface="Arial Rounded MT Bold" panose="020F0704030504030204" charset="0"/>
              </a:rPr>
              <a:t>Finding design weaknesses early in the design process permits the team to address and correct problems</a:t>
            </a:r>
          </a:p>
        </p:txBody>
      </p:sp>
      <p:sp>
        <p:nvSpPr>
          <p:cNvPr id="5" name="Slide Number Placeholder 4"/>
          <p:cNvSpPr>
            <a:spLocks noGrp="1"/>
          </p:cNvSpPr>
          <p:nvPr>
            <p:ph type="sldNum" sz="quarter" idx="12"/>
          </p:nvPr>
        </p:nvSpPr>
        <p:spPr/>
        <p:txBody>
          <a:bodyPr/>
          <a:lstStyle/>
          <a:p>
            <a:fld id="{6D22F896-40B5-4ADD-8801-0D06FADFA095}" type="slidenum">
              <a:rPr lang="en-US" dirty="0"/>
              <a:t>27</a:t>
            </a:fld>
            <a:endParaRPr lang="en-US" dirty="0"/>
          </a:p>
        </p:txBody>
      </p:sp>
    </p:spTree>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 Acceptance Testing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a:latin typeface="Arial Rounded MT Bold" panose="020F0704030504030204" charset="0"/>
                <a:cs typeface="Arial Rounded MT Bold" panose="020F0704030504030204" charset="0"/>
              </a:rPr>
              <a:t> Client Acceptance Testing may be a basic amount of any task and needs cooperation by the consumer. It likewise guarantees that the framework meets the utilitarian stipulations. </a:t>
            </a:r>
          </a:p>
          <a:p>
            <a:pPr marL="0" indent="0">
              <a:buNone/>
            </a:pPr>
            <a:endParaRPr lang="en-US" sz="3200">
              <a:latin typeface="Arial Rounded MT Bold" panose="020F0704030504030204" charset="0"/>
              <a:cs typeface="Arial Rounded MT Bold" panose="020F0704030504030204" charset="0"/>
            </a:endParaRPr>
          </a:p>
        </p:txBody>
      </p:sp>
      <p:sp>
        <p:nvSpPr>
          <p:cNvPr id="5" name="Slide Number Placeholder 4"/>
          <p:cNvSpPr>
            <a:spLocks noGrp="1"/>
          </p:cNvSpPr>
          <p:nvPr>
            <p:ph type="sldNum" sz="quarter" idx="12"/>
          </p:nvPr>
        </p:nvSpPr>
        <p:spPr/>
        <p:txBody>
          <a:bodyPr/>
          <a:lstStyle/>
          <a:p>
            <a:fld id="{6D22F896-40B5-4ADD-8801-0D06FADFA095}" type="slidenum">
              <a:rPr lang="en-US" dirty="0"/>
              <a:t>28</a:t>
            </a:fld>
            <a:endParaRPr lang="en-US" dirty="0"/>
          </a:p>
        </p:txBody>
      </p:sp>
    </p:spTree>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Some pictures of venues</a:t>
            </a:r>
          </a:p>
        </p:txBody>
      </p:sp>
      <p:sp>
        <p:nvSpPr>
          <p:cNvPr id="5" name="Slide Number Placeholder 4"/>
          <p:cNvSpPr>
            <a:spLocks noGrp="1"/>
          </p:cNvSpPr>
          <p:nvPr>
            <p:ph type="sldNum" sz="quarter" idx="12"/>
          </p:nvPr>
        </p:nvSpPr>
        <p:spPr/>
        <p:txBody>
          <a:bodyPr/>
          <a:lstStyle/>
          <a:p>
            <a:fld id="{6D22F896-40B5-4ADD-8801-0D06FADFA095}" type="slidenum">
              <a:rPr lang="en-US" dirty="0"/>
              <a:t>29</a:t>
            </a:fld>
            <a:endParaRPr lang="en-US" dirty="0"/>
          </a:p>
        </p:txBody>
      </p:sp>
      <p:pic>
        <p:nvPicPr>
          <p:cNvPr id="6" name="Picture Placeholder 5"/>
          <p:cNvPicPr>
            <a:picLocks noGrp="1" noChangeAspect="1"/>
          </p:cNvPicPr>
          <p:nvPr>
            <p:ph type="pic" idx="15"/>
          </p:nvPr>
        </p:nvPicPr>
        <p:blipFill>
          <a:blip r:embed="rId3"/>
          <a:stretch>
            <a:fillRect/>
          </a:stretch>
        </p:blipFill>
        <p:spPr>
          <a:xfrm>
            <a:off x="238760" y="2336800"/>
            <a:ext cx="2588895" cy="1858645"/>
          </a:xfrm>
          <a:prstGeom prst="rect">
            <a:avLst/>
          </a:prstGeom>
        </p:spPr>
      </p:pic>
      <p:pic>
        <p:nvPicPr>
          <p:cNvPr id="7" name="Picture Placeholder 6"/>
          <p:cNvPicPr>
            <a:picLocks noGrp="1" noChangeAspect="1"/>
          </p:cNvPicPr>
          <p:nvPr>
            <p:ph type="pic" idx="21"/>
          </p:nvPr>
        </p:nvPicPr>
        <p:blipFill>
          <a:blip r:embed="rId4"/>
          <a:stretch>
            <a:fillRect/>
          </a:stretch>
        </p:blipFill>
        <p:spPr>
          <a:xfrm>
            <a:off x="3192145" y="2337435"/>
            <a:ext cx="2618740" cy="1858645"/>
          </a:xfrm>
          <a:prstGeom prst="rect">
            <a:avLst/>
          </a:prstGeom>
        </p:spPr>
      </p:pic>
      <p:pic>
        <p:nvPicPr>
          <p:cNvPr id="8" name="Picture Placeholder 7"/>
          <p:cNvPicPr>
            <a:picLocks noGrp="1" noChangeAspect="1"/>
          </p:cNvPicPr>
          <p:nvPr>
            <p:ph type="pic" idx="22"/>
          </p:nvPr>
        </p:nvPicPr>
        <p:blipFill>
          <a:blip r:embed="rId5"/>
          <a:stretch>
            <a:fillRect/>
          </a:stretch>
        </p:blipFill>
        <p:spPr>
          <a:xfrm>
            <a:off x="6175375" y="2338070"/>
            <a:ext cx="2794000" cy="1855470"/>
          </a:xfrm>
          <a:prstGeom prst="rect">
            <a:avLst/>
          </a:prstGeom>
        </p:spPr>
      </p:pic>
      <p:pic>
        <p:nvPicPr>
          <p:cNvPr id="15" name="Picture 14"/>
          <p:cNvPicPr>
            <a:picLocks noChangeAspect="1"/>
          </p:cNvPicPr>
          <p:nvPr/>
        </p:nvPicPr>
        <p:blipFill>
          <a:blip r:embed="rId6"/>
          <a:stretch>
            <a:fillRect/>
          </a:stretch>
        </p:blipFill>
        <p:spPr>
          <a:xfrm>
            <a:off x="3192145" y="4699635"/>
            <a:ext cx="2619375" cy="1743075"/>
          </a:xfrm>
          <a:prstGeom prst="rect">
            <a:avLst/>
          </a:prstGeom>
        </p:spPr>
      </p:pic>
      <p:pic>
        <p:nvPicPr>
          <p:cNvPr id="16" name="Picture 15"/>
          <p:cNvPicPr>
            <a:picLocks noChangeAspect="1"/>
          </p:cNvPicPr>
          <p:nvPr/>
        </p:nvPicPr>
        <p:blipFill>
          <a:blip r:embed="rId7"/>
          <a:stretch>
            <a:fillRect/>
          </a:stretch>
        </p:blipFill>
        <p:spPr>
          <a:xfrm>
            <a:off x="238760" y="4698365"/>
            <a:ext cx="2628900" cy="1733550"/>
          </a:xfrm>
          <a:prstGeom prst="rect">
            <a:avLst/>
          </a:prstGeom>
        </p:spPr>
      </p:pic>
      <p:pic>
        <p:nvPicPr>
          <p:cNvPr id="17" name="Picture 16"/>
          <p:cNvPicPr>
            <a:picLocks noChangeAspect="1"/>
          </p:cNvPicPr>
          <p:nvPr/>
        </p:nvPicPr>
        <p:blipFill>
          <a:blip r:embed="rId8"/>
          <a:stretch>
            <a:fillRect/>
          </a:stretch>
        </p:blipFill>
        <p:spPr>
          <a:xfrm>
            <a:off x="6176645" y="4699635"/>
            <a:ext cx="2800350" cy="1665605"/>
          </a:xfrm>
          <a:prstGeom prst="rect">
            <a:avLst/>
          </a:prstGeom>
        </p:spPr>
      </p:pic>
      <p:pic>
        <p:nvPicPr>
          <p:cNvPr id="18" name="Picture 17"/>
          <p:cNvPicPr>
            <a:picLocks noChangeAspect="1"/>
          </p:cNvPicPr>
          <p:nvPr/>
        </p:nvPicPr>
        <p:blipFill>
          <a:blip r:embed="rId9"/>
          <a:stretch>
            <a:fillRect/>
          </a:stretch>
        </p:blipFill>
        <p:spPr>
          <a:xfrm>
            <a:off x="9077960" y="2338070"/>
            <a:ext cx="2865755" cy="1858645"/>
          </a:xfrm>
          <a:prstGeom prst="rect">
            <a:avLst/>
          </a:prstGeom>
        </p:spPr>
      </p:pic>
      <p:pic>
        <p:nvPicPr>
          <p:cNvPr id="19" name="Picture 18"/>
          <p:cNvPicPr>
            <a:picLocks noChangeAspect="1"/>
          </p:cNvPicPr>
          <p:nvPr/>
        </p:nvPicPr>
        <p:blipFill>
          <a:blip r:embed="rId10"/>
          <a:stretch>
            <a:fillRect/>
          </a:stretch>
        </p:blipFill>
        <p:spPr>
          <a:xfrm>
            <a:off x="9302115" y="4700905"/>
            <a:ext cx="2649855" cy="1664335"/>
          </a:xfrm>
          <a:prstGeom prst="rect">
            <a:avLst/>
          </a:prstGeom>
        </p:spPr>
      </p:pic>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  Abstract</a:t>
            </a:r>
          </a:p>
        </p:txBody>
      </p:sp>
      <p:sp>
        <p:nvSpPr>
          <p:cNvPr id="9" name="Content Placeholder 8"/>
          <p:cNvSpPr>
            <a:spLocks noGrp="1"/>
          </p:cNvSpPr>
          <p:nvPr>
            <p:ph idx="1"/>
          </p:nvPr>
        </p:nvSpPr>
        <p:spPr>
          <a:xfrm>
            <a:off x="492361" y="2461968"/>
            <a:ext cx="9613861" cy="3599316"/>
          </a:xfrm>
        </p:spPr>
        <p:txBody>
          <a:bodyPr>
            <a:normAutofit lnSpcReduction="20000"/>
          </a:bodyPr>
          <a:lstStyle/>
          <a:p>
            <a:r>
              <a:rPr lang="en-US" sz="3200" dirty="0">
                <a:solidFill>
                  <a:schemeClr val="tx1"/>
                </a:solidFill>
                <a:latin typeface="Arial Rounded MT Bold" panose="020F0704030504030204" charset="0"/>
                <a:cs typeface="Arial Rounded MT Bold" panose="020F0704030504030204" charset="0"/>
              </a:rPr>
              <a:t>Venue booking system is a web application in which dealers and customers can add and book the events based on their location, availability, and area. This makes the workload simple for users to book an event they need to search for it. In this application, the user needs to be registered and log in and user will search for venues by giving the location if the venues were present in the particular location.</a:t>
            </a:r>
          </a:p>
          <a:p>
            <a:endParaRPr lang="en-US" sz="3200" dirty="0">
              <a:solidFill>
                <a:schemeClr val="tx1"/>
              </a:solidFill>
              <a:latin typeface="Arial Rounded MT Bold" panose="020F0704030504030204" charset="0"/>
              <a:cs typeface="Arial Rounded MT Bold" panose="020F0704030504030204" charset="0"/>
            </a:endParaRPr>
          </a:p>
        </p:txBody>
      </p:sp>
      <p:sp>
        <p:nvSpPr>
          <p:cNvPr id="8" name="Slide Number Placeholder 7"/>
          <p:cNvSpPr>
            <a:spLocks noGrp="1"/>
          </p:cNvSpPr>
          <p:nvPr>
            <p:ph type="sldNum" sz="quarter" idx="12"/>
          </p:nvPr>
        </p:nvSpPr>
        <p:spPr/>
        <p:txBody>
          <a:bodyPr/>
          <a:lstStyle/>
          <a:p>
            <a:fld id="{6D22F896-40B5-4ADD-8801-0D06FADFA095}" type="slidenum">
              <a:rPr lang="en-US" smtClean="0"/>
              <a:t>3</a:t>
            </a:fld>
            <a:endParaRPr lang="en-US" dirty="0"/>
          </a:p>
        </p:txBody>
      </p:sp>
    </p:spTree>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 Conclusion</a:t>
            </a:r>
          </a:p>
        </p:txBody>
      </p:sp>
      <p:sp>
        <p:nvSpPr>
          <p:cNvPr id="3" name="Content Placeholder 2"/>
          <p:cNvSpPr>
            <a:spLocks noGrp="1"/>
          </p:cNvSpPr>
          <p:nvPr>
            <p:ph idx="1"/>
          </p:nvPr>
        </p:nvSpPr>
        <p:spPr/>
        <p:txBody>
          <a:bodyPr>
            <a:normAutofit lnSpcReduction="10000"/>
          </a:bodyPr>
          <a:lstStyle/>
          <a:p>
            <a:r>
              <a:rPr lang="en-US" sz="3600" dirty="0">
                <a:latin typeface="Arial Rounded MT Bold" panose="020F0704030504030204" charset="0"/>
              </a:rPr>
              <a:t>The online venue booking system has  been developed to replace the manual process of booking venues such as hotel room or any other facility of hotel .It is quite easy to use and handle.</a:t>
            </a:r>
          </a:p>
          <a:p>
            <a:r>
              <a:rPr lang="en-US" sz="3600" dirty="0">
                <a:latin typeface="Arial Rounded MT Bold" panose="020F0704030504030204" charset="0"/>
              </a:rPr>
              <a:t>The old system doesn’t serve the costumer in a  better way</a:t>
            </a:r>
          </a:p>
          <a:p>
            <a:endParaRPr lang="en-US" sz="3600" dirty="0">
              <a:latin typeface="Arial Rounded MT Bold" panose="020F0704030504030204" charset="0"/>
            </a:endParaRPr>
          </a:p>
          <a:p>
            <a:endParaRPr lang="en-US" sz="3600" dirty="0">
              <a:latin typeface="Arial Rounded MT Bold" panose="020F0704030504030204" charset="0"/>
            </a:endParaRPr>
          </a:p>
        </p:txBody>
      </p:sp>
      <p:sp>
        <p:nvSpPr>
          <p:cNvPr id="5" name="Slide Number Placeholder 4"/>
          <p:cNvSpPr>
            <a:spLocks noGrp="1"/>
          </p:cNvSpPr>
          <p:nvPr>
            <p:ph type="sldNum" sz="quarter" idx="12"/>
          </p:nvPr>
        </p:nvSpPr>
        <p:spPr/>
        <p:txBody>
          <a:bodyPr/>
          <a:lstStyle/>
          <a:p>
            <a:fld id="{6D22F896-40B5-4ADD-8801-0D06FADFA095}" type="slidenum">
              <a:rPr lang="en-US" dirty="0"/>
              <a:t>30</a:t>
            </a:fld>
            <a:endParaRPr lang="en-US" dirty="0"/>
          </a:p>
        </p:txBody>
      </p:sp>
    </p:spTree>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Bibliography</a:t>
            </a:r>
          </a:p>
        </p:txBody>
      </p:sp>
      <p:sp>
        <p:nvSpPr>
          <p:cNvPr id="3" name="Content Placeholder 2"/>
          <p:cNvSpPr>
            <a:spLocks noGrp="1"/>
          </p:cNvSpPr>
          <p:nvPr>
            <p:ph idx="1"/>
          </p:nvPr>
        </p:nvSpPr>
        <p:spPr>
          <a:xfrm>
            <a:off x="680085" y="2336800"/>
            <a:ext cx="9692005" cy="4439285"/>
          </a:xfrm>
        </p:spPr>
        <p:txBody>
          <a:bodyPr>
            <a:noAutofit/>
          </a:bodyPr>
          <a:lstStyle/>
          <a:p>
            <a:r>
              <a:rPr lang="en-US" sz="2800" dirty="0">
                <a:latin typeface="Arial Rounded MT Bold" panose="020F0704030504030204" charset="0"/>
                <a:cs typeface="Arial Rounded MT Bold" panose="020F0704030504030204" charset="0"/>
              </a:rPr>
              <a:t>1] Data markets compared – a look at data market offerings from four providers. goo.gl/k3qZsj. </a:t>
            </a:r>
          </a:p>
          <a:p>
            <a:r>
              <a:rPr lang="en-US" sz="2800" dirty="0">
                <a:latin typeface="Arial Rounded MT Bold" panose="020F0704030504030204" charset="0"/>
                <a:cs typeface="Arial Rounded MT Bold" panose="020F0704030504030204" charset="0"/>
              </a:rPr>
              <a:t>[2] Ftc charges data broker with facilitating the theft of millions of dollars from consumers’ accounts. goo.gl/7ygm7Q. </a:t>
            </a:r>
          </a:p>
          <a:p>
            <a:r>
              <a:rPr lang="en-US" sz="2800" dirty="0">
                <a:latin typeface="Arial Rounded MT Bold" panose="020F0704030504030204" charset="0"/>
                <a:cs typeface="Arial Rounded MT Bold" panose="020F0704030504030204" charset="0"/>
              </a:rPr>
              <a:t>[3] Ftc charges data brokers with helping scammer take more than $7 million from consumers’ accounts. goo.gl/kZMmXn. </a:t>
            </a:r>
          </a:p>
          <a:p>
            <a:endParaRPr lang="en-US" sz="2800" dirty="0">
              <a:latin typeface="Arial Rounded MT Bold" panose="020F0704030504030204" charset="0"/>
              <a:cs typeface="Arial Rounded MT Bold" panose="020F070403050403020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680322" y="2733709"/>
            <a:ext cx="8144134" cy="1222274"/>
          </a:xfrm>
        </p:spPr>
        <p:txBody>
          <a:bodyPr/>
          <a:lstStyle/>
          <a:p>
            <a:r>
              <a:rPr lang="en-US" sz="6000" dirty="0"/>
              <a:t>THANK </a:t>
            </a:r>
          </a:p>
        </p:txBody>
      </p:sp>
      <p:sp>
        <p:nvSpPr>
          <p:cNvPr id="5" name="Slide Number Placeholder 4"/>
          <p:cNvSpPr>
            <a:spLocks noGrp="1"/>
          </p:cNvSpPr>
          <p:nvPr>
            <p:ph type="sldNum" sz="quarter" idx="12"/>
          </p:nvPr>
        </p:nvSpPr>
        <p:spPr>
          <a:xfrm>
            <a:off x="9245720" y="2858703"/>
            <a:ext cx="1688578" cy="1183907"/>
          </a:xfrm>
        </p:spPr>
        <p:txBody>
          <a:bodyPr/>
          <a:lstStyle/>
          <a:p>
            <a:r>
              <a:rPr lang="en-US" sz="5400" dirty="0"/>
              <a:t>YOU</a:t>
            </a:r>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Existing System</a:t>
            </a:r>
          </a:p>
        </p:txBody>
      </p:sp>
      <p:sp>
        <p:nvSpPr>
          <p:cNvPr id="3" name="Content Placeholder 2"/>
          <p:cNvSpPr>
            <a:spLocks noGrp="1"/>
          </p:cNvSpPr>
          <p:nvPr>
            <p:ph idx="1"/>
          </p:nvPr>
        </p:nvSpPr>
        <p:spPr>
          <a:xfrm>
            <a:off x="593725" y="2336800"/>
            <a:ext cx="9613900" cy="3867785"/>
          </a:xfrm>
        </p:spPr>
        <p:txBody>
          <a:bodyPr>
            <a:noAutofit/>
          </a:bodyPr>
          <a:lstStyle/>
          <a:p>
            <a:r>
              <a:rPr lang="en-US" sz="2800" dirty="0">
                <a:latin typeface="Arial Rounded MT Bold" panose="020F0704030504030204" charset="0"/>
                <a:cs typeface="Arial Rounded MT Bold" panose="020F0704030504030204" charset="0"/>
              </a:rPr>
              <a:t>In the present world the reservation of venues are done through some agencies, electronic services and venue providers. The user can make arrangements face to face with the agent and can make depending on services provided by the agency. Through venue provider, user can make arrangements and have a direct contact with the provider.</a:t>
            </a:r>
          </a:p>
          <a:p>
            <a:endParaRPr lang="en-US" sz="2800" dirty="0">
              <a:latin typeface="Arial Rounded MT Bold" panose="020F0704030504030204" charset="0"/>
              <a:cs typeface="Arial Rounded MT Bold" panose="020F0704030504030204"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 Proposed System</a:t>
            </a:r>
          </a:p>
        </p:txBody>
      </p:sp>
      <p:sp>
        <p:nvSpPr>
          <p:cNvPr id="3" name="Content Placeholder 2"/>
          <p:cNvSpPr>
            <a:spLocks noGrp="1"/>
          </p:cNvSpPr>
          <p:nvPr>
            <p:ph idx="1"/>
          </p:nvPr>
        </p:nvSpPr>
        <p:spPr>
          <a:xfrm>
            <a:off x="680085" y="2336800"/>
            <a:ext cx="9613900" cy="4039235"/>
          </a:xfrm>
        </p:spPr>
        <p:txBody>
          <a:bodyPr>
            <a:noAutofit/>
          </a:bodyPr>
          <a:lstStyle/>
          <a:p>
            <a:r>
              <a:rPr lang="en-US" sz="2800">
                <a:latin typeface="Arial Rounded MT Bold" panose="020F0704030504030204" charset="0"/>
                <a:cs typeface="Arial Rounded MT Bold" panose="020F0704030504030204" charset="0"/>
              </a:rPr>
              <a:t>To overcome the above problems we came up with an idea to implement a system called Suburb Possessor ship.	</a:t>
            </a:r>
          </a:p>
          <a:p>
            <a:r>
              <a:rPr lang="en-US" sz="2800">
                <a:latin typeface="Arial Rounded MT Bold" panose="020F0704030504030204" charset="0"/>
                <a:cs typeface="Arial Rounded MT Bold" panose="020F0704030504030204" charset="0"/>
              </a:rPr>
              <a:t> The System that is developed will help the users to plan their reservations for functions, parties, weddings, meetings etc., by not getting into troubles through some agencies. They can enter into a single site which provides vacancies and profile of different venues. This provides a solution for smooth running of the schedules of the users.</a:t>
            </a:r>
          </a:p>
        </p:txBody>
      </p:sp>
      <p:sp>
        <p:nvSpPr>
          <p:cNvPr id="5" name="Slide Number Placeholder 4"/>
          <p:cNvSpPr>
            <a:spLocks noGrp="1"/>
          </p:cNvSpPr>
          <p:nvPr>
            <p:ph type="sldNum" sz="quarter" idx="12"/>
          </p:nvPr>
        </p:nvSpPr>
        <p:spPr/>
        <p:txBody>
          <a:bodyPr/>
          <a:lstStyle/>
          <a:p>
            <a:fld id="{6D22F896-40B5-4ADD-8801-0D06FADFA095}" type="slidenum">
              <a:rPr lang="en-US" dirty="0"/>
              <a:t>5</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ym typeface="+mn-ea"/>
              </a:rPr>
              <a:t>  </a:t>
            </a:r>
            <a:br>
              <a:rPr lang="en-US" sz="4000" dirty="0">
                <a:sym typeface="+mn-ea"/>
              </a:rPr>
            </a:br>
            <a:r>
              <a:rPr lang="en-US" sz="4000" dirty="0">
                <a:sym typeface="+mn-ea"/>
              </a:rPr>
              <a:t> Proposed System Advantages</a:t>
            </a:r>
            <a:br>
              <a:rPr lang="en-US" sz="4000" dirty="0"/>
            </a:br>
            <a:endParaRPr lang="en-US" sz="4000" dirty="0"/>
          </a:p>
        </p:txBody>
      </p:sp>
      <p:sp>
        <p:nvSpPr>
          <p:cNvPr id="3" name="Content Placeholder 2"/>
          <p:cNvSpPr>
            <a:spLocks noGrp="1"/>
          </p:cNvSpPr>
          <p:nvPr>
            <p:ph idx="1"/>
          </p:nvPr>
        </p:nvSpPr>
        <p:spPr>
          <a:xfrm>
            <a:off x="680085" y="2106930"/>
            <a:ext cx="9613900" cy="4444365"/>
          </a:xfrm>
        </p:spPr>
        <p:txBody>
          <a:bodyPr>
            <a:noAutofit/>
          </a:bodyPr>
          <a:lstStyle/>
          <a:p>
            <a:pPr marL="0" indent="0" algn="l">
              <a:lnSpc>
                <a:spcPct val="90000"/>
              </a:lnSpc>
              <a:buNone/>
            </a:pPr>
            <a:r>
              <a:rPr lang="en-US" sz="3200">
                <a:latin typeface="Arial Rounded MT Bold" panose="020F0704030504030204" charset="0"/>
                <a:cs typeface="Arial Rounded MT Bold" panose="020F0704030504030204" charset="0"/>
              </a:rPr>
              <a:t>1.  Users need not go to venues provider for</a:t>
            </a:r>
          </a:p>
          <a:p>
            <a:pPr marL="0" indent="0" algn="l">
              <a:lnSpc>
                <a:spcPct val="90000"/>
              </a:lnSpc>
              <a:buNone/>
            </a:pPr>
            <a:r>
              <a:rPr lang="en-US" sz="3200">
                <a:latin typeface="Arial Rounded MT Bold" panose="020F0704030504030204" charset="0"/>
                <a:cs typeface="Arial Rounded MT Bold" panose="020F0704030504030204" charset="0"/>
              </a:rPr>
              <a:t>      booking venues</a:t>
            </a:r>
          </a:p>
          <a:p>
            <a:pPr marL="0" indent="0" algn="l">
              <a:lnSpc>
                <a:spcPct val="90000"/>
              </a:lnSpc>
              <a:buNone/>
            </a:pPr>
            <a:r>
              <a:rPr lang="en-US" sz="3200">
                <a:latin typeface="Arial Rounded MT Bold" panose="020F0704030504030204" charset="0"/>
                <a:cs typeface="Arial Rounded MT Bold" panose="020F0704030504030204" charset="0"/>
              </a:rPr>
              <a:t>2.  Our system also helps venue provider since</a:t>
            </a:r>
          </a:p>
          <a:p>
            <a:pPr marL="0" indent="0" algn="l">
              <a:lnSpc>
                <a:spcPct val="90000"/>
              </a:lnSpc>
              <a:buNone/>
            </a:pPr>
            <a:r>
              <a:rPr lang="en-US" sz="3200">
                <a:latin typeface="Arial Rounded MT Bold" panose="020F0704030504030204" charset="0"/>
                <a:cs typeface="Arial Rounded MT Bold" panose="020F0704030504030204" charset="0"/>
              </a:rPr>
              <a:t>      </a:t>
            </a:r>
            <a:r>
              <a:rPr lang="en-US" sz="3200">
                <a:latin typeface="Arial Rounded MT Bold" panose="020F0704030504030204" charset="0"/>
                <a:cs typeface="Arial Rounded MT Bold" panose="020F0704030504030204" charset="0"/>
                <a:sym typeface="+mn-ea"/>
              </a:rPr>
              <a:t>they can personally reserve venues for</a:t>
            </a:r>
          </a:p>
          <a:p>
            <a:pPr marL="0" indent="0" algn="l">
              <a:lnSpc>
                <a:spcPct val="90000"/>
              </a:lnSpc>
              <a:buNone/>
            </a:pPr>
            <a:r>
              <a:rPr lang="en-US" sz="3200">
                <a:latin typeface="Arial Rounded MT Bold" panose="020F0704030504030204" charset="0"/>
                <a:cs typeface="Arial Rounded MT Bold" panose="020F0704030504030204" charset="0"/>
                <a:sym typeface="+mn-ea"/>
              </a:rPr>
              <a:t>      users which are also through our system.       </a:t>
            </a:r>
            <a:r>
              <a:rPr lang="en-US" sz="3200">
                <a:latin typeface="Arial Rounded MT Bold" panose="020F0704030504030204" charset="0"/>
                <a:cs typeface="Arial Rounded MT Bold" panose="020F0704030504030204" charset="0"/>
              </a:rPr>
              <a:t>        </a:t>
            </a:r>
          </a:p>
          <a:p>
            <a:pPr marL="0" indent="0" algn="l">
              <a:lnSpc>
                <a:spcPct val="90000"/>
              </a:lnSpc>
              <a:buNone/>
            </a:pPr>
            <a:r>
              <a:rPr lang="en-US" sz="3200">
                <a:latin typeface="Arial Rounded MT Bold" panose="020F0704030504030204" charset="0"/>
                <a:cs typeface="Arial Rounded MT Bold" panose="020F0704030504030204" charset="0"/>
              </a:rPr>
              <a:t>3.  Our system provides profile of different </a:t>
            </a:r>
          </a:p>
          <a:p>
            <a:pPr marL="0" indent="0" algn="l">
              <a:lnSpc>
                <a:spcPct val="90000"/>
              </a:lnSpc>
              <a:buNone/>
            </a:pPr>
            <a:r>
              <a:rPr lang="en-US" sz="3200">
                <a:latin typeface="Arial Rounded MT Bold" panose="020F0704030504030204" charset="0"/>
                <a:cs typeface="Arial Rounded MT Bold" panose="020F0704030504030204" charset="0"/>
              </a:rPr>
              <a:t>      </a:t>
            </a:r>
            <a:r>
              <a:rPr lang="en-US" sz="3200">
                <a:latin typeface="Arial Rounded MT Bold" panose="020F0704030504030204" charset="0"/>
                <a:cs typeface="Arial Rounded MT Bold" panose="020F0704030504030204" charset="0"/>
                <a:sym typeface="+mn-ea"/>
              </a:rPr>
              <a:t>venues. So users can find different venues at</a:t>
            </a:r>
          </a:p>
          <a:p>
            <a:pPr marL="0" indent="0" algn="l">
              <a:lnSpc>
                <a:spcPct val="90000"/>
              </a:lnSpc>
              <a:buNone/>
            </a:pPr>
            <a:r>
              <a:rPr lang="en-US" sz="3200">
                <a:latin typeface="Arial Rounded MT Bold" panose="020F0704030504030204" charset="0"/>
                <a:cs typeface="Arial Rounded MT Bold" panose="020F0704030504030204" charset="0"/>
                <a:sym typeface="+mn-ea"/>
              </a:rPr>
              <a:t>      single place.       </a:t>
            </a:r>
            <a:r>
              <a:rPr lang="en-US" sz="3200">
                <a:latin typeface="Arial Rounded MT Bold" panose="020F0704030504030204" charset="0"/>
                <a:cs typeface="Arial Rounded MT Bold" panose="020F0704030504030204" charset="0"/>
              </a:rPr>
              <a:t>  </a:t>
            </a:r>
          </a:p>
        </p:txBody>
      </p:sp>
      <p:sp>
        <p:nvSpPr>
          <p:cNvPr id="5" name="Slide Number Placeholder 4"/>
          <p:cNvSpPr>
            <a:spLocks noGrp="1"/>
          </p:cNvSpPr>
          <p:nvPr>
            <p:ph type="sldNum" sz="quarter" idx="12"/>
          </p:nvPr>
        </p:nvSpPr>
        <p:spPr/>
        <p:txBody>
          <a:bodyPr/>
          <a:lstStyle/>
          <a:p>
            <a:fld id="{6D22F896-40B5-4ADD-8801-0D06FADFA095}" type="slidenum">
              <a:rPr lang="en-US" dirty="0"/>
              <a:t>6</a:t>
            </a:fld>
            <a:endParaRPr lang="en-US" dirty="0"/>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Hardware System Configuration </a:t>
            </a:r>
            <a:endParaRPr lang="en-US" dirty="0"/>
          </a:p>
        </p:txBody>
      </p:sp>
      <p:sp>
        <p:nvSpPr>
          <p:cNvPr id="3" name="Content Placeholder 2"/>
          <p:cNvSpPr>
            <a:spLocks noGrp="1"/>
          </p:cNvSpPr>
          <p:nvPr>
            <p:ph idx="1"/>
          </p:nvPr>
        </p:nvSpPr>
        <p:spPr>
          <a:xfrm>
            <a:off x="680085" y="2336800"/>
            <a:ext cx="9613900" cy="3867785"/>
          </a:xfrm>
        </p:spPr>
        <p:txBody>
          <a:bodyPr>
            <a:noAutofit/>
          </a:bodyPr>
          <a:lstStyle/>
          <a:p>
            <a:pPr lvl="0">
              <a:buFont typeface="Wingdings" panose="05000000000000000000" pitchFamily="2" charset="2"/>
              <a:buChar char="Ø"/>
            </a:pPr>
            <a:endParaRPr lang="en-GB" dirty="0">
              <a:latin typeface="Arial Rounded MT Bold" panose="020F0704030504030204" charset="0"/>
              <a:cs typeface="Arial Rounded MT Bold" panose="020F0704030504030204" charset="0"/>
            </a:endParaRPr>
          </a:p>
          <a:p>
            <a:pPr algn="l">
              <a:buFont typeface="Wingdings" panose="05000000000000000000" charset="0"/>
              <a:buChar char="Ø"/>
            </a:pPr>
            <a:r>
              <a:rPr lang="en-US" dirty="0">
                <a:latin typeface="Arial Rounded MT Bold" panose="020F0704030504030204" charset="0"/>
                <a:cs typeface="Arial Rounded MT Bold" panose="020F0704030504030204" charset="0"/>
              </a:rPr>
              <a:t> Processor                         -    intel core i5(4th gen) (min)</a:t>
            </a:r>
          </a:p>
          <a:p>
            <a:pPr algn="l">
              <a:buFont typeface="Wingdings" panose="05000000000000000000" charset="0"/>
              <a:buChar char="Ø"/>
            </a:pPr>
            <a:r>
              <a:rPr lang="en-US" dirty="0">
                <a:latin typeface="Arial Rounded MT Bold" panose="020F0704030504030204" charset="0"/>
                <a:cs typeface="Arial Rounded MT Bold" panose="020F0704030504030204" charset="0"/>
              </a:rPr>
              <a:t> RAM                                    -    4GB </a:t>
            </a:r>
          </a:p>
          <a:p>
            <a:pPr algn="l">
              <a:buFont typeface="Wingdings" panose="05000000000000000000" charset="0"/>
              <a:buChar char="Ø"/>
            </a:pPr>
            <a:r>
              <a:rPr lang="en-US" dirty="0">
                <a:latin typeface="Arial Rounded MT Bold" panose="020F0704030504030204" charset="0"/>
                <a:cs typeface="Arial Rounded MT Bold" panose="020F0704030504030204" charset="0"/>
              </a:rPr>
              <a:t> Hard Disk                           -   128 GB</a:t>
            </a:r>
          </a:p>
          <a:p>
            <a:pPr algn="l">
              <a:buFont typeface="Wingdings" panose="05000000000000000000" charset="0"/>
              <a:buChar char="Ø"/>
            </a:pPr>
            <a:r>
              <a:rPr lang="en-US" dirty="0">
                <a:latin typeface="Arial Rounded MT Bold" panose="020F0704030504030204" charset="0"/>
                <a:cs typeface="Arial Rounded MT Bold" panose="020F0704030504030204" charset="0"/>
              </a:rPr>
              <a:t> Key Board                         -    Standard Windows Keyboard</a:t>
            </a:r>
          </a:p>
          <a:p>
            <a:pPr algn="l">
              <a:buFont typeface="Wingdings" panose="05000000000000000000" charset="0"/>
              <a:buChar char="Ø"/>
            </a:pPr>
            <a:r>
              <a:rPr lang="en-US" dirty="0">
                <a:latin typeface="Arial Rounded MT Bold" panose="020F0704030504030204" charset="0"/>
                <a:cs typeface="Arial Rounded MT Bold" panose="020F0704030504030204" charset="0"/>
              </a:rPr>
              <a:t> Mouse                                -    Two or Three Button Mouse</a:t>
            </a:r>
          </a:p>
          <a:p>
            <a:pPr algn="l">
              <a:buFont typeface="Wingdings" panose="05000000000000000000" charset="0"/>
              <a:buChar char="Ø"/>
            </a:pPr>
            <a:r>
              <a:rPr lang="en-US" dirty="0">
                <a:latin typeface="Arial Rounded MT Bold" panose="020F0704030504030204" charset="0"/>
                <a:cs typeface="Arial Rounded MT Bold" panose="020F0704030504030204" charset="0"/>
              </a:rPr>
              <a:t> Monitor                              -    SVGA(super video grapic array)</a:t>
            </a:r>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Software System Configuration</a:t>
            </a:r>
            <a:endParaRPr lang="en-US" dirty="0"/>
          </a:p>
        </p:txBody>
      </p:sp>
      <p:sp>
        <p:nvSpPr>
          <p:cNvPr id="3" name="Content Placeholder 2"/>
          <p:cNvSpPr>
            <a:spLocks noGrp="1"/>
          </p:cNvSpPr>
          <p:nvPr>
            <p:ph idx="1"/>
          </p:nvPr>
        </p:nvSpPr>
        <p:spPr/>
        <p:txBody>
          <a:bodyPr>
            <a:noAutofit/>
          </a:bodyPr>
          <a:lstStyle/>
          <a:p>
            <a:pPr algn="l" fontAlgn="ctr"/>
            <a:endParaRPr lang="en-US" dirty="0">
              <a:latin typeface="Arial Rounded MT Bold" panose="020F0704030504030204" charset="0"/>
              <a:cs typeface="Arial Rounded MT Bold" panose="020F0704030504030204" charset="0"/>
            </a:endParaRP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Operating System             :        Windows 7/8/8.1/10/11 </a:t>
            </a: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Application  Server           :        Tomcat5.0/6.X                               	 </a:t>
            </a: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Front End                             :        HTML, Java, css</a:t>
            </a: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Scripts                                  :       JavaScript.</a:t>
            </a: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Server side Script             :       Java Server Pages.</a:t>
            </a: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Database                             :        Mysql 5.5</a:t>
            </a:r>
          </a:p>
          <a:p>
            <a:pPr algn="l" fontAlgn="ctr">
              <a:buFont typeface="Wingdings" panose="05000000000000000000" charset="0"/>
              <a:buChar char="Ø"/>
            </a:pPr>
            <a:r>
              <a:rPr lang="en-US" dirty="0">
                <a:latin typeface="Arial Rounded MT Bold" panose="020F0704030504030204" charset="0"/>
                <a:cs typeface="Arial Rounded MT Bold" panose="020F0704030504030204" charset="0"/>
              </a:rPr>
              <a:t> Database Connectivity     :       JDBC.</a:t>
            </a: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 Software Environment</a:t>
            </a:r>
          </a:p>
        </p:txBody>
      </p:sp>
      <p:sp>
        <p:nvSpPr>
          <p:cNvPr id="3" name="Content Placeholder 2"/>
          <p:cNvSpPr>
            <a:spLocks noGrp="1"/>
          </p:cNvSpPr>
          <p:nvPr>
            <p:ph idx="1"/>
          </p:nvPr>
        </p:nvSpPr>
        <p:spPr>
          <a:xfrm>
            <a:off x="680085" y="2240915"/>
            <a:ext cx="9613900" cy="4395470"/>
          </a:xfrm>
        </p:spPr>
        <p:txBody>
          <a:bodyPr>
            <a:noAutofit/>
          </a:bodyPr>
          <a:lstStyle/>
          <a:p>
            <a:r>
              <a:rPr lang="en-US" u="sng">
                <a:solidFill>
                  <a:schemeClr val="tx1"/>
                </a:solidFill>
                <a:latin typeface="Arial Rounded MT Bold" panose="020F0704030504030204" charset="0"/>
                <a:cs typeface="Arial Rounded MT Bold" panose="020F0704030504030204" charset="0"/>
              </a:rPr>
              <a:t>Java Technology</a:t>
            </a:r>
          </a:p>
          <a:p>
            <a:pPr marL="0" indent="0">
              <a:buNone/>
            </a:pPr>
            <a:r>
              <a:rPr lang="en-US" sz="1800">
                <a:latin typeface="Arial Rounded MT Bold" panose="020F0704030504030204" charset="0"/>
                <a:cs typeface="Arial Rounded MT Bold" panose="020F0704030504030204" charset="0"/>
              </a:rPr>
              <a:t>   </a:t>
            </a:r>
            <a:r>
              <a:rPr lang="en-US" sz="2000">
                <a:latin typeface="Arial Rounded MT Bold" panose="020F0704030504030204" charset="0"/>
                <a:cs typeface="Arial Rounded MT Bold" panose="020F0704030504030204" charset="0"/>
              </a:rPr>
              <a:t>Java technology is both a programming language and a platform.</a:t>
            </a:r>
            <a:endParaRPr lang="en-US" sz="1800">
              <a:latin typeface="Arial Rounded MT Bold" panose="020F0704030504030204" charset="0"/>
              <a:cs typeface="Arial Rounded MT Bold" panose="020F0704030504030204" charset="0"/>
            </a:endParaRPr>
          </a:p>
          <a:p>
            <a:r>
              <a:rPr lang="en-US" u="sng">
                <a:latin typeface="Arial Rounded MT Bold" panose="020F0704030504030204" charset="0"/>
                <a:cs typeface="Arial Rounded MT Bold" panose="020F0704030504030204" charset="0"/>
              </a:rPr>
              <a:t>The Java Programming Language</a:t>
            </a:r>
          </a:p>
          <a:p>
            <a:r>
              <a:rPr lang="en-US" sz="2000">
                <a:latin typeface="Arial Rounded MT Bold" panose="020F0704030504030204" charset="0"/>
                <a:cs typeface="Arial Rounded MT Bold" panose="020F0704030504030204" charset="0"/>
              </a:rPr>
              <a:t>The Java programming language is a high-level language that can be characterized by all of the following buzzwords:-</a:t>
            </a:r>
          </a:p>
          <a:p>
            <a:endParaRPr lang="en-US" sz="2000">
              <a:latin typeface="Arial Rounded MT Bold" panose="020F0704030504030204" charset="0"/>
              <a:cs typeface="Arial Rounded MT Bold" panose="020F0704030504030204" charset="0"/>
            </a:endParaRPr>
          </a:p>
          <a:p>
            <a:pPr marL="0" indent="0">
              <a:buNone/>
            </a:pPr>
            <a:r>
              <a:rPr lang="en-US" sz="1800"/>
              <a:t> </a:t>
            </a:r>
            <a:r>
              <a:rPr lang="en-US" sz="2000">
                <a:latin typeface="Arial Rounded MT Bold" panose="020F0704030504030204" charset="0"/>
                <a:cs typeface="Arial Rounded MT Bold" panose="020F0704030504030204" charset="0"/>
              </a:rPr>
              <a:t>(1) Simple                                                  (6) High perfomance                        </a:t>
            </a:r>
          </a:p>
          <a:p>
            <a:pPr marL="0" indent="0">
              <a:buFont typeface="Arial" panose="020B0604020202020204" pitchFamily="34" charset="0"/>
              <a:buNone/>
            </a:pPr>
            <a:r>
              <a:rPr lang="en-US" sz="2000">
                <a:latin typeface="Arial Rounded MT Bold" panose="020F0704030504030204" charset="0"/>
                <a:cs typeface="Arial Rounded MT Bold" panose="020F0704030504030204" charset="0"/>
              </a:rPr>
              <a:t> </a:t>
            </a:r>
            <a:r>
              <a:rPr lang="en-US" sz="2000">
                <a:latin typeface="Arial Rounded MT Bold" panose="020F0704030504030204" charset="0"/>
                <a:cs typeface="Arial Rounded MT Bold" panose="020F0704030504030204" charset="0"/>
                <a:sym typeface="+mn-ea"/>
              </a:rPr>
              <a:t>(2) High perfomance  </a:t>
            </a:r>
            <a:r>
              <a:rPr lang="en-US" sz="2000">
                <a:latin typeface="Arial Rounded MT Bold" panose="020F0704030504030204" charset="0"/>
                <a:cs typeface="Arial Rounded MT Bold" panose="020F0704030504030204" charset="0"/>
              </a:rPr>
              <a:t>                            </a:t>
            </a:r>
            <a:r>
              <a:rPr lang="en-US" sz="2000">
                <a:latin typeface="Arial Rounded MT Bold" panose="020F0704030504030204" charset="0"/>
                <a:cs typeface="Arial Rounded MT Bold" panose="020F0704030504030204" charset="0"/>
                <a:sym typeface="+mn-ea"/>
              </a:rPr>
              <a:t>(7) Multi-threaded</a:t>
            </a:r>
            <a:endParaRPr lang="en-US" sz="2000">
              <a:latin typeface="Arial Rounded MT Bold" panose="020F0704030504030204" charset="0"/>
              <a:cs typeface="Arial Rounded MT Bold" panose="020F0704030504030204" charset="0"/>
            </a:endParaRPr>
          </a:p>
          <a:p>
            <a:pPr marL="0" indent="0">
              <a:buFont typeface="Arial" panose="020B0604020202020204" pitchFamily="34" charset="0"/>
              <a:buNone/>
            </a:pPr>
            <a:r>
              <a:rPr lang="en-US" sz="2000">
                <a:latin typeface="Arial Rounded MT Bold" panose="020F0704030504030204" charset="0"/>
                <a:cs typeface="Arial Rounded MT Bold" panose="020F0704030504030204" charset="0"/>
              </a:rPr>
              <a:t> (3) Oject oriented                                    </a:t>
            </a:r>
          </a:p>
          <a:p>
            <a:pPr marL="0" indent="0">
              <a:buFont typeface="Arial" panose="020B0604020202020204" pitchFamily="34" charset="0"/>
              <a:buNone/>
            </a:pPr>
            <a:r>
              <a:rPr lang="en-US" sz="2000">
                <a:latin typeface="Arial Rounded MT Bold" panose="020F0704030504030204" charset="0"/>
                <a:cs typeface="Arial Rounded MT Bold" panose="020F0704030504030204" charset="0"/>
              </a:rPr>
              <a:t> (4) Portable                                               </a:t>
            </a:r>
          </a:p>
          <a:p>
            <a:pPr marL="0" indent="0">
              <a:buFont typeface="Arial" panose="020B0604020202020204" pitchFamily="34" charset="0"/>
              <a:buNone/>
            </a:pPr>
            <a:r>
              <a:rPr lang="en-US" sz="2000">
                <a:latin typeface="Arial Rounded MT Bold" panose="020F0704030504030204" charset="0"/>
                <a:cs typeface="Arial Rounded MT Bold" panose="020F0704030504030204" charset="0"/>
              </a:rPr>
              <a:t> (5) Distributed                                          </a:t>
            </a:r>
          </a:p>
        </p:txBody>
      </p:sp>
      <p:sp>
        <p:nvSpPr>
          <p:cNvPr id="5" name="Slide Number Placeholder 4"/>
          <p:cNvSpPr>
            <a:spLocks noGrp="1"/>
          </p:cNvSpPr>
          <p:nvPr>
            <p:ph type="sldNum" sz="quarter" idx="12"/>
          </p:nvPr>
        </p:nvSpPr>
        <p:spPr/>
        <p:txBody>
          <a:bodyPr/>
          <a:lstStyle/>
          <a:p>
            <a:fld id="{6D22F896-40B5-4ADD-8801-0D06FADFA095}" type="slidenum">
              <a:rPr lang="en-US" dirty="0"/>
              <a:t>9</a:t>
            </a:fld>
            <a:endParaRPr lang="en-US" dirty="0"/>
          </a:p>
        </p:txBody>
      </p:sp>
    </p:spTree>
  </p:cSld>
  <p:clrMapOvr>
    <a:masterClrMapping/>
  </p:clrMapOvr>
  <p:transition>
    <p:push dir="u"/>
  </p:transition>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TotalTime>101</TotalTime>
  <Words>1303</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Algerian</vt:lpstr>
      <vt:lpstr>Arial</vt:lpstr>
      <vt:lpstr>Arial Rounded MT Bold</vt:lpstr>
      <vt:lpstr>Calibri</vt:lpstr>
      <vt:lpstr>Trebuchet MS</vt:lpstr>
      <vt:lpstr>Wingdings</vt:lpstr>
      <vt:lpstr>TM04033917[[fn=Berlin]]_novariants</vt:lpstr>
      <vt:lpstr>TS-WEB/CC/AI TRACK CAPSTONE PROJECT    ONLINE VENUE reservation SYSTEM </vt:lpstr>
      <vt:lpstr>  Outline</vt:lpstr>
      <vt:lpstr>  Abstract</vt:lpstr>
      <vt:lpstr> Existing System</vt:lpstr>
      <vt:lpstr> Proposed System</vt:lpstr>
      <vt:lpstr>    Proposed System Advantages </vt:lpstr>
      <vt:lpstr> Hardware System Configuration </vt:lpstr>
      <vt:lpstr> Software System Configuration</vt:lpstr>
      <vt:lpstr> Software Environment</vt:lpstr>
      <vt:lpstr> System Design (Uml Diagrams)</vt:lpstr>
      <vt:lpstr> System Design(Use Case Diagram)</vt:lpstr>
      <vt:lpstr> Url Diagrams   Venue Provider Usercase Diagram</vt:lpstr>
      <vt:lpstr> Visitor Usercase Diagram</vt:lpstr>
      <vt:lpstr> Admin User Case Diagram</vt:lpstr>
      <vt:lpstr> Class Diagram</vt:lpstr>
      <vt:lpstr> Sequence Diagaram</vt:lpstr>
      <vt:lpstr> Modules</vt:lpstr>
      <vt:lpstr> Registration </vt:lpstr>
      <vt:lpstr> Search</vt:lpstr>
      <vt:lpstr> Reservation </vt:lpstr>
      <vt:lpstr> Cancellation </vt:lpstr>
      <vt:lpstr> Venues Profile Submission </vt:lpstr>
      <vt:lpstr> Sorts Of Tests</vt:lpstr>
      <vt:lpstr> Unit Testing</vt:lpstr>
      <vt:lpstr> Integration Testing</vt:lpstr>
      <vt:lpstr> Combination Testing</vt:lpstr>
      <vt:lpstr> Discovery Testing</vt:lpstr>
      <vt:lpstr> Acceptance Testing</vt:lpstr>
      <vt:lpstr>Some pictures of venues</vt:lpstr>
      <vt:lpstr> Conclusion</vt:lpstr>
      <vt:lpstr>  Bibliography</vt:lpstr>
      <vt:lpstr>THANK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JADHAV</dc:creator>
  <cp:lastModifiedBy>katam sneha</cp:lastModifiedBy>
  <cp:revision>67</cp:revision>
  <dcterms:created xsi:type="dcterms:W3CDTF">2015-09-21T23:12:00Z</dcterms:created>
  <dcterms:modified xsi:type="dcterms:W3CDTF">2023-03-28T05:46:27Z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C956D97F9E4A44E882E03AF53276558F</vt:lpwstr>
  </property>
  <property fmtid="{D5CDD505-2E9C-101B-9397-08002B2CF9AE}" pid="3" name="KSOProductBuildVer">
    <vt:lpwstr>1033-11.2.0.11440</vt:lpwstr>
  </property>
</Properties>
</file>