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1" r:id="rId1"/>
  </p:sldMasterIdLst>
  <p:notesMasterIdLst>
    <p:notesMasterId r:id="rId18"/>
  </p:notesMasterIdLst>
  <p:sldIdLst>
    <p:sldId id="262" r:id="rId2"/>
    <p:sldId id="296" r:id="rId3"/>
    <p:sldId id="261" r:id="rId4"/>
    <p:sldId id="285" r:id="rId5"/>
    <p:sldId id="260" r:id="rId6"/>
    <p:sldId id="263" r:id="rId7"/>
    <p:sldId id="289" r:id="rId8"/>
    <p:sldId id="293" r:id="rId9"/>
    <p:sldId id="292" r:id="rId10"/>
    <p:sldId id="295" r:id="rId11"/>
    <p:sldId id="298" r:id="rId12"/>
    <p:sldId id="268" r:id="rId13"/>
    <p:sldId id="273" r:id="rId14"/>
    <p:sldId id="297" r:id="rId15"/>
    <p:sldId id="278" r:id="rId16"/>
    <p:sldId id="279" r:id="rId17"/>
  </p:sldIdLst>
  <p:sldSz cx="9144000" cy="5143500" type="screen16x9"/>
  <p:notesSz cx="6858000" cy="9144000"/>
  <p:embeddedFontLst>
    <p:embeddedFont>
      <p:font typeface="Titillium Web" pitchFamily="2" charset="77"/>
      <p:regular r:id="rId19"/>
      <p:bold r:id="rId20"/>
      <p:italic r:id="rId21"/>
      <p:boldItalic r:id="rId22"/>
    </p:embeddedFont>
    <p:embeddedFont>
      <p:font typeface="Titillium Web ExtraLight"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7"/>
  </p:normalViewPr>
  <p:slideViewPr>
    <p:cSldViewPr snapToGrid="0" snapToObjects="1">
      <p:cViewPr varScale="1">
        <p:scale>
          <a:sx n="152" d="100"/>
          <a:sy n="152"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904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709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67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497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907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470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53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62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5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487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8" r:id="rId6"/>
    <p:sldLayoutId id="2147483662"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1628884" y="1133511"/>
            <a:ext cx="5686306" cy="3043768"/>
          </a:xfrm>
          <a:prstGeom prst="rect">
            <a:avLst/>
          </a:prstGeom>
        </p:spPr>
        <p:txBody>
          <a:bodyPr spcFirstLastPara="1" wrap="square" lIns="91425" tIns="91425" rIns="91425" bIns="91425" anchor="b" anchorCtr="0">
            <a:noAutofit/>
          </a:bodyPr>
          <a:lstStyle/>
          <a:p>
            <a:pPr algn="ctr"/>
            <a:r>
              <a:rPr lang="en-US" sz="6600" dirty="0">
                <a:solidFill>
                  <a:srgbClr val="FFC000"/>
                </a:solidFill>
                <a:latin typeface="Times New Roman" panose="02020603050405020304" pitchFamily="18" charset="0"/>
                <a:ea typeface="AppleMyungjo" pitchFamily="2" charset="-127"/>
                <a:cs typeface="Times New Roman" panose="02020603050405020304" pitchFamily="18" charset="0"/>
              </a:rPr>
              <a:t>CLOUD ARS</a:t>
            </a:r>
            <a:br>
              <a:rPr lang="en-US" sz="6600" i="1" dirty="0">
                <a:solidFill>
                  <a:srgbClr val="FFC000"/>
                </a:solidFill>
                <a:latin typeface="Times New Roman" panose="02020603050405020304" pitchFamily="18" charset="0"/>
                <a:ea typeface="AppleMyungjo" pitchFamily="2" charset="-127"/>
                <a:cs typeface="Times New Roman" panose="02020603050405020304" pitchFamily="18" charset="0"/>
              </a:rPr>
            </a:br>
            <a:r>
              <a:rPr lang="en-US" i="1" dirty="0">
                <a:latin typeface="Times New Roman" panose="02020603050405020304" pitchFamily="18" charset="0"/>
                <a:ea typeface="AppleMyungjo" pitchFamily="2" charset="-127"/>
                <a:cs typeface="Times New Roman" panose="02020603050405020304" pitchFamily="18" charset="0"/>
              </a:rPr>
              <a:t>We specialize in Cloud Automation (SaaS)</a:t>
            </a:r>
            <a:br>
              <a:rPr lang="en-US" i="1" dirty="0">
                <a:latin typeface="Times New Roman" panose="02020603050405020304" pitchFamily="18" charset="0"/>
                <a:cs typeface="Times New Roman" panose="02020603050405020304" pitchFamily="18" charset="0"/>
              </a:rPr>
            </a:br>
            <a:br>
              <a:rPr lang="en-US" i="1" dirty="0">
                <a:latin typeface="Times New Roman" panose="02020603050405020304" pitchFamily="18" charset="0"/>
                <a:cs typeface="Times New Roman" panose="02020603050405020304" pitchFamily="18" charset="0"/>
              </a:rPr>
            </a:br>
            <a:br>
              <a:rPr lang="en-US" i="1" dirty="0">
                <a:latin typeface="Times New Roman" panose="02020603050405020304" pitchFamily="18" charset="0"/>
                <a:cs typeface="Times New Roman" panose="02020603050405020304" pitchFamily="18" charset="0"/>
              </a:rPr>
            </a:br>
            <a:r>
              <a:rPr lang="en-US" sz="1800" b="1" i="1" dirty="0">
                <a:solidFill>
                  <a:srgbClr val="FFC000"/>
                </a:solidFill>
                <a:latin typeface="Times New Roman" panose="02020603050405020304" pitchFamily="18" charset="0"/>
                <a:cs typeface="Times New Roman" panose="02020603050405020304" pitchFamily="18" charset="0"/>
              </a:rPr>
              <a:t>Powered by Team (ARS) : Anjali - Raja - Sneha</a:t>
            </a:r>
            <a:endParaRPr sz="6600" b="1" i="1" dirty="0">
              <a:solidFill>
                <a:srgbClr val="FFC000"/>
              </a:solidFill>
              <a:latin typeface="Times New Roman" panose="02020603050405020304" pitchFamily="18" charset="0"/>
              <a:cs typeface="Times New Roman" panose="02020603050405020304" pitchFamily="18" charset="0"/>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60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
        <p:nvSpPr>
          <p:cNvPr id="2" name="Rectangle 1">
            <a:extLst>
              <a:ext uri="{FF2B5EF4-FFF2-40B4-BE49-F238E27FC236}">
                <a16:creationId xmlns:a16="http://schemas.microsoft.com/office/drawing/2014/main" id="{274E1B91-5D15-FF44-9E32-76C695C33914}"/>
              </a:ext>
            </a:extLst>
          </p:cNvPr>
          <p:cNvSpPr/>
          <p:nvPr/>
        </p:nvSpPr>
        <p:spPr>
          <a:xfrm>
            <a:off x="8652840" y="123549"/>
            <a:ext cx="383438" cy="307777"/>
          </a:xfrm>
          <a:prstGeom prst="rect">
            <a:avLst/>
          </a:prstGeom>
        </p:spPr>
        <p:txBody>
          <a:bodyPr wrap="none">
            <a:spAutoFit/>
          </a:bodyPr>
          <a:lstStyle/>
          <a:p>
            <a:r>
              <a:rPr lang="en" dirty="0">
                <a:solidFill>
                  <a:schemeClr val="bg1"/>
                </a:solidFill>
              </a:rPr>
              <a:t>10</a:t>
            </a:r>
            <a:endParaRPr lang="en-US" dirty="0">
              <a:solidFill>
                <a:schemeClr val="bg1"/>
              </a:solidFill>
            </a:endParaRPr>
          </a:p>
        </p:txBody>
      </p:sp>
      <p:sp>
        <p:nvSpPr>
          <p:cNvPr id="6" name="Title 1">
            <a:extLst>
              <a:ext uri="{FF2B5EF4-FFF2-40B4-BE49-F238E27FC236}">
                <a16:creationId xmlns:a16="http://schemas.microsoft.com/office/drawing/2014/main" id="{661928C4-F3AA-AE44-82D2-F17A4A3C6FE7}"/>
              </a:ext>
            </a:extLst>
          </p:cNvPr>
          <p:cNvSpPr txBox="1">
            <a:spLocks/>
          </p:cNvSpPr>
          <p:nvPr/>
        </p:nvSpPr>
        <p:spPr>
          <a:xfrm>
            <a:off x="304800" y="63880"/>
            <a:ext cx="7620000" cy="65385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9pPr>
          </a:lstStyle>
          <a:p>
            <a:r>
              <a:rPr lang="en-US" sz="2400" dirty="0">
                <a:solidFill>
                  <a:srgbClr val="FFC000"/>
                </a:solidFill>
                <a:latin typeface="Times New Roman" panose="02020603050405020304" pitchFamily="18" charset="0"/>
                <a:cs typeface="Times New Roman" panose="02020603050405020304" pitchFamily="18" charset="0"/>
              </a:rPr>
              <a:t>Basic Premise of Validation</a:t>
            </a:r>
          </a:p>
        </p:txBody>
      </p:sp>
      <p:sp>
        <p:nvSpPr>
          <p:cNvPr id="7" name="Rectangle 6">
            <a:extLst>
              <a:ext uri="{FF2B5EF4-FFF2-40B4-BE49-F238E27FC236}">
                <a16:creationId xmlns:a16="http://schemas.microsoft.com/office/drawing/2014/main" id="{22BDD780-B6AD-1440-87E3-390BA9FCB669}"/>
              </a:ext>
            </a:extLst>
          </p:cNvPr>
          <p:cNvSpPr/>
          <p:nvPr/>
        </p:nvSpPr>
        <p:spPr>
          <a:xfrm>
            <a:off x="304800" y="613728"/>
            <a:ext cx="1600200" cy="8627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Model</a:t>
            </a:r>
          </a:p>
        </p:txBody>
      </p:sp>
      <p:sp>
        <p:nvSpPr>
          <p:cNvPr id="8" name="Bent-Up Arrow 7">
            <a:extLst>
              <a:ext uri="{FF2B5EF4-FFF2-40B4-BE49-F238E27FC236}">
                <a16:creationId xmlns:a16="http://schemas.microsoft.com/office/drawing/2014/main" id="{9C48AA8D-D96E-D84F-B2F8-711F4D1F0099}"/>
              </a:ext>
            </a:extLst>
          </p:cNvPr>
          <p:cNvSpPr/>
          <p:nvPr/>
        </p:nvSpPr>
        <p:spPr>
          <a:xfrm flipV="1">
            <a:off x="1921676" y="897776"/>
            <a:ext cx="3099642" cy="473767"/>
          </a:xfrm>
          <a:prstGeom prst="ben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F27376-BA12-7C4B-B307-7DA639D2D67F}"/>
              </a:ext>
            </a:extLst>
          </p:cNvPr>
          <p:cNvSpPr/>
          <p:nvPr/>
        </p:nvSpPr>
        <p:spPr>
          <a:xfrm>
            <a:off x="2924693" y="567195"/>
            <a:ext cx="2554985" cy="307777"/>
          </a:xfrm>
          <a:prstGeom prst="rect">
            <a:avLst/>
          </a:prstGeom>
        </p:spPr>
        <p:txBody>
          <a:bodyPr wrap="square">
            <a:spAutoFit/>
          </a:bodyPr>
          <a:lstStyle/>
          <a:p>
            <a:r>
              <a:rPr lang="en-US" b="1" dirty="0">
                <a:solidFill>
                  <a:schemeClr val="bg1"/>
                </a:solidFill>
              </a:rPr>
              <a:t>Make Predictions!</a:t>
            </a:r>
          </a:p>
        </p:txBody>
      </p:sp>
      <p:graphicFrame>
        <p:nvGraphicFramePr>
          <p:cNvPr id="10" name="Table 9">
            <a:extLst>
              <a:ext uri="{FF2B5EF4-FFF2-40B4-BE49-F238E27FC236}">
                <a16:creationId xmlns:a16="http://schemas.microsoft.com/office/drawing/2014/main" id="{A62C27CB-55D2-BA41-AC02-89CD2B80C1AC}"/>
              </a:ext>
            </a:extLst>
          </p:cNvPr>
          <p:cNvGraphicFramePr>
            <a:graphicFrameLocks noGrp="1"/>
          </p:cNvGraphicFramePr>
          <p:nvPr>
            <p:extLst>
              <p:ext uri="{D42A27DB-BD31-4B8C-83A1-F6EECF244321}">
                <p14:modId xmlns:p14="http://schemas.microsoft.com/office/powerpoint/2010/main" val="1334626243"/>
              </p:ext>
            </p:extLst>
          </p:nvPr>
        </p:nvGraphicFramePr>
        <p:xfrm>
          <a:off x="2359125" y="1394753"/>
          <a:ext cx="6548394" cy="1645920"/>
        </p:xfrm>
        <a:graphic>
          <a:graphicData uri="http://schemas.openxmlformats.org/drawingml/2006/table">
            <a:tbl>
              <a:tblPr firstRow="1" bandRow="1">
                <a:tableStyleId>{21E4AEA4-8DFA-4A89-87EB-49C32662AFE0}</a:tableStyleId>
              </a:tblPr>
              <a:tblGrid>
                <a:gridCol w="1091399">
                  <a:extLst>
                    <a:ext uri="{9D8B030D-6E8A-4147-A177-3AD203B41FA5}">
                      <a16:colId xmlns:a16="http://schemas.microsoft.com/office/drawing/2014/main" val="3702389660"/>
                    </a:ext>
                  </a:extLst>
                </a:gridCol>
                <a:gridCol w="1091399">
                  <a:extLst>
                    <a:ext uri="{9D8B030D-6E8A-4147-A177-3AD203B41FA5}">
                      <a16:colId xmlns:a16="http://schemas.microsoft.com/office/drawing/2014/main" val="3075591292"/>
                    </a:ext>
                  </a:extLst>
                </a:gridCol>
                <a:gridCol w="1091399">
                  <a:extLst>
                    <a:ext uri="{9D8B030D-6E8A-4147-A177-3AD203B41FA5}">
                      <a16:colId xmlns:a16="http://schemas.microsoft.com/office/drawing/2014/main" val="972437481"/>
                    </a:ext>
                  </a:extLst>
                </a:gridCol>
                <a:gridCol w="1091399">
                  <a:extLst>
                    <a:ext uri="{9D8B030D-6E8A-4147-A177-3AD203B41FA5}">
                      <a16:colId xmlns:a16="http://schemas.microsoft.com/office/drawing/2014/main" val="795179100"/>
                    </a:ext>
                  </a:extLst>
                </a:gridCol>
                <a:gridCol w="1134389">
                  <a:extLst>
                    <a:ext uri="{9D8B030D-6E8A-4147-A177-3AD203B41FA5}">
                      <a16:colId xmlns:a16="http://schemas.microsoft.com/office/drawing/2014/main" val="1977336215"/>
                    </a:ext>
                  </a:extLst>
                </a:gridCol>
                <a:gridCol w="1048409">
                  <a:extLst>
                    <a:ext uri="{9D8B030D-6E8A-4147-A177-3AD203B41FA5}">
                      <a16:colId xmlns:a16="http://schemas.microsoft.com/office/drawing/2014/main" val="907488076"/>
                    </a:ext>
                  </a:extLst>
                </a:gridCol>
              </a:tblGrid>
              <a:tr h="574555">
                <a:tc>
                  <a:txBody>
                    <a:bodyPr/>
                    <a:lstStyle/>
                    <a:p>
                      <a:r>
                        <a:rPr lang="en-US" sz="1400" b="0" i="0" u="none" strike="noStrike" cap="none" dirty="0">
                          <a:solidFill>
                            <a:schemeClr val="lt1"/>
                          </a:solidFill>
                          <a:effectLst/>
                          <a:latin typeface="+mn-lt"/>
                          <a:ea typeface="+mn-ea"/>
                          <a:cs typeface="+mn-cs"/>
                          <a:sym typeface="Arial"/>
                        </a:rPr>
                        <a:t>Daily Time Spent</a:t>
                      </a:r>
                      <a:endParaRPr lang="en-US" dirty="0"/>
                    </a:p>
                  </a:txBody>
                  <a:tcPr/>
                </a:tc>
                <a:tc>
                  <a:txBody>
                    <a:bodyPr/>
                    <a:lstStyle/>
                    <a:p>
                      <a:r>
                        <a:rPr lang="en-US" sz="1400" b="0" i="0" u="none" strike="noStrike" cap="none" dirty="0">
                          <a:solidFill>
                            <a:schemeClr val="lt1"/>
                          </a:solidFill>
                          <a:effectLst/>
                          <a:latin typeface="+mn-lt"/>
                          <a:ea typeface="+mn-ea"/>
                          <a:cs typeface="+mn-cs"/>
                          <a:sym typeface="Arial"/>
                        </a:rPr>
                        <a:t>Onboard Age</a:t>
                      </a:r>
                      <a:endParaRPr lang="en-US" dirty="0"/>
                    </a:p>
                  </a:txBody>
                  <a:tcPr/>
                </a:tc>
                <a:tc>
                  <a:txBody>
                    <a:bodyPr/>
                    <a:lstStyle/>
                    <a:p>
                      <a:r>
                        <a:rPr lang="en-US" sz="1400" b="0" i="0" u="none" strike="noStrike" cap="none" dirty="0">
                          <a:solidFill>
                            <a:schemeClr val="lt1"/>
                          </a:solidFill>
                          <a:effectLst/>
                          <a:latin typeface="+mn-lt"/>
                          <a:ea typeface="+mn-ea"/>
                          <a:cs typeface="+mn-cs"/>
                          <a:sym typeface="Arial"/>
                        </a:rPr>
                        <a:t>Number of VM Counts</a:t>
                      </a:r>
                      <a:endParaRPr lang="en-US" dirty="0"/>
                    </a:p>
                  </a:txBody>
                  <a:tcPr/>
                </a:tc>
                <a:tc>
                  <a:txBody>
                    <a:bodyPr/>
                    <a:lstStyle/>
                    <a:p>
                      <a:r>
                        <a:rPr lang="en-US" dirty="0"/>
                        <a:t>Number of URL’s Hits</a:t>
                      </a:r>
                    </a:p>
                  </a:txBody>
                  <a:tcPr/>
                </a:tc>
                <a:tc>
                  <a:txBody>
                    <a:bodyPr/>
                    <a:lstStyle/>
                    <a:p>
                      <a:r>
                        <a:rPr lang="en-US" dirty="0"/>
                        <a:t>Potential Customer (Predicted)</a:t>
                      </a:r>
                    </a:p>
                  </a:txBody>
                  <a:tcPr/>
                </a:tc>
                <a:tc>
                  <a:txBody>
                    <a:bodyPr/>
                    <a:lstStyle/>
                    <a:p>
                      <a:r>
                        <a:rPr lang="en-US" dirty="0"/>
                        <a:t>Potential Customer</a:t>
                      </a:r>
                      <a:br>
                        <a:rPr lang="en-US" dirty="0"/>
                      </a:br>
                      <a:r>
                        <a:rPr lang="en-US" dirty="0"/>
                        <a:t>(Actual)</a:t>
                      </a:r>
                    </a:p>
                  </a:txBody>
                  <a:tcPr/>
                </a:tc>
                <a:extLst>
                  <a:ext uri="{0D108BD9-81ED-4DB2-BD59-A6C34878D82A}">
                    <a16:rowId xmlns:a16="http://schemas.microsoft.com/office/drawing/2014/main" val="4130229851"/>
                  </a:ext>
                </a:extLst>
              </a:tr>
              <a:tr h="296701">
                <a:tc>
                  <a:txBody>
                    <a:bodyPr/>
                    <a:lstStyle/>
                    <a:p>
                      <a:pPr algn="ctr"/>
                      <a:r>
                        <a:rPr lang="en-US" dirty="0"/>
                        <a:t>47.64</a:t>
                      </a:r>
                    </a:p>
                  </a:txBody>
                  <a:tcPr/>
                </a:tc>
                <a:tc>
                  <a:txBody>
                    <a:bodyPr/>
                    <a:lstStyle/>
                    <a:p>
                      <a:pPr algn="ctr"/>
                      <a:r>
                        <a:rPr lang="en-US" dirty="0"/>
                        <a:t>49</a:t>
                      </a:r>
                    </a:p>
                  </a:txBody>
                  <a:tcPr/>
                </a:tc>
                <a:tc>
                  <a:txBody>
                    <a:bodyPr/>
                    <a:lstStyle/>
                    <a:p>
                      <a:pPr algn="ctr"/>
                      <a:r>
                        <a:rPr lang="en-US" dirty="0"/>
                        <a:t>45633</a:t>
                      </a:r>
                    </a:p>
                  </a:txBody>
                  <a:tcPr/>
                </a:tc>
                <a:tc>
                  <a:txBody>
                    <a:bodyPr/>
                    <a:lstStyle/>
                    <a:p>
                      <a:pPr algn="ctr"/>
                      <a:r>
                        <a:rPr lang="en-US" dirty="0"/>
                        <a:t>122.02</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355047372"/>
                  </a:ext>
                </a:extLst>
              </a:tr>
              <a:tr h="296701">
                <a:tc>
                  <a:txBody>
                    <a:bodyPr/>
                    <a:lstStyle/>
                    <a:p>
                      <a:pPr algn="ctr"/>
                      <a:r>
                        <a:rPr lang="en-US" dirty="0"/>
                        <a:t>63.45</a:t>
                      </a:r>
                    </a:p>
                  </a:txBody>
                  <a:tcPr/>
                </a:tc>
                <a:tc>
                  <a:txBody>
                    <a:bodyPr/>
                    <a:lstStyle/>
                    <a:p>
                      <a:pPr algn="ctr"/>
                      <a:r>
                        <a:rPr lang="en-US" dirty="0"/>
                        <a:t>23</a:t>
                      </a:r>
                    </a:p>
                  </a:txBody>
                  <a:tcPr/>
                </a:tc>
                <a:tc>
                  <a:txBody>
                    <a:bodyPr/>
                    <a:lstStyle/>
                    <a:p>
                      <a:pPr algn="ctr"/>
                      <a:r>
                        <a:rPr lang="en-US" dirty="0"/>
                        <a:t>52182</a:t>
                      </a:r>
                    </a:p>
                  </a:txBody>
                  <a:tcPr/>
                </a:tc>
                <a:tc>
                  <a:txBody>
                    <a:bodyPr/>
                    <a:lstStyle/>
                    <a:p>
                      <a:pPr algn="ctr"/>
                      <a:r>
                        <a:rPr lang="en-US" dirty="0"/>
                        <a:t>140.64</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797215425"/>
                  </a:ext>
                </a:extLst>
              </a:tr>
              <a:tr h="296701">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433415111"/>
                  </a:ext>
                </a:extLst>
              </a:tr>
            </a:tbl>
          </a:graphicData>
        </a:graphic>
      </p:graphicFrame>
      <p:sp>
        <p:nvSpPr>
          <p:cNvPr id="11" name="TextBox 10">
            <a:extLst>
              <a:ext uri="{FF2B5EF4-FFF2-40B4-BE49-F238E27FC236}">
                <a16:creationId xmlns:a16="http://schemas.microsoft.com/office/drawing/2014/main" id="{B5F1E907-D061-F24F-AFD6-7E0A7DC24B81}"/>
              </a:ext>
            </a:extLst>
          </p:cNvPr>
          <p:cNvSpPr txBox="1"/>
          <p:nvPr/>
        </p:nvSpPr>
        <p:spPr>
          <a:xfrm>
            <a:off x="158646" y="3213238"/>
            <a:ext cx="8614967" cy="1169551"/>
          </a:xfrm>
          <a:prstGeom prst="rect">
            <a:avLst/>
          </a:prstGeom>
          <a:noFill/>
        </p:spPr>
        <p:txBody>
          <a:bodyPr wrap="square" rtlCol="0">
            <a:spAutoFit/>
          </a:bodyPr>
          <a:lstStyle/>
          <a:p>
            <a:pPr marL="285750" indent="-285750" algn="just">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We use the Test data to make new potential paid customer predictions. </a:t>
            </a:r>
          </a:p>
          <a:p>
            <a:pPr marL="285750" indent="-285750" algn="just">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We can then compare the potential paid customer value (0 or 1) of our </a:t>
            </a:r>
            <a:r>
              <a:rPr lang="en-US" b="1" dirty="0">
                <a:solidFill>
                  <a:schemeClr val="bg1"/>
                </a:solidFill>
                <a:latin typeface="Times New Roman" panose="02020603050405020304" pitchFamily="18" charset="0"/>
                <a:cs typeface="Times New Roman" panose="02020603050405020304" pitchFamily="18" charset="0"/>
              </a:rPr>
              <a:t>Prediction vs. the Actual value. </a:t>
            </a:r>
          </a:p>
          <a:p>
            <a:pPr marL="285750" indent="-285750" algn="just">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Based roughly on how often we are “correct”, we get a score for the model as a whole.  </a:t>
            </a:r>
          </a:p>
          <a:p>
            <a:pPr marL="285750" indent="-285750" algn="just">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If the model scores well, then we can trust it for future use. We train the model on the Training data and Score the model based on data that it has never seen before (Test Data).</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19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415479" y="-258276"/>
            <a:ext cx="8238070" cy="1040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C000"/>
                </a:solidFill>
              </a:rPr>
              <a:t>CLASSIFICATION REPORT FOR MODEL ARS</a:t>
            </a:r>
            <a:endParaRPr b="1" dirty="0">
              <a:solidFill>
                <a:srgbClr val="FFC000"/>
              </a:solidFill>
            </a:endParaRPr>
          </a:p>
        </p:txBody>
      </p:sp>
      <p:graphicFrame>
        <p:nvGraphicFramePr>
          <p:cNvPr id="907" name="Google Shape;907;p27"/>
          <p:cNvGraphicFramePr/>
          <p:nvPr>
            <p:extLst>
              <p:ext uri="{D42A27DB-BD31-4B8C-83A1-F6EECF244321}">
                <p14:modId xmlns:p14="http://schemas.microsoft.com/office/powerpoint/2010/main" val="699490756"/>
              </p:ext>
            </p:extLst>
          </p:nvPr>
        </p:nvGraphicFramePr>
        <p:xfrm>
          <a:off x="287567" y="782325"/>
          <a:ext cx="5469774" cy="3507042"/>
        </p:xfrm>
        <a:graphic>
          <a:graphicData uri="http://schemas.openxmlformats.org/drawingml/2006/table">
            <a:tbl>
              <a:tblPr>
                <a:noFill/>
              </a:tblPr>
              <a:tblGrid>
                <a:gridCol w="1530613">
                  <a:extLst>
                    <a:ext uri="{9D8B030D-6E8A-4147-A177-3AD203B41FA5}">
                      <a16:colId xmlns:a16="http://schemas.microsoft.com/office/drawing/2014/main" val="3271387907"/>
                    </a:ext>
                  </a:extLst>
                </a:gridCol>
                <a:gridCol w="1052182">
                  <a:extLst>
                    <a:ext uri="{9D8B030D-6E8A-4147-A177-3AD203B41FA5}">
                      <a16:colId xmlns:a16="http://schemas.microsoft.com/office/drawing/2014/main" val="20000"/>
                    </a:ext>
                  </a:extLst>
                </a:gridCol>
                <a:gridCol w="1060878">
                  <a:extLst>
                    <a:ext uri="{9D8B030D-6E8A-4147-A177-3AD203B41FA5}">
                      <a16:colId xmlns:a16="http://schemas.microsoft.com/office/drawing/2014/main" val="20001"/>
                    </a:ext>
                  </a:extLst>
                </a:gridCol>
                <a:gridCol w="878267">
                  <a:extLst>
                    <a:ext uri="{9D8B030D-6E8A-4147-A177-3AD203B41FA5}">
                      <a16:colId xmlns:a16="http://schemas.microsoft.com/office/drawing/2014/main" val="20002"/>
                    </a:ext>
                  </a:extLst>
                </a:gridCol>
                <a:gridCol w="947834">
                  <a:extLst>
                    <a:ext uri="{9D8B030D-6E8A-4147-A177-3AD203B41FA5}">
                      <a16:colId xmlns:a16="http://schemas.microsoft.com/office/drawing/2014/main" val="20003"/>
                    </a:ext>
                  </a:extLst>
                </a:gridCol>
              </a:tblGrid>
              <a:tr h="876588">
                <a:tc>
                  <a:txBody>
                    <a:bodyPr/>
                    <a:lstStyle/>
                    <a:p>
                      <a:pPr marL="0" lvl="0" indent="0" algn="ctr" rtl="0">
                        <a:spcBef>
                          <a:spcPts val="0"/>
                        </a:spcBef>
                        <a:spcAft>
                          <a:spcPts val="0"/>
                        </a:spcAft>
                        <a:buNone/>
                      </a:pPr>
                      <a:r>
                        <a:rPr lang="en-US" sz="1600" b="0" dirty="0">
                          <a:solidFill>
                            <a:schemeClr val="bg1"/>
                          </a:solidFill>
                          <a:latin typeface="Times New Roman" panose="02020603050405020304" pitchFamily="18" charset="0"/>
                          <a:ea typeface="Titillium Web"/>
                          <a:cs typeface="Times New Roman" panose="02020603050405020304" pitchFamily="18" charset="0"/>
                          <a:sym typeface="Titillium Web"/>
                        </a:rPr>
                        <a:t>Class</a:t>
                      </a:r>
                      <a:endParaRPr sz="1600" b="0" dirty="0">
                        <a:solidFill>
                          <a:schemeClr val="bg1"/>
                        </a:solidFill>
                        <a:latin typeface="Times New Roman" panose="02020603050405020304" pitchFamily="18" charset="0"/>
                        <a:ea typeface="Titillium Web"/>
                        <a:cs typeface="Times New Roman" panose="02020603050405020304" pitchFamily="18" charset="0"/>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US" sz="1800" b="0" dirty="0">
                          <a:solidFill>
                            <a:schemeClr val="bg1"/>
                          </a:solidFill>
                          <a:latin typeface="Times New Roman" panose="02020603050405020304" pitchFamily="18" charset="0"/>
                          <a:ea typeface="Titillium Web"/>
                          <a:cs typeface="Times New Roman" panose="02020603050405020304" pitchFamily="18" charset="0"/>
                          <a:sym typeface="Titillium Web"/>
                        </a:rPr>
                        <a:t>F1 Score</a:t>
                      </a:r>
                      <a:endParaRPr sz="1800" b="0" dirty="0">
                        <a:solidFill>
                          <a:schemeClr val="bg1"/>
                        </a:solidFill>
                        <a:latin typeface="Times New Roman" panose="02020603050405020304" pitchFamily="18" charset="0"/>
                        <a:ea typeface="Titillium Web"/>
                        <a:cs typeface="Times New Roman" panose="02020603050405020304" pitchFamily="18" charset="0"/>
                        <a:sym typeface="Titillium Web"/>
                      </a:endParaRPr>
                    </a:p>
                  </a:txBody>
                  <a:tcPr marL="91425" marR="91425" marT="68575" marB="68575" anchor="ctr">
                    <a:lnL w="9525" cap="flat" cmpd="sng" algn="ctr">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US" sz="1800" b="0" dirty="0">
                          <a:solidFill>
                            <a:schemeClr val="bg1"/>
                          </a:solidFill>
                          <a:latin typeface="Times New Roman" panose="02020603050405020304" pitchFamily="18" charset="0"/>
                          <a:ea typeface="Titillium Web"/>
                          <a:cs typeface="Times New Roman" panose="02020603050405020304" pitchFamily="18" charset="0"/>
                          <a:sym typeface="Titillium Web"/>
                        </a:rPr>
                        <a:t>Precision</a:t>
                      </a:r>
                      <a:endParaRPr sz="1800" b="0" dirty="0">
                        <a:solidFill>
                          <a:schemeClr val="bg1"/>
                        </a:solidFill>
                        <a:latin typeface="Times New Roman" panose="02020603050405020304" pitchFamily="18" charset="0"/>
                        <a:ea typeface="Titillium Web"/>
                        <a:cs typeface="Times New Roman" panose="02020603050405020304" pitchFamily="18" charset="0"/>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US" sz="1800" b="0" dirty="0">
                          <a:solidFill>
                            <a:schemeClr val="bg1"/>
                          </a:solidFill>
                          <a:latin typeface="Times New Roman" panose="02020603050405020304" pitchFamily="18" charset="0"/>
                          <a:ea typeface="Titillium Web"/>
                          <a:cs typeface="Times New Roman" panose="02020603050405020304" pitchFamily="18" charset="0"/>
                          <a:sym typeface="Titillium Web"/>
                        </a:rPr>
                        <a:t>Recall</a:t>
                      </a:r>
                      <a:endParaRPr sz="1800" b="0" dirty="0">
                        <a:solidFill>
                          <a:schemeClr val="bg1"/>
                        </a:solidFill>
                        <a:latin typeface="Times New Roman" panose="02020603050405020304" pitchFamily="18" charset="0"/>
                        <a:ea typeface="Titillium Web"/>
                        <a:cs typeface="Times New Roman" panose="02020603050405020304" pitchFamily="18" charset="0"/>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US" sz="1800" b="0" dirty="0">
                          <a:solidFill>
                            <a:schemeClr val="bg1"/>
                          </a:solidFill>
                          <a:latin typeface="Times New Roman" panose="02020603050405020304" pitchFamily="18" charset="0"/>
                          <a:ea typeface="Titillium Web"/>
                          <a:cs typeface="Times New Roman" panose="02020603050405020304" pitchFamily="18" charset="0"/>
                          <a:sym typeface="Titillium Web"/>
                        </a:rPr>
                        <a:t>Support</a:t>
                      </a:r>
                    </a:p>
                  </a:txBody>
                  <a:tcPr marL="91425" marR="91425" marT="68575" marB="68575" anchor="ctr">
                    <a:lnL w="9525" cap="flat" cmpd="sng" algn="ctr">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876818">
                <a:tc>
                  <a:txBody>
                    <a:bodyPr/>
                    <a:lstStyle/>
                    <a:p>
                      <a:pPr marL="0" lvl="0" indent="0" algn="ctr" rtl="0">
                        <a:spcBef>
                          <a:spcPts val="0"/>
                        </a:spcBef>
                        <a:spcAft>
                          <a:spcPts val="0"/>
                        </a:spcAft>
                        <a:buNone/>
                      </a:pPr>
                      <a:r>
                        <a:rPr lang="en-US" sz="1600" b="1" dirty="0">
                          <a:solidFill>
                            <a:srgbClr val="FFFFFF"/>
                          </a:solidFill>
                          <a:latin typeface="Times New Roman" panose="02020603050405020304" pitchFamily="18" charset="0"/>
                          <a:ea typeface="Titillium Web"/>
                          <a:cs typeface="Times New Roman" panose="02020603050405020304" pitchFamily="18" charset="0"/>
                          <a:sym typeface="Titillium Web"/>
                        </a:rPr>
                        <a:t>0</a:t>
                      </a:r>
                      <a:endParaRPr sz="1600" b="1" dirty="0">
                        <a:solidFill>
                          <a:srgbClr val="FFFFFF"/>
                        </a:solidFill>
                        <a:latin typeface="Times New Roman" panose="02020603050405020304" pitchFamily="18" charset="0"/>
                        <a:ea typeface="Titillium Web"/>
                        <a:cs typeface="Times New Roman" panose="02020603050405020304" pitchFamily="18" charset="0"/>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600" b="1" dirty="0">
                          <a:solidFill>
                            <a:srgbClr val="FFFFFF"/>
                          </a:solidFill>
                          <a:latin typeface="Times New Roman" panose="02020603050405020304" pitchFamily="18" charset="0"/>
                          <a:ea typeface="Titillium Web"/>
                          <a:cs typeface="Times New Roman" panose="02020603050405020304" pitchFamily="18" charset="0"/>
                          <a:sym typeface="Titillium Web"/>
                        </a:rPr>
                        <a:t>0.90</a:t>
                      </a:r>
                      <a:endParaRPr sz="1600" b="1" dirty="0">
                        <a:solidFill>
                          <a:srgbClr val="FFFFFF"/>
                        </a:solidFill>
                        <a:latin typeface="Times New Roman" panose="02020603050405020304" pitchFamily="18" charset="0"/>
                        <a:ea typeface="Titillium Web"/>
                        <a:cs typeface="Times New Roman" panose="02020603050405020304" pitchFamily="18" charset="0"/>
                        <a:sym typeface="Titillium Web"/>
                      </a:endParaRPr>
                    </a:p>
                  </a:txBody>
                  <a:tcPr marL="91425" marR="91425" marT="68575" marB="68575" anchor="ctr">
                    <a:lnL w="9525" cap="flat" cmpd="sng" algn="ctr">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0.84</a:t>
                      </a:r>
                    </a:p>
                  </a:txBody>
                  <a:tcPr marL="9525" marR="9525" marT="9525" marB="0" anchor="ctr">
                    <a:lnL w="9525" cap="flat" cmpd="sng">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0.97</a:t>
                      </a:r>
                    </a:p>
                  </a:txBody>
                  <a:tcPr marL="9525" marR="9525" marT="9525" marB="0" anchor="ctr">
                    <a:lnL w="9525" cap="flat" cmpd="sng" algn="ctr">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146.0</a:t>
                      </a:r>
                    </a:p>
                  </a:txBody>
                  <a:tcPr marL="9525" marR="9525" marT="9525" marB="0" anchor="ctr">
                    <a:lnL w="9525" cap="flat" cmpd="sng" algn="ctr">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87681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rgbClr val="FFFFFF"/>
                          </a:solidFill>
                          <a:latin typeface="Times New Roman" panose="02020603050405020304" pitchFamily="18" charset="0"/>
                          <a:ea typeface="Titillium Web"/>
                          <a:cs typeface="Times New Roman" panose="02020603050405020304" pitchFamily="18" charset="0"/>
                          <a:sym typeface="Titillium Web"/>
                        </a:rPr>
                        <a:t>1</a:t>
                      </a:r>
                    </a:p>
                  </a:txBody>
                  <a:tcPr marL="91425" marR="91425" marT="68575" marB="68575" anchor="ctr">
                    <a:lnL w="9525" cap="flat" cmpd="sng">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solidFill>
                            <a:srgbClr val="FFFFFF"/>
                          </a:solidFill>
                          <a:latin typeface="Times New Roman" panose="02020603050405020304" pitchFamily="18" charset="0"/>
                          <a:ea typeface="Titillium Web"/>
                          <a:cs typeface="Times New Roman" panose="02020603050405020304" pitchFamily="18" charset="0"/>
                          <a:sym typeface="Titillium Web"/>
                        </a:rPr>
                        <a:t>0.89</a:t>
                      </a:r>
                    </a:p>
                  </a:txBody>
                  <a:tcPr marL="91425" marR="91425" marT="68575" marB="68575" anchor="ctr">
                    <a:lnL w="9525" cap="flat" cmpd="sng" algn="ctr">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0.96</a:t>
                      </a:r>
                    </a:p>
                  </a:txBody>
                  <a:tcPr marL="9525" marR="9525" marT="9525" marB="0" anchor="ctr">
                    <a:lnL w="9525" cap="flat" cmpd="sng">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0.82</a:t>
                      </a:r>
                    </a:p>
                  </a:txBody>
                  <a:tcPr marL="9525" marR="9525" marT="9525" marB="0" anchor="ctr">
                    <a:lnL w="9525" cap="flat" cmpd="sng" algn="ctr">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154.0</a:t>
                      </a:r>
                    </a:p>
                  </a:txBody>
                  <a:tcPr marL="9525" marR="9525" marT="9525" marB="0" anchor="ctr">
                    <a:lnL w="9525" cap="flat" cmpd="sng" algn="ctr">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876818">
                <a:tc>
                  <a:txBody>
                    <a:bodyPr/>
                    <a:lstStyle/>
                    <a:p>
                      <a:pPr marL="0" lvl="0" indent="0" algn="ctr" rtl="0">
                        <a:spcBef>
                          <a:spcPts val="0"/>
                        </a:spcBef>
                        <a:spcAft>
                          <a:spcPts val="0"/>
                        </a:spcAft>
                        <a:buNone/>
                      </a:pPr>
                      <a:r>
                        <a:rPr lang="en-US" sz="1600" b="1" dirty="0">
                          <a:solidFill>
                            <a:srgbClr val="FFFFFF"/>
                          </a:solidFill>
                          <a:latin typeface="Times New Roman" panose="02020603050405020304" pitchFamily="18" charset="0"/>
                          <a:ea typeface="Titillium Web"/>
                          <a:cs typeface="Times New Roman" panose="02020603050405020304" pitchFamily="18" charset="0"/>
                          <a:sym typeface="Titillium Web"/>
                        </a:rPr>
                        <a:t>Average/Total</a:t>
                      </a:r>
                      <a:endParaRPr sz="1600" b="1" dirty="0">
                        <a:solidFill>
                          <a:srgbClr val="FFFFFF"/>
                        </a:solidFill>
                        <a:latin typeface="Times New Roman" panose="02020603050405020304" pitchFamily="18" charset="0"/>
                        <a:ea typeface="Titillium Web"/>
                        <a:cs typeface="Times New Roman" panose="02020603050405020304" pitchFamily="18" charset="0"/>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600" b="1" dirty="0">
                          <a:solidFill>
                            <a:srgbClr val="FFFFFF"/>
                          </a:solidFill>
                          <a:latin typeface="Times New Roman" panose="02020603050405020304" pitchFamily="18" charset="0"/>
                          <a:ea typeface="Titillium Web"/>
                          <a:cs typeface="Times New Roman" panose="02020603050405020304" pitchFamily="18" charset="0"/>
                          <a:sym typeface="Titillium Web"/>
                        </a:rPr>
                        <a:t>0.89</a:t>
                      </a:r>
                      <a:endParaRPr sz="1600" b="1" dirty="0">
                        <a:solidFill>
                          <a:srgbClr val="FFFFFF"/>
                        </a:solidFill>
                        <a:latin typeface="Times New Roman" panose="02020603050405020304" pitchFamily="18" charset="0"/>
                        <a:ea typeface="Titillium Web"/>
                        <a:cs typeface="Times New Roman" panose="02020603050405020304" pitchFamily="18" charset="0"/>
                        <a:sym typeface="Titillium Web"/>
                      </a:endParaRPr>
                    </a:p>
                  </a:txBody>
                  <a:tcPr marL="91425" marR="91425" marT="68575" marB="68575" anchor="ctr">
                    <a:lnL w="9525" cap="flat" cmpd="sng" algn="ctr">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0.90</a:t>
                      </a:r>
                    </a:p>
                  </a:txBody>
                  <a:tcPr marL="9525" marR="9525" marT="9525" marB="0" anchor="ctr">
                    <a:lnL w="9525" cap="flat" cmpd="sng">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0.89</a:t>
                      </a:r>
                    </a:p>
                  </a:txBody>
                  <a:tcPr marL="9525" marR="9525" marT="9525" marB="0" anchor="ctr">
                    <a:lnL w="9525" cap="flat" cmpd="sng" algn="ctr">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300.0</a:t>
                      </a:r>
                    </a:p>
                  </a:txBody>
                  <a:tcPr marL="9525" marR="9525" marT="9525" marB="0" anchor="ctr">
                    <a:lnL w="9525" cap="flat" cmpd="sng" algn="ctr">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aphicFrame>
        <p:nvGraphicFramePr>
          <p:cNvPr id="7" name="Google Shape;907;p27">
            <a:extLst>
              <a:ext uri="{FF2B5EF4-FFF2-40B4-BE49-F238E27FC236}">
                <a16:creationId xmlns:a16="http://schemas.microsoft.com/office/drawing/2014/main" id="{8D6C7E07-978B-CD4C-9A25-BE5CB196EF8B}"/>
              </a:ext>
            </a:extLst>
          </p:cNvPr>
          <p:cNvGraphicFramePr/>
          <p:nvPr>
            <p:extLst>
              <p:ext uri="{D42A27DB-BD31-4B8C-83A1-F6EECF244321}">
                <p14:modId xmlns:p14="http://schemas.microsoft.com/office/powerpoint/2010/main" val="2033738830"/>
              </p:ext>
            </p:extLst>
          </p:nvPr>
        </p:nvGraphicFramePr>
        <p:xfrm>
          <a:off x="6596429" y="1803470"/>
          <a:ext cx="1990146" cy="1464752"/>
        </p:xfrm>
        <a:graphic>
          <a:graphicData uri="http://schemas.openxmlformats.org/drawingml/2006/table">
            <a:tbl>
              <a:tblPr>
                <a:noFill/>
              </a:tblPr>
              <a:tblGrid>
                <a:gridCol w="957165">
                  <a:extLst>
                    <a:ext uri="{9D8B030D-6E8A-4147-A177-3AD203B41FA5}">
                      <a16:colId xmlns:a16="http://schemas.microsoft.com/office/drawing/2014/main" val="20002"/>
                    </a:ext>
                  </a:extLst>
                </a:gridCol>
                <a:gridCol w="1032981">
                  <a:extLst>
                    <a:ext uri="{9D8B030D-6E8A-4147-A177-3AD203B41FA5}">
                      <a16:colId xmlns:a16="http://schemas.microsoft.com/office/drawing/2014/main" val="20003"/>
                    </a:ext>
                  </a:extLst>
                </a:gridCol>
              </a:tblGrid>
              <a:tr h="732280">
                <a:tc>
                  <a:txBody>
                    <a:bodyPr/>
                    <a:lstStyle/>
                    <a:p>
                      <a:pPr marL="0" lvl="0" indent="0" algn="ctr" rtl="0">
                        <a:spcBef>
                          <a:spcPts val="0"/>
                        </a:spcBef>
                        <a:spcAft>
                          <a:spcPts val="0"/>
                        </a:spcAft>
                        <a:buNone/>
                      </a:pPr>
                      <a:r>
                        <a:rPr lang="en-US" sz="1800" dirty="0">
                          <a:solidFill>
                            <a:schemeClr val="bg1"/>
                          </a:solidFill>
                          <a:latin typeface="Times New Roman" panose="02020603050405020304" pitchFamily="18" charset="0"/>
                          <a:ea typeface="Titillium Web"/>
                          <a:cs typeface="Times New Roman" panose="02020603050405020304" pitchFamily="18" charset="0"/>
                          <a:sym typeface="Titillium Web"/>
                        </a:rPr>
                        <a:t>R2</a:t>
                      </a:r>
                      <a:endParaRPr sz="1800" dirty="0">
                        <a:solidFill>
                          <a:schemeClr val="bg1"/>
                        </a:solidFill>
                        <a:latin typeface="Times New Roman" panose="02020603050405020304" pitchFamily="18" charset="0"/>
                        <a:ea typeface="Titillium Web"/>
                        <a:cs typeface="Times New Roman" panose="02020603050405020304" pitchFamily="18" charset="0"/>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bg1"/>
                          </a:solidFill>
                          <a:latin typeface="Times New Roman" panose="02020603050405020304" pitchFamily="18" charset="0"/>
                          <a:ea typeface="Titillium Web"/>
                          <a:cs typeface="Times New Roman" panose="02020603050405020304" pitchFamily="18" charset="0"/>
                          <a:sym typeface="Titillium Web"/>
                        </a:rPr>
                        <a:t>MSE</a:t>
                      </a:r>
                    </a:p>
                  </a:txBody>
                  <a:tcPr marL="91425" marR="91425" marT="68575" marB="68575" anchor="ctr">
                    <a:lnL w="9525" cap="flat" cmpd="sng" algn="ctr">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732472">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0.8966</a:t>
                      </a:r>
                    </a:p>
                  </a:txBody>
                  <a:tcPr marL="9525" marR="9525" marT="9525" marB="0" anchor="ctr">
                    <a:lnL w="9525" cap="flat" cmpd="sng" algn="ctr">
                      <a:solidFill>
                        <a:srgbClr val="6E86B6"/>
                      </a:solidFill>
                      <a:prstDash val="solid"/>
                      <a:round/>
                      <a:headEnd type="none" w="sm" len="sm"/>
                      <a:tailEnd type="none" w="sm" len="sm"/>
                    </a:lnL>
                    <a:lnR w="9525" cap="flat" cmpd="sng" algn="ctr">
                      <a:solidFill>
                        <a:srgbClr val="6E86B6"/>
                      </a:solidFill>
                      <a:prstDash val="solid"/>
                      <a:round/>
                      <a:headEnd type="none" w="sm" len="sm"/>
                      <a:tailEnd type="none" w="sm" len="sm"/>
                    </a:lnR>
                    <a:lnT w="9525" cap="flat" cmpd="sng" algn="ctr">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tc>
                  <a:txBody>
                    <a:bodyPr/>
                    <a:lstStyle/>
                    <a:p>
                      <a:pPr algn="ctr" fontAlgn="t"/>
                      <a:r>
                        <a:rPr lang="en-US" sz="1600" b="1" i="0" u="none" strike="noStrike" dirty="0">
                          <a:solidFill>
                            <a:schemeClr val="bg1"/>
                          </a:solidFill>
                          <a:effectLst/>
                          <a:latin typeface="Times New Roman" panose="02020603050405020304" pitchFamily="18" charset="0"/>
                          <a:cs typeface="Times New Roman" panose="02020603050405020304" pitchFamily="18" charset="0"/>
                        </a:rPr>
                        <a:t>0.1033</a:t>
                      </a:r>
                    </a:p>
                  </a:txBody>
                  <a:tcPr marL="9525" marR="9525" marT="9525" marB="0" anchor="ctr">
                    <a:lnL w="9525" cap="flat" cmpd="sng" algn="ctr">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lgn="ctr">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271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5" name="Title 1">
            <a:extLst>
              <a:ext uri="{FF2B5EF4-FFF2-40B4-BE49-F238E27FC236}">
                <a16:creationId xmlns:a16="http://schemas.microsoft.com/office/drawing/2014/main" id="{DBB27788-56FE-004A-8A30-3006FC4FC483}"/>
              </a:ext>
            </a:extLst>
          </p:cNvPr>
          <p:cNvSpPr txBox="1">
            <a:spLocks/>
          </p:cNvSpPr>
          <p:nvPr/>
        </p:nvSpPr>
        <p:spPr>
          <a:xfrm>
            <a:off x="371302" y="69702"/>
            <a:ext cx="7620000" cy="653854"/>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r>
              <a:rPr lang="en-US" sz="2400" b="1" dirty="0">
                <a:solidFill>
                  <a:srgbClr val="FFC000"/>
                </a:solidFill>
                <a:latin typeface="Times New Roman" panose="02020603050405020304" pitchFamily="18" charset="0"/>
                <a:cs typeface="Times New Roman" panose="02020603050405020304" pitchFamily="18" charset="0"/>
              </a:rPr>
              <a:t>Common Scoring Metrics</a:t>
            </a:r>
          </a:p>
        </p:txBody>
      </p:sp>
      <p:sp>
        <p:nvSpPr>
          <p:cNvPr id="6" name="Rectangle 5">
            <a:extLst>
              <a:ext uri="{FF2B5EF4-FFF2-40B4-BE49-F238E27FC236}">
                <a16:creationId xmlns:a16="http://schemas.microsoft.com/office/drawing/2014/main" id="{99F3EBB7-0450-624B-AE01-BD52334D658F}"/>
              </a:ext>
            </a:extLst>
          </p:cNvPr>
          <p:cNvSpPr/>
          <p:nvPr/>
        </p:nvSpPr>
        <p:spPr>
          <a:xfrm>
            <a:off x="110360" y="723556"/>
            <a:ext cx="8967138" cy="4308872"/>
          </a:xfrm>
          <a:prstGeom prst="rect">
            <a:avLst/>
          </a:prstGeom>
        </p:spPr>
        <p:txBody>
          <a:bodyPr wrap="square">
            <a:spAutoFit/>
          </a:bodyPr>
          <a:lstStyle/>
          <a:p>
            <a:endParaRPr lang="en-US" b="1" u="sng" dirty="0">
              <a:solidFill>
                <a:schemeClr val="bg1"/>
              </a:solidFill>
            </a:endParaRPr>
          </a:p>
          <a:p>
            <a:pPr marL="457200" indent="-457200">
              <a:buClr>
                <a:schemeClr val="bg1"/>
              </a:buClr>
              <a:buFont typeface="Arial" panose="020B0604020202020204" pitchFamily="34" charset="0"/>
              <a:buChar char="•"/>
            </a:pPr>
            <a:r>
              <a:rPr lang="en-US" sz="1200" dirty="0">
                <a:solidFill>
                  <a:schemeClr val="bg1"/>
                </a:solidFill>
                <a:latin typeface="+mn-lt"/>
              </a:rPr>
              <a:t>R</a:t>
            </a:r>
            <a:r>
              <a:rPr lang="en-US" sz="1200" baseline="30000" dirty="0">
                <a:solidFill>
                  <a:schemeClr val="bg1"/>
                </a:solidFill>
                <a:latin typeface="+mn-lt"/>
              </a:rPr>
              <a:t>2 </a:t>
            </a:r>
            <a:r>
              <a:rPr lang="en-US" sz="1200" dirty="0">
                <a:solidFill>
                  <a:schemeClr val="bg1"/>
                </a:solidFill>
                <a:latin typeface="+mn-lt"/>
              </a:rPr>
              <a:t>(R-Squared):</a:t>
            </a:r>
            <a:br>
              <a:rPr lang="en-US" sz="1200" dirty="0">
                <a:solidFill>
                  <a:schemeClr val="bg1"/>
                </a:solidFill>
                <a:latin typeface="+mn-lt"/>
              </a:rPr>
            </a:br>
            <a:r>
              <a:rPr lang="en-US" sz="1200" dirty="0">
                <a:solidFill>
                  <a:schemeClr val="bg1"/>
                </a:solidFill>
                <a:latin typeface="+mn-lt"/>
              </a:rPr>
              <a:t>This is the baseline metric that many ML tools report on score. </a:t>
            </a:r>
          </a:p>
          <a:p>
            <a:pPr>
              <a:buClr>
                <a:schemeClr val="bg1"/>
              </a:buClr>
            </a:pPr>
            <a:r>
              <a:rPr lang="en-US" sz="1200" dirty="0">
                <a:solidFill>
                  <a:schemeClr val="bg1"/>
                </a:solidFill>
                <a:latin typeface="+mn-lt"/>
              </a:rPr>
              <a:t>           Higher R</a:t>
            </a:r>
            <a:r>
              <a:rPr lang="en-US" sz="1200" baseline="30000" dirty="0">
                <a:solidFill>
                  <a:schemeClr val="bg1"/>
                </a:solidFill>
                <a:latin typeface="+mn-lt"/>
              </a:rPr>
              <a:t>2</a:t>
            </a:r>
            <a:r>
              <a:rPr lang="en-US" sz="1200" dirty="0">
                <a:solidFill>
                  <a:schemeClr val="bg1"/>
                </a:solidFill>
                <a:latin typeface="+mn-lt"/>
              </a:rPr>
              <a:t> values signify that the model is “highly predictive”.  An R</a:t>
            </a:r>
            <a:r>
              <a:rPr lang="en-US" sz="1200" baseline="30000" dirty="0">
                <a:solidFill>
                  <a:schemeClr val="bg1"/>
                </a:solidFill>
                <a:latin typeface="+mn-lt"/>
              </a:rPr>
              <a:t>2</a:t>
            </a:r>
            <a:r>
              <a:rPr lang="en-US" sz="1200" dirty="0">
                <a:solidFill>
                  <a:schemeClr val="bg1"/>
                </a:solidFill>
                <a:latin typeface="+mn-lt"/>
              </a:rPr>
              <a:t> value of &gt;0.90 means that our model roughly accounts </a:t>
            </a:r>
          </a:p>
          <a:p>
            <a:pPr>
              <a:buClr>
                <a:schemeClr val="bg1"/>
              </a:buClr>
            </a:pPr>
            <a:r>
              <a:rPr lang="en-US" sz="1200" dirty="0">
                <a:solidFill>
                  <a:schemeClr val="bg1"/>
                </a:solidFill>
                <a:latin typeface="+mn-lt"/>
              </a:rPr>
              <a:t>           for 90% of the variability of the data. </a:t>
            </a:r>
          </a:p>
          <a:p>
            <a:pPr marL="457200" indent="-457200">
              <a:buClr>
                <a:schemeClr val="bg1"/>
              </a:buClr>
              <a:buFont typeface="Arial" panose="020B0604020202020204" pitchFamily="34" charset="0"/>
              <a:buChar char="•"/>
            </a:pPr>
            <a:endParaRPr lang="en-US" sz="1200" dirty="0">
              <a:solidFill>
                <a:schemeClr val="bg1"/>
              </a:solidFill>
              <a:latin typeface="+mn-lt"/>
            </a:endParaRPr>
          </a:p>
          <a:p>
            <a:pPr marL="457200" indent="-457200">
              <a:buClr>
                <a:schemeClr val="bg1"/>
              </a:buClr>
              <a:buFont typeface="Arial" panose="020B0604020202020204" pitchFamily="34" charset="0"/>
              <a:buChar char="•"/>
            </a:pPr>
            <a:r>
              <a:rPr lang="en-US" sz="1200" dirty="0">
                <a:solidFill>
                  <a:schemeClr val="bg1"/>
                </a:solidFill>
                <a:latin typeface="+mn-lt"/>
              </a:rPr>
              <a:t>MSE</a:t>
            </a:r>
            <a:r>
              <a:rPr lang="en-US" sz="1200" baseline="30000" dirty="0">
                <a:solidFill>
                  <a:schemeClr val="bg1"/>
                </a:solidFill>
                <a:latin typeface="+mn-lt"/>
              </a:rPr>
              <a:t> </a:t>
            </a:r>
            <a:r>
              <a:rPr lang="en-US" sz="1200" dirty="0">
                <a:solidFill>
                  <a:schemeClr val="bg1"/>
                </a:solidFill>
                <a:latin typeface="+mn-lt"/>
              </a:rPr>
              <a:t>(Mean Squared Error): </a:t>
            </a:r>
            <a:br>
              <a:rPr lang="en-US" sz="1200" dirty="0">
                <a:solidFill>
                  <a:schemeClr val="bg1"/>
                </a:solidFill>
                <a:latin typeface="+mn-lt"/>
              </a:rPr>
            </a:br>
            <a:r>
              <a:rPr lang="en-US" sz="1200" dirty="0">
                <a:solidFill>
                  <a:schemeClr val="bg1"/>
                </a:solidFill>
                <a:latin typeface="+mn-lt"/>
              </a:rPr>
              <a:t>This measures the average of the squares of the errors or deviations.</a:t>
            </a:r>
          </a:p>
          <a:p>
            <a:pPr marL="457200" indent="-457200">
              <a:buClr>
                <a:schemeClr val="bg1"/>
              </a:buClr>
              <a:buFont typeface="Arial" panose="020B0604020202020204" pitchFamily="34" charset="0"/>
              <a:buChar char="•"/>
            </a:pPr>
            <a:endParaRPr lang="en-US" sz="1200" dirty="0">
              <a:solidFill>
                <a:schemeClr val="bg1"/>
              </a:solidFill>
              <a:latin typeface="+mn-lt"/>
            </a:endParaRPr>
          </a:p>
          <a:p>
            <a:pPr marL="457200" indent="-457200">
              <a:buClr>
                <a:schemeClr val="bg1"/>
              </a:buClr>
              <a:buFont typeface="Arial" panose="020B0604020202020204" pitchFamily="34" charset="0"/>
              <a:buChar char="•"/>
            </a:pPr>
            <a:r>
              <a:rPr lang="en-US" sz="1200" dirty="0">
                <a:solidFill>
                  <a:schemeClr val="bg1"/>
                </a:solidFill>
                <a:latin typeface="+mn-lt"/>
              </a:rPr>
              <a:t>F1 score : </a:t>
            </a:r>
          </a:p>
          <a:p>
            <a:pPr>
              <a:buClr>
                <a:schemeClr val="bg1"/>
              </a:buClr>
            </a:pPr>
            <a:r>
              <a:rPr lang="en-US" sz="1200" dirty="0">
                <a:solidFill>
                  <a:schemeClr val="bg1"/>
                </a:solidFill>
                <a:latin typeface="+mn-lt"/>
              </a:rPr>
              <a:t>          In statistical analysis of binary classification, the F1 score (also F-score or F-measure) is a measure of a test's accuracy.</a:t>
            </a:r>
          </a:p>
          <a:p>
            <a:pPr marL="457200" indent="-457200">
              <a:buClr>
                <a:schemeClr val="bg1"/>
              </a:buClr>
              <a:buFont typeface="Arial" panose="020B0604020202020204" pitchFamily="34" charset="0"/>
              <a:buChar char="•"/>
            </a:pPr>
            <a:endParaRPr lang="en-US" sz="1200" dirty="0">
              <a:solidFill>
                <a:schemeClr val="bg1"/>
              </a:solidFill>
              <a:latin typeface="+mn-lt"/>
            </a:endParaRPr>
          </a:p>
          <a:p>
            <a:pPr marL="457200" indent="-457200">
              <a:buClr>
                <a:schemeClr val="bg1"/>
              </a:buClr>
              <a:buFont typeface="Arial" panose="020B0604020202020204" pitchFamily="34" charset="0"/>
              <a:buChar char="•"/>
            </a:pPr>
            <a:r>
              <a:rPr lang="en-US" sz="1200" dirty="0">
                <a:solidFill>
                  <a:schemeClr val="bg1"/>
                </a:solidFill>
                <a:latin typeface="+mn-lt"/>
              </a:rPr>
              <a:t>Precision:</a:t>
            </a:r>
          </a:p>
          <a:p>
            <a:pPr>
              <a:buClr>
                <a:schemeClr val="bg1"/>
              </a:buClr>
            </a:pPr>
            <a:r>
              <a:rPr lang="en-US" sz="1200" dirty="0">
                <a:solidFill>
                  <a:schemeClr val="bg1"/>
                </a:solidFill>
                <a:latin typeface="+mn-lt"/>
              </a:rPr>
              <a:t>          Is the fraction of relevant instances among the retrieved instances.</a:t>
            </a:r>
          </a:p>
          <a:p>
            <a:pPr>
              <a:buClr>
                <a:schemeClr val="bg1"/>
              </a:buClr>
            </a:pPr>
            <a:endParaRPr lang="en-US" sz="1200" dirty="0">
              <a:solidFill>
                <a:schemeClr val="bg1"/>
              </a:solidFill>
              <a:latin typeface="+mn-lt"/>
            </a:endParaRPr>
          </a:p>
          <a:p>
            <a:pPr marL="457200" indent="-457200">
              <a:buClr>
                <a:schemeClr val="bg1"/>
              </a:buClr>
              <a:buFont typeface="Arial" panose="020B0604020202020204" pitchFamily="34" charset="0"/>
              <a:buChar char="•"/>
            </a:pPr>
            <a:r>
              <a:rPr lang="en-US" sz="1200" dirty="0">
                <a:solidFill>
                  <a:schemeClr val="bg1"/>
                </a:solidFill>
                <a:latin typeface="+mn-lt"/>
              </a:rPr>
              <a:t>Recall:</a:t>
            </a:r>
          </a:p>
          <a:p>
            <a:pPr lvl="3">
              <a:buClr>
                <a:schemeClr val="bg1"/>
              </a:buClr>
            </a:pPr>
            <a:r>
              <a:rPr lang="en-US" sz="1200" dirty="0">
                <a:solidFill>
                  <a:schemeClr val="bg1"/>
                </a:solidFill>
                <a:latin typeface="+mn-lt"/>
              </a:rPr>
              <a:t>          Is the fraction of relevant instances that have been retrieved over the total amount of relevant instances. </a:t>
            </a:r>
          </a:p>
          <a:p>
            <a:pPr lvl="3">
              <a:buClr>
                <a:schemeClr val="bg1"/>
              </a:buClr>
            </a:pPr>
            <a:r>
              <a:rPr lang="en-US" sz="1200" dirty="0">
                <a:solidFill>
                  <a:schemeClr val="bg1"/>
                </a:solidFill>
                <a:latin typeface="+mn-lt"/>
              </a:rPr>
              <a:t>          Both precision and recall are therefore based on an understanding and measure of relevance.</a:t>
            </a:r>
          </a:p>
          <a:p>
            <a:endParaRPr lang="en-US" b="1" u="sng" dirty="0">
              <a:solidFill>
                <a:schemeClr val="bg1"/>
              </a:solidFill>
            </a:endParaRPr>
          </a:p>
          <a:p>
            <a:pPr marL="457200" indent="-457200">
              <a:buFont typeface="Arial" panose="020B0604020202020204" pitchFamily="34" charset="0"/>
              <a:buChar char="•"/>
            </a:pPr>
            <a:endParaRPr lang="en-US" b="1" u="sng" dirty="0">
              <a:solidFill>
                <a:schemeClr val="bg1"/>
              </a:solidFill>
            </a:endParaRPr>
          </a:p>
          <a:p>
            <a:pPr marL="457200" indent="-457200">
              <a:buFont typeface="Arial" panose="020B0604020202020204" pitchFamily="34" charset="0"/>
              <a:buChar char="•"/>
            </a:pPr>
            <a:endParaRPr lang="en-US" dirty="0">
              <a:solidFill>
                <a:schemeClr val="bg1"/>
              </a:solidFill>
            </a:endParaRPr>
          </a:p>
          <a:p>
            <a:pPr marL="457200" indent="-457200">
              <a:buFont typeface="Arial" panose="020B0604020202020204" pitchFamily="34" charset="0"/>
              <a:buChar char="•"/>
            </a:pP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581733" y="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FFBF00"/>
                </a:solidFill>
              </a:rPr>
              <a:t>TECHNOLOGY STACK USED </a:t>
            </a:r>
            <a:endParaRPr b="1" dirty="0">
              <a:solidFill>
                <a:srgbClr val="FFBF00"/>
              </a:solidFill>
            </a:endParaRPr>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5" name="TextBox 4">
            <a:extLst>
              <a:ext uri="{FF2B5EF4-FFF2-40B4-BE49-F238E27FC236}">
                <a16:creationId xmlns:a16="http://schemas.microsoft.com/office/drawing/2014/main" id="{7026BE44-CDEB-5747-9933-1B9A2BC03973}"/>
              </a:ext>
            </a:extLst>
          </p:cNvPr>
          <p:cNvSpPr txBox="1"/>
          <p:nvPr/>
        </p:nvSpPr>
        <p:spPr>
          <a:xfrm>
            <a:off x="-1" y="1188720"/>
            <a:ext cx="7971905" cy="3108543"/>
          </a:xfrm>
          <a:prstGeom prst="rect">
            <a:avLst/>
          </a:prstGeom>
          <a:noFill/>
        </p:spPr>
        <p:txBody>
          <a:bodyPr wrap="square" rtlCol="0">
            <a:spAutoFit/>
          </a:bodyPr>
          <a:lstStyle/>
          <a:p>
            <a:pPr marL="914400" lvl="1" indent="-457200">
              <a:buClr>
                <a:schemeClr val="bg1"/>
              </a:buClr>
              <a:buFont typeface="Arial" panose="020B0604020202020204" pitchFamily="34" charset="0"/>
              <a:buChar char="•"/>
            </a:pPr>
            <a:r>
              <a:rPr lang="en-US" dirty="0">
                <a:solidFill>
                  <a:schemeClr val="bg1"/>
                </a:solidFill>
              </a:rPr>
              <a:t>Python Pandas</a:t>
            </a:r>
          </a:p>
          <a:p>
            <a:pPr marL="914400" lvl="1" indent="-457200">
              <a:buClr>
                <a:schemeClr val="bg1"/>
              </a:buClr>
              <a:buFont typeface="Arial" panose="020B0604020202020204" pitchFamily="34" charset="0"/>
              <a:buChar char="•"/>
            </a:pPr>
            <a:r>
              <a:rPr lang="en-US" dirty="0">
                <a:solidFill>
                  <a:schemeClr val="bg1"/>
                </a:solidFill>
              </a:rPr>
              <a:t>Python Matplotlib</a:t>
            </a:r>
          </a:p>
          <a:p>
            <a:pPr marL="914400" lvl="1" indent="-457200">
              <a:buClr>
                <a:schemeClr val="bg1"/>
              </a:buClr>
              <a:buFont typeface="Arial" panose="020B0604020202020204" pitchFamily="34" charset="0"/>
              <a:buChar char="•"/>
            </a:pPr>
            <a:r>
              <a:rPr lang="en-US" dirty="0">
                <a:solidFill>
                  <a:schemeClr val="bg1"/>
                </a:solidFill>
              </a:rPr>
              <a:t>Python Flask</a:t>
            </a:r>
          </a:p>
          <a:p>
            <a:pPr marL="914400" lvl="1" indent="-457200">
              <a:buClr>
                <a:schemeClr val="bg1"/>
              </a:buClr>
              <a:buFont typeface="Arial" panose="020B0604020202020204" pitchFamily="34" charset="0"/>
              <a:buChar char="•"/>
            </a:pPr>
            <a:r>
              <a:rPr lang="en-US" dirty="0">
                <a:solidFill>
                  <a:srgbClr val="FFC000"/>
                </a:solidFill>
              </a:rPr>
              <a:t>REGEX and Pickle</a:t>
            </a:r>
          </a:p>
          <a:p>
            <a:pPr marL="914400" lvl="1" indent="-457200">
              <a:buClr>
                <a:schemeClr val="bg1"/>
              </a:buClr>
              <a:buFont typeface="Arial" panose="020B0604020202020204" pitchFamily="34" charset="0"/>
              <a:buChar char="•"/>
            </a:pPr>
            <a:r>
              <a:rPr lang="en-US" dirty="0">
                <a:solidFill>
                  <a:schemeClr val="bg1"/>
                </a:solidFill>
              </a:rPr>
              <a:t>Advanced HTML/Bootstrap (Animated slides)</a:t>
            </a:r>
          </a:p>
          <a:p>
            <a:pPr marL="914400" lvl="1" indent="-457200">
              <a:buClr>
                <a:schemeClr val="bg1"/>
              </a:buClr>
              <a:buFont typeface="Arial" panose="020B0604020202020204" pitchFamily="34" charset="0"/>
              <a:buChar char="•"/>
            </a:pPr>
            <a:r>
              <a:rPr lang="en-US" dirty="0">
                <a:solidFill>
                  <a:schemeClr val="bg1"/>
                </a:solidFill>
              </a:rPr>
              <a:t>JavaScript for front end UI HTML </a:t>
            </a:r>
          </a:p>
          <a:p>
            <a:pPr marL="914400" lvl="1" indent="-457200">
              <a:buClr>
                <a:schemeClr val="bg1"/>
              </a:buClr>
              <a:buFont typeface="Arial" panose="020B0604020202020204" pitchFamily="34" charset="0"/>
              <a:buChar char="•"/>
            </a:pPr>
            <a:r>
              <a:rPr lang="en-US" dirty="0">
                <a:solidFill>
                  <a:schemeClr val="bg1"/>
                </a:solidFill>
              </a:rPr>
              <a:t>JavaScript Plotly</a:t>
            </a:r>
          </a:p>
          <a:p>
            <a:pPr marL="914400" lvl="1" indent="-457200">
              <a:buClr>
                <a:schemeClr val="bg1"/>
              </a:buClr>
              <a:buFont typeface="Arial" panose="020B0604020202020204" pitchFamily="34" charset="0"/>
              <a:buChar char="•"/>
            </a:pPr>
            <a:r>
              <a:rPr lang="en-US" dirty="0">
                <a:solidFill>
                  <a:schemeClr val="bg1"/>
                </a:solidFill>
              </a:rPr>
              <a:t>JavaScript D3.js</a:t>
            </a:r>
          </a:p>
          <a:p>
            <a:pPr marL="914400" lvl="1" indent="-457200">
              <a:buClr>
                <a:schemeClr val="bg1"/>
              </a:buClr>
              <a:buFont typeface="Arial" panose="020B0604020202020204" pitchFamily="34" charset="0"/>
              <a:buChar char="•"/>
            </a:pPr>
            <a:r>
              <a:rPr lang="en-US" dirty="0">
                <a:solidFill>
                  <a:srgbClr val="FFC000"/>
                </a:solidFill>
              </a:rPr>
              <a:t>Seaborn (KDE plot and Joint plot)</a:t>
            </a:r>
          </a:p>
          <a:p>
            <a:pPr marL="914400" lvl="1" indent="-457200">
              <a:buClr>
                <a:schemeClr val="bg1"/>
              </a:buClr>
              <a:buFont typeface="Arial" panose="020B0604020202020204" pitchFamily="34" charset="0"/>
              <a:buChar char="•"/>
            </a:pPr>
            <a:r>
              <a:rPr lang="en-US" dirty="0">
                <a:solidFill>
                  <a:srgbClr val="FFC000"/>
                </a:solidFill>
              </a:rPr>
              <a:t>AJAX library and jQuery </a:t>
            </a:r>
          </a:p>
          <a:p>
            <a:pPr marL="914400" lvl="1" indent="-457200">
              <a:buClr>
                <a:schemeClr val="bg1"/>
              </a:buClr>
              <a:buFont typeface="Arial" panose="020B0604020202020204" pitchFamily="34" charset="0"/>
              <a:buChar char="•"/>
            </a:pPr>
            <a:r>
              <a:rPr lang="en-US" dirty="0">
                <a:solidFill>
                  <a:srgbClr val="FFC000"/>
                </a:solidFill>
              </a:rPr>
              <a:t>Google API fonts</a:t>
            </a:r>
          </a:p>
          <a:p>
            <a:pPr marL="914400" lvl="1" indent="-457200">
              <a:buClr>
                <a:schemeClr val="bg1"/>
              </a:buClr>
              <a:buFont typeface="Arial" panose="020B0604020202020204" pitchFamily="34" charset="0"/>
              <a:buChar char="•"/>
            </a:pPr>
            <a:r>
              <a:rPr lang="en-US" dirty="0">
                <a:solidFill>
                  <a:schemeClr val="bg1"/>
                </a:solidFill>
              </a:rPr>
              <a:t>Heroku deployment </a:t>
            </a:r>
          </a:p>
          <a:p>
            <a:pPr marL="457200" lvl="1">
              <a:buClr>
                <a:schemeClr val="bg1"/>
              </a:buClr>
            </a:pPr>
            <a:endParaRPr lang="en-US" dirty="0">
              <a:solidFill>
                <a:schemeClr val="bg1"/>
              </a:solidFill>
            </a:endParaRPr>
          </a:p>
          <a:p>
            <a:endParaRPr lang="en-US" dirty="0"/>
          </a:p>
        </p:txBody>
      </p:sp>
    </p:spTree>
    <p:extLst>
      <p:ext uri="{BB962C8B-B14F-4D97-AF65-F5344CB8AC3E}">
        <p14:creationId xmlns:p14="http://schemas.microsoft.com/office/powerpoint/2010/main" val="148475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34"/>
          <p:cNvSpPr txBox="1">
            <a:spLocks noGrp="1"/>
          </p:cNvSpPr>
          <p:nvPr>
            <p:ph type="body" idx="4294967295"/>
          </p:nvPr>
        </p:nvSpPr>
        <p:spPr>
          <a:xfrm>
            <a:off x="196882" y="501942"/>
            <a:ext cx="541732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b="1" dirty="0">
                <a:solidFill>
                  <a:schemeClr val="bg1"/>
                </a:solidFill>
                <a:latin typeface="Titillium Web ExtraLight"/>
                <a:ea typeface="Titillium Web ExtraLight"/>
                <a:cs typeface="Titillium Web ExtraLight"/>
                <a:sym typeface="Titillium Web ExtraLight"/>
              </a:rPr>
              <a:t>RESPONSIVE </a:t>
            </a:r>
          </a:p>
          <a:p>
            <a:pPr marL="0" lvl="0" indent="0" algn="l" rtl="0">
              <a:spcBef>
                <a:spcPts val="0"/>
              </a:spcBef>
              <a:spcAft>
                <a:spcPts val="0"/>
              </a:spcAft>
              <a:buClr>
                <a:schemeClr val="dk1"/>
              </a:buClr>
              <a:buSzPts val="1100"/>
              <a:buFont typeface="Arial"/>
              <a:buNone/>
            </a:pPr>
            <a:r>
              <a:rPr lang="en-US" sz="3200" b="1" dirty="0">
                <a:solidFill>
                  <a:schemeClr val="bg1"/>
                </a:solidFill>
                <a:latin typeface="Titillium Web ExtraLight"/>
                <a:ea typeface="Titillium Web ExtraLight"/>
                <a:cs typeface="Titillium Web ExtraLight"/>
                <a:sym typeface="Titillium Web ExtraLight"/>
              </a:rPr>
              <a:t>PAGE</a:t>
            </a:r>
          </a:p>
          <a:p>
            <a:pPr marL="0" lvl="0" indent="0" algn="l" rtl="0">
              <a:spcBef>
                <a:spcPts val="0"/>
              </a:spcBef>
              <a:spcAft>
                <a:spcPts val="0"/>
              </a:spcAft>
              <a:buClr>
                <a:schemeClr val="dk1"/>
              </a:buClr>
              <a:buSzPts val="1100"/>
              <a:buFont typeface="Arial"/>
              <a:buNone/>
            </a:pPr>
            <a:endParaRPr lang="en-US" sz="3200" b="1" dirty="0">
              <a:solidFill>
                <a:schemeClr val="bg1"/>
              </a:solidFill>
              <a:latin typeface="Titillium Web ExtraLight"/>
              <a:ea typeface="Titillium Web ExtraLight"/>
              <a:cs typeface="Titillium Web ExtraLight"/>
              <a:sym typeface="Titillium Web ExtraLight"/>
            </a:endParaRPr>
          </a:p>
          <a:p>
            <a:pPr marL="0" indent="0">
              <a:spcBef>
                <a:spcPts val="0"/>
              </a:spcBef>
              <a:buClr>
                <a:schemeClr val="dk1"/>
              </a:buClr>
              <a:buSzPts val="1100"/>
              <a:buNone/>
            </a:pPr>
            <a:r>
              <a:rPr lang="en-US" sz="2000" dirty="0">
                <a:solidFill>
                  <a:schemeClr val="bg1"/>
                </a:solidFill>
                <a:latin typeface="Titillium Web ExtraLight"/>
                <a:ea typeface="Titillium Web ExtraLight"/>
                <a:cs typeface="Titillium Web ExtraLight"/>
                <a:sym typeface="Titillium Web ExtraLight"/>
              </a:rPr>
              <a:t>Deployed on HEROKU</a:t>
            </a:r>
          </a:p>
          <a:p>
            <a:pPr marL="0" indent="0">
              <a:spcBef>
                <a:spcPts val="0"/>
              </a:spcBef>
              <a:buClr>
                <a:schemeClr val="dk1"/>
              </a:buClr>
              <a:buSzPts val="1100"/>
              <a:buNone/>
            </a:pPr>
            <a:r>
              <a:rPr lang="en-US" sz="2000" dirty="0">
                <a:solidFill>
                  <a:schemeClr val="bg1"/>
                </a:solidFill>
                <a:latin typeface="Titillium Web ExtraLight"/>
                <a:ea typeface="Titillium Web ExtraLight"/>
                <a:cs typeface="Titillium Web ExtraLight"/>
                <a:sym typeface="Titillium Web ExtraLight"/>
              </a:rPr>
              <a:t>https://ml-</a:t>
            </a:r>
            <a:r>
              <a:rPr lang="en-US" sz="2000" dirty="0" err="1">
                <a:solidFill>
                  <a:schemeClr val="bg1"/>
                </a:solidFill>
                <a:latin typeface="Titillium Web ExtraLight"/>
                <a:ea typeface="Titillium Web ExtraLight"/>
                <a:cs typeface="Titillium Web ExtraLight"/>
                <a:sym typeface="Titillium Web ExtraLight"/>
              </a:rPr>
              <a:t>predict.herokuapp.com</a:t>
            </a:r>
            <a:endParaRPr lang="en-US" sz="2000" dirty="0">
              <a:solidFill>
                <a:schemeClr val="bg1"/>
              </a:solidFill>
              <a:latin typeface="Titillium Web ExtraLight"/>
              <a:ea typeface="Titillium Web ExtraLight"/>
              <a:cs typeface="Titillium Web ExtraLight"/>
              <a:sym typeface="Titillium Web ExtraLight"/>
            </a:endParaRPr>
          </a:p>
          <a:p>
            <a:pPr marL="0" indent="0">
              <a:spcBef>
                <a:spcPts val="0"/>
              </a:spcBef>
              <a:buClr>
                <a:schemeClr val="dk1"/>
              </a:buClr>
              <a:buSzPts val="1100"/>
              <a:buNone/>
            </a:pPr>
            <a:endParaRPr lang="en-US" sz="1050" b="1" dirty="0">
              <a:solidFill>
                <a:schemeClr val="bg1"/>
              </a:solidFill>
              <a:latin typeface="Titillium Web ExtraLight"/>
              <a:sym typeface="Titillium Web ExtraLight"/>
            </a:endParaRPr>
          </a:p>
          <a:p>
            <a:pPr marL="285750" indent="-285750">
              <a:spcBef>
                <a:spcPts val="0"/>
              </a:spcBef>
              <a:buClr>
                <a:schemeClr val="dk1"/>
              </a:buClr>
              <a:buSzPts val="1100"/>
            </a:pPr>
            <a:r>
              <a:rPr lang="en-US" sz="1200" b="1" dirty="0">
                <a:solidFill>
                  <a:schemeClr val="bg1"/>
                </a:solidFill>
                <a:latin typeface="Titillium Web ExtraLight"/>
                <a:sym typeface="Titillium Web ExtraLight"/>
              </a:rPr>
              <a:t>Desktop Compatible.</a:t>
            </a:r>
          </a:p>
          <a:p>
            <a:pPr marL="285750" indent="-285750">
              <a:spcBef>
                <a:spcPts val="0"/>
              </a:spcBef>
              <a:buClr>
                <a:schemeClr val="dk1"/>
              </a:buClr>
              <a:buSzPts val="1100"/>
            </a:pPr>
            <a:endParaRPr lang="en-US" sz="1200" b="1" dirty="0">
              <a:solidFill>
                <a:schemeClr val="bg1"/>
              </a:solidFill>
              <a:latin typeface="Titillium Web ExtraLight"/>
              <a:sym typeface="Titillium Web ExtraLight"/>
            </a:endParaRPr>
          </a:p>
          <a:p>
            <a:pPr marL="285750" indent="-285750">
              <a:spcBef>
                <a:spcPts val="0"/>
              </a:spcBef>
              <a:buClr>
                <a:schemeClr val="dk1"/>
              </a:buClr>
              <a:buSzPts val="1100"/>
            </a:pPr>
            <a:r>
              <a:rPr lang="en-US" sz="1200" b="1" dirty="0">
                <a:solidFill>
                  <a:schemeClr val="bg1"/>
                </a:solidFill>
                <a:latin typeface="Titillium Web ExtraLight"/>
                <a:sym typeface="Titillium Web ExtraLight"/>
              </a:rPr>
              <a:t>Tablet Compatible.</a:t>
            </a:r>
          </a:p>
          <a:p>
            <a:pPr marL="285750" indent="-285750">
              <a:spcBef>
                <a:spcPts val="0"/>
              </a:spcBef>
              <a:buClr>
                <a:schemeClr val="dk1"/>
              </a:buClr>
              <a:buSzPts val="1100"/>
            </a:pPr>
            <a:endParaRPr lang="en-US" sz="1200" b="1" dirty="0">
              <a:solidFill>
                <a:schemeClr val="bg1"/>
              </a:solidFill>
              <a:latin typeface="Titillium Web ExtraLight"/>
              <a:sym typeface="Titillium Web ExtraLight"/>
            </a:endParaRPr>
          </a:p>
          <a:p>
            <a:pPr marL="285750" indent="-285750">
              <a:spcBef>
                <a:spcPts val="0"/>
              </a:spcBef>
              <a:buClr>
                <a:schemeClr val="dk1"/>
              </a:buClr>
              <a:buSzPts val="1100"/>
            </a:pPr>
            <a:r>
              <a:rPr lang="en-US" sz="1200" b="1" dirty="0">
                <a:solidFill>
                  <a:schemeClr val="bg1"/>
                </a:solidFill>
                <a:latin typeface="Titillium Web ExtraLight"/>
                <a:sym typeface="Titillium Web ExtraLight"/>
              </a:rPr>
              <a:t>Mobile Compatible.</a:t>
            </a:r>
          </a:p>
        </p:txBody>
      </p:sp>
      <p:sp>
        <p:nvSpPr>
          <p:cNvPr id="980" name="Google Shape;980;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981" name="Google Shape;981;p34"/>
          <p:cNvSpPr/>
          <p:nvPr/>
        </p:nvSpPr>
        <p:spPr>
          <a:xfrm>
            <a:off x="6466675" y="919651"/>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Titillium Web"/>
              <a:ea typeface="Titillium Web"/>
              <a:cs typeface="Titillium Web"/>
              <a:sym typeface="Titillium Web"/>
            </a:endParaRPr>
          </a:p>
        </p:txBody>
      </p:sp>
      <p:grpSp>
        <p:nvGrpSpPr>
          <p:cNvPr id="982" name="Google Shape;982;p34"/>
          <p:cNvGrpSpPr/>
          <p:nvPr/>
        </p:nvGrpSpPr>
        <p:grpSpPr>
          <a:xfrm>
            <a:off x="4034434" y="502699"/>
            <a:ext cx="1898335" cy="4138102"/>
            <a:chOff x="2547150" y="238125"/>
            <a:chExt cx="2525675" cy="5238750"/>
          </a:xfrm>
        </p:grpSpPr>
        <p:sp>
          <p:nvSpPr>
            <p:cNvPr id="983" name="Google Shape;983;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994;p35">
            <a:extLst>
              <a:ext uri="{FF2B5EF4-FFF2-40B4-BE49-F238E27FC236}">
                <a16:creationId xmlns:a16="http://schemas.microsoft.com/office/drawing/2014/main" id="{19F374C8-4145-7F40-AE43-3F7D30BFD999}"/>
              </a:ext>
            </a:extLst>
          </p:cNvPr>
          <p:cNvGrpSpPr/>
          <p:nvPr/>
        </p:nvGrpSpPr>
        <p:grpSpPr>
          <a:xfrm>
            <a:off x="6153221" y="501942"/>
            <a:ext cx="2712053" cy="4138102"/>
            <a:chOff x="2112475" y="238125"/>
            <a:chExt cx="3395050" cy="5238750"/>
          </a:xfrm>
        </p:grpSpPr>
        <p:sp>
          <p:nvSpPr>
            <p:cNvPr id="11" name="Google Shape;995;p35">
              <a:extLst>
                <a:ext uri="{FF2B5EF4-FFF2-40B4-BE49-F238E27FC236}">
                  <a16:creationId xmlns:a16="http://schemas.microsoft.com/office/drawing/2014/main" id="{CBD1BAED-8FA1-3143-9E82-9FD553A4AB4C}"/>
                </a:ext>
              </a:extLst>
            </p:cNvPr>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96;p35">
              <a:extLst>
                <a:ext uri="{FF2B5EF4-FFF2-40B4-BE49-F238E27FC236}">
                  <a16:creationId xmlns:a16="http://schemas.microsoft.com/office/drawing/2014/main" id="{48B4E8E8-2D79-4440-8825-61A9837B83C4}"/>
                </a:ext>
              </a:extLst>
            </p:cNvPr>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97;p35">
              <a:extLst>
                <a:ext uri="{FF2B5EF4-FFF2-40B4-BE49-F238E27FC236}">
                  <a16:creationId xmlns:a16="http://schemas.microsoft.com/office/drawing/2014/main" id="{E8E63C60-C985-E145-9C16-9D578BF23D78}"/>
                </a:ext>
              </a:extLst>
            </p:cNvPr>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98;p35">
              <a:extLst>
                <a:ext uri="{FF2B5EF4-FFF2-40B4-BE49-F238E27FC236}">
                  <a16:creationId xmlns:a16="http://schemas.microsoft.com/office/drawing/2014/main" id="{4EA65739-4FE0-A84D-9971-4302F03D3714}"/>
                </a:ext>
              </a:extLst>
            </p:cNvPr>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DFA6C03-811F-3049-BAB2-47436C169B75}"/>
              </a:ext>
            </a:extLst>
          </p:cNvPr>
          <p:cNvPicPr>
            <a:picLocks noChangeAspect="1"/>
          </p:cNvPicPr>
          <p:nvPr/>
        </p:nvPicPr>
        <p:blipFill>
          <a:blip r:embed="rId3"/>
          <a:stretch>
            <a:fillRect/>
          </a:stretch>
        </p:blipFill>
        <p:spPr>
          <a:xfrm>
            <a:off x="6226234" y="873413"/>
            <a:ext cx="2560320" cy="3387754"/>
          </a:xfrm>
          <a:prstGeom prst="rect">
            <a:avLst/>
          </a:prstGeom>
        </p:spPr>
      </p:pic>
      <p:pic>
        <p:nvPicPr>
          <p:cNvPr id="7" name="Picture 6">
            <a:extLst>
              <a:ext uri="{FF2B5EF4-FFF2-40B4-BE49-F238E27FC236}">
                <a16:creationId xmlns:a16="http://schemas.microsoft.com/office/drawing/2014/main" id="{C9A9F76E-346A-E54E-BCB8-CEBAEB917054}"/>
              </a:ext>
            </a:extLst>
          </p:cNvPr>
          <p:cNvPicPr>
            <a:picLocks noChangeAspect="1"/>
          </p:cNvPicPr>
          <p:nvPr/>
        </p:nvPicPr>
        <p:blipFill>
          <a:blip r:embed="rId3"/>
          <a:stretch>
            <a:fillRect/>
          </a:stretch>
        </p:blipFill>
        <p:spPr>
          <a:xfrm>
            <a:off x="4080377" y="873413"/>
            <a:ext cx="1794143" cy="3387754"/>
          </a:xfrm>
          <a:prstGeom prst="rect">
            <a:avLst/>
          </a:prstGeom>
        </p:spPr>
      </p:pic>
    </p:spTree>
    <p:extLst>
      <p:ext uri="{BB962C8B-B14F-4D97-AF65-F5344CB8AC3E}">
        <p14:creationId xmlns:p14="http://schemas.microsoft.com/office/powerpoint/2010/main" val="247617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012" name="Google Shape;1012;p37"/>
          <p:cNvSpPr txBox="1">
            <a:spLocks noGrp="1"/>
          </p:cNvSpPr>
          <p:nvPr>
            <p:ph type="title"/>
          </p:nvPr>
        </p:nvSpPr>
        <p:spPr>
          <a:xfrm>
            <a:off x="932086" y="448887"/>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dirty="0">
                <a:solidFill>
                  <a:schemeClr val="bg1"/>
                </a:solidFill>
                <a:latin typeface="Times New Roman" panose="02020603050405020304" pitchFamily="18" charset="0"/>
                <a:cs typeface="Times New Roman" panose="02020603050405020304" pitchFamily="18" charset="0"/>
              </a:rPr>
              <a:t>THANKS!</a:t>
            </a:r>
            <a:endParaRPr sz="4400" b="1" dirty="0">
              <a:solidFill>
                <a:schemeClr val="bg1"/>
              </a:solidFill>
              <a:latin typeface="Times New Roman" panose="02020603050405020304" pitchFamily="18" charset="0"/>
              <a:cs typeface="Times New Roman" panose="02020603050405020304" pitchFamily="18" charset="0"/>
            </a:endParaRPr>
          </a:p>
        </p:txBody>
      </p:sp>
      <p:sp>
        <p:nvSpPr>
          <p:cNvPr id="1013" name="Google Shape;1013;p37"/>
          <p:cNvSpPr txBox="1">
            <a:spLocks noGrp="1"/>
          </p:cNvSpPr>
          <p:nvPr>
            <p:ph type="body" idx="1"/>
          </p:nvPr>
        </p:nvSpPr>
        <p:spPr>
          <a:xfrm>
            <a:off x="932086" y="1842534"/>
            <a:ext cx="3985200" cy="3098400"/>
          </a:xfrm>
          <a:prstGeom prst="rect">
            <a:avLst/>
          </a:prstGeom>
        </p:spPr>
        <p:txBody>
          <a:bodyPr spcFirstLastPara="1" wrap="square" lIns="91425" tIns="91425" rIns="91425" bIns="91425" anchor="t" anchorCtr="0">
            <a:noAutofit/>
          </a:bodyPr>
          <a:lstStyle/>
          <a:p>
            <a:pPr marL="0" indent="0">
              <a:buNone/>
            </a:pPr>
            <a:r>
              <a:rPr lang="en" sz="2000" dirty="0">
                <a:solidFill>
                  <a:schemeClr val="bg1"/>
                </a:solidFill>
                <a:latin typeface="Times New Roman" panose="02020603050405020304" pitchFamily="18" charset="0"/>
                <a:cs typeface="Times New Roman" panose="02020603050405020304" pitchFamily="18" charset="0"/>
              </a:rPr>
              <a:t>Any questions?</a:t>
            </a:r>
          </a:p>
          <a:p>
            <a:pPr marL="0" indent="0">
              <a:buNone/>
            </a:pPr>
            <a:endParaRPr lang="en"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a:solidFill>
                  <a:schemeClr val="bg1"/>
                </a:solidFill>
                <a:latin typeface="Times New Roman" panose="02020603050405020304" pitchFamily="18" charset="0"/>
                <a:cs typeface="Times New Roman" panose="02020603050405020304" pitchFamily="18" charset="0"/>
              </a:rPr>
              <a:t>You can find me at :</a:t>
            </a:r>
          </a:p>
          <a:p>
            <a:pPr marL="0" indent="0">
              <a:buNone/>
            </a:pP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berkeley.edu</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mail@berkeley.edu</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sz="32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BDA0EA-03A7-5A49-9459-04C262F0C720}"/>
              </a:ext>
            </a:extLst>
          </p:cNvPr>
          <p:cNvPicPr>
            <a:picLocks noChangeAspect="1"/>
          </p:cNvPicPr>
          <p:nvPr/>
        </p:nvPicPr>
        <p:blipFill>
          <a:blip r:embed="rId3"/>
          <a:stretch>
            <a:fillRect/>
          </a:stretch>
        </p:blipFill>
        <p:spPr>
          <a:xfrm>
            <a:off x="5338456" y="373033"/>
            <a:ext cx="3294628" cy="4397433"/>
          </a:xfrm>
          <a:prstGeom prst="rect">
            <a:avLst/>
          </a:prstGeom>
        </p:spPr>
      </p:pic>
      <p:grpSp>
        <p:nvGrpSpPr>
          <p:cNvPr id="9" name="Google Shape;1093;p40">
            <a:extLst>
              <a:ext uri="{FF2B5EF4-FFF2-40B4-BE49-F238E27FC236}">
                <a16:creationId xmlns:a16="http://schemas.microsoft.com/office/drawing/2014/main" id="{4419F4B9-22A0-A14C-A7D1-1C1E9C38E372}"/>
              </a:ext>
            </a:extLst>
          </p:cNvPr>
          <p:cNvGrpSpPr/>
          <p:nvPr/>
        </p:nvGrpSpPr>
        <p:grpSpPr>
          <a:xfrm>
            <a:off x="932086" y="3499659"/>
            <a:ext cx="315731" cy="152871"/>
            <a:chOff x="564675" y="1700625"/>
            <a:chExt cx="465200" cy="314200"/>
          </a:xfrm>
        </p:grpSpPr>
        <p:sp>
          <p:nvSpPr>
            <p:cNvPr id="10" name="Google Shape;1094;p40">
              <a:extLst>
                <a:ext uri="{FF2B5EF4-FFF2-40B4-BE49-F238E27FC236}">
                  <a16:creationId xmlns:a16="http://schemas.microsoft.com/office/drawing/2014/main" id="{CD5D4752-A119-C54E-B0B0-31BD14958189}"/>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5;p40">
              <a:extLst>
                <a:ext uri="{FF2B5EF4-FFF2-40B4-BE49-F238E27FC236}">
                  <a16:creationId xmlns:a16="http://schemas.microsoft.com/office/drawing/2014/main" id="{FC5CFE06-6B5D-DD45-B5E1-995AF49332F2}"/>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6;p40">
              <a:extLst>
                <a:ext uri="{FF2B5EF4-FFF2-40B4-BE49-F238E27FC236}">
                  <a16:creationId xmlns:a16="http://schemas.microsoft.com/office/drawing/2014/main" id="{719C9499-B46A-5B4F-84D0-B1BDB99CA1B0}"/>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38"/>
          <p:cNvSpPr txBox="1">
            <a:spLocks noGrp="1"/>
          </p:cNvSpPr>
          <p:nvPr>
            <p:ph type="title"/>
          </p:nvPr>
        </p:nvSpPr>
        <p:spPr>
          <a:xfrm>
            <a:off x="631609" y="1072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rgbClr val="FFC000"/>
                </a:solidFill>
                <a:latin typeface="Times New Roman" panose="02020603050405020304" pitchFamily="18" charset="0"/>
                <a:cs typeface="Times New Roman" panose="02020603050405020304" pitchFamily="18" charset="0"/>
              </a:rPr>
              <a:t>CREDITS</a:t>
            </a:r>
            <a:endParaRPr sz="2400" b="1" dirty="0">
              <a:solidFill>
                <a:srgbClr val="FFC000"/>
              </a:solidFill>
              <a:latin typeface="Times New Roman" panose="02020603050405020304" pitchFamily="18" charset="0"/>
              <a:cs typeface="Times New Roman" panose="02020603050405020304" pitchFamily="18" charset="0"/>
            </a:endParaRPr>
          </a:p>
        </p:txBody>
      </p:sp>
      <p:sp>
        <p:nvSpPr>
          <p:cNvPr id="1020" name="Google Shape;1020;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buNone/>
            </a:pPr>
            <a:r>
              <a:rPr lang="en-US" dirty="0"/>
              <a:t>Special thanks to all the people for awesome resources :</a:t>
            </a:r>
          </a:p>
          <a:p>
            <a:pPr marL="0" lvl="0" indent="0">
              <a:buNone/>
            </a:pPr>
            <a:endParaRPr lang="en-US" dirty="0"/>
          </a:p>
          <a:p>
            <a:pPr lvl="0">
              <a:lnSpc>
                <a:spcPct val="115000"/>
              </a:lnSpc>
            </a:pPr>
            <a:r>
              <a:rPr lang="en-US" dirty="0"/>
              <a:t>Presentation template by Anjali , Raja &amp; Sneha.</a:t>
            </a:r>
          </a:p>
          <a:p>
            <a:pPr lvl="0">
              <a:lnSpc>
                <a:spcPct val="115000"/>
              </a:lnSpc>
            </a:pPr>
            <a:r>
              <a:rPr lang="en-US" dirty="0"/>
              <a:t>Photographs by Google Images</a:t>
            </a:r>
            <a:endParaRPr sz="2400" dirty="0">
              <a:solidFill>
                <a:srgbClr val="6E86B6"/>
              </a:solidFill>
            </a:endParaRPr>
          </a:p>
        </p:txBody>
      </p:sp>
      <p:sp>
        <p:nvSpPr>
          <p:cNvPr id="1021" name="Google Shape;1021;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203429"/>
            <a:ext cx="7772400" cy="1159800"/>
          </a:xfrm>
          <a:prstGeom prst="rect">
            <a:avLst/>
          </a:prstGeom>
        </p:spPr>
        <p:txBody>
          <a:bodyPr spcFirstLastPara="1" wrap="square" lIns="91425" tIns="91425" rIns="91425" bIns="91425" anchor="t" anchorCtr="0">
            <a:noAutofit/>
          </a:bodyPr>
          <a:lstStyle/>
          <a:p>
            <a:pPr lvl="0"/>
            <a:r>
              <a:rPr lang="en" sz="3000" b="1" dirty="0">
                <a:solidFill>
                  <a:srgbClr val="FFC000"/>
                </a:solidFill>
                <a:latin typeface="Times New Roman" panose="02020603050405020304" pitchFamily="18" charset="0"/>
                <a:cs typeface="Times New Roman" panose="02020603050405020304" pitchFamily="18" charset="0"/>
              </a:rPr>
              <a:t>INTRODUCTION</a:t>
            </a:r>
            <a:endParaRPr sz="3000" b="1" dirty="0">
              <a:solidFill>
                <a:srgbClr val="FFC000"/>
              </a:solidFill>
              <a:latin typeface="Times New Roman" panose="02020603050405020304" pitchFamily="18" charset="0"/>
              <a:cs typeface="Times New Roman" panose="02020603050405020304" pitchFamily="18" charset="0"/>
            </a:endParaRPr>
          </a:p>
        </p:txBody>
      </p:sp>
      <p:sp>
        <p:nvSpPr>
          <p:cNvPr id="808" name="Google Shape;808;p19"/>
          <p:cNvSpPr txBox="1">
            <a:spLocks noGrp="1"/>
          </p:cNvSpPr>
          <p:nvPr>
            <p:ph type="subTitle" idx="1"/>
          </p:nvPr>
        </p:nvSpPr>
        <p:spPr>
          <a:xfrm>
            <a:off x="448270" y="804257"/>
            <a:ext cx="7772400" cy="14168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endParaRPr lang="en-US" dirty="0">
              <a:solidFill>
                <a:schemeClr val="bg1"/>
              </a:solidFill>
            </a:endParaRPr>
          </a:p>
          <a:p>
            <a:pPr marL="0" lvl="0" indent="0" algn="l" rtl="0">
              <a:spcBef>
                <a:spcPts val="0"/>
              </a:spcBef>
              <a:spcAft>
                <a:spcPts val="0"/>
              </a:spcAft>
            </a:pPr>
            <a:endParaRPr lang="en-US" dirty="0">
              <a:solidFill>
                <a:schemeClr val="bg1"/>
              </a:solidFill>
            </a:endParaRPr>
          </a:p>
          <a:p>
            <a:pPr marL="0" lvl="0" indent="0" algn="l" rtl="0">
              <a:spcBef>
                <a:spcPts val="0"/>
              </a:spcBef>
              <a:spcAft>
                <a:spcPts val="0"/>
              </a:spcAft>
            </a:pPr>
            <a:endParaRPr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
        <p:nvSpPr>
          <p:cNvPr id="8" name="Rectangle 7">
            <a:extLst>
              <a:ext uri="{FF2B5EF4-FFF2-40B4-BE49-F238E27FC236}">
                <a16:creationId xmlns:a16="http://schemas.microsoft.com/office/drawing/2014/main" id="{AE8D42E5-441B-2B4D-8CA1-E20A232F6DD5}"/>
              </a:ext>
            </a:extLst>
          </p:cNvPr>
          <p:cNvSpPr/>
          <p:nvPr/>
        </p:nvSpPr>
        <p:spPr>
          <a:xfrm>
            <a:off x="448270" y="961192"/>
            <a:ext cx="8039025" cy="3378051"/>
          </a:xfrm>
          <a:prstGeom prst="rect">
            <a:avLst/>
          </a:prstGeom>
        </p:spPr>
        <p:txBody>
          <a:bodyPr wrap="square">
            <a:spAutoFit/>
          </a:bodyPr>
          <a:lstStyle/>
          <a:p>
            <a:pPr algn="ctr"/>
            <a:endParaRPr lang="en-US" dirty="0">
              <a:solidFill>
                <a:srgbClr val="303030"/>
              </a:solidFill>
              <a:latin typeface="Lato"/>
            </a:endParaRPr>
          </a:p>
        </p:txBody>
      </p:sp>
      <p:sp>
        <p:nvSpPr>
          <p:cNvPr id="6" name="TextBox 5">
            <a:extLst>
              <a:ext uri="{FF2B5EF4-FFF2-40B4-BE49-F238E27FC236}">
                <a16:creationId xmlns:a16="http://schemas.microsoft.com/office/drawing/2014/main" id="{8888BAFC-B441-7148-AEEF-F3615AF05E74}"/>
              </a:ext>
            </a:extLst>
          </p:cNvPr>
          <p:cNvSpPr txBox="1"/>
          <p:nvPr/>
        </p:nvSpPr>
        <p:spPr>
          <a:xfrm>
            <a:off x="267654" y="880502"/>
            <a:ext cx="8501563" cy="4185761"/>
          </a:xfrm>
          <a:prstGeom prst="rect">
            <a:avLst/>
          </a:prstGeom>
          <a:noFill/>
        </p:spPr>
        <p:txBody>
          <a:bodyPr wrap="square" rtlCol="0">
            <a:spAutoFit/>
          </a:bodyPr>
          <a:lstStyle/>
          <a:p>
            <a:pPr algn="just">
              <a:buClr>
                <a:schemeClr val="bg1"/>
              </a:buClr>
            </a:pPr>
            <a:r>
              <a:rPr lang="en-US" dirty="0">
                <a:solidFill>
                  <a:schemeClr val="bg1"/>
                </a:solidFill>
              </a:rPr>
              <a:t>OVERVIEW:</a:t>
            </a:r>
          </a:p>
          <a:p>
            <a:pPr marL="285750" indent="-285750" algn="just">
              <a:buClr>
                <a:schemeClr val="bg1"/>
              </a:buClr>
              <a:buFont typeface="Arial" panose="020B0604020202020204" pitchFamily="34" charset="0"/>
              <a:buChar char="•"/>
            </a:pPr>
            <a:r>
              <a:rPr lang="en-US" dirty="0">
                <a:solidFill>
                  <a:schemeClr val="bg1"/>
                </a:solidFill>
              </a:rPr>
              <a:t>At Cloud ARS, we provide our services (SaaS) for a free trial period of 60 days to determine our potential customers.</a:t>
            </a:r>
          </a:p>
          <a:p>
            <a:pPr algn="just">
              <a:buClr>
                <a:schemeClr val="bg1"/>
              </a:buClr>
            </a:pPr>
            <a:endParaRPr lang="en-US" dirty="0">
              <a:solidFill>
                <a:schemeClr val="bg1"/>
              </a:solidFill>
            </a:endParaRPr>
          </a:p>
          <a:p>
            <a:pPr marL="285750" indent="-285750" algn="just">
              <a:buClr>
                <a:schemeClr val="bg1"/>
              </a:buClr>
              <a:buFont typeface="Arial" panose="020B0604020202020204" pitchFamily="34" charset="0"/>
              <a:buChar char="•"/>
            </a:pPr>
            <a:r>
              <a:rPr lang="en-US" dirty="0">
                <a:solidFill>
                  <a:schemeClr val="bg1"/>
                </a:solidFill>
              </a:rPr>
              <a:t>During this trial period we analyze the behavioral pattern of the users, based on certain parameters such as their :</a:t>
            </a:r>
          </a:p>
          <a:p>
            <a:pPr marL="285750" lvl="2" indent="-285750" algn="just">
              <a:buClr>
                <a:schemeClr val="bg1"/>
              </a:buClr>
              <a:buFont typeface="Wingdings" pitchFamily="2" charset="2"/>
              <a:buChar char="Ø"/>
            </a:pPr>
            <a:r>
              <a:rPr lang="en-US" dirty="0">
                <a:solidFill>
                  <a:schemeClr val="bg1"/>
                </a:solidFill>
              </a:rPr>
              <a:t>	On Board Age</a:t>
            </a:r>
          </a:p>
          <a:p>
            <a:pPr marL="285750" lvl="8" indent="-285750" algn="just">
              <a:buClr>
                <a:schemeClr val="bg1"/>
              </a:buClr>
              <a:buFont typeface="Wingdings" pitchFamily="2" charset="2"/>
              <a:buChar char="Ø"/>
            </a:pPr>
            <a:r>
              <a:rPr lang="en-US" dirty="0">
                <a:solidFill>
                  <a:schemeClr val="bg1"/>
                </a:solidFill>
              </a:rPr>
              <a:t>	Average Daily Time Spent </a:t>
            </a:r>
          </a:p>
          <a:p>
            <a:pPr marL="285750" lvl="4" indent="-285750" algn="just">
              <a:buClr>
                <a:schemeClr val="bg1"/>
              </a:buClr>
              <a:buFont typeface="Wingdings" pitchFamily="2" charset="2"/>
              <a:buChar char="Ø"/>
            </a:pPr>
            <a:r>
              <a:rPr lang="en-US" dirty="0">
                <a:solidFill>
                  <a:schemeClr val="bg1"/>
                </a:solidFill>
              </a:rPr>
              <a:t>	Number of Virtual Machines Deployed</a:t>
            </a:r>
          </a:p>
          <a:p>
            <a:pPr marL="285750" lvl="4" indent="-285750" algn="just">
              <a:buClr>
                <a:schemeClr val="bg1"/>
              </a:buClr>
              <a:buFont typeface="Wingdings" pitchFamily="2" charset="2"/>
              <a:buChar char="Ø"/>
            </a:pPr>
            <a:r>
              <a:rPr lang="en-US" dirty="0">
                <a:solidFill>
                  <a:schemeClr val="bg1"/>
                </a:solidFill>
              </a:rPr>
              <a:t>	Top Hit URL's Categories</a:t>
            </a:r>
          </a:p>
          <a:p>
            <a:pPr lvl="4" algn="just">
              <a:buClr>
                <a:schemeClr val="bg1"/>
              </a:buClr>
            </a:pPr>
            <a:endParaRPr lang="en-US" dirty="0">
              <a:solidFill>
                <a:schemeClr val="bg1"/>
              </a:solidFill>
            </a:endParaRPr>
          </a:p>
          <a:p>
            <a:pPr marL="285750" lvl="4" indent="-285750" algn="just">
              <a:buClr>
                <a:schemeClr val="bg1"/>
              </a:buClr>
              <a:buFont typeface="Arial" panose="020B0604020202020204" pitchFamily="34" charset="0"/>
              <a:buChar char="•"/>
            </a:pPr>
            <a:r>
              <a:rPr lang="en-US" dirty="0">
                <a:solidFill>
                  <a:schemeClr val="bg1"/>
                </a:solidFill>
              </a:rPr>
              <a:t>We performed Exploratory Data Analysis (EDA) to gauge some important features for us to  train a machine learning model.</a:t>
            </a:r>
          </a:p>
          <a:p>
            <a:pPr lvl="4" algn="just">
              <a:buClr>
                <a:schemeClr val="bg1"/>
              </a:buClr>
            </a:pPr>
            <a:endParaRPr lang="en-US" dirty="0">
              <a:solidFill>
                <a:schemeClr val="bg1"/>
              </a:solidFill>
            </a:endParaRPr>
          </a:p>
          <a:p>
            <a:pPr marL="285750" lvl="4" indent="-285750" algn="just">
              <a:buClr>
                <a:schemeClr val="bg1"/>
              </a:buClr>
              <a:buFont typeface="Arial" panose="020B0604020202020204" pitchFamily="34" charset="0"/>
              <a:buChar char="•"/>
            </a:pPr>
            <a:r>
              <a:rPr lang="en-US" dirty="0">
                <a:solidFill>
                  <a:schemeClr val="bg1"/>
                </a:solidFill>
              </a:rPr>
              <a:t>We created a Machine Learning Model using Logistic Regression to predict the Potential Customers out of the users in our Trial phase.</a:t>
            </a:r>
          </a:p>
          <a:p>
            <a:pPr marL="285750" lvl="4" indent="-285750" algn="just">
              <a:buClr>
                <a:schemeClr val="bg1"/>
              </a:buClr>
              <a:buFont typeface="Arial" panose="020B0604020202020204" pitchFamily="34" charset="0"/>
              <a:buChar char="•"/>
            </a:pPr>
            <a:endParaRPr lang="en-US" dirty="0">
              <a:solidFill>
                <a:schemeClr val="bg1"/>
              </a:solidFill>
            </a:endParaRPr>
          </a:p>
          <a:p>
            <a:pPr marL="285750" lvl="4" indent="-285750" algn="just">
              <a:buClr>
                <a:schemeClr val="bg1"/>
              </a:buClr>
              <a:buFont typeface="Arial" panose="020B0604020202020204" pitchFamily="34" charset="0"/>
              <a:buChar char="•"/>
            </a:pPr>
            <a:r>
              <a:rPr lang="en-US" dirty="0">
                <a:solidFill>
                  <a:schemeClr val="bg1"/>
                </a:solidFill>
              </a:rPr>
              <a:t>Data Source: Merged modified features from previously submitted project Team </a:t>
            </a:r>
            <a:r>
              <a:rPr lang="en-US">
                <a:solidFill>
                  <a:schemeClr val="bg1"/>
                </a:solidFill>
              </a:rPr>
              <a:t>Data Guru. </a:t>
            </a:r>
            <a:endParaRPr lang="en-US" dirty="0">
              <a:solidFill>
                <a:schemeClr val="bg1"/>
              </a:solidFill>
            </a:endParaRPr>
          </a:p>
          <a:p>
            <a:pPr marL="285750" lvl="2" indent="-285750">
              <a:buFont typeface="Arial" panose="020B0604020202020204" pitchFamily="34" charset="0"/>
              <a:buChar char="•"/>
            </a:pPr>
            <a:endParaRPr lang="en-US" dirty="0">
              <a:solidFill>
                <a:schemeClr val="bg1"/>
              </a:solidFill>
            </a:endParaRPr>
          </a:p>
        </p:txBody>
      </p:sp>
      <p:sp>
        <p:nvSpPr>
          <p:cNvPr id="9" name="Rectangle 8">
            <a:extLst>
              <a:ext uri="{FF2B5EF4-FFF2-40B4-BE49-F238E27FC236}">
                <a16:creationId xmlns:a16="http://schemas.microsoft.com/office/drawing/2014/main" id="{7F4AA6C9-CF78-2B49-B717-87FBA2128C6B}"/>
              </a:ext>
            </a:extLst>
          </p:cNvPr>
          <p:cNvSpPr/>
          <p:nvPr/>
        </p:nvSpPr>
        <p:spPr>
          <a:xfrm>
            <a:off x="8769217" y="116378"/>
            <a:ext cx="374783" cy="307777"/>
          </a:xfrm>
          <a:prstGeom prst="rect">
            <a:avLst/>
          </a:prstGeom>
        </p:spPr>
        <p:txBody>
          <a:bodyPr wrap="square">
            <a:spAutoFit/>
          </a:bodyPr>
          <a:lstStyle/>
          <a:p>
            <a:r>
              <a:rPr lang="en" dirty="0">
                <a:solidFill>
                  <a:schemeClr val="bg1"/>
                </a:solidFill>
              </a:rPr>
              <a:t>2</a:t>
            </a:r>
            <a:endParaRPr lang="en-US" dirty="0">
              <a:solidFill>
                <a:schemeClr val="bg1"/>
              </a:solidFill>
            </a:endParaRPr>
          </a:p>
        </p:txBody>
      </p:sp>
    </p:spTree>
    <p:extLst>
      <p:ext uri="{BB962C8B-B14F-4D97-AF65-F5344CB8AC3E}">
        <p14:creationId xmlns:p14="http://schemas.microsoft.com/office/powerpoint/2010/main" val="216265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315731" y="1072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FFBF00"/>
                </a:solidFill>
                <a:latin typeface="Times New Roman" panose="02020603050405020304" pitchFamily="18" charset="0"/>
                <a:cs typeface="Times New Roman" panose="02020603050405020304" pitchFamily="18" charset="0"/>
              </a:rPr>
              <a:t>WHAT ARE WE TRYING TO ACHIEVE? </a:t>
            </a:r>
            <a:endParaRPr b="1" dirty="0">
              <a:solidFill>
                <a:srgbClr val="FFBF00"/>
              </a:solidFill>
              <a:latin typeface="Times New Roman" panose="02020603050405020304" pitchFamily="18" charset="0"/>
              <a:cs typeface="Times New Roman" panose="02020603050405020304" pitchFamily="18" charset="0"/>
            </a:endParaRPr>
          </a:p>
        </p:txBody>
      </p:sp>
      <p:sp>
        <p:nvSpPr>
          <p:cNvPr id="815" name="Google Shape;815;p20"/>
          <p:cNvSpPr txBox="1">
            <a:spLocks noGrp="1"/>
          </p:cNvSpPr>
          <p:nvPr>
            <p:ph type="body" idx="1"/>
          </p:nvPr>
        </p:nvSpPr>
        <p:spPr>
          <a:xfrm>
            <a:off x="315731" y="1094770"/>
            <a:ext cx="7846896" cy="2953959"/>
          </a:xfrm>
          <a:prstGeom prst="rect">
            <a:avLst/>
          </a:prstGeom>
        </p:spPr>
        <p:txBody>
          <a:bodyPr spcFirstLastPara="1" wrap="square" lIns="91425" tIns="91425" rIns="91425" bIns="91425" anchor="t" anchorCtr="0">
            <a:noAutofit/>
          </a:bodyPr>
          <a:lstStyle/>
          <a:p>
            <a:pPr algn="just">
              <a:lnSpc>
                <a:spcPct val="150000"/>
              </a:lnSpc>
              <a:buClr>
                <a:schemeClr val="bg1"/>
              </a:buClr>
              <a:buFont typeface="Wingdings" pitchFamily="2" charset="2"/>
              <a:buChar char="Ø"/>
            </a:pPr>
            <a:r>
              <a:rPr lang="en-US" sz="1400" dirty="0">
                <a:latin typeface="+mn-lt"/>
              </a:rPr>
              <a:t>Can this be a Paid Potential Customer ?</a:t>
            </a:r>
          </a:p>
          <a:p>
            <a:pPr algn="just">
              <a:lnSpc>
                <a:spcPct val="150000"/>
              </a:lnSpc>
              <a:buClr>
                <a:schemeClr val="bg1"/>
              </a:buClr>
              <a:buFont typeface="Wingdings" pitchFamily="2" charset="2"/>
              <a:buChar char="Ø"/>
            </a:pPr>
            <a:r>
              <a:rPr lang="en-US" sz="1400" dirty="0">
                <a:latin typeface="+mn-lt"/>
              </a:rPr>
              <a:t>Optimum Utilization of the Company’s Resources &amp; Channel Partners.</a:t>
            </a:r>
          </a:p>
          <a:p>
            <a:pPr algn="just">
              <a:buClr>
                <a:schemeClr val="bg1"/>
              </a:buClr>
              <a:buFont typeface="Wingdings" pitchFamily="2" charset="2"/>
              <a:buChar char="Ø"/>
            </a:pPr>
            <a:r>
              <a:rPr lang="en-US" sz="1400" dirty="0">
                <a:latin typeface="+mn-lt"/>
              </a:rPr>
              <a:t>Guiding the strategic team to focus on pre-predicted potential customers, resulting higher Return on Investment.</a:t>
            </a:r>
          </a:p>
          <a:p>
            <a:pPr algn="just">
              <a:buClr>
                <a:schemeClr val="bg1"/>
              </a:buClr>
              <a:buFont typeface="Wingdings" pitchFamily="2" charset="2"/>
              <a:buChar char="Ø"/>
            </a:pPr>
            <a:r>
              <a:rPr lang="en-US" sz="1400" dirty="0">
                <a:latin typeface="+mn-lt"/>
              </a:rPr>
              <a:t>Establish an independent platform / model which is production ready to test / input with unknown parameters influencing the machine learning model which will predict if the customer can be potential paid customer or not.</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95350" y="1404480"/>
            <a:ext cx="8953299" cy="23345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rgbClr val="FFC000"/>
                </a:solidFill>
                <a:latin typeface="Times New Roman" panose="02020603050405020304" pitchFamily="18" charset="0"/>
                <a:cs typeface="Times New Roman" panose="02020603050405020304" pitchFamily="18" charset="0"/>
              </a:rPr>
              <a:t>EXPLORATORY DATA ANALYSIS</a:t>
            </a:r>
            <a:br>
              <a:rPr lang="en-US" sz="4400" dirty="0">
                <a:solidFill>
                  <a:srgbClr val="FFC000"/>
                </a:solidFill>
                <a:latin typeface="Times New Roman" panose="02020603050405020304" pitchFamily="18" charset="0"/>
                <a:cs typeface="Times New Roman" panose="02020603050405020304" pitchFamily="18" charset="0"/>
              </a:rPr>
            </a:br>
            <a:r>
              <a:rPr lang="en-US" sz="4400" dirty="0">
                <a:solidFill>
                  <a:srgbClr val="FFC000"/>
                </a:solidFill>
                <a:latin typeface="Times New Roman" panose="02020603050405020304" pitchFamily="18" charset="0"/>
                <a:cs typeface="Times New Roman" panose="02020603050405020304" pitchFamily="18" charset="0"/>
              </a:rPr>
              <a:t>(EDA)</a:t>
            </a:r>
            <a:r>
              <a:rPr lang="en-US" sz="6000" dirty="0">
                <a:solidFill>
                  <a:srgbClr val="FFC000"/>
                </a:solidFill>
                <a:latin typeface="Times New Roman" panose="02020603050405020304" pitchFamily="18" charset="0"/>
                <a:cs typeface="Times New Roman" panose="02020603050405020304" pitchFamily="18" charset="0"/>
              </a:rPr>
              <a:t> </a:t>
            </a:r>
            <a:endParaRPr sz="6000" dirty="0">
              <a:solidFill>
                <a:srgbClr val="FFC000"/>
              </a:solidFill>
              <a:latin typeface="Times New Roman" panose="02020603050405020304" pitchFamily="18" charset="0"/>
              <a:cs typeface="Times New Roman" panose="02020603050405020304" pitchFamily="18" charset="0"/>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51926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156003" y="-67127"/>
            <a:ext cx="3210652" cy="3869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solidFill>
                  <a:srgbClr val="FFC000"/>
                </a:solidFill>
                <a:latin typeface="Times New Roman" panose="02020603050405020304" pitchFamily="18" charset="0"/>
                <a:cs typeface="Times New Roman" panose="02020603050405020304" pitchFamily="18" charset="0"/>
              </a:rPr>
              <a:t>Onboard Age vs Daily Time Spent</a:t>
            </a:r>
            <a:br>
              <a:rPr lang="en-US" sz="1800" b="1" dirty="0">
                <a:solidFill>
                  <a:srgbClr val="FFC000"/>
                </a:solidFill>
                <a:latin typeface="Times New Roman" panose="02020603050405020304" pitchFamily="18" charset="0"/>
                <a:cs typeface="Times New Roman" panose="02020603050405020304" pitchFamily="18" charset="0"/>
              </a:rPr>
            </a:br>
            <a:br>
              <a:rPr lang="en-US" sz="1800" b="1" dirty="0">
                <a:solidFill>
                  <a:srgbClr val="FFC000"/>
                </a:solidFill>
                <a:latin typeface="Times New Roman" panose="02020603050405020304" pitchFamily="18" charset="0"/>
                <a:cs typeface="Times New Roman" panose="02020603050405020304" pitchFamily="18" charset="0"/>
              </a:rPr>
            </a:br>
            <a:br>
              <a:rPr lang="en-US" sz="1800" b="1" dirty="0">
                <a:solidFill>
                  <a:srgbClr val="FFC000"/>
                </a:solidFill>
                <a:latin typeface="Times New Roman" panose="02020603050405020304" pitchFamily="18" charset="0"/>
                <a:cs typeface="Times New Roman" panose="02020603050405020304" pitchFamily="18" charset="0"/>
              </a:rPr>
            </a:br>
            <a:endParaRPr sz="1800" b="1" dirty="0">
              <a:solidFill>
                <a:srgbClr val="FFC000"/>
              </a:solidFill>
              <a:latin typeface="Times New Roman" panose="02020603050405020304" pitchFamily="18" charset="0"/>
              <a:cs typeface="Times New Roman" panose="02020603050405020304" pitchFamily="18" charset="0"/>
            </a:endParaRPr>
          </a:p>
        </p:txBody>
      </p:sp>
      <p:sp>
        <p:nvSpPr>
          <p:cNvPr id="808" name="Google Shape;808;p19"/>
          <p:cNvSpPr txBox="1">
            <a:spLocks noGrp="1"/>
          </p:cNvSpPr>
          <p:nvPr>
            <p:ph type="subTitle" idx="1"/>
          </p:nvPr>
        </p:nvSpPr>
        <p:spPr>
          <a:xfrm>
            <a:off x="156003" y="2466592"/>
            <a:ext cx="3300862" cy="303201"/>
          </a:xfrm>
          <a:prstGeom prst="rect">
            <a:avLst/>
          </a:prstGeom>
        </p:spPr>
        <p:txBody>
          <a:bodyPr spcFirstLastPara="1" wrap="square" lIns="91425" tIns="91425" rIns="91425" bIns="91425" anchor="t" anchorCtr="0">
            <a:noAutofit/>
          </a:bodyPr>
          <a:lstStyle/>
          <a:p>
            <a:pPr marL="0" lvl="0" indent="0"/>
            <a:r>
              <a:rPr lang="en-US" sz="1400" b="1" dirty="0">
                <a:solidFill>
                  <a:srgbClr val="FFC000"/>
                </a:solidFill>
                <a:latin typeface="Times New Roman" panose="02020603050405020304" pitchFamily="18" charset="0"/>
                <a:cs typeface="Times New Roman" panose="02020603050405020304" pitchFamily="18" charset="0"/>
              </a:rPr>
              <a:t>Onboard Age vs Frequency</a:t>
            </a:r>
            <a:endParaRPr lang="en-US" sz="1400" dirty="0">
              <a:solidFill>
                <a:schemeClr val="bg1"/>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itchFamily="2" charset="2"/>
              <a:buChar char="q"/>
            </a:pPr>
            <a:endParaRPr lang="en-US" dirty="0">
              <a:solidFill>
                <a:schemeClr val="bg1"/>
              </a:solidFill>
            </a:endParaRPr>
          </a:p>
          <a:p>
            <a:pPr marL="285750" lvl="0" indent="-285750" algn="l" rtl="0">
              <a:spcBef>
                <a:spcPts val="0"/>
              </a:spcBef>
              <a:spcAft>
                <a:spcPts val="0"/>
              </a:spcAft>
              <a:buFont typeface="Wingdings" pitchFamily="2" charset="2"/>
              <a:buChar char="q"/>
            </a:pPr>
            <a:endParaRPr dirty="0">
              <a:solidFill>
                <a:schemeClr val="bg1"/>
              </a:solidFill>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
        <p:nvSpPr>
          <p:cNvPr id="2" name="Rectangle 1">
            <a:extLst>
              <a:ext uri="{FF2B5EF4-FFF2-40B4-BE49-F238E27FC236}">
                <a16:creationId xmlns:a16="http://schemas.microsoft.com/office/drawing/2014/main" id="{D85BBCA1-F8ED-BC42-8786-4F9C7A682F50}"/>
              </a:ext>
            </a:extLst>
          </p:cNvPr>
          <p:cNvSpPr/>
          <p:nvPr/>
        </p:nvSpPr>
        <p:spPr>
          <a:xfrm>
            <a:off x="8769218" y="90299"/>
            <a:ext cx="284052" cy="307777"/>
          </a:xfrm>
          <a:prstGeom prst="rect">
            <a:avLst/>
          </a:prstGeom>
        </p:spPr>
        <p:txBody>
          <a:bodyPr wrap="none">
            <a:spAutoFit/>
          </a:bodyPr>
          <a:lstStyle/>
          <a:p>
            <a:r>
              <a:rPr lang="en" dirty="0">
                <a:solidFill>
                  <a:schemeClr val="bg1"/>
                </a:solidFill>
              </a:rPr>
              <a:t>5</a:t>
            </a:r>
            <a:endParaRPr lang="en-US" dirty="0">
              <a:solidFill>
                <a:schemeClr val="bg1"/>
              </a:solidFill>
            </a:endParaRPr>
          </a:p>
        </p:txBody>
      </p:sp>
      <p:pic>
        <p:nvPicPr>
          <p:cNvPr id="7" name="Picture 6">
            <a:extLst>
              <a:ext uri="{FF2B5EF4-FFF2-40B4-BE49-F238E27FC236}">
                <a16:creationId xmlns:a16="http://schemas.microsoft.com/office/drawing/2014/main" id="{7AF819C0-BC59-0B4A-B797-70675A0E4D9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7980" y="257954"/>
            <a:ext cx="2593285" cy="2246769"/>
          </a:xfrm>
          <a:prstGeom prst="rect">
            <a:avLst/>
          </a:prstGeom>
        </p:spPr>
      </p:pic>
      <p:pic>
        <p:nvPicPr>
          <p:cNvPr id="8" name="Picture 7">
            <a:extLst>
              <a:ext uri="{FF2B5EF4-FFF2-40B4-BE49-F238E27FC236}">
                <a16:creationId xmlns:a16="http://schemas.microsoft.com/office/drawing/2014/main" id="{1A3BDED2-993B-704E-A3DB-3AD0C6177F4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57979" y="2820940"/>
            <a:ext cx="2593285" cy="2322560"/>
          </a:xfrm>
          <a:prstGeom prst="rect">
            <a:avLst/>
          </a:prstGeom>
        </p:spPr>
      </p:pic>
      <p:sp>
        <p:nvSpPr>
          <p:cNvPr id="5" name="TextBox 4">
            <a:extLst>
              <a:ext uri="{FF2B5EF4-FFF2-40B4-BE49-F238E27FC236}">
                <a16:creationId xmlns:a16="http://schemas.microsoft.com/office/drawing/2014/main" id="{960E1DDC-4253-DF40-8E70-DC02A358989E}"/>
              </a:ext>
            </a:extLst>
          </p:cNvPr>
          <p:cNvSpPr txBox="1"/>
          <p:nvPr/>
        </p:nvSpPr>
        <p:spPr>
          <a:xfrm>
            <a:off x="3108960" y="3487933"/>
            <a:ext cx="5771740" cy="1061829"/>
          </a:xfrm>
          <a:prstGeom prst="rect">
            <a:avLst/>
          </a:prstGeom>
          <a:noFill/>
        </p:spPr>
        <p:txBody>
          <a:bodyPr wrap="square" rtlCol="0">
            <a:spAutoFit/>
          </a:bodyPr>
          <a:lstStyle/>
          <a:p>
            <a:pPr marL="228600" lvl="3" indent="-228600" algn="just">
              <a:buClr>
                <a:schemeClr val="bg1"/>
              </a:buClr>
              <a:buFont typeface="+mj-lt"/>
              <a:buAutoNum type="arabicPeriod"/>
            </a:pPr>
            <a:r>
              <a:rPr lang="en-US" sz="1050" dirty="0">
                <a:solidFill>
                  <a:schemeClr val="bg1"/>
                </a:solidFill>
              </a:rPr>
              <a:t>The maximum frequency peaks between 30 to 40 days of using the service.</a:t>
            </a:r>
          </a:p>
          <a:p>
            <a:pPr marL="228600" lvl="3" indent="-228600" algn="just">
              <a:buClr>
                <a:schemeClr val="bg1"/>
              </a:buClr>
              <a:buFont typeface="+mj-lt"/>
              <a:buAutoNum type="arabicPeriod"/>
            </a:pPr>
            <a:endParaRPr lang="en-US" sz="1050" dirty="0">
              <a:solidFill>
                <a:schemeClr val="bg1"/>
              </a:solidFill>
            </a:endParaRPr>
          </a:p>
          <a:p>
            <a:pPr marL="228600" lvl="3" indent="-228600" algn="just">
              <a:buClr>
                <a:schemeClr val="bg1"/>
              </a:buClr>
              <a:buFont typeface="+mj-lt"/>
              <a:buAutoNum type="arabicPeriod"/>
            </a:pPr>
            <a:r>
              <a:rPr lang="en-US" sz="1050" dirty="0">
                <a:solidFill>
                  <a:schemeClr val="bg1"/>
                </a:solidFill>
              </a:rPr>
              <a:t>Towards the end of the 60 days trial, we see a gradual decrease in the frequency.</a:t>
            </a:r>
          </a:p>
          <a:p>
            <a:pPr marL="228600" lvl="3" indent="-228600" algn="just">
              <a:buClr>
                <a:schemeClr val="bg1"/>
              </a:buClr>
              <a:buFont typeface="+mj-lt"/>
              <a:buAutoNum type="arabicPeriod"/>
            </a:pPr>
            <a:endParaRPr lang="en-US" sz="1050" dirty="0">
              <a:solidFill>
                <a:schemeClr val="bg1"/>
              </a:solidFill>
            </a:endParaRPr>
          </a:p>
          <a:p>
            <a:pPr marL="228600" lvl="3" indent="-228600" algn="just">
              <a:buClr>
                <a:schemeClr val="bg1"/>
              </a:buClr>
              <a:buFont typeface="+mj-lt"/>
              <a:buAutoNum type="arabicPeriod"/>
            </a:pPr>
            <a:r>
              <a:rPr lang="en-US" sz="1050" dirty="0">
                <a:solidFill>
                  <a:schemeClr val="bg1"/>
                </a:solidFill>
              </a:rPr>
              <a:t> We see a higher density of frequency in the first half of trail period within the first 30 days of the trial session </a:t>
            </a:r>
          </a:p>
        </p:txBody>
      </p:sp>
      <p:sp>
        <p:nvSpPr>
          <p:cNvPr id="6" name="TextBox 5">
            <a:extLst>
              <a:ext uri="{FF2B5EF4-FFF2-40B4-BE49-F238E27FC236}">
                <a16:creationId xmlns:a16="http://schemas.microsoft.com/office/drawing/2014/main" id="{8DD00C2E-D1B8-CE47-9CDB-2EAAC87F6344}"/>
              </a:ext>
            </a:extLst>
          </p:cNvPr>
          <p:cNvSpPr txBox="1"/>
          <p:nvPr/>
        </p:nvSpPr>
        <p:spPr>
          <a:xfrm>
            <a:off x="3108960" y="355369"/>
            <a:ext cx="5771740" cy="2246769"/>
          </a:xfrm>
          <a:prstGeom prst="rect">
            <a:avLst/>
          </a:prstGeom>
          <a:noFill/>
        </p:spPr>
        <p:txBody>
          <a:bodyPr wrap="square" rtlCol="0">
            <a:spAutoFit/>
          </a:bodyPr>
          <a:lstStyle/>
          <a:p>
            <a:pPr marL="342900" indent="-342900" algn="just">
              <a:buClr>
                <a:schemeClr val="bg1"/>
              </a:buClr>
              <a:buFont typeface="+mj-lt"/>
              <a:buAutoNum type="arabicPeriod"/>
            </a:pPr>
            <a:r>
              <a:rPr lang="en-US" sz="1050" dirty="0">
                <a:solidFill>
                  <a:schemeClr val="bg1"/>
                </a:solidFill>
              </a:rPr>
              <a:t>On board age of a user is defined as: how many days has the potential customer used the service (trail version) provided by our company.</a:t>
            </a:r>
          </a:p>
          <a:p>
            <a:pPr marL="342900" indent="-342900" algn="just">
              <a:buClr>
                <a:schemeClr val="bg1"/>
              </a:buClr>
              <a:buFont typeface="+mj-lt"/>
              <a:buAutoNum type="arabicPeriod"/>
            </a:pPr>
            <a:endParaRPr lang="en-US" sz="1050" dirty="0">
              <a:solidFill>
                <a:schemeClr val="bg1"/>
              </a:solidFill>
            </a:endParaRPr>
          </a:p>
          <a:p>
            <a:pPr marL="342900" indent="-342900" algn="just">
              <a:buClr>
                <a:schemeClr val="bg1"/>
              </a:buClr>
              <a:buFont typeface="+mj-lt"/>
              <a:buAutoNum type="arabicPeriod"/>
            </a:pPr>
            <a:r>
              <a:rPr lang="en-US" sz="1050" dirty="0">
                <a:solidFill>
                  <a:schemeClr val="bg1"/>
                </a:solidFill>
              </a:rPr>
              <a:t>Analysis: On an average between 20 and 40 days of using our service, the user spent approx. 80 mins on exploring the service. </a:t>
            </a:r>
          </a:p>
          <a:p>
            <a:pPr marL="342900" indent="-342900" algn="just">
              <a:buClr>
                <a:schemeClr val="bg1"/>
              </a:buClr>
              <a:buFont typeface="+mj-lt"/>
              <a:buAutoNum type="arabicPeriod"/>
            </a:pPr>
            <a:endParaRPr lang="en-US" sz="1050" dirty="0">
              <a:solidFill>
                <a:schemeClr val="bg1"/>
              </a:solidFill>
            </a:endParaRPr>
          </a:p>
          <a:p>
            <a:pPr marL="342900" indent="-342900" algn="just">
              <a:buClr>
                <a:schemeClr val="bg1"/>
              </a:buClr>
              <a:buFont typeface="+mj-lt"/>
              <a:buAutoNum type="arabicPeriod"/>
            </a:pPr>
            <a:r>
              <a:rPr lang="en-US" sz="1050" dirty="0">
                <a:solidFill>
                  <a:schemeClr val="bg1"/>
                </a:solidFill>
              </a:rPr>
              <a:t>Maximum time spend on our service is after 30 days of getting acquainted with our service. Most user activity / daily time spent on our service is between 60 to 90 mins.</a:t>
            </a:r>
          </a:p>
          <a:p>
            <a:pPr marL="342900" indent="-342900" algn="just">
              <a:buClr>
                <a:schemeClr val="bg1"/>
              </a:buClr>
              <a:buFont typeface="+mj-lt"/>
              <a:buAutoNum type="arabicPeriod"/>
            </a:pPr>
            <a:endParaRPr lang="en-US" sz="1050" dirty="0">
              <a:solidFill>
                <a:schemeClr val="bg1"/>
              </a:solidFill>
            </a:endParaRPr>
          </a:p>
          <a:p>
            <a:pPr marL="342900" indent="-342900" algn="just">
              <a:buClr>
                <a:schemeClr val="bg1"/>
              </a:buClr>
              <a:buFont typeface="+mj-lt"/>
              <a:buAutoNum type="arabicPeriod"/>
            </a:pPr>
            <a:r>
              <a:rPr lang="en-US" sz="1050" dirty="0">
                <a:solidFill>
                  <a:schemeClr val="bg1"/>
                </a:solidFill>
              </a:rPr>
              <a:t>As the on-board age goes beyond 40 days, towards the end of our trail period we see less time daily time spend / reduced web traffic / activity on our website, as expected since the customer explored our product and is now ready to come on board.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22"/>
          <p:cNvSpPr txBox="1">
            <a:spLocks noGrp="1"/>
          </p:cNvSpPr>
          <p:nvPr>
            <p:ph type="title"/>
          </p:nvPr>
        </p:nvSpPr>
        <p:spPr>
          <a:xfrm>
            <a:off x="132845" y="4330"/>
            <a:ext cx="4015205" cy="3050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b="1" dirty="0">
                <a:solidFill>
                  <a:srgbClr val="FFC000"/>
                </a:solidFill>
                <a:latin typeface="Times New Roman" panose="02020603050405020304" pitchFamily="18" charset="0"/>
                <a:cs typeface="Times New Roman" panose="02020603050405020304" pitchFamily="18" charset="0"/>
              </a:rPr>
              <a:t>Daily Time Spent vs URL Hit Count </a:t>
            </a:r>
            <a:endParaRPr sz="1400" b="1" dirty="0">
              <a:solidFill>
                <a:srgbClr val="FFC000"/>
              </a:solidFill>
              <a:latin typeface="Times New Roman" panose="02020603050405020304" pitchFamily="18" charset="0"/>
              <a:cs typeface="Times New Roman" panose="02020603050405020304" pitchFamily="18" charset="0"/>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TextBox 2">
            <a:extLst>
              <a:ext uri="{FF2B5EF4-FFF2-40B4-BE49-F238E27FC236}">
                <a16:creationId xmlns:a16="http://schemas.microsoft.com/office/drawing/2014/main" id="{148991D6-038C-274F-BFFE-684026019DC5}"/>
              </a:ext>
            </a:extLst>
          </p:cNvPr>
          <p:cNvSpPr txBox="1"/>
          <p:nvPr/>
        </p:nvSpPr>
        <p:spPr>
          <a:xfrm>
            <a:off x="132845" y="2471140"/>
            <a:ext cx="2494594" cy="307777"/>
          </a:xfrm>
          <a:prstGeom prst="rect">
            <a:avLst/>
          </a:prstGeom>
          <a:noFill/>
        </p:spPr>
        <p:txBody>
          <a:bodyPr wrap="none" rtlCol="0">
            <a:spAutoFit/>
          </a:bodyPr>
          <a:lstStyle/>
          <a:p>
            <a:r>
              <a:rPr lang="en-US" b="1" dirty="0">
                <a:solidFill>
                  <a:srgbClr val="FFC000"/>
                </a:solidFill>
                <a:latin typeface="Times New Roman" panose="02020603050405020304" pitchFamily="18" charset="0"/>
                <a:cs typeface="Times New Roman" panose="02020603050405020304" pitchFamily="18" charset="0"/>
              </a:rPr>
              <a:t>Categories vs URL Hit Count </a:t>
            </a:r>
          </a:p>
        </p:txBody>
      </p:sp>
      <p:pic>
        <p:nvPicPr>
          <p:cNvPr id="14" name="Picture 13">
            <a:extLst>
              <a:ext uri="{FF2B5EF4-FFF2-40B4-BE49-F238E27FC236}">
                <a16:creationId xmlns:a16="http://schemas.microsoft.com/office/drawing/2014/main" id="{B105E42A-450E-414F-9252-93C439A9008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07659" y="262025"/>
            <a:ext cx="3153140" cy="2248980"/>
          </a:xfrm>
          <a:prstGeom prst="rect">
            <a:avLst/>
          </a:prstGeom>
        </p:spPr>
      </p:pic>
      <p:sp>
        <p:nvSpPr>
          <p:cNvPr id="4" name="TextBox 3">
            <a:extLst>
              <a:ext uri="{FF2B5EF4-FFF2-40B4-BE49-F238E27FC236}">
                <a16:creationId xmlns:a16="http://schemas.microsoft.com/office/drawing/2014/main" id="{6A1F5C0A-134F-C64E-9D76-88A1E4C0920F}"/>
              </a:ext>
            </a:extLst>
          </p:cNvPr>
          <p:cNvSpPr txBox="1"/>
          <p:nvPr/>
        </p:nvSpPr>
        <p:spPr>
          <a:xfrm>
            <a:off x="3467779" y="287742"/>
            <a:ext cx="5542720" cy="2408352"/>
          </a:xfrm>
          <a:prstGeom prst="rect">
            <a:avLst/>
          </a:prstGeom>
          <a:noFill/>
        </p:spPr>
        <p:txBody>
          <a:bodyPr wrap="square" rtlCol="0">
            <a:spAutoFit/>
          </a:bodyPr>
          <a:lstStyle/>
          <a:p>
            <a:pPr marL="228600" lvl="0" indent="-228600" algn="just">
              <a:buClr>
                <a:schemeClr val="bg1"/>
              </a:buClr>
              <a:buFont typeface="+mj-lt"/>
              <a:buAutoNum type="arabicPeriod"/>
            </a:pPr>
            <a:r>
              <a:rPr lang="en-US" sz="1050" dirty="0">
                <a:solidFill>
                  <a:schemeClr val="bg1"/>
                </a:solidFill>
              </a:rPr>
              <a:t>Clear depiction that the data set is divided in two clusters. </a:t>
            </a:r>
          </a:p>
          <a:p>
            <a:pPr marL="228600" lvl="0" indent="-228600" algn="just">
              <a:buClr>
                <a:schemeClr val="bg1"/>
              </a:buClr>
              <a:buFont typeface="+mj-lt"/>
              <a:buAutoNum type="arabicPeriod"/>
            </a:pPr>
            <a:endParaRPr lang="en-US" sz="1050" dirty="0">
              <a:solidFill>
                <a:schemeClr val="bg1"/>
              </a:solidFill>
            </a:endParaRPr>
          </a:p>
          <a:p>
            <a:pPr marL="228600" lvl="0" indent="-228600" algn="just">
              <a:buClr>
                <a:schemeClr val="bg1"/>
              </a:buClr>
              <a:buFont typeface="+mj-lt"/>
              <a:buAutoNum type="arabicPeriod"/>
            </a:pPr>
            <a:r>
              <a:rPr lang="en-US" sz="1050" dirty="0">
                <a:solidFill>
                  <a:schemeClr val="bg1"/>
                </a:solidFill>
              </a:rPr>
              <a:t>The first cluster derived on the basis of:  Lower daily time spent (between 35 to 65 mins) with an average between 110 to 150 URL hit counts. </a:t>
            </a:r>
          </a:p>
          <a:p>
            <a:pPr marL="228600" indent="-228600" algn="just">
              <a:buClr>
                <a:schemeClr val="bg1"/>
              </a:buClr>
              <a:buFont typeface="+mj-lt"/>
              <a:buAutoNum type="arabicPeriod"/>
            </a:pPr>
            <a:endParaRPr lang="en-US" sz="1050" dirty="0">
              <a:solidFill>
                <a:schemeClr val="bg1"/>
              </a:solidFill>
            </a:endParaRPr>
          </a:p>
          <a:p>
            <a:pPr marL="228600" lvl="0" indent="-228600" algn="just">
              <a:buClr>
                <a:schemeClr val="bg1"/>
              </a:buClr>
              <a:buFont typeface="+mj-lt"/>
              <a:buAutoNum type="arabicPeriod"/>
            </a:pPr>
            <a:r>
              <a:rPr lang="en-US" sz="1050" dirty="0">
                <a:solidFill>
                  <a:schemeClr val="bg1"/>
                </a:solidFill>
              </a:rPr>
              <a:t>The second cluster derived on the basis of: Higher daily time send (between 75 to 95 mins) with a higher URL hit count, ranging from 200 to 250 URL hits. </a:t>
            </a:r>
          </a:p>
          <a:p>
            <a:pPr marL="228600" indent="-228600" algn="just">
              <a:buClr>
                <a:schemeClr val="bg1"/>
              </a:buClr>
              <a:buFont typeface="+mj-lt"/>
              <a:buAutoNum type="arabicPeriod"/>
            </a:pPr>
            <a:endParaRPr lang="en-US" sz="1050" dirty="0">
              <a:solidFill>
                <a:schemeClr val="bg1"/>
              </a:solidFill>
            </a:endParaRPr>
          </a:p>
          <a:p>
            <a:pPr marL="228600" lvl="0" indent="-228600" algn="just">
              <a:buClr>
                <a:schemeClr val="bg1"/>
              </a:buClr>
              <a:buFont typeface="+mj-lt"/>
              <a:buAutoNum type="arabicPeriod"/>
            </a:pPr>
            <a:r>
              <a:rPr lang="en-US" sz="1050" dirty="0">
                <a:solidFill>
                  <a:schemeClr val="bg1"/>
                </a:solidFill>
              </a:rPr>
              <a:t>Outliers to be considered while analysis: </a:t>
            </a:r>
          </a:p>
          <a:p>
            <a:pPr marL="171450" lvl="5" indent="-171450" algn="just">
              <a:buClr>
                <a:schemeClr val="bg1"/>
              </a:buClr>
              <a:buFont typeface="Arial" panose="020B0604020202020204" pitchFamily="34" charset="0"/>
              <a:buChar char="•"/>
            </a:pPr>
            <a:r>
              <a:rPr lang="en-US" sz="1050" dirty="0">
                <a:solidFill>
                  <a:schemeClr val="bg1"/>
                </a:solidFill>
              </a:rPr>
              <a:t>A few dispersed data points can be seen within 40 to 60 mins of the trial service with a substantial number of URL hits going up to 275 hit counts.</a:t>
            </a:r>
          </a:p>
          <a:p>
            <a:pPr marL="171450" lvl="5" indent="-171450" algn="just">
              <a:buClr>
                <a:schemeClr val="bg1"/>
              </a:buClr>
              <a:buFont typeface="Arial" panose="020B0604020202020204" pitchFamily="34" charset="0"/>
              <a:buChar char="•"/>
            </a:pPr>
            <a:r>
              <a:rPr lang="en-US" sz="1050" dirty="0">
                <a:solidFill>
                  <a:schemeClr val="bg1"/>
                </a:solidFill>
              </a:rPr>
              <a:t>Another outlier to be considered is, some customers used the service for approximately 80 mins and had a comparatively lower URL hit count. </a:t>
            </a:r>
          </a:p>
          <a:p>
            <a:endParaRPr lang="en-US" dirty="0"/>
          </a:p>
        </p:txBody>
      </p:sp>
      <p:sp>
        <p:nvSpPr>
          <p:cNvPr id="5" name="TextBox 4">
            <a:extLst>
              <a:ext uri="{FF2B5EF4-FFF2-40B4-BE49-F238E27FC236}">
                <a16:creationId xmlns:a16="http://schemas.microsoft.com/office/drawing/2014/main" id="{7D628361-27CD-D346-A795-58D1619A7B10}"/>
              </a:ext>
            </a:extLst>
          </p:cNvPr>
          <p:cNvSpPr txBox="1"/>
          <p:nvPr/>
        </p:nvSpPr>
        <p:spPr>
          <a:xfrm>
            <a:off x="3467779" y="3296594"/>
            <a:ext cx="5542720" cy="1277273"/>
          </a:xfrm>
          <a:prstGeom prst="rect">
            <a:avLst/>
          </a:prstGeom>
          <a:noFill/>
        </p:spPr>
        <p:txBody>
          <a:bodyPr wrap="square" rtlCol="0">
            <a:spAutoFit/>
          </a:bodyPr>
          <a:lstStyle/>
          <a:p>
            <a:pPr marL="228600" lvl="0" indent="-228600">
              <a:buClr>
                <a:schemeClr val="bg1"/>
              </a:buClr>
              <a:buFont typeface="+mj-lt"/>
              <a:buAutoNum type="arabicPeriod"/>
            </a:pPr>
            <a:r>
              <a:rPr lang="en-US" sz="1050" dirty="0">
                <a:solidFill>
                  <a:schemeClr val="bg1"/>
                </a:solidFill>
              </a:rPr>
              <a:t>This analysis depicts the most profitable top 20 URL categories of our service.</a:t>
            </a:r>
          </a:p>
          <a:p>
            <a:pPr marL="228600" lvl="0" indent="-228600">
              <a:buClr>
                <a:schemeClr val="bg1"/>
              </a:buClr>
              <a:buFont typeface="+mj-lt"/>
              <a:buAutoNum type="arabicPeriod"/>
            </a:pPr>
            <a:endParaRPr lang="en-US" sz="1050" dirty="0">
              <a:solidFill>
                <a:schemeClr val="bg1"/>
              </a:solidFill>
            </a:endParaRPr>
          </a:p>
          <a:p>
            <a:pPr marL="228600" lvl="0" indent="-228600">
              <a:buClr>
                <a:schemeClr val="bg1"/>
              </a:buClr>
              <a:buFont typeface="+mj-lt"/>
              <a:buAutoNum type="arabicPeriod"/>
            </a:pPr>
            <a:r>
              <a:rPr lang="en-US" sz="1050" dirty="0">
                <a:solidFill>
                  <a:schemeClr val="bg1"/>
                </a:solidFill>
              </a:rPr>
              <a:t>Helps us to gain an insight of what service our customer’s are more inclined towards.</a:t>
            </a:r>
          </a:p>
          <a:p>
            <a:pPr marL="228600" lvl="0" indent="-228600">
              <a:buClr>
                <a:schemeClr val="bg1"/>
              </a:buClr>
              <a:buFont typeface="+mj-lt"/>
              <a:buAutoNum type="arabicPeriod"/>
            </a:pPr>
            <a:endParaRPr lang="en-US" sz="1050" dirty="0">
              <a:solidFill>
                <a:schemeClr val="bg1"/>
              </a:solidFill>
            </a:endParaRPr>
          </a:p>
          <a:p>
            <a:pPr marL="228600" lvl="0" indent="-228600">
              <a:buClr>
                <a:schemeClr val="bg1"/>
              </a:buClr>
              <a:buFont typeface="+mj-lt"/>
              <a:buAutoNum type="arabicPeriod"/>
            </a:pPr>
            <a:r>
              <a:rPr lang="en-US" sz="1050" dirty="0">
                <a:solidFill>
                  <a:schemeClr val="bg1"/>
                </a:solidFill>
              </a:rPr>
              <a:t>URL hit counts and its frequency helps us to determine which sector or potential customer need to be addressed. </a:t>
            </a:r>
          </a:p>
          <a:p>
            <a:endParaRPr lang="en-US" dirty="0"/>
          </a:p>
        </p:txBody>
      </p:sp>
      <p:pic>
        <p:nvPicPr>
          <p:cNvPr id="2" name="Picture 1">
            <a:extLst>
              <a:ext uri="{FF2B5EF4-FFF2-40B4-BE49-F238E27FC236}">
                <a16:creationId xmlns:a16="http://schemas.microsoft.com/office/drawing/2014/main" id="{C6DAA2FE-DDD4-414F-9D33-D2CFC611BB46}"/>
              </a:ext>
            </a:extLst>
          </p:cNvPr>
          <p:cNvPicPr>
            <a:picLocks noChangeAspect="1"/>
          </p:cNvPicPr>
          <p:nvPr/>
        </p:nvPicPr>
        <p:blipFill>
          <a:blip r:embed="rId4"/>
          <a:stretch>
            <a:fillRect/>
          </a:stretch>
        </p:blipFill>
        <p:spPr>
          <a:xfrm>
            <a:off x="207659" y="2776146"/>
            <a:ext cx="3153141" cy="23511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5" y="474950"/>
            <a:ext cx="9144000" cy="27828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rgbClr val="FFC000"/>
                </a:solidFill>
                <a:latin typeface="Times New Roman" panose="02020603050405020304" pitchFamily="18" charset="0"/>
                <a:cs typeface="Times New Roman" panose="02020603050405020304" pitchFamily="18" charset="0"/>
              </a:rPr>
              <a:t>ML MODEL INSIGHTS </a:t>
            </a:r>
            <a:br>
              <a:rPr lang="en-US" sz="4400" dirty="0">
                <a:solidFill>
                  <a:srgbClr val="FFC000"/>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(Model used: Binary Logistic Regression for predictive analysis for paid potential customers)</a:t>
            </a:r>
            <a:endParaRPr sz="6000" dirty="0">
              <a:solidFill>
                <a:schemeClr val="bg1"/>
              </a:solidFill>
              <a:latin typeface="Times New Roman" panose="02020603050405020304" pitchFamily="18" charset="0"/>
              <a:cs typeface="Times New Roman" panose="02020603050405020304" pitchFamily="18" charset="0"/>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35593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88678" y="56692"/>
            <a:ext cx="8571039" cy="548290"/>
          </a:xfrm>
          <a:prstGeom prst="rect">
            <a:avLst/>
          </a:prstGeom>
        </p:spPr>
        <p:txBody>
          <a:bodyPr spcFirstLastPara="1" wrap="square" lIns="91425" tIns="91425" rIns="91425" bIns="91425" anchor="t" anchorCtr="0">
            <a:noAutofit/>
          </a:bodyPr>
          <a:lstStyle/>
          <a:p>
            <a:pPr lvl="0"/>
            <a:r>
              <a:rPr lang="en-US" sz="2400" b="1" dirty="0">
                <a:solidFill>
                  <a:srgbClr val="FFC000"/>
                </a:solidFill>
                <a:latin typeface="Times New Roman" panose="02020603050405020304" pitchFamily="18" charset="0"/>
                <a:cs typeface="Times New Roman" panose="02020603050405020304" pitchFamily="18" charset="0"/>
              </a:rPr>
              <a:t>Basic Premise of Validation using Training/Testing Data</a:t>
            </a:r>
            <a:endParaRPr sz="2400" b="1" dirty="0">
              <a:solidFill>
                <a:srgbClr val="FFC000"/>
              </a:solidFill>
              <a:latin typeface="Times New Roman" panose="02020603050405020304" pitchFamily="18" charset="0"/>
              <a:cs typeface="Times New Roman" panose="02020603050405020304" pitchFamily="18" charset="0"/>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endParaRPr b="1" i="0" dirty="0">
              <a:ln>
                <a:noFill/>
              </a:ln>
              <a:solidFill>
                <a:srgbClr val="6E86B6"/>
              </a:solidFill>
              <a:latin typeface="Titillium Web"/>
            </a:endParaRPr>
          </a:p>
        </p:txBody>
      </p:sp>
      <p:sp>
        <p:nvSpPr>
          <p:cNvPr id="2" name="Rectangle 1">
            <a:extLst>
              <a:ext uri="{FF2B5EF4-FFF2-40B4-BE49-F238E27FC236}">
                <a16:creationId xmlns:a16="http://schemas.microsoft.com/office/drawing/2014/main" id="{3A7111F8-03C5-B24C-B5D2-6C85095549E3}"/>
              </a:ext>
            </a:extLst>
          </p:cNvPr>
          <p:cNvSpPr/>
          <p:nvPr/>
        </p:nvSpPr>
        <p:spPr>
          <a:xfrm>
            <a:off x="8735257" y="108065"/>
            <a:ext cx="284052" cy="307777"/>
          </a:xfrm>
          <a:prstGeom prst="rect">
            <a:avLst/>
          </a:prstGeom>
        </p:spPr>
        <p:txBody>
          <a:bodyPr wrap="none">
            <a:spAutoFit/>
          </a:bodyPr>
          <a:lstStyle/>
          <a:p>
            <a:r>
              <a:rPr lang="en" dirty="0">
                <a:solidFill>
                  <a:schemeClr val="bg1"/>
                </a:solidFill>
              </a:rPr>
              <a:t>8</a:t>
            </a:r>
            <a:endParaRPr lang="en-US" dirty="0">
              <a:solidFill>
                <a:schemeClr val="bg1"/>
              </a:solidFill>
            </a:endParaRPr>
          </a:p>
        </p:txBody>
      </p:sp>
      <p:sp>
        <p:nvSpPr>
          <p:cNvPr id="7" name="Rectangle 6">
            <a:extLst>
              <a:ext uri="{FF2B5EF4-FFF2-40B4-BE49-F238E27FC236}">
                <a16:creationId xmlns:a16="http://schemas.microsoft.com/office/drawing/2014/main" id="{076A9D97-1697-FC49-82A6-169C767AFF35}"/>
              </a:ext>
            </a:extLst>
          </p:cNvPr>
          <p:cNvSpPr/>
          <p:nvPr/>
        </p:nvSpPr>
        <p:spPr>
          <a:xfrm>
            <a:off x="27006" y="537237"/>
            <a:ext cx="7448406" cy="307777"/>
          </a:xfrm>
          <a:prstGeom prst="rect">
            <a:avLst/>
          </a:prstGeom>
        </p:spPr>
        <p:txBody>
          <a:bodyPr wrap="square">
            <a:spAutoFit/>
          </a:bodyPr>
          <a:lstStyle/>
          <a:p>
            <a:r>
              <a:rPr lang="en-US" b="1" dirty="0">
                <a:solidFill>
                  <a:schemeClr val="bg1"/>
                </a:solidFill>
              </a:rPr>
              <a:t>Full Data Set (Historic)</a:t>
            </a:r>
          </a:p>
        </p:txBody>
      </p:sp>
      <p:graphicFrame>
        <p:nvGraphicFramePr>
          <p:cNvPr id="8" name="Table 7">
            <a:extLst>
              <a:ext uri="{FF2B5EF4-FFF2-40B4-BE49-F238E27FC236}">
                <a16:creationId xmlns:a16="http://schemas.microsoft.com/office/drawing/2014/main" id="{FF82D01F-E008-0544-87BC-5A9D8948F606}"/>
              </a:ext>
            </a:extLst>
          </p:cNvPr>
          <p:cNvGraphicFramePr>
            <a:graphicFrameLocks noGrp="1"/>
          </p:cNvGraphicFramePr>
          <p:nvPr>
            <p:extLst>
              <p:ext uri="{D42A27DB-BD31-4B8C-83A1-F6EECF244321}">
                <p14:modId xmlns:p14="http://schemas.microsoft.com/office/powerpoint/2010/main" val="3901075599"/>
              </p:ext>
            </p:extLst>
          </p:nvPr>
        </p:nvGraphicFramePr>
        <p:xfrm>
          <a:off x="88678" y="826591"/>
          <a:ext cx="8904524" cy="1219200"/>
        </p:xfrm>
        <a:graphic>
          <a:graphicData uri="http://schemas.openxmlformats.org/drawingml/2006/table">
            <a:tbl>
              <a:tblPr firstRow="1" bandRow="1">
                <a:tableStyleId>{85BE263C-DBD7-4A20-BB59-AAB30ACAA65A}</a:tableStyleId>
              </a:tblPr>
              <a:tblGrid>
                <a:gridCol w="2226131">
                  <a:extLst>
                    <a:ext uri="{9D8B030D-6E8A-4147-A177-3AD203B41FA5}">
                      <a16:colId xmlns:a16="http://schemas.microsoft.com/office/drawing/2014/main" val="3075591292"/>
                    </a:ext>
                  </a:extLst>
                </a:gridCol>
                <a:gridCol w="2226131">
                  <a:extLst>
                    <a:ext uri="{9D8B030D-6E8A-4147-A177-3AD203B41FA5}">
                      <a16:colId xmlns:a16="http://schemas.microsoft.com/office/drawing/2014/main" val="972437481"/>
                    </a:ext>
                  </a:extLst>
                </a:gridCol>
                <a:gridCol w="2226131">
                  <a:extLst>
                    <a:ext uri="{9D8B030D-6E8A-4147-A177-3AD203B41FA5}">
                      <a16:colId xmlns:a16="http://schemas.microsoft.com/office/drawing/2014/main" val="795179100"/>
                    </a:ext>
                  </a:extLst>
                </a:gridCol>
                <a:gridCol w="2226131">
                  <a:extLst>
                    <a:ext uri="{9D8B030D-6E8A-4147-A177-3AD203B41FA5}">
                      <a16:colId xmlns:a16="http://schemas.microsoft.com/office/drawing/2014/main" val="1504622619"/>
                    </a:ext>
                  </a:extLst>
                </a:gridCol>
              </a:tblGrid>
              <a:tr h="225202">
                <a:tc>
                  <a:txBody>
                    <a:bodyPr/>
                    <a:lstStyle/>
                    <a:p>
                      <a:pPr algn="ctr"/>
                      <a:r>
                        <a:rPr lang="en-US" sz="1400" u="none" strike="noStrike" cap="none" dirty="0">
                          <a:effectLst/>
                          <a:sym typeface="Arial"/>
                        </a:rPr>
                        <a:t>Daily Time Spent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dirty="0">
                          <a:effectLst/>
                          <a:sym typeface="Arial"/>
                        </a:rPr>
                        <a:t>Onboard 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strike="noStrike" cap="none" dirty="0">
                          <a:effectLst/>
                          <a:sym typeface="Arial"/>
                        </a:rPr>
                        <a:t>Number of VM Counts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Number of URL’s Hits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0229851"/>
                  </a:ext>
                </a:extLst>
              </a:tr>
              <a:tr h="289950">
                <a:tc>
                  <a:txBody>
                    <a:bodyPr/>
                    <a:lstStyle/>
                    <a:p>
                      <a:pPr algn="ctr"/>
                      <a:r>
                        <a:rPr lang="en-US" dirty="0"/>
                        <a:t>47.64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45633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5047372"/>
                  </a:ext>
                </a:extLst>
              </a:tr>
              <a:tr h="289950">
                <a:tc>
                  <a:txBody>
                    <a:bodyPr/>
                    <a:lstStyle/>
                    <a:p>
                      <a:pPr algn="ctr"/>
                      <a:r>
                        <a:rPr lang="en-US" dirty="0"/>
                        <a:t>63.45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140.64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7215425"/>
                  </a:ext>
                </a:extLst>
              </a:tr>
              <a:tr h="289950">
                <a:tc>
                  <a:txBody>
                    <a:bodyPr/>
                    <a:lstStyle/>
                    <a:p>
                      <a:pPr algn="ctr"/>
                      <a:r>
                        <a:rPr lang="en-US" dirty="0"/>
                        <a:t>54.7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31088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118.39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3415111"/>
                  </a:ext>
                </a:extLst>
              </a:tr>
            </a:tbl>
          </a:graphicData>
        </a:graphic>
      </p:graphicFrame>
      <p:sp>
        <p:nvSpPr>
          <p:cNvPr id="9" name="Rectangle 8">
            <a:extLst>
              <a:ext uri="{FF2B5EF4-FFF2-40B4-BE49-F238E27FC236}">
                <a16:creationId xmlns:a16="http://schemas.microsoft.com/office/drawing/2014/main" id="{016A699A-45E8-D442-B946-F3B3481DFFA9}"/>
              </a:ext>
            </a:extLst>
          </p:cNvPr>
          <p:cNvSpPr/>
          <p:nvPr/>
        </p:nvSpPr>
        <p:spPr>
          <a:xfrm>
            <a:off x="8195012" y="508580"/>
            <a:ext cx="816249" cy="307777"/>
          </a:xfrm>
          <a:prstGeom prst="rect">
            <a:avLst/>
          </a:prstGeom>
        </p:spPr>
        <p:txBody>
          <a:bodyPr wrap="none">
            <a:spAutoFit/>
          </a:bodyPr>
          <a:lstStyle/>
          <a:p>
            <a:pPr algn="ctr"/>
            <a:r>
              <a:rPr lang="en-US" b="1" dirty="0">
                <a:solidFill>
                  <a:schemeClr val="bg1"/>
                </a:solidFill>
              </a:rPr>
              <a:t>N=1000</a:t>
            </a:r>
          </a:p>
        </p:txBody>
      </p:sp>
      <p:graphicFrame>
        <p:nvGraphicFramePr>
          <p:cNvPr id="12" name="Table 11">
            <a:extLst>
              <a:ext uri="{FF2B5EF4-FFF2-40B4-BE49-F238E27FC236}">
                <a16:creationId xmlns:a16="http://schemas.microsoft.com/office/drawing/2014/main" id="{CEE0B035-7B43-204F-915F-9B178A4C1A34}"/>
              </a:ext>
            </a:extLst>
          </p:cNvPr>
          <p:cNvGraphicFramePr>
            <a:graphicFrameLocks noGrp="1"/>
          </p:cNvGraphicFramePr>
          <p:nvPr>
            <p:extLst>
              <p:ext uri="{D42A27DB-BD31-4B8C-83A1-F6EECF244321}">
                <p14:modId xmlns:p14="http://schemas.microsoft.com/office/powerpoint/2010/main" val="2941806626"/>
              </p:ext>
            </p:extLst>
          </p:nvPr>
        </p:nvGraphicFramePr>
        <p:xfrm>
          <a:off x="50237" y="2658914"/>
          <a:ext cx="4521764" cy="1857496"/>
        </p:xfrm>
        <a:graphic>
          <a:graphicData uri="http://schemas.openxmlformats.org/drawingml/2006/table">
            <a:tbl>
              <a:tblPr firstRow="1" bandRow="1">
                <a:tableStyleId>{21E4AEA4-8DFA-4A89-87EB-49C32662AFE0}</a:tableStyleId>
              </a:tblPr>
              <a:tblGrid>
                <a:gridCol w="1130441">
                  <a:extLst>
                    <a:ext uri="{9D8B030D-6E8A-4147-A177-3AD203B41FA5}">
                      <a16:colId xmlns:a16="http://schemas.microsoft.com/office/drawing/2014/main" val="3075591292"/>
                    </a:ext>
                  </a:extLst>
                </a:gridCol>
                <a:gridCol w="1130441">
                  <a:extLst>
                    <a:ext uri="{9D8B030D-6E8A-4147-A177-3AD203B41FA5}">
                      <a16:colId xmlns:a16="http://schemas.microsoft.com/office/drawing/2014/main" val="972437481"/>
                    </a:ext>
                  </a:extLst>
                </a:gridCol>
                <a:gridCol w="1130441">
                  <a:extLst>
                    <a:ext uri="{9D8B030D-6E8A-4147-A177-3AD203B41FA5}">
                      <a16:colId xmlns:a16="http://schemas.microsoft.com/office/drawing/2014/main" val="795179100"/>
                    </a:ext>
                  </a:extLst>
                </a:gridCol>
                <a:gridCol w="1130441">
                  <a:extLst>
                    <a:ext uri="{9D8B030D-6E8A-4147-A177-3AD203B41FA5}">
                      <a16:colId xmlns:a16="http://schemas.microsoft.com/office/drawing/2014/main" val="1504622619"/>
                    </a:ext>
                  </a:extLst>
                </a:gridCol>
              </a:tblGrid>
              <a:tr h="590233">
                <a:tc>
                  <a:txBody>
                    <a:bodyPr/>
                    <a:lstStyle/>
                    <a:p>
                      <a:pPr algn="ctr"/>
                      <a:r>
                        <a:rPr lang="en-US" sz="1400" u="none" strike="noStrike" cap="none" dirty="0">
                          <a:effectLst/>
                          <a:sym typeface="Arial"/>
                        </a:rPr>
                        <a:t>Daily Time Spent</a:t>
                      </a:r>
                      <a:endParaRPr lang="en-US" dirty="0"/>
                    </a:p>
                  </a:txBody>
                  <a:tcPr/>
                </a:tc>
                <a:tc>
                  <a:txBody>
                    <a:bodyPr/>
                    <a:lstStyle/>
                    <a:p>
                      <a:pPr algn="ctr"/>
                      <a:r>
                        <a:rPr lang="en-US" sz="1400" u="none" strike="noStrike" cap="none" dirty="0">
                          <a:effectLst/>
                          <a:sym typeface="Arial"/>
                        </a:rPr>
                        <a:t>Onboard Age</a:t>
                      </a:r>
                      <a:endParaRPr lang="en-US" dirty="0"/>
                    </a:p>
                  </a:txBody>
                  <a:tcPr/>
                </a:tc>
                <a:tc>
                  <a:txBody>
                    <a:bodyPr/>
                    <a:lstStyle/>
                    <a:p>
                      <a:pPr algn="ctr"/>
                      <a:r>
                        <a:rPr lang="en-US" sz="1400" u="none" strike="noStrike" cap="none" dirty="0">
                          <a:effectLst/>
                          <a:sym typeface="Arial"/>
                        </a:rPr>
                        <a:t>Number of VM Counts</a:t>
                      </a:r>
                      <a:endParaRPr lang="en-US" dirty="0"/>
                    </a:p>
                  </a:txBody>
                  <a:tcPr/>
                </a:tc>
                <a:tc>
                  <a:txBody>
                    <a:bodyPr/>
                    <a:lstStyle/>
                    <a:p>
                      <a:pPr algn="ctr"/>
                      <a:r>
                        <a:rPr lang="en-US" dirty="0"/>
                        <a:t>Number of URL’s Hits</a:t>
                      </a:r>
                    </a:p>
                  </a:txBody>
                  <a:tcPr/>
                </a:tc>
                <a:extLst>
                  <a:ext uri="{0D108BD9-81ED-4DB2-BD59-A6C34878D82A}">
                    <a16:rowId xmlns:a16="http://schemas.microsoft.com/office/drawing/2014/main" val="4130229851"/>
                  </a:ext>
                </a:extLst>
              </a:tr>
              <a:tr h="422421">
                <a:tc>
                  <a:txBody>
                    <a:bodyPr/>
                    <a:lstStyle/>
                    <a:p>
                      <a:pPr algn="ctr"/>
                      <a:r>
                        <a:rPr lang="en-US" dirty="0"/>
                        <a:t>47.64</a:t>
                      </a:r>
                    </a:p>
                  </a:txBody>
                  <a:tcPr/>
                </a:tc>
                <a:tc>
                  <a:txBody>
                    <a:bodyPr/>
                    <a:lstStyle/>
                    <a:p>
                      <a:pPr algn="ctr"/>
                      <a:r>
                        <a:rPr lang="en-US" dirty="0"/>
                        <a:t>49</a:t>
                      </a:r>
                    </a:p>
                  </a:txBody>
                  <a:tcPr/>
                </a:tc>
                <a:tc>
                  <a:txBody>
                    <a:bodyPr/>
                    <a:lstStyle/>
                    <a:p>
                      <a:pPr algn="ctr"/>
                      <a:r>
                        <a:rPr lang="en-US" dirty="0"/>
                        <a:t>45633</a:t>
                      </a:r>
                    </a:p>
                  </a:txBody>
                  <a:tcPr/>
                </a:tc>
                <a:tc>
                  <a:txBody>
                    <a:bodyPr/>
                    <a:lstStyle/>
                    <a:p>
                      <a:pPr algn="ctr"/>
                      <a:r>
                        <a:rPr lang="en-US" dirty="0"/>
                        <a:t>122.02</a:t>
                      </a:r>
                    </a:p>
                  </a:txBody>
                  <a:tcPr/>
                </a:tc>
                <a:extLst>
                  <a:ext uri="{0D108BD9-81ED-4DB2-BD59-A6C34878D82A}">
                    <a16:rowId xmlns:a16="http://schemas.microsoft.com/office/drawing/2014/main" val="2355047372"/>
                  </a:ext>
                </a:extLst>
              </a:tr>
              <a:tr h="422421">
                <a:tc>
                  <a:txBody>
                    <a:bodyPr/>
                    <a:lstStyle/>
                    <a:p>
                      <a:pPr algn="ctr"/>
                      <a:r>
                        <a:rPr lang="en-US" dirty="0"/>
                        <a:t>63.45</a:t>
                      </a:r>
                    </a:p>
                  </a:txBody>
                  <a:tcPr/>
                </a:tc>
                <a:tc>
                  <a:txBody>
                    <a:bodyPr/>
                    <a:lstStyle/>
                    <a:p>
                      <a:pPr algn="ctr"/>
                      <a:r>
                        <a:rPr lang="en-US" dirty="0"/>
                        <a:t>23</a:t>
                      </a:r>
                    </a:p>
                  </a:txBody>
                  <a:tcPr/>
                </a:tc>
                <a:tc>
                  <a:txBody>
                    <a:bodyPr/>
                    <a:lstStyle/>
                    <a:p>
                      <a:pPr algn="ctr"/>
                      <a:r>
                        <a:rPr lang="en-US" dirty="0"/>
                        <a:t>52182</a:t>
                      </a:r>
                    </a:p>
                  </a:txBody>
                  <a:tcPr/>
                </a:tc>
                <a:tc>
                  <a:txBody>
                    <a:bodyPr/>
                    <a:lstStyle/>
                    <a:p>
                      <a:pPr algn="ctr"/>
                      <a:r>
                        <a:rPr lang="en-US" dirty="0"/>
                        <a:t>140.64</a:t>
                      </a:r>
                    </a:p>
                  </a:txBody>
                  <a:tcPr/>
                </a:tc>
                <a:extLst>
                  <a:ext uri="{0D108BD9-81ED-4DB2-BD59-A6C34878D82A}">
                    <a16:rowId xmlns:a16="http://schemas.microsoft.com/office/drawing/2014/main" val="797215425"/>
                  </a:ext>
                </a:extLst>
              </a:tr>
              <a:tr h="422421">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433415111"/>
                  </a:ext>
                </a:extLst>
              </a:tr>
            </a:tbl>
          </a:graphicData>
        </a:graphic>
      </p:graphicFrame>
      <p:graphicFrame>
        <p:nvGraphicFramePr>
          <p:cNvPr id="13" name="Table 12">
            <a:extLst>
              <a:ext uri="{FF2B5EF4-FFF2-40B4-BE49-F238E27FC236}">
                <a16:creationId xmlns:a16="http://schemas.microsoft.com/office/drawing/2014/main" id="{40EB34B5-CE7F-B840-9FFC-74183E0CF68A}"/>
              </a:ext>
            </a:extLst>
          </p:cNvPr>
          <p:cNvGraphicFramePr>
            <a:graphicFrameLocks noGrp="1"/>
          </p:cNvGraphicFramePr>
          <p:nvPr>
            <p:extLst>
              <p:ext uri="{D42A27DB-BD31-4B8C-83A1-F6EECF244321}">
                <p14:modId xmlns:p14="http://schemas.microsoft.com/office/powerpoint/2010/main" val="1084621249"/>
              </p:ext>
            </p:extLst>
          </p:nvPr>
        </p:nvGraphicFramePr>
        <p:xfrm>
          <a:off x="4721246" y="2672370"/>
          <a:ext cx="4271956" cy="1844040"/>
        </p:xfrm>
        <a:graphic>
          <a:graphicData uri="http://schemas.openxmlformats.org/drawingml/2006/table">
            <a:tbl>
              <a:tblPr firstRow="1" bandRow="1">
                <a:tableStyleId>{21E4AEA4-8DFA-4A89-87EB-49C32662AFE0}</a:tableStyleId>
              </a:tblPr>
              <a:tblGrid>
                <a:gridCol w="1067989">
                  <a:extLst>
                    <a:ext uri="{9D8B030D-6E8A-4147-A177-3AD203B41FA5}">
                      <a16:colId xmlns:a16="http://schemas.microsoft.com/office/drawing/2014/main" val="3075591292"/>
                    </a:ext>
                  </a:extLst>
                </a:gridCol>
                <a:gridCol w="1067989">
                  <a:extLst>
                    <a:ext uri="{9D8B030D-6E8A-4147-A177-3AD203B41FA5}">
                      <a16:colId xmlns:a16="http://schemas.microsoft.com/office/drawing/2014/main" val="972437481"/>
                    </a:ext>
                  </a:extLst>
                </a:gridCol>
                <a:gridCol w="1067989">
                  <a:extLst>
                    <a:ext uri="{9D8B030D-6E8A-4147-A177-3AD203B41FA5}">
                      <a16:colId xmlns:a16="http://schemas.microsoft.com/office/drawing/2014/main" val="795179100"/>
                    </a:ext>
                  </a:extLst>
                </a:gridCol>
                <a:gridCol w="1067989">
                  <a:extLst>
                    <a:ext uri="{9D8B030D-6E8A-4147-A177-3AD203B41FA5}">
                      <a16:colId xmlns:a16="http://schemas.microsoft.com/office/drawing/2014/main" val="1977336215"/>
                    </a:ext>
                  </a:extLst>
                </a:gridCol>
              </a:tblGrid>
              <a:tr h="200601">
                <a:tc>
                  <a:txBody>
                    <a:bodyPr/>
                    <a:lstStyle/>
                    <a:p>
                      <a:pPr algn="ctr"/>
                      <a:r>
                        <a:rPr lang="en-US" sz="1400" u="none" strike="noStrike" cap="none" dirty="0">
                          <a:effectLst/>
                          <a:sym typeface="Arial"/>
                        </a:rPr>
                        <a:t>Daily Time Spent</a:t>
                      </a:r>
                      <a:endParaRPr lang="en-US" dirty="0"/>
                    </a:p>
                  </a:txBody>
                  <a:tcPr/>
                </a:tc>
                <a:tc>
                  <a:txBody>
                    <a:bodyPr/>
                    <a:lstStyle/>
                    <a:p>
                      <a:pPr algn="ctr"/>
                      <a:r>
                        <a:rPr lang="en-US" sz="1400" u="none" strike="noStrike" cap="none" dirty="0">
                          <a:effectLst/>
                          <a:sym typeface="Arial"/>
                        </a:rPr>
                        <a:t>Onboard Age</a:t>
                      </a:r>
                      <a:endParaRPr lang="en-US" dirty="0"/>
                    </a:p>
                  </a:txBody>
                  <a:tcPr/>
                </a:tc>
                <a:tc>
                  <a:txBody>
                    <a:bodyPr/>
                    <a:lstStyle/>
                    <a:p>
                      <a:pPr algn="ctr"/>
                      <a:r>
                        <a:rPr lang="en-US" sz="1400" u="none" strike="noStrike" cap="none" dirty="0">
                          <a:effectLst/>
                          <a:sym typeface="Arial"/>
                        </a:rPr>
                        <a:t>Number of VM Counts</a:t>
                      </a:r>
                      <a:endParaRPr lang="en-US" dirty="0"/>
                    </a:p>
                  </a:txBody>
                  <a:tcPr/>
                </a:tc>
                <a:tc>
                  <a:txBody>
                    <a:bodyPr/>
                    <a:lstStyle/>
                    <a:p>
                      <a:pPr algn="ctr"/>
                      <a:r>
                        <a:rPr lang="en-US" dirty="0"/>
                        <a:t>Number of URL’s Hits</a:t>
                      </a:r>
                    </a:p>
                  </a:txBody>
                  <a:tcPr/>
                </a:tc>
                <a:extLst>
                  <a:ext uri="{0D108BD9-81ED-4DB2-BD59-A6C34878D82A}">
                    <a16:rowId xmlns:a16="http://schemas.microsoft.com/office/drawing/2014/main" val="4130229851"/>
                  </a:ext>
                </a:extLst>
              </a:tr>
              <a:tr h="370840">
                <a:tc>
                  <a:txBody>
                    <a:bodyPr/>
                    <a:lstStyle/>
                    <a:p>
                      <a:pPr algn="ctr"/>
                      <a:r>
                        <a:rPr lang="en-US" dirty="0"/>
                        <a:t>47.64</a:t>
                      </a:r>
                    </a:p>
                  </a:txBody>
                  <a:tcPr/>
                </a:tc>
                <a:tc>
                  <a:txBody>
                    <a:bodyPr/>
                    <a:lstStyle/>
                    <a:p>
                      <a:pPr algn="ctr"/>
                      <a:r>
                        <a:rPr lang="en-US" dirty="0"/>
                        <a:t>49</a:t>
                      </a:r>
                    </a:p>
                  </a:txBody>
                  <a:tcPr/>
                </a:tc>
                <a:tc>
                  <a:txBody>
                    <a:bodyPr/>
                    <a:lstStyle/>
                    <a:p>
                      <a:pPr algn="ctr"/>
                      <a:r>
                        <a:rPr lang="en-US" dirty="0"/>
                        <a:t>45633</a:t>
                      </a:r>
                    </a:p>
                  </a:txBody>
                  <a:tcPr/>
                </a:tc>
                <a:tc>
                  <a:txBody>
                    <a:bodyPr/>
                    <a:lstStyle/>
                    <a:p>
                      <a:pPr algn="ctr"/>
                      <a:r>
                        <a:rPr lang="en-US" dirty="0"/>
                        <a:t>122.02</a:t>
                      </a:r>
                    </a:p>
                  </a:txBody>
                  <a:tcPr/>
                </a:tc>
                <a:extLst>
                  <a:ext uri="{0D108BD9-81ED-4DB2-BD59-A6C34878D82A}">
                    <a16:rowId xmlns:a16="http://schemas.microsoft.com/office/drawing/2014/main" val="2355047372"/>
                  </a:ext>
                </a:extLst>
              </a:tr>
              <a:tr h="370840">
                <a:tc>
                  <a:txBody>
                    <a:bodyPr/>
                    <a:lstStyle/>
                    <a:p>
                      <a:pPr algn="ctr"/>
                      <a:r>
                        <a:rPr lang="en-US" dirty="0"/>
                        <a:t>63.45</a:t>
                      </a:r>
                    </a:p>
                  </a:txBody>
                  <a:tcPr/>
                </a:tc>
                <a:tc>
                  <a:txBody>
                    <a:bodyPr/>
                    <a:lstStyle/>
                    <a:p>
                      <a:pPr algn="ctr"/>
                      <a:r>
                        <a:rPr lang="en-US" dirty="0"/>
                        <a:t>23</a:t>
                      </a:r>
                    </a:p>
                  </a:txBody>
                  <a:tcPr/>
                </a:tc>
                <a:tc>
                  <a:txBody>
                    <a:bodyPr/>
                    <a:lstStyle/>
                    <a:p>
                      <a:pPr algn="ctr"/>
                      <a:r>
                        <a:rPr lang="en-US" dirty="0"/>
                        <a:t>52182</a:t>
                      </a:r>
                    </a:p>
                  </a:txBody>
                  <a:tcPr/>
                </a:tc>
                <a:tc>
                  <a:txBody>
                    <a:bodyPr/>
                    <a:lstStyle/>
                    <a:p>
                      <a:pPr algn="ctr"/>
                      <a:r>
                        <a:rPr lang="en-US" dirty="0"/>
                        <a:t>140.64</a:t>
                      </a:r>
                    </a:p>
                  </a:txBody>
                  <a:tcPr/>
                </a:tc>
                <a:extLst>
                  <a:ext uri="{0D108BD9-81ED-4DB2-BD59-A6C34878D82A}">
                    <a16:rowId xmlns:a16="http://schemas.microsoft.com/office/drawing/2014/main" val="797215425"/>
                  </a:ext>
                </a:extLst>
              </a:tr>
              <a:tr h="370840">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t>
                      </a:r>
                    </a:p>
                  </a:txBody>
                  <a:tcPr/>
                </a:tc>
                <a:extLst>
                  <a:ext uri="{0D108BD9-81ED-4DB2-BD59-A6C34878D82A}">
                    <a16:rowId xmlns:a16="http://schemas.microsoft.com/office/drawing/2014/main" val="1433415111"/>
                  </a:ext>
                </a:extLst>
              </a:tr>
            </a:tbl>
          </a:graphicData>
        </a:graphic>
      </p:graphicFrame>
      <p:sp>
        <p:nvSpPr>
          <p:cNvPr id="14" name="TextBox 13">
            <a:extLst>
              <a:ext uri="{FF2B5EF4-FFF2-40B4-BE49-F238E27FC236}">
                <a16:creationId xmlns:a16="http://schemas.microsoft.com/office/drawing/2014/main" id="{A355B322-56A6-4D4C-84D1-A70F16E4E22E}"/>
              </a:ext>
            </a:extLst>
          </p:cNvPr>
          <p:cNvSpPr txBox="1"/>
          <p:nvPr/>
        </p:nvSpPr>
        <p:spPr>
          <a:xfrm>
            <a:off x="120290" y="4606263"/>
            <a:ext cx="8614967" cy="461665"/>
          </a:xfrm>
          <a:prstGeom prst="rect">
            <a:avLst/>
          </a:prstGeom>
          <a:noFill/>
        </p:spPr>
        <p:txBody>
          <a:bodyPr wrap="square" rtlCol="0">
            <a:spAutoFit/>
          </a:bodyPr>
          <a:lstStyle/>
          <a:p>
            <a:pPr algn="ctr"/>
            <a:r>
              <a:rPr lang="en-US" sz="2400" dirty="0">
                <a:solidFill>
                  <a:schemeClr val="bg1"/>
                </a:solidFill>
              </a:rPr>
              <a:t>DATA SPLIT RATIO - 70%:30%</a:t>
            </a:r>
            <a:endParaRPr lang="en-US" sz="2400" b="1" dirty="0">
              <a:solidFill>
                <a:schemeClr val="bg1"/>
              </a:solidFill>
            </a:endParaRPr>
          </a:p>
        </p:txBody>
      </p:sp>
      <p:sp>
        <p:nvSpPr>
          <p:cNvPr id="15" name="Rectangle 14">
            <a:extLst>
              <a:ext uri="{FF2B5EF4-FFF2-40B4-BE49-F238E27FC236}">
                <a16:creationId xmlns:a16="http://schemas.microsoft.com/office/drawing/2014/main" id="{138DD70F-2F80-C34C-82BA-023621D2005E}"/>
              </a:ext>
            </a:extLst>
          </p:cNvPr>
          <p:cNvSpPr/>
          <p:nvPr/>
        </p:nvSpPr>
        <p:spPr>
          <a:xfrm>
            <a:off x="76944" y="4496277"/>
            <a:ext cx="716864" cy="307777"/>
          </a:xfrm>
          <a:prstGeom prst="rect">
            <a:avLst/>
          </a:prstGeom>
        </p:spPr>
        <p:txBody>
          <a:bodyPr wrap="none">
            <a:spAutoFit/>
          </a:bodyPr>
          <a:lstStyle/>
          <a:p>
            <a:pPr algn="ctr"/>
            <a:r>
              <a:rPr lang="en-US" b="1" dirty="0">
                <a:solidFill>
                  <a:schemeClr val="bg1"/>
                </a:solidFill>
              </a:rPr>
              <a:t>N=700</a:t>
            </a:r>
          </a:p>
        </p:txBody>
      </p:sp>
      <p:sp>
        <p:nvSpPr>
          <p:cNvPr id="17" name="Rectangle 16">
            <a:extLst>
              <a:ext uri="{FF2B5EF4-FFF2-40B4-BE49-F238E27FC236}">
                <a16:creationId xmlns:a16="http://schemas.microsoft.com/office/drawing/2014/main" id="{7E6F0401-F01F-7345-8600-261621D9080D}"/>
              </a:ext>
            </a:extLst>
          </p:cNvPr>
          <p:cNvSpPr/>
          <p:nvPr/>
        </p:nvSpPr>
        <p:spPr>
          <a:xfrm>
            <a:off x="8180585" y="4592403"/>
            <a:ext cx="716864" cy="307777"/>
          </a:xfrm>
          <a:prstGeom prst="rect">
            <a:avLst/>
          </a:prstGeom>
        </p:spPr>
        <p:txBody>
          <a:bodyPr wrap="none">
            <a:spAutoFit/>
          </a:bodyPr>
          <a:lstStyle/>
          <a:p>
            <a:pPr algn="ctr"/>
            <a:r>
              <a:rPr lang="en-US" b="1" dirty="0">
                <a:solidFill>
                  <a:schemeClr val="bg1"/>
                </a:solidFill>
              </a:rPr>
              <a:t>N=300</a:t>
            </a:r>
          </a:p>
        </p:txBody>
      </p:sp>
      <p:sp>
        <p:nvSpPr>
          <p:cNvPr id="4" name="Down Arrow 3">
            <a:extLst>
              <a:ext uri="{FF2B5EF4-FFF2-40B4-BE49-F238E27FC236}">
                <a16:creationId xmlns:a16="http://schemas.microsoft.com/office/drawing/2014/main" id="{120162B6-34A9-AA4E-AEAA-74562836C6AD}"/>
              </a:ext>
            </a:extLst>
          </p:cNvPr>
          <p:cNvSpPr/>
          <p:nvPr/>
        </p:nvSpPr>
        <p:spPr>
          <a:xfrm>
            <a:off x="2116052" y="2065204"/>
            <a:ext cx="573578" cy="57429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4D6D2CD6-86E7-C144-B55F-A17ED84B0F33}"/>
              </a:ext>
            </a:extLst>
          </p:cNvPr>
          <p:cNvSpPr/>
          <p:nvPr/>
        </p:nvSpPr>
        <p:spPr>
          <a:xfrm>
            <a:off x="6611890" y="2065204"/>
            <a:ext cx="573578" cy="57429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4D33C2-8FBB-FE4E-B241-E601C00A1654}"/>
              </a:ext>
            </a:extLst>
          </p:cNvPr>
          <p:cNvSpPr/>
          <p:nvPr/>
        </p:nvSpPr>
        <p:spPr>
          <a:xfrm>
            <a:off x="27006" y="2374600"/>
            <a:ext cx="1656223" cy="307777"/>
          </a:xfrm>
          <a:prstGeom prst="rect">
            <a:avLst/>
          </a:prstGeom>
        </p:spPr>
        <p:txBody>
          <a:bodyPr wrap="none">
            <a:spAutoFit/>
          </a:bodyPr>
          <a:lstStyle/>
          <a:p>
            <a:r>
              <a:rPr lang="en-US" b="1" dirty="0">
                <a:solidFill>
                  <a:schemeClr val="bg1"/>
                </a:solidFill>
              </a:rPr>
              <a:t>Training Data Set</a:t>
            </a:r>
          </a:p>
        </p:txBody>
      </p:sp>
      <p:sp>
        <p:nvSpPr>
          <p:cNvPr id="20" name="Rectangle 19">
            <a:extLst>
              <a:ext uri="{FF2B5EF4-FFF2-40B4-BE49-F238E27FC236}">
                <a16:creationId xmlns:a16="http://schemas.microsoft.com/office/drawing/2014/main" id="{5BB8E4CE-B2BB-DC46-80C8-5FF0D3DA08C6}"/>
              </a:ext>
            </a:extLst>
          </p:cNvPr>
          <p:cNvSpPr/>
          <p:nvPr/>
        </p:nvSpPr>
        <p:spPr>
          <a:xfrm>
            <a:off x="7602679" y="2374600"/>
            <a:ext cx="1317990" cy="307777"/>
          </a:xfrm>
          <a:prstGeom prst="rect">
            <a:avLst/>
          </a:prstGeom>
        </p:spPr>
        <p:txBody>
          <a:bodyPr wrap="none">
            <a:spAutoFit/>
          </a:bodyPr>
          <a:lstStyle/>
          <a:p>
            <a:r>
              <a:rPr lang="en-US" b="1" dirty="0">
                <a:solidFill>
                  <a:schemeClr val="bg1"/>
                </a:solidFill>
              </a:rPr>
              <a:t>Test Data Set</a:t>
            </a:r>
          </a:p>
        </p:txBody>
      </p:sp>
    </p:spTree>
    <p:extLst>
      <p:ext uri="{BB962C8B-B14F-4D97-AF65-F5344CB8AC3E}">
        <p14:creationId xmlns:p14="http://schemas.microsoft.com/office/powerpoint/2010/main" val="355774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22"/>
          <p:cNvSpPr txBox="1">
            <a:spLocks noGrp="1"/>
          </p:cNvSpPr>
          <p:nvPr>
            <p:ph type="title"/>
          </p:nvPr>
        </p:nvSpPr>
        <p:spPr>
          <a:xfrm>
            <a:off x="206028" y="227926"/>
            <a:ext cx="7686000" cy="396603"/>
          </a:xfrm>
          <a:prstGeom prst="rect">
            <a:avLst/>
          </a:prstGeom>
        </p:spPr>
        <p:txBody>
          <a:bodyPr spcFirstLastPara="1" wrap="square" lIns="91425" tIns="91425" rIns="91425" bIns="91425" anchor="b" anchorCtr="0">
            <a:noAutofit/>
          </a:bodyPr>
          <a:lstStyle/>
          <a:p>
            <a:pPr lvl="0"/>
            <a:r>
              <a:rPr lang="en-US" sz="2400" b="1" dirty="0">
                <a:solidFill>
                  <a:srgbClr val="FFC000"/>
                </a:solidFill>
                <a:latin typeface="Times New Roman" panose="02020603050405020304" pitchFamily="18" charset="0"/>
                <a:cs typeface="Times New Roman" panose="02020603050405020304" pitchFamily="18" charset="0"/>
              </a:rPr>
              <a:t>Basic Premise of Validation - Training</a:t>
            </a:r>
            <a:endParaRPr sz="2400" b="1" dirty="0">
              <a:solidFill>
                <a:srgbClr val="FFC000"/>
              </a:solidFill>
              <a:latin typeface="Times New Roman" panose="02020603050405020304" pitchFamily="18" charset="0"/>
              <a:cs typeface="Times New Roman" panose="02020603050405020304" pitchFamily="18" charset="0"/>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 name="Rectangle 4">
            <a:extLst>
              <a:ext uri="{FF2B5EF4-FFF2-40B4-BE49-F238E27FC236}">
                <a16:creationId xmlns:a16="http://schemas.microsoft.com/office/drawing/2014/main" id="{1D32349A-FBF3-7B4E-B5BD-DA3123066917}"/>
              </a:ext>
            </a:extLst>
          </p:cNvPr>
          <p:cNvSpPr/>
          <p:nvPr/>
        </p:nvSpPr>
        <p:spPr>
          <a:xfrm>
            <a:off x="264516" y="717777"/>
            <a:ext cx="2176616" cy="307777"/>
          </a:xfrm>
          <a:prstGeom prst="rect">
            <a:avLst/>
          </a:prstGeom>
        </p:spPr>
        <p:txBody>
          <a:bodyPr wrap="square">
            <a:spAutoFit/>
          </a:bodyPr>
          <a:lstStyle/>
          <a:p>
            <a:r>
              <a:rPr lang="en-US" b="1" dirty="0">
                <a:solidFill>
                  <a:schemeClr val="bg1"/>
                </a:solidFill>
              </a:rPr>
              <a:t>Training Data Set</a:t>
            </a:r>
          </a:p>
        </p:txBody>
      </p:sp>
      <p:graphicFrame>
        <p:nvGraphicFramePr>
          <p:cNvPr id="6" name="Table 5">
            <a:extLst>
              <a:ext uri="{FF2B5EF4-FFF2-40B4-BE49-F238E27FC236}">
                <a16:creationId xmlns:a16="http://schemas.microsoft.com/office/drawing/2014/main" id="{B7054BD5-6332-3E42-B5B8-9638767C0282}"/>
              </a:ext>
            </a:extLst>
          </p:cNvPr>
          <p:cNvGraphicFramePr>
            <a:graphicFrameLocks noGrp="1"/>
          </p:cNvGraphicFramePr>
          <p:nvPr>
            <p:extLst>
              <p:ext uri="{D42A27DB-BD31-4B8C-83A1-F6EECF244321}">
                <p14:modId xmlns:p14="http://schemas.microsoft.com/office/powerpoint/2010/main" val="3600793531"/>
              </p:ext>
            </p:extLst>
          </p:nvPr>
        </p:nvGraphicFramePr>
        <p:xfrm>
          <a:off x="304632" y="1025554"/>
          <a:ext cx="4705208" cy="1857496"/>
        </p:xfrm>
        <a:graphic>
          <a:graphicData uri="http://schemas.openxmlformats.org/drawingml/2006/table">
            <a:tbl>
              <a:tblPr firstRow="1" bandRow="1">
                <a:tableStyleId>{21E4AEA4-8DFA-4A89-87EB-49C32662AFE0}</a:tableStyleId>
              </a:tblPr>
              <a:tblGrid>
                <a:gridCol w="1176302">
                  <a:extLst>
                    <a:ext uri="{9D8B030D-6E8A-4147-A177-3AD203B41FA5}">
                      <a16:colId xmlns:a16="http://schemas.microsoft.com/office/drawing/2014/main" val="3075591292"/>
                    </a:ext>
                  </a:extLst>
                </a:gridCol>
                <a:gridCol w="1176302">
                  <a:extLst>
                    <a:ext uri="{9D8B030D-6E8A-4147-A177-3AD203B41FA5}">
                      <a16:colId xmlns:a16="http://schemas.microsoft.com/office/drawing/2014/main" val="972437481"/>
                    </a:ext>
                  </a:extLst>
                </a:gridCol>
                <a:gridCol w="1176302">
                  <a:extLst>
                    <a:ext uri="{9D8B030D-6E8A-4147-A177-3AD203B41FA5}">
                      <a16:colId xmlns:a16="http://schemas.microsoft.com/office/drawing/2014/main" val="795179100"/>
                    </a:ext>
                  </a:extLst>
                </a:gridCol>
                <a:gridCol w="1176302">
                  <a:extLst>
                    <a:ext uri="{9D8B030D-6E8A-4147-A177-3AD203B41FA5}">
                      <a16:colId xmlns:a16="http://schemas.microsoft.com/office/drawing/2014/main" val="1504622619"/>
                    </a:ext>
                  </a:extLst>
                </a:gridCol>
              </a:tblGrid>
              <a:tr h="590233">
                <a:tc>
                  <a:txBody>
                    <a:bodyPr/>
                    <a:lstStyle/>
                    <a:p>
                      <a:r>
                        <a:rPr lang="en-US" sz="1400" b="0" i="0" u="none" strike="noStrike" cap="none" dirty="0">
                          <a:solidFill>
                            <a:schemeClr val="lt1"/>
                          </a:solidFill>
                          <a:effectLst/>
                          <a:latin typeface="+mn-lt"/>
                          <a:ea typeface="+mn-ea"/>
                          <a:cs typeface="+mn-cs"/>
                          <a:sym typeface="Arial"/>
                        </a:rPr>
                        <a:t>Daily Time Spent</a:t>
                      </a:r>
                      <a:endParaRPr lang="en-US" dirty="0"/>
                    </a:p>
                  </a:txBody>
                  <a:tcPr/>
                </a:tc>
                <a:tc>
                  <a:txBody>
                    <a:bodyPr/>
                    <a:lstStyle/>
                    <a:p>
                      <a:r>
                        <a:rPr lang="en-US" sz="1400" b="0" i="0" u="none" strike="noStrike" cap="none" dirty="0">
                          <a:solidFill>
                            <a:schemeClr val="lt1"/>
                          </a:solidFill>
                          <a:effectLst/>
                          <a:latin typeface="+mn-lt"/>
                          <a:ea typeface="+mn-ea"/>
                          <a:cs typeface="+mn-cs"/>
                          <a:sym typeface="Arial"/>
                        </a:rPr>
                        <a:t>Onboard Age</a:t>
                      </a:r>
                      <a:endParaRPr lang="en-US" dirty="0"/>
                    </a:p>
                  </a:txBody>
                  <a:tcPr/>
                </a:tc>
                <a:tc>
                  <a:txBody>
                    <a:bodyPr/>
                    <a:lstStyle/>
                    <a:p>
                      <a:r>
                        <a:rPr lang="en-US" sz="1400" b="0" i="0" u="none" strike="noStrike" cap="none" dirty="0">
                          <a:solidFill>
                            <a:schemeClr val="lt1"/>
                          </a:solidFill>
                          <a:effectLst/>
                          <a:latin typeface="+mn-lt"/>
                          <a:ea typeface="+mn-ea"/>
                          <a:cs typeface="+mn-cs"/>
                          <a:sym typeface="Arial"/>
                        </a:rPr>
                        <a:t>Number of VM Counts</a:t>
                      </a:r>
                      <a:endParaRPr lang="en-US" dirty="0"/>
                    </a:p>
                  </a:txBody>
                  <a:tcPr/>
                </a:tc>
                <a:tc>
                  <a:txBody>
                    <a:bodyPr/>
                    <a:lstStyle/>
                    <a:p>
                      <a:r>
                        <a:rPr lang="en-US" dirty="0"/>
                        <a:t>Number of URL’s Hits</a:t>
                      </a:r>
                    </a:p>
                  </a:txBody>
                  <a:tcPr/>
                </a:tc>
                <a:extLst>
                  <a:ext uri="{0D108BD9-81ED-4DB2-BD59-A6C34878D82A}">
                    <a16:rowId xmlns:a16="http://schemas.microsoft.com/office/drawing/2014/main" val="4130229851"/>
                  </a:ext>
                </a:extLst>
              </a:tr>
              <a:tr h="422421">
                <a:tc>
                  <a:txBody>
                    <a:bodyPr/>
                    <a:lstStyle/>
                    <a:p>
                      <a:pPr algn="ctr"/>
                      <a:r>
                        <a:rPr lang="en-US" dirty="0"/>
                        <a:t>47.64</a:t>
                      </a:r>
                    </a:p>
                  </a:txBody>
                  <a:tcPr/>
                </a:tc>
                <a:tc>
                  <a:txBody>
                    <a:bodyPr/>
                    <a:lstStyle/>
                    <a:p>
                      <a:pPr algn="ctr"/>
                      <a:r>
                        <a:rPr lang="en-US" dirty="0"/>
                        <a:t>49</a:t>
                      </a:r>
                    </a:p>
                  </a:txBody>
                  <a:tcPr/>
                </a:tc>
                <a:tc>
                  <a:txBody>
                    <a:bodyPr/>
                    <a:lstStyle/>
                    <a:p>
                      <a:pPr algn="ctr"/>
                      <a:r>
                        <a:rPr lang="en-US" dirty="0"/>
                        <a:t>45633</a:t>
                      </a:r>
                    </a:p>
                  </a:txBody>
                  <a:tcPr/>
                </a:tc>
                <a:tc>
                  <a:txBody>
                    <a:bodyPr/>
                    <a:lstStyle/>
                    <a:p>
                      <a:pPr algn="ctr"/>
                      <a:r>
                        <a:rPr lang="en-US" dirty="0"/>
                        <a:t>122.02</a:t>
                      </a:r>
                    </a:p>
                  </a:txBody>
                  <a:tcPr/>
                </a:tc>
                <a:extLst>
                  <a:ext uri="{0D108BD9-81ED-4DB2-BD59-A6C34878D82A}">
                    <a16:rowId xmlns:a16="http://schemas.microsoft.com/office/drawing/2014/main" val="2355047372"/>
                  </a:ext>
                </a:extLst>
              </a:tr>
              <a:tr h="422421">
                <a:tc>
                  <a:txBody>
                    <a:bodyPr/>
                    <a:lstStyle/>
                    <a:p>
                      <a:pPr algn="ctr"/>
                      <a:r>
                        <a:rPr lang="en-US" dirty="0"/>
                        <a:t>63.45</a:t>
                      </a:r>
                    </a:p>
                  </a:txBody>
                  <a:tcPr/>
                </a:tc>
                <a:tc>
                  <a:txBody>
                    <a:bodyPr/>
                    <a:lstStyle/>
                    <a:p>
                      <a:pPr algn="ctr"/>
                      <a:r>
                        <a:rPr lang="en-US" dirty="0"/>
                        <a:t>23</a:t>
                      </a:r>
                    </a:p>
                  </a:txBody>
                  <a:tcPr/>
                </a:tc>
                <a:tc>
                  <a:txBody>
                    <a:bodyPr/>
                    <a:lstStyle/>
                    <a:p>
                      <a:pPr algn="ctr"/>
                      <a:r>
                        <a:rPr lang="en-US" dirty="0"/>
                        <a:t>52182</a:t>
                      </a:r>
                    </a:p>
                  </a:txBody>
                  <a:tcPr/>
                </a:tc>
                <a:tc>
                  <a:txBody>
                    <a:bodyPr/>
                    <a:lstStyle/>
                    <a:p>
                      <a:pPr algn="ctr"/>
                      <a:r>
                        <a:rPr lang="en-US" dirty="0"/>
                        <a:t>140.64</a:t>
                      </a:r>
                    </a:p>
                  </a:txBody>
                  <a:tcPr/>
                </a:tc>
                <a:extLst>
                  <a:ext uri="{0D108BD9-81ED-4DB2-BD59-A6C34878D82A}">
                    <a16:rowId xmlns:a16="http://schemas.microsoft.com/office/drawing/2014/main" val="797215425"/>
                  </a:ext>
                </a:extLst>
              </a:tr>
              <a:tr h="422421">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433415111"/>
                  </a:ext>
                </a:extLst>
              </a:tr>
            </a:tbl>
          </a:graphicData>
        </a:graphic>
      </p:graphicFrame>
      <p:sp>
        <p:nvSpPr>
          <p:cNvPr id="7" name="Rectangle 6">
            <a:extLst>
              <a:ext uri="{FF2B5EF4-FFF2-40B4-BE49-F238E27FC236}">
                <a16:creationId xmlns:a16="http://schemas.microsoft.com/office/drawing/2014/main" id="{0753F172-C24C-EF4A-B402-76B9BBE02A89}"/>
              </a:ext>
            </a:extLst>
          </p:cNvPr>
          <p:cNvSpPr/>
          <p:nvPr/>
        </p:nvSpPr>
        <p:spPr>
          <a:xfrm>
            <a:off x="5150007" y="1081984"/>
            <a:ext cx="2554985" cy="307777"/>
          </a:xfrm>
          <a:prstGeom prst="rect">
            <a:avLst/>
          </a:prstGeom>
        </p:spPr>
        <p:txBody>
          <a:bodyPr wrap="square">
            <a:spAutoFit/>
          </a:bodyPr>
          <a:lstStyle/>
          <a:p>
            <a:r>
              <a:rPr lang="en-US" b="1" dirty="0">
                <a:solidFill>
                  <a:schemeClr val="bg1"/>
                </a:solidFill>
              </a:rPr>
              <a:t>Fit (Train) the Model</a:t>
            </a:r>
          </a:p>
        </p:txBody>
      </p:sp>
      <p:sp>
        <p:nvSpPr>
          <p:cNvPr id="8" name="Bent-Up Arrow 7">
            <a:extLst>
              <a:ext uri="{FF2B5EF4-FFF2-40B4-BE49-F238E27FC236}">
                <a16:creationId xmlns:a16="http://schemas.microsoft.com/office/drawing/2014/main" id="{5F0144FF-58B8-C74D-B66B-94038D2F89BA}"/>
              </a:ext>
            </a:extLst>
          </p:cNvPr>
          <p:cNvSpPr/>
          <p:nvPr/>
        </p:nvSpPr>
        <p:spPr>
          <a:xfrm flipV="1">
            <a:off x="5009840" y="1388946"/>
            <a:ext cx="2277840" cy="631364"/>
          </a:xfrm>
          <a:prstGeom prst="ben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EF111EE-EC19-2D41-BDBF-151568AFC098}"/>
              </a:ext>
            </a:extLst>
          </p:cNvPr>
          <p:cNvSpPr/>
          <p:nvPr/>
        </p:nvSpPr>
        <p:spPr>
          <a:xfrm>
            <a:off x="6291828" y="2020310"/>
            <a:ext cx="1600200" cy="8627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Model</a:t>
            </a:r>
          </a:p>
        </p:txBody>
      </p:sp>
      <p:sp>
        <p:nvSpPr>
          <p:cNvPr id="10" name="TextBox 9">
            <a:extLst>
              <a:ext uri="{FF2B5EF4-FFF2-40B4-BE49-F238E27FC236}">
                <a16:creationId xmlns:a16="http://schemas.microsoft.com/office/drawing/2014/main" id="{AD33BFF2-55EE-AC4B-9554-FD10968F7953}"/>
              </a:ext>
            </a:extLst>
          </p:cNvPr>
          <p:cNvSpPr txBox="1"/>
          <p:nvPr/>
        </p:nvSpPr>
        <p:spPr>
          <a:xfrm>
            <a:off x="264516" y="3189198"/>
            <a:ext cx="8614967" cy="95410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We use the training data to fit the model to the data. </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This is the training step where we build a model that can predict our output (Potential Paid customer) for a given set of features (Daily Time Spent, Onboard Age, Number of VM Counts, Number of URL’s Hits). </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Once the model is trained, we can use the model to make predictions</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7007421"/>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1059</Words>
  <Application>Microsoft Macintosh PowerPoint</Application>
  <PresentationFormat>On-screen Show (16:9)</PresentationFormat>
  <Paragraphs>259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Titillium Web</vt:lpstr>
      <vt:lpstr>Times New Roman</vt:lpstr>
      <vt:lpstr>Lato</vt:lpstr>
      <vt:lpstr>Titillium Web ExtraLight</vt:lpstr>
      <vt:lpstr>Arial</vt:lpstr>
      <vt:lpstr>Wingdings</vt:lpstr>
      <vt:lpstr>Thaliard template</vt:lpstr>
      <vt:lpstr>CLOUD ARS We specialize in Cloud Automation (SaaS)   Powered by Team (ARS) : Anjali - Raja - Sneha</vt:lpstr>
      <vt:lpstr>INTRODUCTION</vt:lpstr>
      <vt:lpstr>WHAT ARE WE TRYING TO ACHIEVE? </vt:lpstr>
      <vt:lpstr>EXPLORATORY DATA ANALYSIS (EDA) </vt:lpstr>
      <vt:lpstr>Onboard Age vs Daily Time Spent   </vt:lpstr>
      <vt:lpstr>Daily Time Spent vs URL Hit Count </vt:lpstr>
      <vt:lpstr>ML MODEL INSIGHTS  (Model used: Binary Logistic Regression for predictive analysis for paid potential customers)</vt:lpstr>
      <vt:lpstr>Basic Premise of Validation using Training/Testing Data</vt:lpstr>
      <vt:lpstr>Basic Premise of Validation - Training</vt:lpstr>
      <vt:lpstr>PowerPoint Presentation</vt:lpstr>
      <vt:lpstr>CLASSIFICATION REPORT FOR MODEL ARS</vt:lpstr>
      <vt:lpstr>PowerPoint Presentation</vt:lpstr>
      <vt:lpstr>TECHNOLOGY STACK USED </vt:lpstr>
      <vt:lpstr>PowerPoint Presentation</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ARS We specialize in Cloud Automation(SaaS) </dc:title>
  <cp:lastModifiedBy>Sneha Kaul</cp:lastModifiedBy>
  <cp:revision>43</cp:revision>
  <dcterms:modified xsi:type="dcterms:W3CDTF">2019-02-02T19:15:07Z</dcterms:modified>
</cp:coreProperties>
</file>