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b97773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b97773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b97773d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b97773d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b97773d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b97773d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e31323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e31323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de31323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de31323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db97773d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db97773d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db97773d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db97773d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3975" y="744575"/>
            <a:ext cx="8318400" cy="1357800"/>
          </a:xfrm>
          <a:prstGeom prst="rect">
            <a:avLst/>
          </a:prstGeom>
          <a:solidFill>
            <a:srgbClr val="FF9900"/>
          </a:solidFill>
        </p:spPr>
        <p:txBody>
          <a:bodyPr anchorCtr="0" anchor="b" bIns="91425" lIns="91425" spcFirstLastPara="1" rIns="91425" wrap="square" tIns="91425">
            <a:normAutofit/>
          </a:bodyPr>
          <a:lstStyle/>
          <a:p>
            <a:pPr indent="0" lvl="0" marL="0" rtl="0" algn="ctr">
              <a:spcBef>
                <a:spcPts val="0"/>
              </a:spcBef>
              <a:spcAft>
                <a:spcPts val="0"/>
              </a:spcAft>
              <a:buNone/>
            </a:pPr>
            <a:r>
              <a:rPr b="1" lang="en-GB">
                <a:solidFill>
                  <a:srgbClr val="000000"/>
                </a:solidFill>
              </a:rPr>
              <a:t>CREDIT CARD ANALYSIS</a:t>
            </a:r>
            <a:endParaRPr b="1">
              <a:solidFill>
                <a:srgbClr val="000000"/>
              </a:solidFill>
            </a:endParaRPr>
          </a:p>
        </p:txBody>
      </p:sp>
      <p:sp>
        <p:nvSpPr>
          <p:cNvPr id="55" name="Google Shape;55;p13"/>
          <p:cNvSpPr txBox="1"/>
          <p:nvPr>
            <p:ph idx="1" type="subTitle"/>
          </p:nvPr>
        </p:nvSpPr>
        <p:spPr>
          <a:xfrm>
            <a:off x="311700" y="2834125"/>
            <a:ext cx="8520600" cy="16317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Group </a:t>
            </a:r>
            <a:r>
              <a:rPr lang="en-GB"/>
              <a:t>Members</a:t>
            </a:r>
            <a:endParaRPr/>
          </a:p>
          <a:p>
            <a:pPr indent="0" lvl="0" marL="0" rtl="0" algn="ctr">
              <a:spcBef>
                <a:spcPts val="0"/>
              </a:spcBef>
              <a:spcAft>
                <a:spcPts val="0"/>
              </a:spcAft>
              <a:buNone/>
            </a:pPr>
            <a:br>
              <a:rPr lang="en-GB"/>
            </a:br>
            <a:r>
              <a:rPr i="1" lang="en-GB" sz="2400"/>
              <a:t>Rohit Pradhan</a:t>
            </a:r>
            <a:br>
              <a:rPr i="1" lang="en-GB" sz="2400"/>
            </a:br>
            <a:r>
              <a:rPr i="1" lang="en-GB" sz="2400"/>
              <a:t>Tushar Singh</a:t>
            </a:r>
            <a:br>
              <a:rPr i="1" lang="en-GB" sz="2400"/>
            </a:br>
            <a:r>
              <a:rPr i="1" lang="en-GB" sz="2400"/>
              <a:t>Sneha Khandale</a:t>
            </a:r>
            <a:endParaRPr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2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ph idx="1" type="body"/>
          </p:nvPr>
        </p:nvSpPr>
        <p:spPr>
          <a:xfrm>
            <a:off x="235850" y="1270050"/>
            <a:ext cx="8082600" cy="2603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t>Data-driven insights are essential for improving client experiences and guiding strategic decisions in the ever-changing banking industry. This research explores a bank's whole dataset, offering insightful insights into the bank's customer base, credit card dynamics, account trends, and transaction patterns.  By unraveling the trends and preferences within the client base, the bank gains valuable informations that can inform future strategies, product offerings, and customer engagement initiatives.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35475" y="44475"/>
            <a:ext cx="8520600" cy="63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latin typeface="Roboto"/>
                <a:ea typeface="Roboto"/>
                <a:cs typeface="Roboto"/>
                <a:sym typeface="Roboto"/>
              </a:rPr>
              <a:t>ER diagram</a:t>
            </a:r>
            <a:endParaRPr sz="2400"/>
          </a:p>
        </p:txBody>
      </p:sp>
      <p:pic>
        <p:nvPicPr>
          <p:cNvPr id="67" name="Google Shape;67;p15"/>
          <p:cNvPicPr preferRelativeResize="0"/>
          <p:nvPr/>
        </p:nvPicPr>
        <p:blipFill>
          <a:blip r:embed="rId3">
            <a:alphaModFix/>
          </a:blip>
          <a:stretch>
            <a:fillRect/>
          </a:stretch>
        </p:blipFill>
        <p:spPr>
          <a:xfrm>
            <a:off x="311700" y="677175"/>
            <a:ext cx="8206377" cy="4275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83500" y="151250"/>
            <a:ext cx="69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TOP 10 DISTRICT WITH </a:t>
            </a:r>
            <a:r>
              <a:rPr lang="en-GB" sz="1800">
                <a:solidFill>
                  <a:schemeClr val="dk1"/>
                </a:solidFill>
              </a:rPr>
              <a:t>HIGHEST</a:t>
            </a:r>
            <a:r>
              <a:rPr lang="en-GB" sz="1800">
                <a:solidFill>
                  <a:schemeClr val="dk1"/>
                </a:solidFill>
              </a:rPr>
              <a:t> NUMBER OF ACCOUNTS</a:t>
            </a:r>
            <a:endParaRPr sz="1800">
              <a:solidFill>
                <a:schemeClr val="dk1"/>
              </a:solidFill>
            </a:endParaRPr>
          </a:p>
        </p:txBody>
      </p:sp>
      <p:pic>
        <p:nvPicPr>
          <p:cNvPr id="73" name="Google Shape;73;p16"/>
          <p:cNvPicPr preferRelativeResize="0"/>
          <p:nvPr/>
        </p:nvPicPr>
        <p:blipFill>
          <a:blip r:embed="rId3">
            <a:alphaModFix/>
          </a:blip>
          <a:stretch>
            <a:fillRect/>
          </a:stretch>
        </p:blipFill>
        <p:spPr>
          <a:xfrm>
            <a:off x="283488" y="932375"/>
            <a:ext cx="6588276" cy="357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388575" y="173825"/>
            <a:ext cx="67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Top 5 Loans with Highest Amounts and Corresponding Client_id.</a:t>
            </a:r>
            <a:endParaRPr sz="1800">
              <a:solidFill>
                <a:schemeClr val="dk1"/>
              </a:solidFill>
            </a:endParaRPr>
          </a:p>
        </p:txBody>
      </p:sp>
      <p:sp>
        <p:nvSpPr>
          <p:cNvPr id="79" name="Google Shape;79;p17"/>
          <p:cNvSpPr txBox="1"/>
          <p:nvPr/>
        </p:nvSpPr>
        <p:spPr>
          <a:xfrm>
            <a:off x="449950" y="797600"/>
            <a:ext cx="378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2"/>
              </a:solidFill>
            </a:endParaRPr>
          </a:p>
        </p:txBody>
      </p:sp>
      <p:pic>
        <p:nvPicPr>
          <p:cNvPr id="80" name="Google Shape;80;p17"/>
          <p:cNvPicPr preferRelativeResize="0"/>
          <p:nvPr/>
        </p:nvPicPr>
        <p:blipFill>
          <a:blip r:embed="rId3">
            <a:alphaModFix/>
          </a:blip>
          <a:stretch>
            <a:fillRect/>
          </a:stretch>
        </p:blipFill>
        <p:spPr>
          <a:xfrm>
            <a:off x="388575" y="690825"/>
            <a:ext cx="7162800" cy="1880925"/>
          </a:xfrm>
          <a:prstGeom prst="rect">
            <a:avLst/>
          </a:prstGeom>
          <a:noFill/>
          <a:ln>
            <a:noFill/>
          </a:ln>
        </p:spPr>
      </p:pic>
      <p:sp>
        <p:nvSpPr>
          <p:cNvPr id="81" name="Google Shape;81;p17"/>
          <p:cNvSpPr txBox="1"/>
          <p:nvPr/>
        </p:nvSpPr>
        <p:spPr>
          <a:xfrm>
            <a:off x="388575" y="2689350"/>
            <a:ext cx="588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Top 5 Districts with the Highest Average Loan Amounts:</a:t>
            </a:r>
            <a:endParaRPr sz="1800">
              <a:solidFill>
                <a:schemeClr val="dk1"/>
              </a:solidFill>
            </a:endParaRPr>
          </a:p>
        </p:txBody>
      </p:sp>
      <p:pic>
        <p:nvPicPr>
          <p:cNvPr id="82" name="Google Shape;82;p17"/>
          <p:cNvPicPr preferRelativeResize="0"/>
          <p:nvPr/>
        </p:nvPicPr>
        <p:blipFill>
          <a:blip r:embed="rId4">
            <a:alphaModFix/>
          </a:blip>
          <a:stretch>
            <a:fillRect/>
          </a:stretch>
        </p:blipFill>
        <p:spPr>
          <a:xfrm>
            <a:off x="449950" y="3151050"/>
            <a:ext cx="3959487" cy="168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77375" y="132925"/>
            <a:ext cx="7842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rPr>
              <a:t>Top 5 Credit card used more according to district corresponding </a:t>
            </a:r>
            <a:r>
              <a:rPr lang="en-GB" sz="1700">
                <a:solidFill>
                  <a:schemeClr val="dk1"/>
                </a:solidFill>
              </a:rPr>
              <a:t>usages</a:t>
            </a:r>
            <a:r>
              <a:rPr lang="en-GB" sz="1700">
                <a:solidFill>
                  <a:schemeClr val="dk1"/>
                </a:solidFill>
              </a:rPr>
              <a:t> count</a:t>
            </a:r>
            <a:endParaRPr sz="1700">
              <a:solidFill>
                <a:schemeClr val="dk1"/>
              </a:solidFill>
            </a:endParaRPr>
          </a:p>
        </p:txBody>
      </p:sp>
      <p:pic>
        <p:nvPicPr>
          <p:cNvPr id="88" name="Google Shape;88;p18"/>
          <p:cNvPicPr preferRelativeResize="0"/>
          <p:nvPr/>
        </p:nvPicPr>
        <p:blipFill>
          <a:blip r:embed="rId3">
            <a:alphaModFix/>
          </a:blip>
          <a:stretch>
            <a:fillRect/>
          </a:stretch>
        </p:blipFill>
        <p:spPr>
          <a:xfrm>
            <a:off x="377375" y="579325"/>
            <a:ext cx="5492150" cy="1793025"/>
          </a:xfrm>
          <a:prstGeom prst="rect">
            <a:avLst/>
          </a:prstGeom>
          <a:noFill/>
          <a:ln>
            <a:noFill/>
          </a:ln>
        </p:spPr>
      </p:pic>
      <p:sp>
        <p:nvSpPr>
          <p:cNvPr id="89" name="Google Shape;89;p18"/>
          <p:cNvSpPr txBox="1"/>
          <p:nvPr/>
        </p:nvSpPr>
        <p:spPr>
          <a:xfrm>
            <a:off x="377375" y="2356200"/>
            <a:ext cx="6820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rPr>
              <a:t>Ranking Credit Cards by Usage Count Within Each REGION:</a:t>
            </a:r>
            <a:endParaRPr sz="1600">
              <a:solidFill>
                <a:schemeClr val="dk1"/>
              </a:solidFill>
            </a:endParaRPr>
          </a:p>
        </p:txBody>
      </p:sp>
      <p:pic>
        <p:nvPicPr>
          <p:cNvPr id="90" name="Google Shape;90;p18"/>
          <p:cNvPicPr preferRelativeResize="0"/>
          <p:nvPr/>
        </p:nvPicPr>
        <p:blipFill>
          <a:blip r:embed="rId4">
            <a:alphaModFix/>
          </a:blip>
          <a:stretch>
            <a:fillRect/>
          </a:stretch>
        </p:blipFill>
        <p:spPr>
          <a:xfrm>
            <a:off x="377375" y="2787300"/>
            <a:ext cx="4295750" cy="205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0" y="56225"/>
            <a:ext cx="8520600" cy="6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300"/>
              <a:t>Conclusion</a:t>
            </a:r>
            <a:endParaRPr sz="2300"/>
          </a:p>
        </p:txBody>
      </p:sp>
      <p:sp>
        <p:nvSpPr>
          <p:cNvPr id="96" name="Google Shape;96;p19"/>
          <p:cNvSpPr txBox="1"/>
          <p:nvPr>
            <p:ph idx="1" type="subTitle"/>
          </p:nvPr>
        </p:nvSpPr>
        <p:spPr>
          <a:xfrm>
            <a:off x="311700" y="710550"/>
            <a:ext cx="8135100" cy="3722400"/>
          </a:xfrm>
          <a:prstGeom prst="rect">
            <a:avLst/>
          </a:prstGeom>
        </p:spPr>
        <p:txBody>
          <a:bodyPr anchorCtr="0" anchor="t" bIns="91425" lIns="91425" spcFirstLastPara="1" rIns="91425" wrap="square" tIns="91425">
            <a:normAutofit lnSpcReduction="10000"/>
          </a:bodyPr>
          <a:lstStyle/>
          <a:p>
            <a:pPr indent="0" lvl="0" marL="0" rtl="0" algn="just">
              <a:lnSpc>
                <a:spcPct val="90000"/>
              </a:lnSpc>
              <a:spcBef>
                <a:spcPts val="0"/>
              </a:spcBef>
              <a:spcAft>
                <a:spcPts val="0"/>
              </a:spcAft>
              <a:buSzPts val="935"/>
              <a:buNone/>
            </a:pPr>
            <a:r>
              <a:rPr lang="en-GB" sz="1600">
                <a:latin typeface="Roboto"/>
                <a:ea typeface="Roboto"/>
                <a:cs typeface="Roboto"/>
                <a:sym typeface="Roboto"/>
              </a:rPr>
              <a:t>The bank's data provides valuable insights into its client base and operational trends. With a substantial clientele of 5,369 individuals, the bank has issued a diverse range of 892 credit cards, prominently featuring the 'Classic Card' with 659 issuances. The gender distribution is relatively balanced, with 2,724 male clients and 2,645 female clients. The highest surge in account openings occurred in the year 1996, totaling 1,363.</a:t>
            </a:r>
            <a:endParaRPr sz="1600">
              <a:latin typeface="Roboto"/>
              <a:ea typeface="Roboto"/>
              <a:cs typeface="Roboto"/>
              <a:sym typeface="Roboto"/>
            </a:endParaRPr>
          </a:p>
          <a:p>
            <a:pPr indent="0" lvl="0" marL="0" rtl="0" algn="just">
              <a:lnSpc>
                <a:spcPct val="90000"/>
              </a:lnSpc>
              <a:spcBef>
                <a:spcPts val="0"/>
              </a:spcBef>
              <a:spcAft>
                <a:spcPts val="0"/>
              </a:spcAft>
              <a:buSzPts val="935"/>
              <a:buNone/>
            </a:pPr>
            <a:r>
              <a:t/>
            </a:r>
            <a:endParaRPr sz="1600">
              <a:latin typeface="Roboto"/>
              <a:ea typeface="Roboto"/>
              <a:cs typeface="Roboto"/>
              <a:sym typeface="Roboto"/>
            </a:endParaRPr>
          </a:p>
          <a:p>
            <a:pPr indent="0" lvl="0" marL="0" rtl="0" algn="just">
              <a:lnSpc>
                <a:spcPct val="90000"/>
              </a:lnSpc>
              <a:spcBef>
                <a:spcPts val="0"/>
              </a:spcBef>
              <a:spcAft>
                <a:spcPts val="0"/>
              </a:spcAft>
              <a:buSzPts val="935"/>
              <a:buNone/>
            </a:pPr>
            <a:r>
              <a:rPr lang="en-GB" sz="1600">
                <a:latin typeface="Roboto"/>
                <a:ea typeface="Roboto"/>
                <a:cs typeface="Roboto"/>
                <a:sym typeface="Roboto"/>
              </a:rPr>
              <a:t>These insights indicate a robust and active client engagement during that period. The preference for the 'Classic Card' suggests a consistent trend in client choices. Furthermore, the bank experienced a notable peak in transaction volumes during January, totaling 122,214 transactions. </a:t>
            </a:r>
            <a:endParaRPr sz="1600">
              <a:latin typeface="Roboto"/>
              <a:ea typeface="Roboto"/>
              <a:cs typeface="Roboto"/>
              <a:sym typeface="Roboto"/>
            </a:endParaRPr>
          </a:p>
          <a:p>
            <a:pPr indent="0" lvl="0" marL="0" rtl="0" algn="just">
              <a:lnSpc>
                <a:spcPct val="90000"/>
              </a:lnSpc>
              <a:spcBef>
                <a:spcPts val="0"/>
              </a:spcBef>
              <a:spcAft>
                <a:spcPts val="0"/>
              </a:spcAft>
              <a:buSzPts val="935"/>
              <a:buNone/>
            </a:pPr>
            <a:r>
              <a:t/>
            </a:r>
            <a:endParaRPr sz="1600">
              <a:latin typeface="Roboto"/>
              <a:ea typeface="Roboto"/>
              <a:cs typeface="Roboto"/>
              <a:sym typeface="Roboto"/>
            </a:endParaRPr>
          </a:p>
          <a:p>
            <a:pPr indent="0" lvl="0" marL="0" rtl="0" algn="just">
              <a:lnSpc>
                <a:spcPct val="90000"/>
              </a:lnSpc>
              <a:spcBef>
                <a:spcPts val="0"/>
              </a:spcBef>
              <a:spcAft>
                <a:spcPts val="0"/>
              </a:spcAft>
              <a:buSzPts val="935"/>
              <a:buNone/>
            </a:pPr>
            <a:r>
              <a:rPr lang="en-GB" sz="1600">
                <a:latin typeface="Roboto"/>
                <a:ea typeface="Roboto"/>
                <a:cs typeface="Roboto"/>
                <a:sym typeface="Roboto"/>
              </a:rPr>
              <a:t>This could be attributed to various factors such as seasonal spending patterns or specific promotions. Overall, these insights equip the bank with valuable information to refine its strategies, tailor services, and enhance customer satisfaction by aligning offerings with client preferences and optimizing operational efficiency.</a:t>
            </a:r>
            <a:endParaRPr sz="1600">
              <a:latin typeface="Roboto"/>
              <a:ea typeface="Roboto"/>
              <a:cs typeface="Roboto"/>
              <a:sym typeface="Roboto"/>
            </a:endParaRPr>
          </a:p>
          <a:p>
            <a:pPr indent="0" lvl="0" marL="457200" rtl="0" algn="just">
              <a:lnSpc>
                <a:spcPct val="90000"/>
              </a:lnSpc>
              <a:spcBef>
                <a:spcPts val="0"/>
              </a:spcBef>
              <a:spcAft>
                <a:spcPts val="0"/>
              </a:spcAft>
              <a:buSzPts val="935"/>
              <a:buNone/>
            </a:pPr>
            <a:r>
              <a:t/>
            </a:r>
            <a:endParaRPr sz="1600">
              <a:solidFill>
                <a:srgbClr val="374151"/>
              </a:solidFill>
              <a:latin typeface="Roboto"/>
              <a:ea typeface="Roboto"/>
              <a:cs typeface="Roboto"/>
              <a:sym typeface="Roboto"/>
            </a:endParaRPr>
          </a:p>
          <a:p>
            <a:pPr indent="0" lvl="0" marL="0" rtl="0" algn="just">
              <a:lnSpc>
                <a:spcPct val="90000"/>
              </a:lnSpc>
              <a:spcBef>
                <a:spcPts val="0"/>
              </a:spcBef>
              <a:spcAft>
                <a:spcPts val="0"/>
              </a:spcAft>
              <a:buSzPts val="935"/>
              <a:buNone/>
            </a:pPr>
            <a:r>
              <a:t/>
            </a:r>
            <a:endParaRPr sz="1600">
              <a:solidFill>
                <a:srgbClr val="37415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243275"/>
            <a:ext cx="8520600" cy="590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200"/>
              <a:t>Future Scope</a:t>
            </a:r>
            <a:endParaRPr sz="2200"/>
          </a:p>
        </p:txBody>
      </p:sp>
      <p:sp>
        <p:nvSpPr>
          <p:cNvPr id="102" name="Google Shape;102;p20"/>
          <p:cNvSpPr txBox="1"/>
          <p:nvPr>
            <p:ph idx="1" type="subTitle"/>
          </p:nvPr>
        </p:nvSpPr>
        <p:spPr>
          <a:xfrm>
            <a:off x="311700" y="1100650"/>
            <a:ext cx="7625700" cy="3734700"/>
          </a:xfrm>
          <a:prstGeom prst="rect">
            <a:avLst/>
          </a:prstGeom>
        </p:spPr>
        <p:txBody>
          <a:bodyPr anchorCtr="0" anchor="t" bIns="91425" lIns="91425" spcFirstLastPara="1" rIns="91425" wrap="square" tIns="91425">
            <a:normAutofit fontScale="47500" lnSpcReduction="10000"/>
          </a:bodyPr>
          <a:lstStyle/>
          <a:p>
            <a:pPr indent="-313055" lvl="0" marL="457200" rtl="0" algn="just">
              <a:lnSpc>
                <a:spcPct val="115000"/>
              </a:lnSpc>
              <a:spcBef>
                <a:spcPts val="0"/>
              </a:spcBef>
              <a:spcAft>
                <a:spcPts val="0"/>
              </a:spcAft>
              <a:buSzPct val="100000"/>
              <a:buChar char="●"/>
            </a:pPr>
            <a:r>
              <a:rPr lang="en-GB"/>
              <a:t>T</a:t>
            </a:r>
            <a:r>
              <a:rPr lang="en-GB"/>
              <a:t>he bank could delve deeper into understanding the factors driving the popularity of the 'Classic Card' and leverage this information to introduce tailored credit card offerings that align with evolving customer preferences. </a:t>
            </a:r>
            <a:endParaRPr/>
          </a:p>
          <a:p>
            <a:pPr indent="0" lvl="0" marL="457200" rtl="0" algn="just">
              <a:lnSpc>
                <a:spcPct val="115000"/>
              </a:lnSpc>
              <a:spcBef>
                <a:spcPts val="0"/>
              </a:spcBef>
              <a:spcAft>
                <a:spcPts val="0"/>
              </a:spcAft>
              <a:buNone/>
            </a:pPr>
            <a:r>
              <a:t/>
            </a:r>
            <a:endParaRPr/>
          </a:p>
          <a:p>
            <a:pPr indent="-313055" lvl="0" marL="457200" rtl="0" algn="just">
              <a:lnSpc>
                <a:spcPct val="115000"/>
              </a:lnSpc>
              <a:spcBef>
                <a:spcPts val="0"/>
              </a:spcBef>
              <a:spcAft>
                <a:spcPts val="0"/>
              </a:spcAft>
              <a:buSzPct val="100000"/>
              <a:buChar char="●"/>
            </a:pPr>
            <a:r>
              <a:rPr lang="en-GB"/>
              <a:t>Exploring the reasons behind the peak in account openings in 1996 could uncover specific market conditions or promotional strategies that were successful, informing the bank's future marketing efforts. </a:t>
            </a:r>
            <a:r>
              <a:rPr lang="en-GB"/>
              <a:t>Additionally, the bank might consider implementing targeted campaigns to increase credit card issuance, capitalizing on the existing diversity in card types.</a:t>
            </a:r>
            <a:endParaRPr/>
          </a:p>
          <a:p>
            <a:pPr indent="0" lvl="0" marL="457200" rtl="0" algn="just">
              <a:lnSpc>
                <a:spcPct val="115000"/>
              </a:lnSpc>
              <a:spcBef>
                <a:spcPts val="0"/>
              </a:spcBef>
              <a:spcAft>
                <a:spcPts val="0"/>
              </a:spcAft>
              <a:buNone/>
            </a:pPr>
            <a:r>
              <a:t/>
            </a:r>
            <a:endParaRPr/>
          </a:p>
          <a:p>
            <a:pPr indent="-313055" lvl="0" marL="457200" rtl="0" algn="just">
              <a:lnSpc>
                <a:spcPct val="115000"/>
              </a:lnSpc>
              <a:spcBef>
                <a:spcPts val="0"/>
              </a:spcBef>
              <a:spcAft>
                <a:spcPts val="0"/>
              </a:spcAft>
              <a:buSzPct val="100000"/>
              <a:buChar char="●"/>
            </a:pPr>
            <a:r>
              <a:rPr lang="en-GB"/>
              <a:t>Further analysis of transaction patterns, especially during the peak month of January, could uncover seasonal trends or specific events that influence customer spending.</a:t>
            </a:r>
            <a:endParaRPr/>
          </a:p>
          <a:p>
            <a:pPr indent="0" lvl="0" marL="457200" rtl="0" algn="just">
              <a:lnSpc>
                <a:spcPct val="115000"/>
              </a:lnSpc>
              <a:spcBef>
                <a:spcPts val="0"/>
              </a:spcBef>
              <a:spcAft>
                <a:spcPts val="0"/>
              </a:spcAft>
              <a:buNone/>
            </a:pPr>
            <a:r>
              <a:t/>
            </a:r>
            <a:endParaRPr/>
          </a:p>
          <a:p>
            <a:pPr indent="-313055" lvl="0" marL="457200" rtl="0" algn="just">
              <a:lnSpc>
                <a:spcPct val="115000"/>
              </a:lnSpc>
              <a:spcBef>
                <a:spcPts val="0"/>
              </a:spcBef>
              <a:spcAft>
                <a:spcPts val="0"/>
              </a:spcAft>
              <a:buSzPct val="100000"/>
              <a:buChar char="●"/>
            </a:pPr>
            <a:r>
              <a:rPr lang="en-GB"/>
              <a:t>Implementing data-driven strategies to enhance customer engagement, introduce innovative financial products, and optimize operational efficiency would be key aspects of the bank's future growth and success.</a:t>
            </a:r>
            <a:endParaRPr/>
          </a:p>
          <a:p>
            <a:pPr indent="0" lvl="0" marL="457200" rtl="0" algn="just">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