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9" roundtripDataSignature="AMtx7midhjhi+8T3cQZihh4tr3L3cIVl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24ba57de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24ba57de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9f51a9cf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9f51a9cf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f51a9cf7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f51a9cf7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g2624ba57de1_0_81"/>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g2624ba57de1_0_8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g2624ba57de1_0_81"/>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624ba57de1_0_81"/>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g2624ba57de1_0_81"/>
          <p:cNvGrpSpPr/>
          <p:nvPr/>
        </p:nvGrpSpPr>
        <p:grpSpPr>
          <a:xfrm>
            <a:off x="255200" y="592"/>
            <a:ext cx="2250363" cy="1044300"/>
            <a:chOff x="255200" y="592"/>
            <a:chExt cx="2250363" cy="1044300"/>
          </a:xfrm>
        </p:grpSpPr>
        <p:sp>
          <p:nvSpPr>
            <p:cNvPr id="15" name="Google Shape;15;g2624ba57de1_0_81"/>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g2624ba57de1_0_81"/>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g2624ba57de1_0_81"/>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g2624ba57de1_0_81"/>
          <p:cNvGrpSpPr/>
          <p:nvPr/>
        </p:nvGrpSpPr>
        <p:grpSpPr>
          <a:xfrm>
            <a:off x="905395" y="592"/>
            <a:ext cx="2250363" cy="1044300"/>
            <a:chOff x="905395" y="592"/>
            <a:chExt cx="2250363" cy="1044300"/>
          </a:xfrm>
        </p:grpSpPr>
        <p:sp>
          <p:nvSpPr>
            <p:cNvPr id="19" name="Google Shape;19;g2624ba57de1_0_81"/>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624ba57de1_0_81"/>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2624ba57de1_0_8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g2624ba57de1_0_81"/>
          <p:cNvGrpSpPr/>
          <p:nvPr/>
        </p:nvGrpSpPr>
        <p:grpSpPr>
          <a:xfrm>
            <a:off x="7057468" y="5088"/>
            <a:ext cx="1851282" cy="752108"/>
            <a:chOff x="6917201" y="0"/>
            <a:chExt cx="2227777" cy="863400"/>
          </a:xfrm>
        </p:grpSpPr>
        <p:sp>
          <p:nvSpPr>
            <p:cNvPr id="23" name="Google Shape;23;g2624ba57de1_0_8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2624ba57de1_0_8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2624ba57de1_0_8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g2624ba57de1_0_81"/>
          <p:cNvGrpSpPr/>
          <p:nvPr/>
        </p:nvGrpSpPr>
        <p:grpSpPr>
          <a:xfrm>
            <a:off x="6553032" y="4217852"/>
            <a:ext cx="2389068" cy="925737"/>
            <a:chOff x="6917201" y="0"/>
            <a:chExt cx="2227777" cy="863400"/>
          </a:xfrm>
        </p:grpSpPr>
        <p:sp>
          <p:nvSpPr>
            <p:cNvPr id="27" name="Google Shape;27;g2624ba57de1_0_81"/>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2624ba57de1_0_81"/>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2624ba57de1_0_81"/>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g2624ba57de1_0_81"/>
          <p:cNvGrpSpPr/>
          <p:nvPr/>
        </p:nvGrpSpPr>
        <p:grpSpPr>
          <a:xfrm>
            <a:off x="199149" y="4055652"/>
            <a:ext cx="2795414" cy="1083308"/>
            <a:chOff x="6917201" y="0"/>
            <a:chExt cx="2227777" cy="863400"/>
          </a:xfrm>
        </p:grpSpPr>
        <p:sp>
          <p:nvSpPr>
            <p:cNvPr id="31" name="Google Shape;31;g2624ba57de1_0_8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2624ba57de1_0_8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2624ba57de1_0_81"/>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g2624ba57de1_0_8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g2624ba57de1_0_81"/>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g2624ba57de1_0_8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g2624ba57de1_0_18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g2624ba57de1_0_181"/>
          <p:cNvGrpSpPr/>
          <p:nvPr/>
        </p:nvGrpSpPr>
        <p:grpSpPr>
          <a:xfrm>
            <a:off x="5959222" y="4119576"/>
            <a:ext cx="2520952" cy="1024165"/>
            <a:chOff x="6917201" y="0"/>
            <a:chExt cx="2227777" cy="863400"/>
          </a:xfrm>
        </p:grpSpPr>
        <p:sp>
          <p:nvSpPr>
            <p:cNvPr id="112" name="Google Shape;112;g2624ba57de1_0_18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624ba57de1_0_18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624ba57de1_0_18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g2624ba57de1_0_181"/>
          <p:cNvGrpSpPr/>
          <p:nvPr/>
        </p:nvGrpSpPr>
        <p:grpSpPr>
          <a:xfrm>
            <a:off x="199149" y="2"/>
            <a:ext cx="2795414" cy="1083308"/>
            <a:chOff x="6917201" y="0"/>
            <a:chExt cx="2227777" cy="863400"/>
          </a:xfrm>
        </p:grpSpPr>
        <p:sp>
          <p:nvSpPr>
            <p:cNvPr id="116" name="Google Shape;116;g2624ba57de1_0_18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624ba57de1_0_18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624ba57de1_0_18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g2624ba57de1_0_18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g2624ba57de1_0_18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g2624ba57de1_0_18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g2624ba57de1_0_19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g2624ba57de1_0_109"/>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g2624ba57de1_0_109"/>
          <p:cNvGrpSpPr/>
          <p:nvPr/>
        </p:nvGrpSpPr>
        <p:grpSpPr>
          <a:xfrm>
            <a:off x="5594191" y="3961115"/>
            <a:ext cx="2910145" cy="1182340"/>
            <a:chOff x="6917201" y="0"/>
            <a:chExt cx="2227777" cy="863400"/>
          </a:xfrm>
        </p:grpSpPr>
        <p:sp>
          <p:nvSpPr>
            <p:cNvPr id="40" name="Google Shape;40;g2624ba57de1_0_109"/>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624ba57de1_0_109"/>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g2624ba57de1_0_109"/>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g2624ba57de1_0_109"/>
          <p:cNvGrpSpPr/>
          <p:nvPr/>
        </p:nvGrpSpPr>
        <p:grpSpPr>
          <a:xfrm>
            <a:off x="199149" y="2"/>
            <a:ext cx="2795414" cy="1083308"/>
            <a:chOff x="6917201" y="0"/>
            <a:chExt cx="2227777" cy="863400"/>
          </a:xfrm>
        </p:grpSpPr>
        <p:sp>
          <p:nvSpPr>
            <p:cNvPr id="44" name="Google Shape;44;g2624ba57de1_0_109"/>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2624ba57de1_0_109"/>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g2624ba57de1_0_109"/>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g2624ba57de1_0_10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g2624ba57de1_0_10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g2624ba57de1_0_1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2624ba57de1_0_1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624ba57de1_0_1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2624ba57de1_0_1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g2624ba57de1_0_1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g2624ba57de1_0_1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g2624ba57de1_0_12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624ba57de1_0_12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2624ba57de1_0_12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2624ba57de1_0_1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g2624ba57de1_0_128"/>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g2624ba57de1_0_128"/>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g2624ba57de1_0_1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g2624ba57de1_0_13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2624ba57de1_0_13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624ba57de1_0_13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2624ba57de1_0_1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g2624ba57de1_0_1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g2624ba57de1_0_14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2624ba57de1_0_14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624ba57de1_0_14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2624ba57de1_0_142"/>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g2624ba57de1_0_142"/>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g2624ba57de1_0_1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g2624ba57de1_0_149"/>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624ba57de1_0_14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g2624ba57de1_0_149"/>
          <p:cNvGrpSpPr/>
          <p:nvPr/>
        </p:nvGrpSpPr>
        <p:grpSpPr>
          <a:xfrm>
            <a:off x="255991" y="-118"/>
            <a:ext cx="2251347" cy="1043408"/>
            <a:chOff x="3961956" y="4383950"/>
            <a:chExt cx="1160548" cy="548700"/>
          </a:xfrm>
        </p:grpSpPr>
        <p:sp>
          <p:nvSpPr>
            <p:cNvPr id="81" name="Google Shape;81;g2624ba57de1_0_149"/>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624ba57de1_0_149"/>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2624ba57de1_0_149"/>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g2624ba57de1_0_14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g2624ba57de1_0_149"/>
          <p:cNvGrpSpPr/>
          <p:nvPr/>
        </p:nvGrpSpPr>
        <p:grpSpPr>
          <a:xfrm>
            <a:off x="34934" y="4522125"/>
            <a:ext cx="1593306" cy="617072"/>
            <a:chOff x="6917201" y="0"/>
            <a:chExt cx="2227777" cy="863400"/>
          </a:xfrm>
        </p:grpSpPr>
        <p:sp>
          <p:nvSpPr>
            <p:cNvPr id="86" name="Google Shape;86;g2624ba57de1_0_149"/>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2624ba57de1_0_149"/>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2624ba57de1_0_149"/>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g2624ba57de1_0_149"/>
          <p:cNvGrpSpPr/>
          <p:nvPr/>
        </p:nvGrpSpPr>
        <p:grpSpPr>
          <a:xfrm>
            <a:off x="5886353" y="1243"/>
            <a:ext cx="3257455" cy="1261514"/>
            <a:chOff x="6917201" y="0"/>
            <a:chExt cx="2227777" cy="863400"/>
          </a:xfrm>
        </p:grpSpPr>
        <p:sp>
          <p:nvSpPr>
            <p:cNvPr id="90" name="Google Shape;90;g2624ba57de1_0_149"/>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624ba57de1_0_149"/>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g2624ba57de1_0_149"/>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g2624ba57de1_0_149"/>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g2624ba57de1_0_14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g2624ba57de1_0_16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624ba57de1_0_16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624ba57de1_0_1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624ba57de1_0_167"/>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g2624ba57de1_0_167"/>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g2624ba57de1_0_167"/>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g2624ba57de1_0_16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g2624ba57de1_0_175"/>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624ba57de1_0_17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624ba57de1_0_17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624ba57de1_0_175"/>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g2624ba57de1_0_17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g2624ba57de1_0_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g2624ba57de1_0_7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g2624ba57de1_0_7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759728" y="1229083"/>
            <a:ext cx="5361300" cy="14481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i="1" lang="en-GB">
                <a:solidFill>
                  <a:srgbClr val="E06666"/>
                </a:solidFill>
              </a:rPr>
              <a:t>SUPERSTORE SALES SQL ANALYSIS</a:t>
            </a:r>
            <a:endParaRPr b="1" i="1">
              <a:solidFill>
                <a:srgbClr val="E06666"/>
              </a:solidFill>
            </a:endParaRPr>
          </a:p>
        </p:txBody>
      </p:sp>
      <p:sp>
        <p:nvSpPr>
          <p:cNvPr id="129" name="Google Shape;129;p1"/>
          <p:cNvSpPr txBox="1"/>
          <p:nvPr>
            <p:ph idx="1" type="subTitle"/>
          </p:nvPr>
        </p:nvSpPr>
        <p:spPr>
          <a:xfrm>
            <a:off x="556800" y="3046150"/>
            <a:ext cx="8520600" cy="1565400"/>
          </a:xfrm>
          <a:prstGeom prst="rect">
            <a:avLst/>
          </a:prstGeom>
          <a:noFill/>
          <a:ln>
            <a:noFill/>
          </a:ln>
        </p:spPr>
        <p:txBody>
          <a:bodyPr anchorCtr="0" anchor="t" bIns="91425" lIns="91425" spcFirstLastPara="1" rIns="91425" wrap="square" tIns="91425">
            <a:normAutofit/>
          </a:bodyPr>
          <a:lstStyle/>
          <a:p>
            <a:pPr indent="-304800" lvl="0" marL="457200" rtl="0" algn="l">
              <a:lnSpc>
                <a:spcPct val="100000"/>
              </a:lnSpc>
              <a:spcBef>
                <a:spcPts val="0"/>
              </a:spcBef>
              <a:spcAft>
                <a:spcPts val="0"/>
              </a:spcAft>
              <a:buSzPts val="1200"/>
              <a:buChar char="●"/>
            </a:pPr>
            <a:r>
              <a:rPr lang="en-GB" sz="1200"/>
              <a:t>ASHISH POKHRIYAL</a:t>
            </a:r>
            <a:endParaRPr sz="1200"/>
          </a:p>
          <a:p>
            <a:pPr indent="-304800" lvl="0" marL="457200" rtl="0" algn="l">
              <a:lnSpc>
                <a:spcPct val="100000"/>
              </a:lnSpc>
              <a:spcBef>
                <a:spcPts val="0"/>
              </a:spcBef>
              <a:spcAft>
                <a:spcPts val="0"/>
              </a:spcAft>
              <a:buSzPts val="1200"/>
              <a:buChar char="●"/>
            </a:pPr>
            <a:r>
              <a:rPr lang="en-GB" sz="1200"/>
              <a:t>MANOJ UCHNEIYA</a:t>
            </a:r>
            <a:endParaRPr sz="1200"/>
          </a:p>
          <a:p>
            <a:pPr indent="-304800" lvl="0" marL="457200" rtl="0" algn="l">
              <a:lnSpc>
                <a:spcPct val="100000"/>
              </a:lnSpc>
              <a:spcBef>
                <a:spcPts val="0"/>
              </a:spcBef>
              <a:spcAft>
                <a:spcPts val="0"/>
              </a:spcAft>
              <a:buSzPts val="1200"/>
              <a:buChar char="●"/>
            </a:pPr>
            <a:r>
              <a:rPr lang="en-GB" sz="1200"/>
              <a:t>SNEHA KHANDALE</a:t>
            </a:r>
            <a:endParaRPr sz="12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624ba57de1_0_196"/>
          <p:cNvSpPr txBox="1"/>
          <p:nvPr>
            <p:ph type="ctrTitle"/>
          </p:nvPr>
        </p:nvSpPr>
        <p:spPr>
          <a:xfrm>
            <a:off x="1623701" y="1287576"/>
            <a:ext cx="3862800" cy="121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GB"/>
              <a:t>Contents</a:t>
            </a:r>
            <a:endParaRPr b="1"/>
          </a:p>
        </p:txBody>
      </p:sp>
      <p:sp>
        <p:nvSpPr>
          <p:cNvPr id="135" name="Google Shape;135;g2624ba57de1_0_196"/>
          <p:cNvSpPr txBox="1"/>
          <p:nvPr>
            <p:ph idx="1" type="subTitle"/>
          </p:nvPr>
        </p:nvSpPr>
        <p:spPr>
          <a:xfrm>
            <a:off x="1806475" y="2500459"/>
            <a:ext cx="5361300" cy="1514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Clr>
                <a:srgbClr val="FF0000"/>
              </a:buClr>
              <a:buSzPts val="2100"/>
              <a:buChar char="●"/>
            </a:pPr>
            <a:r>
              <a:rPr lang="en-GB" sz="2100">
                <a:solidFill>
                  <a:srgbClr val="FF0000"/>
                </a:solidFill>
              </a:rPr>
              <a:t>Problem Statement</a:t>
            </a:r>
            <a:endParaRPr sz="2100">
              <a:solidFill>
                <a:srgbClr val="FF0000"/>
              </a:solidFill>
            </a:endParaRPr>
          </a:p>
          <a:p>
            <a:pPr indent="-361950" lvl="0" marL="457200" rtl="0" algn="l">
              <a:spcBef>
                <a:spcPts val="0"/>
              </a:spcBef>
              <a:spcAft>
                <a:spcPts val="0"/>
              </a:spcAft>
              <a:buClr>
                <a:srgbClr val="FF0000"/>
              </a:buClr>
              <a:buSzPts val="2100"/>
              <a:buChar char="●"/>
            </a:pPr>
            <a:r>
              <a:rPr lang="en-GB" sz="2100">
                <a:solidFill>
                  <a:srgbClr val="FF0000"/>
                </a:solidFill>
              </a:rPr>
              <a:t>Dashboard</a:t>
            </a:r>
            <a:endParaRPr sz="2100">
              <a:solidFill>
                <a:srgbClr val="FF0000"/>
              </a:solidFill>
            </a:endParaRPr>
          </a:p>
          <a:p>
            <a:pPr indent="-361950" lvl="0" marL="457200" rtl="0" algn="l">
              <a:spcBef>
                <a:spcPts val="0"/>
              </a:spcBef>
              <a:spcAft>
                <a:spcPts val="0"/>
              </a:spcAft>
              <a:buClr>
                <a:srgbClr val="FF0000"/>
              </a:buClr>
              <a:buSzPts val="2100"/>
              <a:buChar char="●"/>
            </a:pPr>
            <a:r>
              <a:rPr lang="en-GB" sz="2100">
                <a:solidFill>
                  <a:srgbClr val="FF0000"/>
                </a:solidFill>
              </a:rPr>
              <a:t>SQL Analysis</a:t>
            </a:r>
            <a:endParaRPr sz="2100">
              <a:solidFill>
                <a:srgbClr val="FF0000"/>
              </a:solidFill>
            </a:endParaRPr>
          </a:p>
          <a:p>
            <a:pPr indent="0" lvl="0" marL="45720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2620"/>
              <a:t>Problem Statement</a:t>
            </a:r>
            <a:endParaRPr sz="2620"/>
          </a:p>
        </p:txBody>
      </p:sp>
      <p:sp>
        <p:nvSpPr>
          <p:cNvPr id="141" name="Google Shape;141;p2"/>
          <p:cNvSpPr txBox="1"/>
          <p:nvPr>
            <p:ph idx="1" type="body"/>
          </p:nvPr>
        </p:nvSpPr>
        <p:spPr>
          <a:xfrm>
            <a:off x="740825" y="1572975"/>
            <a:ext cx="7505700" cy="24480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rPr lang="en-GB" sz="1600"/>
              <a:t>With the constant advancement of technology and innovation, having clear cut databases and possessing departments to breathe life into interpreting them will set you in the top realm of efficiency. Execution is important but we need great inputs to yield even better outputs. There is a necessity to catch up with the growing demand and fierce competition in the market . That is why we need to leverage insights to provide more value to the customer as value is the key to everything.</a:t>
            </a:r>
            <a:endParaRPr sz="1600"/>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311700" y="588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2620"/>
              <a:t>Dash - Board</a:t>
            </a:r>
            <a:endParaRPr b="1" sz="2620"/>
          </a:p>
        </p:txBody>
      </p:sp>
      <p:sp>
        <p:nvSpPr>
          <p:cNvPr id="147" name="Google Shape;147;p3"/>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8" name="Google Shape;148;p3"/>
          <p:cNvPicPr preferRelativeResize="0"/>
          <p:nvPr/>
        </p:nvPicPr>
        <p:blipFill rotWithShape="1">
          <a:blip r:embed="rId3">
            <a:alphaModFix/>
          </a:blip>
          <a:srcRect b="11216" l="0" r="0" t="11216"/>
          <a:stretch/>
        </p:blipFill>
        <p:spPr>
          <a:xfrm>
            <a:off x="188288" y="575525"/>
            <a:ext cx="8767426" cy="3825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idx="1" type="body"/>
          </p:nvPr>
        </p:nvSpPr>
        <p:spPr>
          <a:xfrm>
            <a:off x="311700" y="412900"/>
            <a:ext cx="8520600" cy="3882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4" name="Google Shape;154;p5"/>
          <p:cNvPicPr preferRelativeResize="0"/>
          <p:nvPr/>
        </p:nvPicPr>
        <p:blipFill rotWithShape="1">
          <a:blip r:embed="rId3">
            <a:alphaModFix/>
          </a:blip>
          <a:srcRect b="9501" l="0" r="0" t="9501"/>
          <a:stretch/>
        </p:blipFill>
        <p:spPr>
          <a:xfrm>
            <a:off x="311700" y="412900"/>
            <a:ext cx="8520600" cy="42024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9f51a9cf7e_0_0"/>
          <p:cNvSpPr txBox="1"/>
          <p:nvPr>
            <p:ph idx="1" type="body"/>
          </p:nvPr>
        </p:nvSpPr>
        <p:spPr>
          <a:xfrm>
            <a:off x="311700" y="346550"/>
            <a:ext cx="8520600" cy="422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g29f51a9cf7e_0_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9f51a9cf7e_0_6"/>
          <p:cNvSpPr txBox="1"/>
          <p:nvPr>
            <p:ph idx="1" type="body"/>
          </p:nvPr>
        </p:nvSpPr>
        <p:spPr>
          <a:xfrm>
            <a:off x="311700" y="173375"/>
            <a:ext cx="8520600" cy="465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g29f51a9cf7e_0_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GB"/>
              <a:t>Conclusion:-</a:t>
            </a:r>
            <a:endParaRPr/>
          </a:p>
        </p:txBody>
      </p:sp>
      <p:sp>
        <p:nvSpPr>
          <p:cNvPr id="172" name="Google Shape;172;p7"/>
          <p:cNvSpPr txBox="1"/>
          <p:nvPr/>
        </p:nvSpPr>
        <p:spPr>
          <a:xfrm>
            <a:off x="871975" y="1815350"/>
            <a:ext cx="77706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GB"/>
              <a:t>It was great working on Superstore sales data based on Region-wise as well with different aspects where I could pull insights using category, Sub-Category, Segments etc. The more profit can be optimized by Category w.r.t to their Month and Year.</a:t>
            </a:r>
            <a:endParaRPr/>
          </a:p>
          <a:p>
            <a:pPr indent="0" lvl="0" marL="0" marR="0" rtl="0" algn="l">
              <a:lnSpc>
                <a:spcPct val="100000"/>
              </a:lnSpc>
              <a:spcBef>
                <a:spcPts val="0"/>
              </a:spcBef>
              <a:spcAft>
                <a:spcPts val="0"/>
              </a:spcAft>
              <a:buClr>
                <a:srgbClr val="000000"/>
              </a:buClr>
              <a:buSzPts val="14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ph type="title"/>
          </p:nvPr>
        </p:nvSpPr>
        <p:spPr>
          <a:xfrm>
            <a:off x="151375" y="17020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i="1" lang="en-GB" sz="3620">
                <a:solidFill>
                  <a:srgbClr val="FF0000"/>
                </a:solidFill>
              </a:rPr>
              <a:t>Thank You</a:t>
            </a:r>
            <a:endParaRPr b="1" i="1" sz="3620">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