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020"/>
  </p:normalViewPr>
  <p:slideViewPr>
    <p:cSldViewPr snapToGrid="0" snapToObjects="1">
      <p:cViewPr varScale="1">
        <p:scale>
          <a:sx n="110" d="100"/>
          <a:sy n="11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3C6B-7BF5-0943-89EC-E3CB1149714B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8107-3022-2245-A5B6-03146A67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6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67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6D8107-3022-2245-A5B6-03146A6742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7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107-3022-2245-A5B6-03146A674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tree/master/csse_covid_19_data/csse_covid_19_time_seri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050-4102-0C4C-8E0F-CB5EBF8AF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/>
              <a:t>How to flatten the curve during a pandemic?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76FB-EBE9-D546-ABC3-32EB737B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Sneha </a:t>
            </a:r>
            <a:r>
              <a:rPr lang="en-US" dirty="0" err="1"/>
              <a:t>Koneru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3B3-318D-EE47-9A40-3BA05445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in 2021: A pandemic of unvaccinated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8A0F-F598-7649-9288-07B5E181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29" y="2113166"/>
            <a:ext cx="5613571" cy="30684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Children under the age of 12 years: ~34 million susceptible schoolchildren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Vaccine hesitant population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New variants from around the world that can be spread even by vaccinated people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744035-93EB-5B49-BF38-49E87866989B}"/>
              </a:ext>
            </a:extLst>
          </p:cNvPr>
          <p:cNvSpPr txBox="1">
            <a:spLocks/>
          </p:cNvSpPr>
          <p:nvPr/>
        </p:nvSpPr>
        <p:spPr>
          <a:xfrm>
            <a:off x="1194143" y="5344811"/>
            <a:ext cx="10159314" cy="1036423"/>
          </a:xfrm>
          <a:prstGeom prst="rect">
            <a:avLst/>
          </a:prstGeom>
          <a:solidFill>
            <a:schemeClr val="bg1">
              <a:alpha val="0"/>
            </a:schemeClr>
          </a:solidFill>
          <a:ln w="53975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Which public health measures were effective at state and county level in 2020?</a:t>
            </a:r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9337B-43E4-0646-AB06-5E900A7F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5118"/>
            <a:ext cx="4038257" cy="32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23B945-F274-714A-A1C4-2E17C9C1A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5" b="6793"/>
          <a:stretch/>
        </p:blipFill>
        <p:spPr>
          <a:xfrm>
            <a:off x="753762" y="1478639"/>
            <a:ext cx="6493620" cy="4168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CE3EF-685E-0F4D-A87C-57B2456D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4" y="315097"/>
            <a:ext cx="9601200" cy="1485900"/>
          </a:xfrm>
        </p:spPr>
        <p:txBody>
          <a:bodyPr/>
          <a:lstStyle/>
          <a:p>
            <a:r>
              <a:rPr lang="en-US" dirty="0"/>
              <a:t>Lessons from 1918 Flu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75D41-FA4F-784F-A5B7-2CEBE1258649}"/>
              </a:ext>
            </a:extLst>
          </p:cNvPr>
          <p:cNvSpPr/>
          <p:nvPr/>
        </p:nvSpPr>
        <p:spPr>
          <a:xfrm>
            <a:off x="753762" y="6398343"/>
            <a:ext cx="11438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RILEY D. CHAMPINE,</a:t>
            </a:r>
            <a:r>
              <a:rPr lang="en-GB" sz="1200" i="1" dirty="0"/>
              <a:t> </a:t>
            </a:r>
            <a:r>
              <a:rPr lang="en-GB" sz="1200" cap="all" dirty="0">
                <a:solidFill>
                  <a:srgbClr val="AFB0B1"/>
                </a:solidFill>
                <a:latin typeface="GeoEditRegular"/>
              </a:rPr>
              <a:t>National Geographic magazine. SOURCE: MARKEL H, LIPMAN HB, NAVARRO JA, ET AL. NONPHARMACEUTICAL INTERVENTIONS IMPLEMENTED BY US CITIES DURING THE 1918-1919 INFLUENZA PANDEMIC. JAMA.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5B3FE-42B6-FD4A-BC50-BE526CEEA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77"/>
          <a:stretch/>
        </p:blipFill>
        <p:spPr>
          <a:xfrm>
            <a:off x="7076306" y="907142"/>
            <a:ext cx="4673667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072F-A152-7E43-B0F2-5CA47321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D7ACF-F3EE-0C4D-89BD-7B7E82F27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CDC, Johns Hopkins University, The New York Times, The Atlantic and more..</a:t>
            </a:r>
          </a:p>
        </p:txBody>
      </p:sp>
    </p:spTree>
    <p:extLst>
      <p:ext uri="{BB962C8B-B14F-4D97-AF65-F5344CB8AC3E}">
        <p14:creationId xmlns:p14="http://schemas.microsoft.com/office/powerpoint/2010/main" val="265902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53" y="123821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Comparison between two counties with similar population size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71AF9C-5CA5-9644-99F8-23896B7251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0323" y="1588097"/>
            <a:ext cx="5573196" cy="39808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5E3864C-18CF-6842-91F4-CA44178A2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9" y="1588097"/>
            <a:ext cx="5573194" cy="398085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DCFF7F-F2B1-414A-93EC-B945E686130D}"/>
              </a:ext>
            </a:extLst>
          </p:cNvPr>
          <p:cNvSpPr txBox="1">
            <a:spLocks/>
          </p:cNvSpPr>
          <p:nvPr/>
        </p:nvSpPr>
        <p:spPr>
          <a:xfrm>
            <a:off x="840323" y="5568949"/>
            <a:ext cx="11226800" cy="7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Vaccination rate? About the same number of vaccine doses have been delivered in both the counties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A3BA8D-FE1D-E04A-9EA4-4ADE1EF6B23E}"/>
              </a:ext>
            </a:extLst>
          </p:cNvPr>
          <p:cNvSpPr txBox="1">
            <a:spLocks/>
          </p:cNvSpPr>
          <p:nvPr/>
        </p:nvSpPr>
        <p:spPr>
          <a:xfrm>
            <a:off x="9264650" y="6343649"/>
            <a:ext cx="2802473" cy="247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Johns Hopkins University</a:t>
            </a:r>
          </a:p>
        </p:txBody>
      </p:sp>
    </p:spTree>
    <p:extLst>
      <p:ext uri="{BB962C8B-B14F-4D97-AF65-F5344CB8AC3E}">
        <p14:creationId xmlns:p14="http://schemas.microsoft.com/office/powerpoint/2010/main" val="37982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56" y="205260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Correlation between willingness to wear a mask and COVID-19 positivity rates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12FA0-C4A5-6F4A-9202-6B8138722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4144" y="1165571"/>
            <a:ext cx="5652467" cy="50134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F9F845-61DC-1E42-A77A-DB3D1A088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7084" y="1165571"/>
            <a:ext cx="5774916" cy="51221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Data source: NYT, CDC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51ED65-9F9D-1444-8937-8DDEAE2C9C87}"/>
              </a:ext>
            </a:extLst>
          </p:cNvPr>
          <p:cNvSpPr/>
          <p:nvPr/>
        </p:nvSpPr>
        <p:spPr>
          <a:xfrm>
            <a:off x="4127500" y="17907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E8D9D-F5CC-BD4C-ADAC-9D0686D51D93}"/>
              </a:ext>
            </a:extLst>
          </p:cNvPr>
          <p:cNvSpPr/>
          <p:nvPr/>
        </p:nvSpPr>
        <p:spPr>
          <a:xfrm>
            <a:off x="9906000" y="510540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9FA72-A60E-DF44-A284-AFA6E868D442}"/>
              </a:ext>
            </a:extLst>
          </p:cNvPr>
          <p:cNvSpPr/>
          <p:nvPr/>
        </p:nvSpPr>
        <p:spPr>
          <a:xfrm>
            <a:off x="1320922" y="6291273"/>
            <a:ext cx="919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GB" sz="1600" i="1" dirty="0">
                <a:latin typeface="-apple-system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often do you wear a mask in public when you expect to be within six feet of another person?</a:t>
            </a:r>
            <a:endParaRPr lang="en-US" sz="1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39CDF-36F5-DB40-9D24-551FF080F73C}"/>
              </a:ext>
            </a:extLst>
          </p:cNvPr>
          <p:cNvSpPr/>
          <p:nvPr/>
        </p:nvSpPr>
        <p:spPr>
          <a:xfrm>
            <a:off x="5232400" y="49339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5E0D-5E1B-894E-A7C0-9198E0E58E8B}"/>
              </a:ext>
            </a:extLst>
          </p:cNvPr>
          <p:cNvSpPr/>
          <p:nvPr/>
        </p:nvSpPr>
        <p:spPr>
          <a:xfrm>
            <a:off x="11046721" y="20388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F8056E-75BE-624B-8154-E1B33DE349E7}"/>
              </a:ext>
            </a:extLst>
          </p:cNvPr>
          <p:cNvSpPr/>
          <p:nvPr/>
        </p:nvSpPr>
        <p:spPr>
          <a:xfrm>
            <a:off x="11467856" y="2775465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DEB933-C689-F849-8975-AEDFC9547552}"/>
              </a:ext>
            </a:extLst>
          </p:cNvPr>
          <p:cNvSpPr/>
          <p:nvPr/>
        </p:nvSpPr>
        <p:spPr>
          <a:xfrm>
            <a:off x="5623882" y="4349750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9A00D5-F245-B148-A8A1-B92807606090}"/>
              </a:ext>
            </a:extLst>
          </p:cNvPr>
          <p:cNvSpPr/>
          <p:nvPr/>
        </p:nvSpPr>
        <p:spPr>
          <a:xfrm>
            <a:off x="4868874" y="45439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DD511C-B222-FE40-9844-EA23557FC51C}"/>
              </a:ext>
            </a:extLst>
          </p:cNvPr>
          <p:cNvSpPr/>
          <p:nvPr/>
        </p:nvSpPr>
        <p:spPr>
          <a:xfrm>
            <a:off x="10621974" y="2670948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0C960-8823-874E-9957-F9737B1E73F1}"/>
              </a:ext>
            </a:extLst>
          </p:cNvPr>
          <p:cNvSpPr/>
          <p:nvPr/>
        </p:nvSpPr>
        <p:spPr>
          <a:xfrm>
            <a:off x="11582399" y="4201041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2702E-B5C2-4F4C-86BE-683E637937A0}"/>
              </a:ext>
            </a:extLst>
          </p:cNvPr>
          <p:cNvSpPr/>
          <p:nvPr/>
        </p:nvSpPr>
        <p:spPr>
          <a:xfrm>
            <a:off x="5769931" y="2833389"/>
            <a:ext cx="292100" cy="342900"/>
          </a:xfrm>
          <a:prstGeom prst="ellipse">
            <a:avLst/>
          </a:prstGeom>
          <a:solidFill>
            <a:schemeClr val="accent1">
              <a:alpha val="34237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8A7-840E-E64D-9DD2-38681915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56" y="215996"/>
            <a:ext cx="10503243" cy="1464276"/>
          </a:xfrm>
        </p:spPr>
        <p:txBody>
          <a:bodyPr>
            <a:normAutofit/>
          </a:bodyPr>
          <a:lstStyle/>
          <a:p>
            <a:r>
              <a:rPr lang="en-US" dirty="0"/>
              <a:t>Willingness to wear a mask is not uniform across all states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1A3A3-40EB-494C-8456-EC3C564B4B93}"/>
              </a:ext>
            </a:extLst>
          </p:cNvPr>
          <p:cNvSpPr txBox="1">
            <a:spLocks/>
          </p:cNvSpPr>
          <p:nvPr/>
        </p:nvSpPr>
        <p:spPr>
          <a:xfrm>
            <a:off x="10511042" y="6595646"/>
            <a:ext cx="1680958" cy="262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Data source: NYT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621E-F11B-ED4A-822A-D4DA776C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33" y="1853874"/>
            <a:ext cx="7290368" cy="46110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B8AC8E-D23C-EF41-AB33-3E806619C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446" y="4852308"/>
            <a:ext cx="2775124" cy="8582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6FBF7B-CDDB-1B4D-A8E6-FAEA22CC53F9}"/>
              </a:ext>
            </a:extLst>
          </p:cNvPr>
          <p:cNvSpPr txBox="1"/>
          <p:nvPr/>
        </p:nvSpPr>
        <p:spPr>
          <a:xfrm>
            <a:off x="6096000" y="3974709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DD6B8D-DF5D-E543-AC04-60A4929675AD}"/>
              </a:ext>
            </a:extLst>
          </p:cNvPr>
          <p:cNvSpPr txBox="1"/>
          <p:nvPr/>
        </p:nvSpPr>
        <p:spPr>
          <a:xfrm>
            <a:off x="3917092" y="2370142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MT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5D53E-304C-194C-ACF6-3F2047371573}"/>
              </a:ext>
            </a:extLst>
          </p:cNvPr>
          <p:cNvSpPr txBox="1"/>
          <p:nvPr/>
        </p:nvSpPr>
        <p:spPr>
          <a:xfrm>
            <a:off x="3253946" y="2817283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63DEEE-94E6-D245-A1AF-47404D530AA4}"/>
              </a:ext>
            </a:extLst>
          </p:cNvPr>
          <p:cNvSpPr txBox="1"/>
          <p:nvPr/>
        </p:nvSpPr>
        <p:spPr>
          <a:xfrm>
            <a:off x="2776151" y="5541317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C5766D-E333-F945-8C48-14DF7B866876}"/>
              </a:ext>
            </a:extLst>
          </p:cNvPr>
          <p:cNvSpPr txBox="1"/>
          <p:nvPr/>
        </p:nvSpPr>
        <p:spPr>
          <a:xfrm>
            <a:off x="3917091" y="5879871"/>
            <a:ext cx="47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9746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9BAA-1F86-5D44-813C-8D89E367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Forecasting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445A-7E54-044F-88F2-B821432D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198100" cy="4152900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Franklin Gothic Book" panose="020B0503020102020204" pitchFamily="34" charset="0"/>
              <a:buNone/>
            </a:pPr>
            <a:r>
              <a:rPr lang="en-US" b="1" dirty="0"/>
              <a:t>Objective:  </a:t>
            </a:r>
            <a:r>
              <a:rPr lang="en-US" dirty="0"/>
              <a:t>To forecast COVID-19 cases and mortality rates from different variables such as social distancing, mask mandates and lockdown period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Data: </a:t>
            </a:r>
            <a:r>
              <a:rPr lang="en-GB" dirty="0"/>
              <a:t>COVID-19 Data Repository by the </a:t>
            </a:r>
            <a:r>
              <a:rPr lang="en-GB" dirty="0" err="1"/>
              <a:t>Center</a:t>
            </a:r>
            <a:r>
              <a:rPr lang="en-GB" dirty="0"/>
              <a:t> for Systems Science and Engineering (CSSE) at Johns Hopkins University</a:t>
            </a:r>
          </a:p>
          <a:p>
            <a:pPr marL="0" indent="0">
              <a:buNone/>
            </a:pPr>
            <a:r>
              <a:rPr lang="en-GB" sz="1400" dirty="0">
                <a:hlinkClick r:id="rId3"/>
              </a:rPr>
              <a:t>https://github.com/CSSEGISandData/COVID-19/tree/master/csse_covid_19_data/csse_covid_19_time_series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b="1" dirty="0"/>
              <a:t>Methodology: </a:t>
            </a:r>
            <a:r>
              <a:rPr lang="en-US" dirty="0"/>
              <a:t>ARIMA model and LSTM</a:t>
            </a:r>
          </a:p>
          <a:p>
            <a:pPr marL="0" indent="0">
              <a:buNone/>
            </a:pPr>
            <a:r>
              <a:rPr lang="en-US" dirty="0"/>
              <a:t>AR: The evolving variable of interest is regressed on its prior values</a:t>
            </a:r>
          </a:p>
          <a:p>
            <a:pPr marL="0" indent="0">
              <a:buNone/>
            </a:pPr>
            <a:r>
              <a:rPr lang="en-US" dirty="0"/>
              <a:t>I: The data values are replaced by the difference between their values and the previous values</a:t>
            </a:r>
          </a:p>
          <a:p>
            <a:pPr marL="0" indent="0">
              <a:buNone/>
            </a:pPr>
            <a:r>
              <a:rPr lang="en-US" dirty="0"/>
              <a:t>MA: Infers the regression error is the linear combination of error terms of values at various stages of the priorly time</a:t>
            </a:r>
          </a:p>
        </p:txBody>
      </p:sp>
    </p:spTree>
    <p:extLst>
      <p:ext uri="{BB962C8B-B14F-4D97-AF65-F5344CB8AC3E}">
        <p14:creationId xmlns:p14="http://schemas.microsoft.com/office/powerpoint/2010/main" val="36149689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637</TotalTime>
  <Words>355</Words>
  <Application>Microsoft Macintosh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Calibri</vt:lpstr>
      <vt:lpstr>Franklin Gothic Book</vt:lpstr>
      <vt:lpstr>GeoEditRegular</vt:lpstr>
      <vt:lpstr>Wingdings</vt:lpstr>
      <vt:lpstr>Crop</vt:lpstr>
      <vt:lpstr>How to flatten the curve during a pandemic?</vt:lpstr>
      <vt:lpstr>COVID-19 in 2021: A pandemic of unvaccinated population</vt:lpstr>
      <vt:lpstr>Lessons from 1918 Flu</vt:lpstr>
      <vt:lpstr>Data sources</vt:lpstr>
      <vt:lpstr>Comparison between two counties with similar population size</vt:lpstr>
      <vt:lpstr>Correlation between willingness to wear a mask and COVID-19 positivity rates</vt:lpstr>
      <vt:lpstr>Willingness to wear a mask is not uniform across all states</vt:lpstr>
      <vt:lpstr>Time-Series Forecasting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2021-08-17T23:48:31Z</dcterms:created>
  <dcterms:modified xsi:type="dcterms:W3CDTF">2021-08-18T17:23:32Z</dcterms:modified>
</cp:coreProperties>
</file>