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300" r:id="rId16"/>
    <p:sldId id="281" r:id="rId17"/>
    <p:sldId id="283" r:id="rId18"/>
    <p:sldId id="284" r:id="rId19"/>
    <p:sldId id="285" r:id="rId20"/>
    <p:sldId id="293" r:id="rId21"/>
    <p:sldId id="294" r:id="rId22"/>
    <p:sldId id="29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68561" autoAdjust="0"/>
  </p:normalViewPr>
  <p:slideViewPr>
    <p:cSldViewPr>
      <p:cViewPr varScale="1">
        <p:scale>
          <a:sx n="45" d="100"/>
          <a:sy n="45" d="100"/>
        </p:scale>
        <p:origin x="-20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64679-7E27-4B10-A67B-77E4230E8BCB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31BD4-CCC5-4CAA-812D-2B9C38863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 bit about myself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just graduated from the computer science program at OSU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joining a PhD program in computer science at UIUC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been working with Rebecca and Tom for two years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 Goal: </a:t>
            </a:r>
            <a:r>
              <a:rPr lang="en-US" sz="1200" dirty="0" smtClean="0"/>
              <a:t>To create a method to identify a ranking of plant preferences for a pollinator given field observations of plant-pollinator interactions and to determine how floral traits affect the preference for a plant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probability</a:t>
            </a:r>
            <a:r>
              <a:rPr lang="en-US" baseline="0" dirty="0" smtClean="0"/>
              <a:t> is now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probability makes more sense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 from here on, I use Phi vector and score function interchangeably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symbolize the equation we used in</a:t>
            </a:r>
            <a:r>
              <a:rPr lang="en-US" baseline="0" dirty="0" smtClean="0"/>
              <a:t> the previous example to this equation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Where A(t) is the availability of plants at meadow-watch 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Phi(j) is the scores of the plants given by pollinator 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Our goal is</a:t>
            </a:r>
            <a:r>
              <a:rPr lang="en-US" baseline="0" dirty="0" smtClean="0"/>
              <a:t> to find the score function (represented by phi)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do this we will maximize the likelihood of the collection of visits using gradient descent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(Explain the L() equation)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0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Before we continue with using this model, 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reassurance that this model is doing a good job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ideal situation where the assumptions of the model are being met.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do this we tested the model 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simulated pollinator for which we know the score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First….(continue with steps)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Does</a:t>
            </a:r>
            <a:r>
              <a:rPr lang="en-US" baseline="0" dirty="0" smtClean="0"/>
              <a:t> the model work? Kind of.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plot shows the values of original score function on the x axis and the fitted score function (using the model) on the y axis.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Each point represents one plant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range of the fitted score function (~-15--5) is much greater than the range of the true score function (-2--2)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majority of the points follow a line parallel to the x=y 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group of points in the lower left of the graph that are far from their true values.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due to the plant being available but not used by the pollinator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calibrate model, we use regularization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 regularization will penalize fitted scores that are far away from the x=y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 the left we have the plot without</a:t>
            </a:r>
            <a:r>
              <a:rPr lang="en-US" baseline="0" dirty="0" smtClean="0"/>
              <a:t> regularization, on the right we have the plot with regularization.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With Regularization, the range of the fitted</a:t>
            </a:r>
            <a:r>
              <a:rPr lang="en-US" baseline="0" dirty="0" smtClean="0"/>
              <a:t> score function becomes -4—3, when previously the range was -15—5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see that the green dots on the lower left of the left hand plot are now much closer to the x=y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0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flower traits in question include: </a:t>
            </a:r>
          </a:p>
          <a:p>
            <a:pPr lvl="1"/>
            <a:r>
              <a:rPr lang="en-US" dirty="0" smtClean="0"/>
              <a:t>Biomass</a:t>
            </a:r>
          </a:p>
          <a:p>
            <a:pPr lvl="1"/>
            <a:r>
              <a:rPr lang="en-US" dirty="0" smtClean="0"/>
              <a:t>Feebleness</a:t>
            </a:r>
          </a:p>
          <a:p>
            <a:pPr lvl="1"/>
            <a:r>
              <a:rPr lang="en-US" dirty="0" smtClean="0"/>
              <a:t>Suspension</a:t>
            </a:r>
          </a:p>
          <a:p>
            <a:pPr lvl="1"/>
            <a:r>
              <a:rPr lang="en-US" dirty="0" smtClean="0"/>
              <a:t>Tube shape</a:t>
            </a:r>
          </a:p>
          <a:p>
            <a:pPr lvl="1"/>
            <a:r>
              <a:rPr lang="en-US" dirty="0" smtClean="0"/>
              <a:t>Closed vs open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objective is to find</a:t>
            </a:r>
            <a:r>
              <a:rPr lang="en-US" baseline="0" dirty="0" smtClean="0"/>
              <a:t> the w’s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7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probability</a:t>
            </a:r>
            <a:r>
              <a:rPr lang="en-US" baseline="0" dirty="0" smtClean="0"/>
              <a:t> is now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probability makes more sense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 from here on, I use Phi vector and score function interchangeably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probability</a:t>
            </a:r>
            <a:r>
              <a:rPr lang="en-US" baseline="0" dirty="0" smtClean="0"/>
              <a:t> is now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probability makes more sense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Note from here on, I use Phi vector and score function interchangeably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predict the score function for a particular pollinator with some degree of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model based on purely the frequency of interactions between a plant and a pollinator cannot explain the field observations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linear regression of the traits shows there is some information in the traits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Values for the weights of the traits fitted by the traits model do not have the expected signs, so we cannot be sure this is the right model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comparison between the multinomial model and traits mode using the likelihood ratio test shows the two models are not significantly different.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7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Tylianakis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food crops depend at least partly on pollination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because of changing land use, populations of wild pollinators are decreasing and plant distributions are changing all around the world.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the importance of pollinators, we could have a pollination crisis on our hands.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ecologists predict that the loss of pollinators will affect plant biodiversity (picture)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what happens when a plant goes extinct?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would expect this (point) pollinator to go extinct as well right?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field studies show that pollinators (even ones that interact with only a few plants) can be resilient and adapt to new plant distributions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pollinators choose flowers to visit will allow us 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understand how plant-pollinator networks will adapt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Generalists interact with many species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Specialists interact with only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(or a few) species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rarely observed species are labelled specialists without enough evidence.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a few such as species in the genus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Dufourea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truly specialists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 if a pollinator is only observed 20 times, and all 20 interactions are with one plant, it will probably be labelled a specialist even if it really isn’t. (sampling error)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keep things in perspective,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mellifera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honeybee and a generalist) is very populous and can have upwards of 300 interactions during a 15 minute window in the dataset we are using.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 reason, we will be using insects that have many interactions in our dataset including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mellifera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Bombylius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major,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Eristalis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hirtus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applied these models to analyze plant-pollinator observations observed in the field. These models take steps towards creating systems that will be able to predict plant-pollinator interactions in the case of the extinction of existing plants in a network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introduction of plants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an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field data was collected over</a:t>
            </a:r>
            <a:r>
              <a:rPr lang="en-US" baseline="0" dirty="0" smtClean="0"/>
              <a:t> </a:t>
            </a:r>
            <a:r>
              <a:rPr lang="en-US" dirty="0" smtClean="0"/>
              <a:t>the summers of 2011-2014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</a:t>
            </a:r>
            <a:r>
              <a:rPr lang="en-US" baseline="0" dirty="0" smtClean="0"/>
              <a:t> the HJ Andrews Experimental Forest by Vera Pfeiffer and the Eco-Informatics Summer Institute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were </a:t>
            </a:r>
            <a:r>
              <a:rPr lang="en-US" dirty="0" smtClean="0"/>
              <a:t>110 plants and 493 pollinators present in the entire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 each visit,</a:t>
            </a:r>
            <a:r>
              <a:rPr lang="en-US" baseline="0" dirty="0" smtClean="0"/>
              <a:t> observations were made in 15 non-consecutive minutes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Get date</a:t>
            </a:r>
            <a:r>
              <a:rPr lang="en-US" baseline="0" dirty="0" smtClean="0"/>
              <a:t> from Rebecca if she has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availability of plants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pollinators are on the x-axis (the columns)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Plants are on the y-axis (the rows)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darker the cell is shaded, the more interactions took place between the plant and pollinator associated with that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idea of the multinomial model is that the insect rolls a weighted die where each side represents a plant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simple example, the weight is the fraction of time the pollinator visits that plant (talk about table and probability)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Flower 1 is much more abundant than Flower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 we have to add Flower abundance to the data available to us to account for plant density independence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Talk</a:t>
            </a:r>
            <a:r>
              <a:rPr lang="en-US" baseline="0" dirty="0" smtClean="0"/>
              <a:t> about availability in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that we have the availability data, we can calculate the probability of the pollinator visiting flower 1 and flower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However, this doesn’t look right either.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Flower 1 is available more often than Flower 2, but flower 1 is not used very many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looks like the pollinator prefers flower 2 over flower 1, but the probability does not reflect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 can we quantify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6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add a score for each plant for the pollinator.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 score of zero means the pollinator is ambivalent about the plant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 more positive score indicates the pollinator is more attracted to that plant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In this example, we will assume the scores for flower 1 and 2 are -0.5 and 2 respectively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calculate the probability, we first multiply the availability of the plant by </a:t>
            </a:r>
            <a:r>
              <a:rPr lang="en-US" baseline="0" dirty="0" err="1" smtClean="0"/>
              <a:t>e^score</a:t>
            </a:r>
            <a:r>
              <a:rPr lang="en-US" baseline="0" dirty="0" smtClean="0"/>
              <a:t> for the plant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Then we divide by the sum of all the availabilities multiplied by </a:t>
            </a:r>
            <a:r>
              <a:rPr lang="en-US" baseline="0" dirty="0" err="1" smtClean="0"/>
              <a:t>e^score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759D-445A-4A35-B0AD-578BCC6BC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26FA77-494E-4F1F-9BEF-CC263D503058}" type="datetimeFigureOut">
              <a:rPr lang="en-US" smtClean="0"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417BAD-9828-470A-B961-8CAC7796E0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A RANKING OF PREFERENCES FOR A POLLINATOR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Undergraduate Research by Sneha Krishna</a:t>
            </a:r>
          </a:p>
          <a:p>
            <a:endParaRPr lang="en-US" dirty="0"/>
          </a:p>
          <a:p>
            <a:r>
              <a:rPr lang="en-US" dirty="0" smtClean="0"/>
              <a:t>Advisors: Dr. Rebecca Hutchinson and </a:t>
            </a:r>
          </a:p>
          <a:p>
            <a:r>
              <a:rPr lang="en-US" dirty="0" smtClean="0"/>
              <a:t>Prof. Tom </a:t>
            </a:r>
            <a:r>
              <a:rPr lang="en-US" dirty="0" err="1" smtClean="0"/>
              <a:t>Dietterich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1" r="19763"/>
          <a:stretch/>
        </p:blipFill>
        <p:spPr>
          <a:xfrm>
            <a:off x="5172037" y="4293462"/>
            <a:ext cx="1202934" cy="2210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Pollinator Preferences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/>
        </p:blipFill>
        <p:spPr>
          <a:xfrm>
            <a:off x="2555631" y="4286534"/>
            <a:ext cx="1371600" cy="2210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4339878"/>
            <a:ext cx="1224024" cy="210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1" y="4339877"/>
            <a:ext cx="1224024" cy="2104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45" y="1885898"/>
            <a:ext cx="1264470" cy="145587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25049" y="3007867"/>
            <a:ext cx="7961291" cy="1403951"/>
          </a:xfrm>
          <a:custGeom>
            <a:avLst/>
            <a:gdLst>
              <a:gd name="connsiteX0" fmla="*/ 0 w 7961291"/>
              <a:gd name="connsiteY0" fmla="*/ 0 h 1413164"/>
              <a:gd name="connsiteX1" fmla="*/ 69273 w 7961291"/>
              <a:gd name="connsiteY1" fmla="*/ 110837 h 1413164"/>
              <a:gd name="connsiteX2" fmla="*/ 96982 w 7961291"/>
              <a:gd name="connsiteY2" fmla="*/ 152400 h 1413164"/>
              <a:gd name="connsiteX3" fmla="*/ 124691 w 7961291"/>
              <a:gd name="connsiteY3" fmla="*/ 193964 h 1413164"/>
              <a:gd name="connsiteX4" fmla="*/ 166255 w 7961291"/>
              <a:gd name="connsiteY4" fmla="*/ 249382 h 1413164"/>
              <a:gd name="connsiteX5" fmla="*/ 193964 w 7961291"/>
              <a:gd name="connsiteY5" fmla="*/ 290946 h 1413164"/>
              <a:gd name="connsiteX6" fmla="*/ 235527 w 7961291"/>
              <a:gd name="connsiteY6" fmla="*/ 332509 h 1413164"/>
              <a:gd name="connsiteX7" fmla="*/ 304800 w 7961291"/>
              <a:gd name="connsiteY7" fmla="*/ 415637 h 1413164"/>
              <a:gd name="connsiteX8" fmla="*/ 318655 w 7961291"/>
              <a:gd name="connsiteY8" fmla="*/ 457200 h 1413164"/>
              <a:gd name="connsiteX9" fmla="*/ 374073 w 7961291"/>
              <a:gd name="connsiteY9" fmla="*/ 540328 h 1413164"/>
              <a:gd name="connsiteX10" fmla="*/ 429491 w 7961291"/>
              <a:gd name="connsiteY10" fmla="*/ 623455 h 1413164"/>
              <a:gd name="connsiteX11" fmla="*/ 457200 w 7961291"/>
              <a:gd name="connsiteY11" fmla="*/ 665018 h 1413164"/>
              <a:gd name="connsiteX12" fmla="*/ 526473 w 7961291"/>
              <a:gd name="connsiteY12" fmla="*/ 734291 h 1413164"/>
              <a:gd name="connsiteX13" fmla="*/ 595746 w 7961291"/>
              <a:gd name="connsiteY13" fmla="*/ 858982 h 1413164"/>
              <a:gd name="connsiteX14" fmla="*/ 623455 w 7961291"/>
              <a:gd name="connsiteY14" fmla="*/ 900546 h 1413164"/>
              <a:gd name="connsiteX15" fmla="*/ 678873 w 7961291"/>
              <a:gd name="connsiteY15" fmla="*/ 1039091 h 1413164"/>
              <a:gd name="connsiteX16" fmla="*/ 706582 w 7961291"/>
              <a:gd name="connsiteY16" fmla="*/ 1149928 h 1413164"/>
              <a:gd name="connsiteX17" fmla="*/ 720437 w 7961291"/>
              <a:gd name="connsiteY17" fmla="*/ 1191491 h 1413164"/>
              <a:gd name="connsiteX18" fmla="*/ 775855 w 7961291"/>
              <a:gd name="connsiteY18" fmla="*/ 1274618 h 1413164"/>
              <a:gd name="connsiteX19" fmla="*/ 803564 w 7961291"/>
              <a:gd name="connsiteY19" fmla="*/ 1357746 h 1413164"/>
              <a:gd name="connsiteX20" fmla="*/ 845127 w 7961291"/>
              <a:gd name="connsiteY20" fmla="*/ 1316182 h 1413164"/>
              <a:gd name="connsiteX21" fmla="*/ 928255 w 7961291"/>
              <a:gd name="connsiteY21" fmla="*/ 1191491 h 1413164"/>
              <a:gd name="connsiteX22" fmla="*/ 1025237 w 7961291"/>
              <a:gd name="connsiteY22" fmla="*/ 1080655 h 1413164"/>
              <a:gd name="connsiteX23" fmla="*/ 1108364 w 7961291"/>
              <a:gd name="connsiteY23" fmla="*/ 1011382 h 1413164"/>
              <a:gd name="connsiteX24" fmla="*/ 1149927 w 7961291"/>
              <a:gd name="connsiteY24" fmla="*/ 983673 h 1413164"/>
              <a:gd name="connsiteX25" fmla="*/ 1177637 w 7961291"/>
              <a:gd name="connsiteY25" fmla="*/ 955964 h 1413164"/>
              <a:gd name="connsiteX26" fmla="*/ 1219200 w 7961291"/>
              <a:gd name="connsiteY26" fmla="*/ 942109 h 1413164"/>
              <a:gd name="connsiteX27" fmla="*/ 1357746 w 7961291"/>
              <a:gd name="connsiteY27" fmla="*/ 914400 h 1413164"/>
              <a:gd name="connsiteX28" fmla="*/ 1399309 w 7961291"/>
              <a:gd name="connsiteY28" fmla="*/ 900546 h 1413164"/>
              <a:gd name="connsiteX29" fmla="*/ 1482437 w 7961291"/>
              <a:gd name="connsiteY29" fmla="*/ 886691 h 1413164"/>
              <a:gd name="connsiteX30" fmla="*/ 1551709 w 7961291"/>
              <a:gd name="connsiteY30" fmla="*/ 872837 h 1413164"/>
              <a:gd name="connsiteX31" fmla="*/ 2355273 w 7961291"/>
              <a:gd name="connsiteY31" fmla="*/ 886691 h 1413164"/>
              <a:gd name="connsiteX32" fmla="*/ 2493818 w 7961291"/>
              <a:gd name="connsiteY32" fmla="*/ 914400 h 1413164"/>
              <a:gd name="connsiteX33" fmla="*/ 2604655 w 7961291"/>
              <a:gd name="connsiteY33" fmla="*/ 942109 h 1413164"/>
              <a:gd name="connsiteX34" fmla="*/ 2687782 w 7961291"/>
              <a:gd name="connsiteY34" fmla="*/ 969818 h 1413164"/>
              <a:gd name="connsiteX35" fmla="*/ 2798618 w 7961291"/>
              <a:gd name="connsiteY35" fmla="*/ 1025237 h 1413164"/>
              <a:gd name="connsiteX36" fmla="*/ 2840182 w 7961291"/>
              <a:gd name="connsiteY36" fmla="*/ 1039091 h 1413164"/>
              <a:gd name="connsiteX37" fmla="*/ 2923309 w 7961291"/>
              <a:gd name="connsiteY37" fmla="*/ 1094509 h 1413164"/>
              <a:gd name="connsiteX38" fmla="*/ 2978727 w 7961291"/>
              <a:gd name="connsiteY38" fmla="*/ 1177637 h 1413164"/>
              <a:gd name="connsiteX39" fmla="*/ 2992582 w 7961291"/>
              <a:gd name="connsiteY39" fmla="*/ 1219200 h 1413164"/>
              <a:gd name="connsiteX40" fmla="*/ 3034146 w 7961291"/>
              <a:gd name="connsiteY40" fmla="*/ 1246909 h 1413164"/>
              <a:gd name="connsiteX41" fmla="*/ 3103418 w 7961291"/>
              <a:gd name="connsiteY41" fmla="*/ 1316182 h 1413164"/>
              <a:gd name="connsiteX42" fmla="*/ 3131127 w 7961291"/>
              <a:gd name="connsiteY42" fmla="*/ 1274618 h 1413164"/>
              <a:gd name="connsiteX43" fmla="*/ 3158837 w 7961291"/>
              <a:gd name="connsiteY43" fmla="*/ 1246909 h 1413164"/>
              <a:gd name="connsiteX44" fmla="*/ 3214255 w 7961291"/>
              <a:gd name="connsiteY44" fmla="*/ 1177637 h 1413164"/>
              <a:gd name="connsiteX45" fmla="*/ 3228109 w 7961291"/>
              <a:gd name="connsiteY45" fmla="*/ 1136073 h 1413164"/>
              <a:gd name="connsiteX46" fmla="*/ 3311237 w 7961291"/>
              <a:gd name="connsiteY46" fmla="*/ 1080655 h 1413164"/>
              <a:gd name="connsiteX47" fmla="*/ 3352800 w 7961291"/>
              <a:gd name="connsiteY47" fmla="*/ 1052946 h 1413164"/>
              <a:gd name="connsiteX48" fmla="*/ 3394364 w 7961291"/>
              <a:gd name="connsiteY48" fmla="*/ 1039091 h 1413164"/>
              <a:gd name="connsiteX49" fmla="*/ 3477491 w 7961291"/>
              <a:gd name="connsiteY49" fmla="*/ 983673 h 1413164"/>
              <a:gd name="connsiteX50" fmla="*/ 3519055 w 7961291"/>
              <a:gd name="connsiteY50" fmla="*/ 969818 h 1413164"/>
              <a:gd name="connsiteX51" fmla="*/ 3560618 w 7961291"/>
              <a:gd name="connsiteY51" fmla="*/ 942109 h 1413164"/>
              <a:gd name="connsiteX52" fmla="*/ 3643746 w 7961291"/>
              <a:gd name="connsiteY52" fmla="*/ 914400 h 1413164"/>
              <a:gd name="connsiteX53" fmla="*/ 3685309 w 7961291"/>
              <a:gd name="connsiteY53" fmla="*/ 900546 h 1413164"/>
              <a:gd name="connsiteX54" fmla="*/ 3726873 w 7961291"/>
              <a:gd name="connsiteY54" fmla="*/ 872837 h 1413164"/>
              <a:gd name="connsiteX55" fmla="*/ 3810000 w 7961291"/>
              <a:gd name="connsiteY55" fmla="*/ 845128 h 1413164"/>
              <a:gd name="connsiteX56" fmla="*/ 3920837 w 7961291"/>
              <a:gd name="connsiteY56" fmla="*/ 817418 h 1413164"/>
              <a:gd name="connsiteX57" fmla="*/ 4378037 w 7961291"/>
              <a:gd name="connsiteY57" fmla="*/ 831273 h 1413164"/>
              <a:gd name="connsiteX58" fmla="*/ 4461164 w 7961291"/>
              <a:gd name="connsiteY58" fmla="*/ 858982 h 1413164"/>
              <a:gd name="connsiteX59" fmla="*/ 4558146 w 7961291"/>
              <a:gd name="connsiteY59" fmla="*/ 886691 h 1413164"/>
              <a:gd name="connsiteX60" fmla="*/ 4599709 w 7961291"/>
              <a:gd name="connsiteY60" fmla="*/ 900546 h 1413164"/>
              <a:gd name="connsiteX61" fmla="*/ 4696691 w 7961291"/>
              <a:gd name="connsiteY61" fmla="*/ 928255 h 1413164"/>
              <a:gd name="connsiteX62" fmla="*/ 4779818 w 7961291"/>
              <a:gd name="connsiteY62" fmla="*/ 983673 h 1413164"/>
              <a:gd name="connsiteX63" fmla="*/ 4821382 w 7961291"/>
              <a:gd name="connsiteY63" fmla="*/ 1011382 h 1413164"/>
              <a:gd name="connsiteX64" fmla="*/ 4849091 w 7961291"/>
              <a:gd name="connsiteY64" fmla="*/ 1052946 h 1413164"/>
              <a:gd name="connsiteX65" fmla="*/ 4890655 w 7961291"/>
              <a:gd name="connsiteY65" fmla="*/ 1066800 h 1413164"/>
              <a:gd name="connsiteX66" fmla="*/ 4932218 w 7961291"/>
              <a:gd name="connsiteY66" fmla="*/ 1094509 h 1413164"/>
              <a:gd name="connsiteX67" fmla="*/ 4987637 w 7961291"/>
              <a:gd name="connsiteY67" fmla="*/ 1163782 h 1413164"/>
              <a:gd name="connsiteX68" fmla="*/ 5029200 w 7961291"/>
              <a:gd name="connsiteY68" fmla="*/ 1177637 h 1413164"/>
              <a:gd name="connsiteX69" fmla="*/ 5098473 w 7961291"/>
              <a:gd name="connsiteY69" fmla="*/ 1233055 h 1413164"/>
              <a:gd name="connsiteX70" fmla="*/ 5126182 w 7961291"/>
              <a:gd name="connsiteY70" fmla="*/ 1274618 h 1413164"/>
              <a:gd name="connsiteX71" fmla="*/ 5153891 w 7961291"/>
              <a:gd name="connsiteY71" fmla="*/ 1302328 h 1413164"/>
              <a:gd name="connsiteX72" fmla="*/ 5195455 w 7961291"/>
              <a:gd name="connsiteY72" fmla="*/ 1274618 h 1413164"/>
              <a:gd name="connsiteX73" fmla="*/ 5209309 w 7961291"/>
              <a:gd name="connsiteY73" fmla="*/ 1233055 h 1413164"/>
              <a:gd name="connsiteX74" fmla="*/ 5278582 w 7961291"/>
              <a:gd name="connsiteY74" fmla="*/ 1149928 h 1413164"/>
              <a:gd name="connsiteX75" fmla="*/ 5347855 w 7961291"/>
              <a:gd name="connsiteY75" fmla="*/ 1025237 h 1413164"/>
              <a:gd name="connsiteX76" fmla="*/ 5389418 w 7961291"/>
              <a:gd name="connsiteY76" fmla="*/ 1011382 h 1413164"/>
              <a:gd name="connsiteX77" fmla="*/ 5514109 w 7961291"/>
              <a:gd name="connsiteY77" fmla="*/ 914400 h 1413164"/>
              <a:gd name="connsiteX78" fmla="*/ 5555673 w 7961291"/>
              <a:gd name="connsiteY78" fmla="*/ 900546 h 1413164"/>
              <a:gd name="connsiteX79" fmla="*/ 5611091 w 7961291"/>
              <a:gd name="connsiteY79" fmla="*/ 872837 h 1413164"/>
              <a:gd name="connsiteX80" fmla="*/ 5652655 w 7961291"/>
              <a:gd name="connsiteY80" fmla="*/ 845128 h 1413164"/>
              <a:gd name="connsiteX81" fmla="*/ 5735782 w 7961291"/>
              <a:gd name="connsiteY81" fmla="*/ 817418 h 1413164"/>
              <a:gd name="connsiteX82" fmla="*/ 5832764 w 7961291"/>
              <a:gd name="connsiteY82" fmla="*/ 789709 h 1413164"/>
              <a:gd name="connsiteX83" fmla="*/ 5971309 w 7961291"/>
              <a:gd name="connsiteY83" fmla="*/ 775855 h 1413164"/>
              <a:gd name="connsiteX84" fmla="*/ 6497782 w 7961291"/>
              <a:gd name="connsiteY84" fmla="*/ 789709 h 1413164"/>
              <a:gd name="connsiteX85" fmla="*/ 6580909 w 7961291"/>
              <a:gd name="connsiteY85" fmla="*/ 817418 h 1413164"/>
              <a:gd name="connsiteX86" fmla="*/ 6664037 w 7961291"/>
              <a:gd name="connsiteY86" fmla="*/ 845128 h 1413164"/>
              <a:gd name="connsiteX87" fmla="*/ 6747164 w 7961291"/>
              <a:gd name="connsiteY87" fmla="*/ 872837 h 1413164"/>
              <a:gd name="connsiteX88" fmla="*/ 6788727 w 7961291"/>
              <a:gd name="connsiteY88" fmla="*/ 900546 h 1413164"/>
              <a:gd name="connsiteX89" fmla="*/ 6871855 w 7961291"/>
              <a:gd name="connsiteY89" fmla="*/ 928255 h 1413164"/>
              <a:gd name="connsiteX90" fmla="*/ 6954982 w 7961291"/>
              <a:gd name="connsiteY90" fmla="*/ 983673 h 1413164"/>
              <a:gd name="connsiteX91" fmla="*/ 6996546 w 7961291"/>
              <a:gd name="connsiteY91" fmla="*/ 1011382 h 1413164"/>
              <a:gd name="connsiteX92" fmla="*/ 7024255 w 7961291"/>
              <a:gd name="connsiteY92" fmla="*/ 1052946 h 1413164"/>
              <a:gd name="connsiteX93" fmla="*/ 7148946 w 7961291"/>
              <a:gd name="connsiteY93" fmla="*/ 1149928 h 1413164"/>
              <a:gd name="connsiteX94" fmla="*/ 7190509 w 7961291"/>
              <a:gd name="connsiteY94" fmla="*/ 1177637 h 1413164"/>
              <a:gd name="connsiteX95" fmla="*/ 7218218 w 7961291"/>
              <a:gd name="connsiteY95" fmla="*/ 1219200 h 1413164"/>
              <a:gd name="connsiteX96" fmla="*/ 7259782 w 7961291"/>
              <a:gd name="connsiteY96" fmla="*/ 1233055 h 1413164"/>
              <a:gd name="connsiteX97" fmla="*/ 7273637 w 7961291"/>
              <a:gd name="connsiteY97" fmla="*/ 1274618 h 1413164"/>
              <a:gd name="connsiteX98" fmla="*/ 7301346 w 7961291"/>
              <a:gd name="connsiteY98" fmla="*/ 1302328 h 1413164"/>
              <a:gd name="connsiteX99" fmla="*/ 7370618 w 7961291"/>
              <a:gd name="connsiteY99" fmla="*/ 1371600 h 1413164"/>
              <a:gd name="connsiteX100" fmla="*/ 7398327 w 7961291"/>
              <a:gd name="connsiteY100" fmla="*/ 1413164 h 1413164"/>
              <a:gd name="connsiteX101" fmla="*/ 7412182 w 7961291"/>
              <a:gd name="connsiteY101" fmla="*/ 1371600 h 1413164"/>
              <a:gd name="connsiteX102" fmla="*/ 7509164 w 7961291"/>
              <a:gd name="connsiteY102" fmla="*/ 1260764 h 1413164"/>
              <a:gd name="connsiteX103" fmla="*/ 7592291 w 7961291"/>
              <a:gd name="connsiteY103" fmla="*/ 1136073 h 1413164"/>
              <a:gd name="connsiteX104" fmla="*/ 7675418 w 7961291"/>
              <a:gd name="connsiteY104" fmla="*/ 1052946 h 1413164"/>
              <a:gd name="connsiteX105" fmla="*/ 7703127 w 7961291"/>
              <a:gd name="connsiteY105" fmla="*/ 1011382 h 1413164"/>
              <a:gd name="connsiteX106" fmla="*/ 7786255 w 7961291"/>
              <a:gd name="connsiteY106" fmla="*/ 955964 h 1413164"/>
              <a:gd name="connsiteX107" fmla="*/ 7869382 w 7961291"/>
              <a:gd name="connsiteY107" fmla="*/ 872837 h 1413164"/>
              <a:gd name="connsiteX108" fmla="*/ 7910946 w 7961291"/>
              <a:gd name="connsiteY108" fmla="*/ 845128 h 1413164"/>
              <a:gd name="connsiteX109" fmla="*/ 7938655 w 7961291"/>
              <a:gd name="connsiteY109" fmla="*/ 803564 h 1413164"/>
              <a:gd name="connsiteX110" fmla="*/ 7938655 w 7961291"/>
              <a:gd name="connsiteY110" fmla="*/ 429491 h 1413164"/>
              <a:gd name="connsiteX111" fmla="*/ 7910946 w 7961291"/>
              <a:gd name="connsiteY111" fmla="*/ 318655 h 1413164"/>
              <a:gd name="connsiteX112" fmla="*/ 7883237 w 7961291"/>
              <a:gd name="connsiteY112" fmla="*/ 277091 h 1413164"/>
              <a:gd name="connsiteX113" fmla="*/ 7869382 w 7961291"/>
              <a:gd name="connsiteY113" fmla="*/ 235528 h 1413164"/>
              <a:gd name="connsiteX114" fmla="*/ 7841673 w 7961291"/>
              <a:gd name="connsiteY114" fmla="*/ 207818 h 1413164"/>
              <a:gd name="connsiteX115" fmla="*/ 7786255 w 7961291"/>
              <a:gd name="connsiteY115" fmla="*/ 124691 h 1413164"/>
              <a:gd name="connsiteX116" fmla="*/ 7744691 w 7961291"/>
              <a:gd name="connsiteY116" fmla="*/ 96982 h 1413164"/>
              <a:gd name="connsiteX117" fmla="*/ 7661564 w 7961291"/>
              <a:gd name="connsiteY117" fmla="*/ 41564 h 1413164"/>
              <a:gd name="connsiteX118" fmla="*/ 7606146 w 7961291"/>
              <a:gd name="connsiteY118" fmla="*/ 13855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961291" h="1413164">
                <a:moveTo>
                  <a:pt x="0" y="0"/>
                </a:moveTo>
                <a:cubicBezTo>
                  <a:pt x="23091" y="36946"/>
                  <a:pt x="45882" y="74080"/>
                  <a:pt x="69273" y="110837"/>
                </a:cubicBezTo>
                <a:cubicBezTo>
                  <a:pt x="78212" y="124885"/>
                  <a:pt x="87746" y="138546"/>
                  <a:pt x="96982" y="152400"/>
                </a:cubicBezTo>
                <a:lnTo>
                  <a:pt x="124691" y="193964"/>
                </a:lnTo>
                <a:cubicBezTo>
                  <a:pt x="137499" y="213177"/>
                  <a:pt x="152834" y="230592"/>
                  <a:pt x="166255" y="249382"/>
                </a:cubicBezTo>
                <a:cubicBezTo>
                  <a:pt x="175933" y="262932"/>
                  <a:pt x="183304" y="278154"/>
                  <a:pt x="193964" y="290946"/>
                </a:cubicBezTo>
                <a:cubicBezTo>
                  <a:pt x="206507" y="305998"/>
                  <a:pt x="222984" y="317457"/>
                  <a:pt x="235527" y="332509"/>
                </a:cubicBezTo>
                <a:cubicBezTo>
                  <a:pt x="331978" y="448249"/>
                  <a:pt x="183366" y="294200"/>
                  <a:pt x="304800" y="415637"/>
                </a:cubicBezTo>
                <a:cubicBezTo>
                  <a:pt x="309418" y="429491"/>
                  <a:pt x="311563" y="444434"/>
                  <a:pt x="318655" y="457200"/>
                </a:cubicBezTo>
                <a:cubicBezTo>
                  <a:pt x="334828" y="486311"/>
                  <a:pt x="355600" y="512619"/>
                  <a:pt x="374073" y="540328"/>
                </a:cubicBezTo>
                <a:lnTo>
                  <a:pt x="429491" y="623455"/>
                </a:lnTo>
                <a:cubicBezTo>
                  <a:pt x="438727" y="637309"/>
                  <a:pt x="445426" y="653244"/>
                  <a:pt x="457200" y="665018"/>
                </a:cubicBezTo>
                <a:lnTo>
                  <a:pt x="526473" y="734291"/>
                </a:lnTo>
                <a:cubicBezTo>
                  <a:pt x="550858" y="807449"/>
                  <a:pt x="532225" y="763702"/>
                  <a:pt x="595746" y="858982"/>
                </a:cubicBezTo>
                <a:lnTo>
                  <a:pt x="623455" y="900546"/>
                </a:lnTo>
                <a:cubicBezTo>
                  <a:pt x="686530" y="1089770"/>
                  <a:pt x="617713" y="896381"/>
                  <a:pt x="678873" y="1039091"/>
                </a:cubicBezTo>
                <a:cubicBezTo>
                  <a:pt x="697873" y="1083425"/>
                  <a:pt x="693572" y="1097891"/>
                  <a:pt x="706582" y="1149928"/>
                </a:cubicBezTo>
                <a:cubicBezTo>
                  <a:pt x="710124" y="1164096"/>
                  <a:pt x="713345" y="1178725"/>
                  <a:pt x="720437" y="1191491"/>
                </a:cubicBezTo>
                <a:cubicBezTo>
                  <a:pt x="736610" y="1220602"/>
                  <a:pt x="775855" y="1274618"/>
                  <a:pt x="775855" y="1274618"/>
                </a:cubicBezTo>
                <a:cubicBezTo>
                  <a:pt x="785091" y="1302327"/>
                  <a:pt x="782911" y="1378400"/>
                  <a:pt x="803564" y="1357746"/>
                </a:cubicBezTo>
                <a:cubicBezTo>
                  <a:pt x="817418" y="1343891"/>
                  <a:pt x="833098" y="1331648"/>
                  <a:pt x="845127" y="1316182"/>
                </a:cubicBezTo>
                <a:cubicBezTo>
                  <a:pt x="845143" y="1316162"/>
                  <a:pt x="914393" y="1212284"/>
                  <a:pt x="928255" y="1191491"/>
                </a:cubicBezTo>
                <a:cubicBezTo>
                  <a:pt x="957547" y="1147553"/>
                  <a:pt x="976610" y="1113073"/>
                  <a:pt x="1025237" y="1080655"/>
                </a:cubicBezTo>
                <a:cubicBezTo>
                  <a:pt x="1128429" y="1011859"/>
                  <a:pt x="1001689" y="1100278"/>
                  <a:pt x="1108364" y="1011382"/>
                </a:cubicBezTo>
                <a:cubicBezTo>
                  <a:pt x="1121156" y="1000722"/>
                  <a:pt x="1136925" y="994075"/>
                  <a:pt x="1149927" y="983673"/>
                </a:cubicBezTo>
                <a:cubicBezTo>
                  <a:pt x="1160127" y="975513"/>
                  <a:pt x="1166436" y="962685"/>
                  <a:pt x="1177637" y="955964"/>
                </a:cubicBezTo>
                <a:cubicBezTo>
                  <a:pt x="1190160" y="948450"/>
                  <a:pt x="1205158" y="946121"/>
                  <a:pt x="1219200" y="942109"/>
                </a:cubicBezTo>
                <a:cubicBezTo>
                  <a:pt x="1315791" y="914511"/>
                  <a:pt x="1235299" y="941610"/>
                  <a:pt x="1357746" y="914400"/>
                </a:cubicBezTo>
                <a:cubicBezTo>
                  <a:pt x="1372002" y="911232"/>
                  <a:pt x="1385053" y="903714"/>
                  <a:pt x="1399309" y="900546"/>
                </a:cubicBezTo>
                <a:cubicBezTo>
                  <a:pt x="1426732" y="894452"/>
                  <a:pt x="1454799" y="891716"/>
                  <a:pt x="1482437" y="886691"/>
                </a:cubicBezTo>
                <a:cubicBezTo>
                  <a:pt x="1505605" y="882479"/>
                  <a:pt x="1528618" y="877455"/>
                  <a:pt x="1551709" y="872837"/>
                </a:cubicBezTo>
                <a:lnTo>
                  <a:pt x="2355273" y="886691"/>
                </a:lnTo>
                <a:cubicBezTo>
                  <a:pt x="2455714" y="889781"/>
                  <a:pt x="2426193" y="895957"/>
                  <a:pt x="2493818" y="914400"/>
                </a:cubicBezTo>
                <a:cubicBezTo>
                  <a:pt x="2530559" y="924420"/>
                  <a:pt x="2568527" y="930066"/>
                  <a:pt x="2604655" y="942109"/>
                </a:cubicBezTo>
                <a:lnTo>
                  <a:pt x="2687782" y="969818"/>
                </a:lnTo>
                <a:cubicBezTo>
                  <a:pt x="2736143" y="1018181"/>
                  <a:pt x="2703100" y="993398"/>
                  <a:pt x="2798618" y="1025237"/>
                </a:cubicBezTo>
                <a:lnTo>
                  <a:pt x="2840182" y="1039091"/>
                </a:lnTo>
                <a:cubicBezTo>
                  <a:pt x="2867891" y="1057564"/>
                  <a:pt x="2904836" y="1066800"/>
                  <a:pt x="2923309" y="1094509"/>
                </a:cubicBezTo>
                <a:lnTo>
                  <a:pt x="2978727" y="1177637"/>
                </a:lnTo>
                <a:cubicBezTo>
                  <a:pt x="2986828" y="1189788"/>
                  <a:pt x="2983459" y="1207796"/>
                  <a:pt x="2992582" y="1219200"/>
                </a:cubicBezTo>
                <a:cubicBezTo>
                  <a:pt x="3002984" y="1232202"/>
                  <a:pt x="3020291" y="1237673"/>
                  <a:pt x="3034146" y="1246909"/>
                </a:cubicBezTo>
                <a:cubicBezTo>
                  <a:pt x="3042839" y="1259948"/>
                  <a:pt x="3076253" y="1321615"/>
                  <a:pt x="3103418" y="1316182"/>
                </a:cubicBezTo>
                <a:cubicBezTo>
                  <a:pt x="3119746" y="1312916"/>
                  <a:pt x="3120725" y="1287620"/>
                  <a:pt x="3131127" y="1274618"/>
                </a:cubicBezTo>
                <a:cubicBezTo>
                  <a:pt x="3139287" y="1264418"/>
                  <a:pt x="3149600" y="1256145"/>
                  <a:pt x="3158837" y="1246909"/>
                </a:cubicBezTo>
                <a:cubicBezTo>
                  <a:pt x="3193660" y="1142438"/>
                  <a:pt x="3142635" y="1267163"/>
                  <a:pt x="3214255" y="1177637"/>
                </a:cubicBezTo>
                <a:cubicBezTo>
                  <a:pt x="3223378" y="1166233"/>
                  <a:pt x="3217782" y="1146400"/>
                  <a:pt x="3228109" y="1136073"/>
                </a:cubicBezTo>
                <a:cubicBezTo>
                  <a:pt x="3251657" y="1112525"/>
                  <a:pt x="3283528" y="1099128"/>
                  <a:pt x="3311237" y="1080655"/>
                </a:cubicBezTo>
                <a:lnTo>
                  <a:pt x="3352800" y="1052946"/>
                </a:lnTo>
                <a:cubicBezTo>
                  <a:pt x="3364951" y="1044845"/>
                  <a:pt x="3381598" y="1046183"/>
                  <a:pt x="3394364" y="1039091"/>
                </a:cubicBezTo>
                <a:cubicBezTo>
                  <a:pt x="3423475" y="1022918"/>
                  <a:pt x="3445898" y="994204"/>
                  <a:pt x="3477491" y="983673"/>
                </a:cubicBezTo>
                <a:cubicBezTo>
                  <a:pt x="3491346" y="979055"/>
                  <a:pt x="3505993" y="976349"/>
                  <a:pt x="3519055" y="969818"/>
                </a:cubicBezTo>
                <a:cubicBezTo>
                  <a:pt x="3533948" y="962371"/>
                  <a:pt x="3545402" y="948872"/>
                  <a:pt x="3560618" y="942109"/>
                </a:cubicBezTo>
                <a:cubicBezTo>
                  <a:pt x="3587309" y="930246"/>
                  <a:pt x="3616037" y="923636"/>
                  <a:pt x="3643746" y="914400"/>
                </a:cubicBezTo>
                <a:lnTo>
                  <a:pt x="3685309" y="900546"/>
                </a:lnTo>
                <a:cubicBezTo>
                  <a:pt x="3699164" y="891310"/>
                  <a:pt x="3711657" y="879600"/>
                  <a:pt x="3726873" y="872837"/>
                </a:cubicBezTo>
                <a:cubicBezTo>
                  <a:pt x="3753563" y="860975"/>
                  <a:pt x="3782291" y="854364"/>
                  <a:pt x="3810000" y="845128"/>
                </a:cubicBezTo>
                <a:cubicBezTo>
                  <a:pt x="3873906" y="823826"/>
                  <a:pt x="3837239" y="834138"/>
                  <a:pt x="3920837" y="817418"/>
                </a:cubicBezTo>
                <a:cubicBezTo>
                  <a:pt x="4073237" y="822036"/>
                  <a:pt x="4226016" y="819579"/>
                  <a:pt x="4378037" y="831273"/>
                </a:cubicBezTo>
                <a:cubicBezTo>
                  <a:pt x="4407159" y="833513"/>
                  <a:pt x="4433455" y="849746"/>
                  <a:pt x="4461164" y="858982"/>
                </a:cubicBezTo>
                <a:cubicBezTo>
                  <a:pt x="4560840" y="892208"/>
                  <a:pt x="4436341" y="851890"/>
                  <a:pt x="4558146" y="886691"/>
                </a:cubicBezTo>
                <a:cubicBezTo>
                  <a:pt x="4572188" y="890703"/>
                  <a:pt x="4585667" y="896534"/>
                  <a:pt x="4599709" y="900546"/>
                </a:cubicBezTo>
                <a:cubicBezTo>
                  <a:pt x="4614485" y="904768"/>
                  <a:pt x="4679101" y="918483"/>
                  <a:pt x="4696691" y="928255"/>
                </a:cubicBezTo>
                <a:cubicBezTo>
                  <a:pt x="4725802" y="944428"/>
                  <a:pt x="4752109" y="965200"/>
                  <a:pt x="4779818" y="983673"/>
                </a:cubicBezTo>
                <a:lnTo>
                  <a:pt x="4821382" y="1011382"/>
                </a:lnTo>
                <a:cubicBezTo>
                  <a:pt x="4830618" y="1025237"/>
                  <a:pt x="4836089" y="1042544"/>
                  <a:pt x="4849091" y="1052946"/>
                </a:cubicBezTo>
                <a:cubicBezTo>
                  <a:pt x="4860495" y="1062069"/>
                  <a:pt x="4877593" y="1060269"/>
                  <a:pt x="4890655" y="1066800"/>
                </a:cubicBezTo>
                <a:cubicBezTo>
                  <a:pt x="4905548" y="1074246"/>
                  <a:pt x="4918364" y="1085273"/>
                  <a:pt x="4932218" y="1094509"/>
                </a:cubicBezTo>
                <a:cubicBezTo>
                  <a:pt x="4944805" y="1113390"/>
                  <a:pt x="4965699" y="1150619"/>
                  <a:pt x="4987637" y="1163782"/>
                </a:cubicBezTo>
                <a:cubicBezTo>
                  <a:pt x="5000160" y="1171296"/>
                  <a:pt x="5015346" y="1173019"/>
                  <a:pt x="5029200" y="1177637"/>
                </a:cubicBezTo>
                <a:cubicBezTo>
                  <a:pt x="5108609" y="1296749"/>
                  <a:pt x="5002873" y="1156575"/>
                  <a:pt x="5098473" y="1233055"/>
                </a:cubicBezTo>
                <a:cubicBezTo>
                  <a:pt x="5111475" y="1243457"/>
                  <a:pt x="5115780" y="1261616"/>
                  <a:pt x="5126182" y="1274618"/>
                </a:cubicBezTo>
                <a:cubicBezTo>
                  <a:pt x="5134342" y="1284818"/>
                  <a:pt x="5144655" y="1293091"/>
                  <a:pt x="5153891" y="1302328"/>
                </a:cubicBezTo>
                <a:cubicBezTo>
                  <a:pt x="5167746" y="1293091"/>
                  <a:pt x="5185053" y="1287621"/>
                  <a:pt x="5195455" y="1274618"/>
                </a:cubicBezTo>
                <a:cubicBezTo>
                  <a:pt x="5204578" y="1263214"/>
                  <a:pt x="5202778" y="1246117"/>
                  <a:pt x="5209309" y="1233055"/>
                </a:cubicBezTo>
                <a:cubicBezTo>
                  <a:pt x="5228598" y="1194476"/>
                  <a:pt x="5247940" y="1180570"/>
                  <a:pt x="5278582" y="1149928"/>
                </a:cubicBezTo>
                <a:cubicBezTo>
                  <a:pt x="5302968" y="1076771"/>
                  <a:pt x="5284336" y="1120515"/>
                  <a:pt x="5347855" y="1025237"/>
                </a:cubicBezTo>
                <a:cubicBezTo>
                  <a:pt x="5355956" y="1013086"/>
                  <a:pt x="5375564" y="1016000"/>
                  <a:pt x="5389418" y="1011382"/>
                </a:cubicBezTo>
                <a:cubicBezTo>
                  <a:pt x="5454530" y="946270"/>
                  <a:pt x="5414679" y="980686"/>
                  <a:pt x="5514109" y="914400"/>
                </a:cubicBezTo>
                <a:cubicBezTo>
                  <a:pt x="5526260" y="906299"/>
                  <a:pt x="5542250" y="906299"/>
                  <a:pt x="5555673" y="900546"/>
                </a:cubicBezTo>
                <a:cubicBezTo>
                  <a:pt x="5574656" y="892410"/>
                  <a:pt x="5593159" y="883084"/>
                  <a:pt x="5611091" y="872837"/>
                </a:cubicBezTo>
                <a:cubicBezTo>
                  <a:pt x="5625548" y="864576"/>
                  <a:pt x="5637439" y="851891"/>
                  <a:pt x="5652655" y="845128"/>
                </a:cubicBezTo>
                <a:cubicBezTo>
                  <a:pt x="5679346" y="833265"/>
                  <a:pt x="5708073" y="826654"/>
                  <a:pt x="5735782" y="817418"/>
                </a:cubicBezTo>
                <a:cubicBezTo>
                  <a:pt x="5765381" y="807551"/>
                  <a:pt x="5802331" y="794057"/>
                  <a:pt x="5832764" y="789709"/>
                </a:cubicBezTo>
                <a:cubicBezTo>
                  <a:pt x="5878710" y="783145"/>
                  <a:pt x="5925127" y="780473"/>
                  <a:pt x="5971309" y="775855"/>
                </a:cubicBezTo>
                <a:cubicBezTo>
                  <a:pt x="6146800" y="780473"/>
                  <a:pt x="6322637" y="777767"/>
                  <a:pt x="6497782" y="789709"/>
                </a:cubicBezTo>
                <a:cubicBezTo>
                  <a:pt x="6526922" y="791696"/>
                  <a:pt x="6553200" y="808182"/>
                  <a:pt x="6580909" y="817418"/>
                </a:cubicBezTo>
                <a:lnTo>
                  <a:pt x="6664037" y="845128"/>
                </a:lnTo>
                <a:lnTo>
                  <a:pt x="6747164" y="872837"/>
                </a:lnTo>
                <a:cubicBezTo>
                  <a:pt x="6762960" y="878103"/>
                  <a:pt x="6773511" y="893783"/>
                  <a:pt x="6788727" y="900546"/>
                </a:cubicBezTo>
                <a:cubicBezTo>
                  <a:pt x="6815418" y="912409"/>
                  <a:pt x="6844146" y="919019"/>
                  <a:pt x="6871855" y="928255"/>
                </a:cubicBezTo>
                <a:cubicBezTo>
                  <a:pt x="6903448" y="938786"/>
                  <a:pt x="6927273" y="965200"/>
                  <a:pt x="6954982" y="983673"/>
                </a:cubicBezTo>
                <a:lnTo>
                  <a:pt x="6996546" y="1011382"/>
                </a:lnTo>
                <a:cubicBezTo>
                  <a:pt x="7005782" y="1025237"/>
                  <a:pt x="7013595" y="1040154"/>
                  <a:pt x="7024255" y="1052946"/>
                </a:cubicBezTo>
                <a:cubicBezTo>
                  <a:pt x="7064949" y="1101779"/>
                  <a:pt x="7091019" y="1111309"/>
                  <a:pt x="7148946" y="1149928"/>
                </a:cubicBezTo>
                <a:lnTo>
                  <a:pt x="7190509" y="1177637"/>
                </a:lnTo>
                <a:cubicBezTo>
                  <a:pt x="7199745" y="1191491"/>
                  <a:pt x="7205216" y="1208798"/>
                  <a:pt x="7218218" y="1219200"/>
                </a:cubicBezTo>
                <a:cubicBezTo>
                  <a:pt x="7229622" y="1228323"/>
                  <a:pt x="7249455" y="1222728"/>
                  <a:pt x="7259782" y="1233055"/>
                </a:cubicBezTo>
                <a:cubicBezTo>
                  <a:pt x="7270109" y="1243381"/>
                  <a:pt x="7266123" y="1262095"/>
                  <a:pt x="7273637" y="1274618"/>
                </a:cubicBezTo>
                <a:cubicBezTo>
                  <a:pt x="7280358" y="1285819"/>
                  <a:pt x="7293186" y="1292128"/>
                  <a:pt x="7301346" y="1302328"/>
                </a:cubicBezTo>
                <a:cubicBezTo>
                  <a:pt x="7354123" y="1368300"/>
                  <a:pt x="7299369" y="1324100"/>
                  <a:pt x="7370618" y="1371600"/>
                </a:cubicBezTo>
                <a:cubicBezTo>
                  <a:pt x="7379854" y="1385455"/>
                  <a:pt x="7381676" y="1413164"/>
                  <a:pt x="7398327" y="1413164"/>
                </a:cubicBezTo>
                <a:cubicBezTo>
                  <a:pt x="7412931" y="1413164"/>
                  <a:pt x="7405090" y="1384366"/>
                  <a:pt x="7412182" y="1371600"/>
                </a:cubicBezTo>
                <a:cubicBezTo>
                  <a:pt x="7459722" y="1286028"/>
                  <a:pt x="7448448" y="1301241"/>
                  <a:pt x="7509164" y="1260764"/>
                </a:cubicBezTo>
                <a:lnTo>
                  <a:pt x="7592291" y="1136073"/>
                </a:lnTo>
                <a:cubicBezTo>
                  <a:pt x="7614028" y="1103468"/>
                  <a:pt x="7647709" y="1080655"/>
                  <a:pt x="7675418" y="1052946"/>
                </a:cubicBezTo>
                <a:cubicBezTo>
                  <a:pt x="7687192" y="1041172"/>
                  <a:pt x="7690596" y="1022347"/>
                  <a:pt x="7703127" y="1011382"/>
                </a:cubicBezTo>
                <a:cubicBezTo>
                  <a:pt x="7728190" y="989452"/>
                  <a:pt x="7758546" y="974437"/>
                  <a:pt x="7786255" y="955964"/>
                </a:cubicBezTo>
                <a:cubicBezTo>
                  <a:pt x="7818860" y="934227"/>
                  <a:pt x="7836777" y="894574"/>
                  <a:pt x="7869382" y="872837"/>
                </a:cubicBezTo>
                <a:lnTo>
                  <a:pt x="7910946" y="845128"/>
                </a:lnTo>
                <a:cubicBezTo>
                  <a:pt x="7920182" y="831273"/>
                  <a:pt x="7931209" y="818457"/>
                  <a:pt x="7938655" y="803564"/>
                </a:cubicBezTo>
                <a:cubicBezTo>
                  <a:pt x="7989457" y="701958"/>
                  <a:pt x="7938915" y="433268"/>
                  <a:pt x="7938655" y="429491"/>
                </a:cubicBezTo>
                <a:cubicBezTo>
                  <a:pt x="7937391" y="411156"/>
                  <a:pt x="7922662" y="342088"/>
                  <a:pt x="7910946" y="318655"/>
                </a:cubicBezTo>
                <a:cubicBezTo>
                  <a:pt x="7903499" y="303762"/>
                  <a:pt x="7890684" y="291984"/>
                  <a:pt x="7883237" y="277091"/>
                </a:cubicBezTo>
                <a:cubicBezTo>
                  <a:pt x="7876706" y="264029"/>
                  <a:pt x="7876896" y="248051"/>
                  <a:pt x="7869382" y="235528"/>
                </a:cubicBezTo>
                <a:cubicBezTo>
                  <a:pt x="7862661" y="224327"/>
                  <a:pt x="7849510" y="218268"/>
                  <a:pt x="7841673" y="207818"/>
                </a:cubicBezTo>
                <a:cubicBezTo>
                  <a:pt x="7821692" y="181176"/>
                  <a:pt x="7804728" y="152400"/>
                  <a:pt x="7786255" y="124691"/>
                </a:cubicBezTo>
                <a:cubicBezTo>
                  <a:pt x="7777019" y="110836"/>
                  <a:pt x="7757483" y="107642"/>
                  <a:pt x="7744691" y="96982"/>
                </a:cubicBezTo>
                <a:cubicBezTo>
                  <a:pt x="7675504" y="39326"/>
                  <a:pt x="7734607" y="65911"/>
                  <a:pt x="7661564" y="41564"/>
                </a:cubicBezTo>
                <a:cubicBezTo>
                  <a:pt x="7616158" y="11293"/>
                  <a:pt x="7636651" y="13855"/>
                  <a:pt x="7606146" y="13855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5" y="4339879"/>
            <a:ext cx="1224024" cy="2104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801296"/>
                  </p:ext>
                </p:extLst>
              </p:nvPr>
            </p:nvGraphicFramePr>
            <p:xfrm>
              <a:off x="914400" y="1568428"/>
              <a:ext cx="5715000" cy="1896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Availability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𝑈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Score (</a:t>
                          </a:r>
                          <a14:m>
                            <m:oMath xmlns:m="http://schemas.openxmlformats.org/officeDocument/2006/math">
                              <m:r>
                                <a:rPr lang="el-GR" sz="1800" i="1" dirty="0" smtClean="0">
                                  <a:latin typeface="Cambria Math"/>
                                </a:rPr>
                                <m:t>𝜙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𝑝𝑙𝑎𝑛𝑡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P(visit plant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0.83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235829"/>
                  </p:ext>
                </p:extLst>
              </p:nvPr>
            </p:nvGraphicFramePr>
            <p:xfrm>
              <a:off x="914400" y="1568428"/>
              <a:ext cx="5715000" cy="1896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08065" r="-199681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4762" r="-199681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09677" r="-19968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409677" r="-19968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0.17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0.83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83" y="4339878"/>
            <a:ext cx="1224024" cy="2104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31" y="4328098"/>
            <a:ext cx="1224024" cy="2104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1437" y="646839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8259" y="652036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our model mathematically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The probability of the pollinator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pt-BR" dirty="0" smtClean="0"/>
                  <a:t> visiting plant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 smtClean="0"/>
                  <a:t> is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𝑣𝑖𝑠𝑖𝑡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𝑝𝑙𝑎𝑛𝑡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l-G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>
                                          <a:latin typeface="Cambria Math"/>
                                        </a:rPr>
                                        <m:t>ϕ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l-GR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likelihood of the observed collection of visits during one meadow-watch is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𝑐𝑜𝑙𝑙𝑒𝑐𝑡𝑖𝑜𝑛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𝑣𝑖𝑠𝑖𝑡𝑠</m:t>
                      </m:r>
                      <m:r>
                        <a:rPr lang="en-US" i="1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ϕ</m:t>
                          </m:r>
                        </m:e>
                        <m:sub>
                          <m:r>
                            <a:rPr lang="el-G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l-GR">
                          <a:latin typeface="Cambria Math"/>
                        </a:rPr>
                        <m:t>)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(#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𝑣𝑖𝑠𝑖𝑡𝑠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)!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𝑣𝑖𝑠𝑖𝑡𝑠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1)!…(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𝑣𝑖𝑠𝑖𝑡𝑠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)!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𝑣𝑖𝑠𝑖𝑡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𝑡𝑜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𝑣𝑖𝑠𝑖𝑡𝑠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𝑡𝑜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1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the </a:t>
            </a:r>
            <a:r>
              <a:rPr lang="en-US" dirty="0" smtClean="0"/>
              <a:t>Multinomial Model—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Simulated 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Choose </a:t>
            </a:r>
            <a:r>
              <a:rPr lang="en-US" sz="2800" dirty="0"/>
              <a:t>the score function for the pollinator.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Calculate the probability a pollinator would visit each plant in the meadow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Generate random use data for all the meadows using the probability vector. 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gradient descent to find the </a:t>
            </a:r>
            <a:r>
              <a:rPr lang="en-US" sz="2800" dirty="0" smtClean="0"/>
              <a:t>fitted</a:t>
            </a:r>
            <a:r>
              <a:rPr lang="en-US" sz="2800" dirty="0" smtClean="0"/>
              <a:t> </a:t>
            </a:r>
            <a:r>
              <a:rPr lang="en-US" sz="2800" dirty="0" smtClean="0"/>
              <a:t>scores.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8" t="11703" b="8608"/>
          <a:stretch/>
        </p:blipFill>
        <p:spPr>
          <a:xfrm>
            <a:off x="3534508" y="2426676"/>
            <a:ext cx="2979411" cy="2514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11251" b="8118"/>
          <a:stretch/>
        </p:blipFill>
        <p:spPr>
          <a:xfrm>
            <a:off x="175846" y="2426677"/>
            <a:ext cx="294835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11703" b="8608"/>
          <a:stretch/>
        </p:blipFill>
        <p:spPr>
          <a:xfrm>
            <a:off x="6330462" y="2426676"/>
            <a:ext cx="3002857" cy="2514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2244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22244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Half-Special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2224424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True-Special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9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model work as 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20493" y="3124200"/>
            <a:ext cx="4343400" cy="1146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Solution—Introduce  Regularization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5"/>
          <a:stretch/>
        </p:blipFill>
        <p:spPr>
          <a:xfrm>
            <a:off x="193257" y="2233246"/>
            <a:ext cx="4281760" cy="3793500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620493" y="1915942"/>
            <a:ext cx="4343400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42251" y="1592777"/>
            <a:ext cx="31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Regularization--Generalist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0"/>
          <a:stretch/>
        </p:blipFill>
        <p:spPr>
          <a:xfrm>
            <a:off x="193257" y="2286000"/>
            <a:ext cx="4281760" cy="3740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Regularization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251" y="1592777"/>
            <a:ext cx="31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Regularization--Generalist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7192" y="1592776"/>
            <a:ext cx="318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Regularization--Generalist</a:t>
            </a:r>
            <a:endParaRPr lang="en-US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6"/>
          <a:stretch/>
        </p:blipFill>
        <p:spPr>
          <a:xfrm>
            <a:off x="4648199" y="2250830"/>
            <a:ext cx="4281759" cy="3775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35845" y="6041183"/>
                <a:ext cx="2306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Pearson’s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= 0.812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845" y="6041183"/>
                <a:ext cx="230646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381" t="-8197" r="-15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0904" y="6041183"/>
                <a:ext cx="2306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Pearson’s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 smtClean="0"/>
                  <a:t> = 0.531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904" y="6041183"/>
                <a:ext cx="230646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81" t="-8197" r="-15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4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</a:p>
          <a:p>
            <a:endParaRPr lang="en-US" dirty="0" smtClean="0"/>
          </a:p>
          <a:p>
            <a:r>
              <a:rPr lang="en-US" dirty="0" smtClean="0"/>
              <a:t>Goodness of Fit—Chi-squared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05600" cy="4876800"/>
          </a:xfrm>
        </p:spPr>
        <p:txBody>
          <a:bodyPr/>
          <a:lstStyle/>
          <a:p>
            <a:r>
              <a:rPr lang="en-US" dirty="0" smtClean="0"/>
              <a:t>Can we explain the field interactions better if we incorporate the traits of the flowers?</a:t>
            </a:r>
          </a:p>
        </p:txBody>
      </p:sp>
      <p:pic>
        <p:nvPicPr>
          <p:cNvPr id="1026" name="Picture 2" descr="A pollinating moth blending in with the background of the white may apple flow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95400"/>
            <a:ext cx="16573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98096"/>
            <a:ext cx="1857375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1342"/>
            <a:ext cx="1762125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3331421"/>
            <a:ext cx="1762125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57599"/>
            <a:ext cx="2771775" cy="1647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25633" y="5974974"/>
            <a:ext cx="1636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Orthocarpus</a:t>
            </a:r>
            <a:r>
              <a:rPr lang="en-US" i="1" dirty="0"/>
              <a:t> </a:t>
            </a:r>
            <a:r>
              <a:rPr lang="en-US" i="1" dirty="0" err="1"/>
              <a:t>imbricatus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058957" y="5974974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Cirsium</a:t>
            </a:r>
            <a:r>
              <a:rPr lang="en-US" i="1" dirty="0"/>
              <a:t> </a:t>
            </a:r>
            <a:r>
              <a:rPr lang="en-US" i="1" dirty="0" err="1"/>
              <a:t>callilepis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2130256" y="5486214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Erythronium</a:t>
            </a:r>
            <a:r>
              <a:rPr lang="en-US" i="1" dirty="0"/>
              <a:t> </a:t>
            </a:r>
            <a:r>
              <a:rPr lang="en-US" i="1" dirty="0" err="1"/>
              <a:t>grandiflorum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152400" y="5974974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Hypericum</a:t>
            </a:r>
            <a:r>
              <a:rPr lang="en-US" i="1" dirty="0"/>
              <a:t> </a:t>
            </a:r>
            <a:r>
              <a:rPr lang="en-US" i="1" dirty="0" err="1"/>
              <a:t>anagalloides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21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Traits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of a pollinator visiting a plant: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𝑣𝑖𝑠𝑖𝑡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𝑡𝑜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𝑝𝑙𝑎𝑛𝑡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l-G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>
                                          <a:latin typeface="Cambria Math"/>
                                        </a:rPr>
                                        <m:t>ϕ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l-GR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>
                                              <a:latin typeface="Cambria Math"/>
                                            </a:rPr>
                                            <m:t>ϕ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express the </a:t>
                </a:r>
                <a:r>
                  <a:rPr lang="en-US" dirty="0" smtClean="0"/>
                  <a:t>score of plant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terms of </a:t>
                </a:r>
                <a:r>
                  <a:rPr lang="en-US" dirty="0" smtClean="0"/>
                  <a:t>its traits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l-G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𝑣𝑖𝑠𝑖𝑡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𝑝𝑙𝑎𝑛𝑡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ϕ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 baseline="3000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 baseline="3000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baseline="3000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i="1" baseline="3000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4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1" r="19763"/>
          <a:stretch/>
        </p:blipFill>
        <p:spPr>
          <a:xfrm>
            <a:off x="5172037" y="4293462"/>
            <a:ext cx="1202934" cy="2210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Traits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/>
        </p:blipFill>
        <p:spPr>
          <a:xfrm>
            <a:off x="2555631" y="4286534"/>
            <a:ext cx="1371600" cy="2210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4339878"/>
            <a:ext cx="1224024" cy="210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1" y="4339877"/>
            <a:ext cx="1224024" cy="2104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45" y="1885898"/>
            <a:ext cx="1264470" cy="145587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25049" y="3007867"/>
            <a:ext cx="7961291" cy="1403951"/>
          </a:xfrm>
          <a:custGeom>
            <a:avLst/>
            <a:gdLst>
              <a:gd name="connsiteX0" fmla="*/ 0 w 7961291"/>
              <a:gd name="connsiteY0" fmla="*/ 0 h 1413164"/>
              <a:gd name="connsiteX1" fmla="*/ 69273 w 7961291"/>
              <a:gd name="connsiteY1" fmla="*/ 110837 h 1413164"/>
              <a:gd name="connsiteX2" fmla="*/ 96982 w 7961291"/>
              <a:gd name="connsiteY2" fmla="*/ 152400 h 1413164"/>
              <a:gd name="connsiteX3" fmla="*/ 124691 w 7961291"/>
              <a:gd name="connsiteY3" fmla="*/ 193964 h 1413164"/>
              <a:gd name="connsiteX4" fmla="*/ 166255 w 7961291"/>
              <a:gd name="connsiteY4" fmla="*/ 249382 h 1413164"/>
              <a:gd name="connsiteX5" fmla="*/ 193964 w 7961291"/>
              <a:gd name="connsiteY5" fmla="*/ 290946 h 1413164"/>
              <a:gd name="connsiteX6" fmla="*/ 235527 w 7961291"/>
              <a:gd name="connsiteY6" fmla="*/ 332509 h 1413164"/>
              <a:gd name="connsiteX7" fmla="*/ 304800 w 7961291"/>
              <a:gd name="connsiteY7" fmla="*/ 415637 h 1413164"/>
              <a:gd name="connsiteX8" fmla="*/ 318655 w 7961291"/>
              <a:gd name="connsiteY8" fmla="*/ 457200 h 1413164"/>
              <a:gd name="connsiteX9" fmla="*/ 374073 w 7961291"/>
              <a:gd name="connsiteY9" fmla="*/ 540328 h 1413164"/>
              <a:gd name="connsiteX10" fmla="*/ 429491 w 7961291"/>
              <a:gd name="connsiteY10" fmla="*/ 623455 h 1413164"/>
              <a:gd name="connsiteX11" fmla="*/ 457200 w 7961291"/>
              <a:gd name="connsiteY11" fmla="*/ 665018 h 1413164"/>
              <a:gd name="connsiteX12" fmla="*/ 526473 w 7961291"/>
              <a:gd name="connsiteY12" fmla="*/ 734291 h 1413164"/>
              <a:gd name="connsiteX13" fmla="*/ 595746 w 7961291"/>
              <a:gd name="connsiteY13" fmla="*/ 858982 h 1413164"/>
              <a:gd name="connsiteX14" fmla="*/ 623455 w 7961291"/>
              <a:gd name="connsiteY14" fmla="*/ 900546 h 1413164"/>
              <a:gd name="connsiteX15" fmla="*/ 678873 w 7961291"/>
              <a:gd name="connsiteY15" fmla="*/ 1039091 h 1413164"/>
              <a:gd name="connsiteX16" fmla="*/ 706582 w 7961291"/>
              <a:gd name="connsiteY16" fmla="*/ 1149928 h 1413164"/>
              <a:gd name="connsiteX17" fmla="*/ 720437 w 7961291"/>
              <a:gd name="connsiteY17" fmla="*/ 1191491 h 1413164"/>
              <a:gd name="connsiteX18" fmla="*/ 775855 w 7961291"/>
              <a:gd name="connsiteY18" fmla="*/ 1274618 h 1413164"/>
              <a:gd name="connsiteX19" fmla="*/ 803564 w 7961291"/>
              <a:gd name="connsiteY19" fmla="*/ 1357746 h 1413164"/>
              <a:gd name="connsiteX20" fmla="*/ 845127 w 7961291"/>
              <a:gd name="connsiteY20" fmla="*/ 1316182 h 1413164"/>
              <a:gd name="connsiteX21" fmla="*/ 928255 w 7961291"/>
              <a:gd name="connsiteY21" fmla="*/ 1191491 h 1413164"/>
              <a:gd name="connsiteX22" fmla="*/ 1025237 w 7961291"/>
              <a:gd name="connsiteY22" fmla="*/ 1080655 h 1413164"/>
              <a:gd name="connsiteX23" fmla="*/ 1108364 w 7961291"/>
              <a:gd name="connsiteY23" fmla="*/ 1011382 h 1413164"/>
              <a:gd name="connsiteX24" fmla="*/ 1149927 w 7961291"/>
              <a:gd name="connsiteY24" fmla="*/ 983673 h 1413164"/>
              <a:gd name="connsiteX25" fmla="*/ 1177637 w 7961291"/>
              <a:gd name="connsiteY25" fmla="*/ 955964 h 1413164"/>
              <a:gd name="connsiteX26" fmla="*/ 1219200 w 7961291"/>
              <a:gd name="connsiteY26" fmla="*/ 942109 h 1413164"/>
              <a:gd name="connsiteX27" fmla="*/ 1357746 w 7961291"/>
              <a:gd name="connsiteY27" fmla="*/ 914400 h 1413164"/>
              <a:gd name="connsiteX28" fmla="*/ 1399309 w 7961291"/>
              <a:gd name="connsiteY28" fmla="*/ 900546 h 1413164"/>
              <a:gd name="connsiteX29" fmla="*/ 1482437 w 7961291"/>
              <a:gd name="connsiteY29" fmla="*/ 886691 h 1413164"/>
              <a:gd name="connsiteX30" fmla="*/ 1551709 w 7961291"/>
              <a:gd name="connsiteY30" fmla="*/ 872837 h 1413164"/>
              <a:gd name="connsiteX31" fmla="*/ 2355273 w 7961291"/>
              <a:gd name="connsiteY31" fmla="*/ 886691 h 1413164"/>
              <a:gd name="connsiteX32" fmla="*/ 2493818 w 7961291"/>
              <a:gd name="connsiteY32" fmla="*/ 914400 h 1413164"/>
              <a:gd name="connsiteX33" fmla="*/ 2604655 w 7961291"/>
              <a:gd name="connsiteY33" fmla="*/ 942109 h 1413164"/>
              <a:gd name="connsiteX34" fmla="*/ 2687782 w 7961291"/>
              <a:gd name="connsiteY34" fmla="*/ 969818 h 1413164"/>
              <a:gd name="connsiteX35" fmla="*/ 2798618 w 7961291"/>
              <a:gd name="connsiteY35" fmla="*/ 1025237 h 1413164"/>
              <a:gd name="connsiteX36" fmla="*/ 2840182 w 7961291"/>
              <a:gd name="connsiteY36" fmla="*/ 1039091 h 1413164"/>
              <a:gd name="connsiteX37" fmla="*/ 2923309 w 7961291"/>
              <a:gd name="connsiteY37" fmla="*/ 1094509 h 1413164"/>
              <a:gd name="connsiteX38" fmla="*/ 2978727 w 7961291"/>
              <a:gd name="connsiteY38" fmla="*/ 1177637 h 1413164"/>
              <a:gd name="connsiteX39" fmla="*/ 2992582 w 7961291"/>
              <a:gd name="connsiteY39" fmla="*/ 1219200 h 1413164"/>
              <a:gd name="connsiteX40" fmla="*/ 3034146 w 7961291"/>
              <a:gd name="connsiteY40" fmla="*/ 1246909 h 1413164"/>
              <a:gd name="connsiteX41" fmla="*/ 3103418 w 7961291"/>
              <a:gd name="connsiteY41" fmla="*/ 1316182 h 1413164"/>
              <a:gd name="connsiteX42" fmla="*/ 3131127 w 7961291"/>
              <a:gd name="connsiteY42" fmla="*/ 1274618 h 1413164"/>
              <a:gd name="connsiteX43" fmla="*/ 3158837 w 7961291"/>
              <a:gd name="connsiteY43" fmla="*/ 1246909 h 1413164"/>
              <a:gd name="connsiteX44" fmla="*/ 3214255 w 7961291"/>
              <a:gd name="connsiteY44" fmla="*/ 1177637 h 1413164"/>
              <a:gd name="connsiteX45" fmla="*/ 3228109 w 7961291"/>
              <a:gd name="connsiteY45" fmla="*/ 1136073 h 1413164"/>
              <a:gd name="connsiteX46" fmla="*/ 3311237 w 7961291"/>
              <a:gd name="connsiteY46" fmla="*/ 1080655 h 1413164"/>
              <a:gd name="connsiteX47" fmla="*/ 3352800 w 7961291"/>
              <a:gd name="connsiteY47" fmla="*/ 1052946 h 1413164"/>
              <a:gd name="connsiteX48" fmla="*/ 3394364 w 7961291"/>
              <a:gd name="connsiteY48" fmla="*/ 1039091 h 1413164"/>
              <a:gd name="connsiteX49" fmla="*/ 3477491 w 7961291"/>
              <a:gd name="connsiteY49" fmla="*/ 983673 h 1413164"/>
              <a:gd name="connsiteX50" fmla="*/ 3519055 w 7961291"/>
              <a:gd name="connsiteY50" fmla="*/ 969818 h 1413164"/>
              <a:gd name="connsiteX51" fmla="*/ 3560618 w 7961291"/>
              <a:gd name="connsiteY51" fmla="*/ 942109 h 1413164"/>
              <a:gd name="connsiteX52" fmla="*/ 3643746 w 7961291"/>
              <a:gd name="connsiteY52" fmla="*/ 914400 h 1413164"/>
              <a:gd name="connsiteX53" fmla="*/ 3685309 w 7961291"/>
              <a:gd name="connsiteY53" fmla="*/ 900546 h 1413164"/>
              <a:gd name="connsiteX54" fmla="*/ 3726873 w 7961291"/>
              <a:gd name="connsiteY54" fmla="*/ 872837 h 1413164"/>
              <a:gd name="connsiteX55" fmla="*/ 3810000 w 7961291"/>
              <a:gd name="connsiteY55" fmla="*/ 845128 h 1413164"/>
              <a:gd name="connsiteX56" fmla="*/ 3920837 w 7961291"/>
              <a:gd name="connsiteY56" fmla="*/ 817418 h 1413164"/>
              <a:gd name="connsiteX57" fmla="*/ 4378037 w 7961291"/>
              <a:gd name="connsiteY57" fmla="*/ 831273 h 1413164"/>
              <a:gd name="connsiteX58" fmla="*/ 4461164 w 7961291"/>
              <a:gd name="connsiteY58" fmla="*/ 858982 h 1413164"/>
              <a:gd name="connsiteX59" fmla="*/ 4558146 w 7961291"/>
              <a:gd name="connsiteY59" fmla="*/ 886691 h 1413164"/>
              <a:gd name="connsiteX60" fmla="*/ 4599709 w 7961291"/>
              <a:gd name="connsiteY60" fmla="*/ 900546 h 1413164"/>
              <a:gd name="connsiteX61" fmla="*/ 4696691 w 7961291"/>
              <a:gd name="connsiteY61" fmla="*/ 928255 h 1413164"/>
              <a:gd name="connsiteX62" fmla="*/ 4779818 w 7961291"/>
              <a:gd name="connsiteY62" fmla="*/ 983673 h 1413164"/>
              <a:gd name="connsiteX63" fmla="*/ 4821382 w 7961291"/>
              <a:gd name="connsiteY63" fmla="*/ 1011382 h 1413164"/>
              <a:gd name="connsiteX64" fmla="*/ 4849091 w 7961291"/>
              <a:gd name="connsiteY64" fmla="*/ 1052946 h 1413164"/>
              <a:gd name="connsiteX65" fmla="*/ 4890655 w 7961291"/>
              <a:gd name="connsiteY65" fmla="*/ 1066800 h 1413164"/>
              <a:gd name="connsiteX66" fmla="*/ 4932218 w 7961291"/>
              <a:gd name="connsiteY66" fmla="*/ 1094509 h 1413164"/>
              <a:gd name="connsiteX67" fmla="*/ 4987637 w 7961291"/>
              <a:gd name="connsiteY67" fmla="*/ 1163782 h 1413164"/>
              <a:gd name="connsiteX68" fmla="*/ 5029200 w 7961291"/>
              <a:gd name="connsiteY68" fmla="*/ 1177637 h 1413164"/>
              <a:gd name="connsiteX69" fmla="*/ 5098473 w 7961291"/>
              <a:gd name="connsiteY69" fmla="*/ 1233055 h 1413164"/>
              <a:gd name="connsiteX70" fmla="*/ 5126182 w 7961291"/>
              <a:gd name="connsiteY70" fmla="*/ 1274618 h 1413164"/>
              <a:gd name="connsiteX71" fmla="*/ 5153891 w 7961291"/>
              <a:gd name="connsiteY71" fmla="*/ 1302328 h 1413164"/>
              <a:gd name="connsiteX72" fmla="*/ 5195455 w 7961291"/>
              <a:gd name="connsiteY72" fmla="*/ 1274618 h 1413164"/>
              <a:gd name="connsiteX73" fmla="*/ 5209309 w 7961291"/>
              <a:gd name="connsiteY73" fmla="*/ 1233055 h 1413164"/>
              <a:gd name="connsiteX74" fmla="*/ 5278582 w 7961291"/>
              <a:gd name="connsiteY74" fmla="*/ 1149928 h 1413164"/>
              <a:gd name="connsiteX75" fmla="*/ 5347855 w 7961291"/>
              <a:gd name="connsiteY75" fmla="*/ 1025237 h 1413164"/>
              <a:gd name="connsiteX76" fmla="*/ 5389418 w 7961291"/>
              <a:gd name="connsiteY76" fmla="*/ 1011382 h 1413164"/>
              <a:gd name="connsiteX77" fmla="*/ 5514109 w 7961291"/>
              <a:gd name="connsiteY77" fmla="*/ 914400 h 1413164"/>
              <a:gd name="connsiteX78" fmla="*/ 5555673 w 7961291"/>
              <a:gd name="connsiteY78" fmla="*/ 900546 h 1413164"/>
              <a:gd name="connsiteX79" fmla="*/ 5611091 w 7961291"/>
              <a:gd name="connsiteY79" fmla="*/ 872837 h 1413164"/>
              <a:gd name="connsiteX80" fmla="*/ 5652655 w 7961291"/>
              <a:gd name="connsiteY80" fmla="*/ 845128 h 1413164"/>
              <a:gd name="connsiteX81" fmla="*/ 5735782 w 7961291"/>
              <a:gd name="connsiteY81" fmla="*/ 817418 h 1413164"/>
              <a:gd name="connsiteX82" fmla="*/ 5832764 w 7961291"/>
              <a:gd name="connsiteY82" fmla="*/ 789709 h 1413164"/>
              <a:gd name="connsiteX83" fmla="*/ 5971309 w 7961291"/>
              <a:gd name="connsiteY83" fmla="*/ 775855 h 1413164"/>
              <a:gd name="connsiteX84" fmla="*/ 6497782 w 7961291"/>
              <a:gd name="connsiteY84" fmla="*/ 789709 h 1413164"/>
              <a:gd name="connsiteX85" fmla="*/ 6580909 w 7961291"/>
              <a:gd name="connsiteY85" fmla="*/ 817418 h 1413164"/>
              <a:gd name="connsiteX86" fmla="*/ 6664037 w 7961291"/>
              <a:gd name="connsiteY86" fmla="*/ 845128 h 1413164"/>
              <a:gd name="connsiteX87" fmla="*/ 6747164 w 7961291"/>
              <a:gd name="connsiteY87" fmla="*/ 872837 h 1413164"/>
              <a:gd name="connsiteX88" fmla="*/ 6788727 w 7961291"/>
              <a:gd name="connsiteY88" fmla="*/ 900546 h 1413164"/>
              <a:gd name="connsiteX89" fmla="*/ 6871855 w 7961291"/>
              <a:gd name="connsiteY89" fmla="*/ 928255 h 1413164"/>
              <a:gd name="connsiteX90" fmla="*/ 6954982 w 7961291"/>
              <a:gd name="connsiteY90" fmla="*/ 983673 h 1413164"/>
              <a:gd name="connsiteX91" fmla="*/ 6996546 w 7961291"/>
              <a:gd name="connsiteY91" fmla="*/ 1011382 h 1413164"/>
              <a:gd name="connsiteX92" fmla="*/ 7024255 w 7961291"/>
              <a:gd name="connsiteY92" fmla="*/ 1052946 h 1413164"/>
              <a:gd name="connsiteX93" fmla="*/ 7148946 w 7961291"/>
              <a:gd name="connsiteY93" fmla="*/ 1149928 h 1413164"/>
              <a:gd name="connsiteX94" fmla="*/ 7190509 w 7961291"/>
              <a:gd name="connsiteY94" fmla="*/ 1177637 h 1413164"/>
              <a:gd name="connsiteX95" fmla="*/ 7218218 w 7961291"/>
              <a:gd name="connsiteY95" fmla="*/ 1219200 h 1413164"/>
              <a:gd name="connsiteX96" fmla="*/ 7259782 w 7961291"/>
              <a:gd name="connsiteY96" fmla="*/ 1233055 h 1413164"/>
              <a:gd name="connsiteX97" fmla="*/ 7273637 w 7961291"/>
              <a:gd name="connsiteY97" fmla="*/ 1274618 h 1413164"/>
              <a:gd name="connsiteX98" fmla="*/ 7301346 w 7961291"/>
              <a:gd name="connsiteY98" fmla="*/ 1302328 h 1413164"/>
              <a:gd name="connsiteX99" fmla="*/ 7370618 w 7961291"/>
              <a:gd name="connsiteY99" fmla="*/ 1371600 h 1413164"/>
              <a:gd name="connsiteX100" fmla="*/ 7398327 w 7961291"/>
              <a:gd name="connsiteY100" fmla="*/ 1413164 h 1413164"/>
              <a:gd name="connsiteX101" fmla="*/ 7412182 w 7961291"/>
              <a:gd name="connsiteY101" fmla="*/ 1371600 h 1413164"/>
              <a:gd name="connsiteX102" fmla="*/ 7509164 w 7961291"/>
              <a:gd name="connsiteY102" fmla="*/ 1260764 h 1413164"/>
              <a:gd name="connsiteX103" fmla="*/ 7592291 w 7961291"/>
              <a:gd name="connsiteY103" fmla="*/ 1136073 h 1413164"/>
              <a:gd name="connsiteX104" fmla="*/ 7675418 w 7961291"/>
              <a:gd name="connsiteY104" fmla="*/ 1052946 h 1413164"/>
              <a:gd name="connsiteX105" fmla="*/ 7703127 w 7961291"/>
              <a:gd name="connsiteY105" fmla="*/ 1011382 h 1413164"/>
              <a:gd name="connsiteX106" fmla="*/ 7786255 w 7961291"/>
              <a:gd name="connsiteY106" fmla="*/ 955964 h 1413164"/>
              <a:gd name="connsiteX107" fmla="*/ 7869382 w 7961291"/>
              <a:gd name="connsiteY107" fmla="*/ 872837 h 1413164"/>
              <a:gd name="connsiteX108" fmla="*/ 7910946 w 7961291"/>
              <a:gd name="connsiteY108" fmla="*/ 845128 h 1413164"/>
              <a:gd name="connsiteX109" fmla="*/ 7938655 w 7961291"/>
              <a:gd name="connsiteY109" fmla="*/ 803564 h 1413164"/>
              <a:gd name="connsiteX110" fmla="*/ 7938655 w 7961291"/>
              <a:gd name="connsiteY110" fmla="*/ 429491 h 1413164"/>
              <a:gd name="connsiteX111" fmla="*/ 7910946 w 7961291"/>
              <a:gd name="connsiteY111" fmla="*/ 318655 h 1413164"/>
              <a:gd name="connsiteX112" fmla="*/ 7883237 w 7961291"/>
              <a:gd name="connsiteY112" fmla="*/ 277091 h 1413164"/>
              <a:gd name="connsiteX113" fmla="*/ 7869382 w 7961291"/>
              <a:gd name="connsiteY113" fmla="*/ 235528 h 1413164"/>
              <a:gd name="connsiteX114" fmla="*/ 7841673 w 7961291"/>
              <a:gd name="connsiteY114" fmla="*/ 207818 h 1413164"/>
              <a:gd name="connsiteX115" fmla="*/ 7786255 w 7961291"/>
              <a:gd name="connsiteY115" fmla="*/ 124691 h 1413164"/>
              <a:gd name="connsiteX116" fmla="*/ 7744691 w 7961291"/>
              <a:gd name="connsiteY116" fmla="*/ 96982 h 1413164"/>
              <a:gd name="connsiteX117" fmla="*/ 7661564 w 7961291"/>
              <a:gd name="connsiteY117" fmla="*/ 41564 h 1413164"/>
              <a:gd name="connsiteX118" fmla="*/ 7606146 w 7961291"/>
              <a:gd name="connsiteY118" fmla="*/ 13855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961291" h="1413164">
                <a:moveTo>
                  <a:pt x="0" y="0"/>
                </a:moveTo>
                <a:cubicBezTo>
                  <a:pt x="23091" y="36946"/>
                  <a:pt x="45882" y="74080"/>
                  <a:pt x="69273" y="110837"/>
                </a:cubicBezTo>
                <a:cubicBezTo>
                  <a:pt x="78212" y="124885"/>
                  <a:pt x="87746" y="138546"/>
                  <a:pt x="96982" y="152400"/>
                </a:cubicBezTo>
                <a:lnTo>
                  <a:pt x="124691" y="193964"/>
                </a:lnTo>
                <a:cubicBezTo>
                  <a:pt x="137499" y="213177"/>
                  <a:pt x="152834" y="230592"/>
                  <a:pt x="166255" y="249382"/>
                </a:cubicBezTo>
                <a:cubicBezTo>
                  <a:pt x="175933" y="262932"/>
                  <a:pt x="183304" y="278154"/>
                  <a:pt x="193964" y="290946"/>
                </a:cubicBezTo>
                <a:cubicBezTo>
                  <a:pt x="206507" y="305998"/>
                  <a:pt x="222984" y="317457"/>
                  <a:pt x="235527" y="332509"/>
                </a:cubicBezTo>
                <a:cubicBezTo>
                  <a:pt x="331978" y="448249"/>
                  <a:pt x="183366" y="294200"/>
                  <a:pt x="304800" y="415637"/>
                </a:cubicBezTo>
                <a:cubicBezTo>
                  <a:pt x="309418" y="429491"/>
                  <a:pt x="311563" y="444434"/>
                  <a:pt x="318655" y="457200"/>
                </a:cubicBezTo>
                <a:cubicBezTo>
                  <a:pt x="334828" y="486311"/>
                  <a:pt x="355600" y="512619"/>
                  <a:pt x="374073" y="540328"/>
                </a:cubicBezTo>
                <a:lnTo>
                  <a:pt x="429491" y="623455"/>
                </a:lnTo>
                <a:cubicBezTo>
                  <a:pt x="438727" y="637309"/>
                  <a:pt x="445426" y="653244"/>
                  <a:pt x="457200" y="665018"/>
                </a:cubicBezTo>
                <a:lnTo>
                  <a:pt x="526473" y="734291"/>
                </a:lnTo>
                <a:cubicBezTo>
                  <a:pt x="550858" y="807449"/>
                  <a:pt x="532225" y="763702"/>
                  <a:pt x="595746" y="858982"/>
                </a:cubicBezTo>
                <a:lnTo>
                  <a:pt x="623455" y="900546"/>
                </a:lnTo>
                <a:cubicBezTo>
                  <a:pt x="686530" y="1089770"/>
                  <a:pt x="617713" y="896381"/>
                  <a:pt x="678873" y="1039091"/>
                </a:cubicBezTo>
                <a:cubicBezTo>
                  <a:pt x="697873" y="1083425"/>
                  <a:pt x="693572" y="1097891"/>
                  <a:pt x="706582" y="1149928"/>
                </a:cubicBezTo>
                <a:cubicBezTo>
                  <a:pt x="710124" y="1164096"/>
                  <a:pt x="713345" y="1178725"/>
                  <a:pt x="720437" y="1191491"/>
                </a:cubicBezTo>
                <a:cubicBezTo>
                  <a:pt x="736610" y="1220602"/>
                  <a:pt x="775855" y="1274618"/>
                  <a:pt x="775855" y="1274618"/>
                </a:cubicBezTo>
                <a:cubicBezTo>
                  <a:pt x="785091" y="1302327"/>
                  <a:pt x="782911" y="1378400"/>
                  <a:pt x="803564" y="1357746"/>
                </a:cubicBezTo>
                <a:cubicBezTo>
                  <a:pt x="817418" y="1343891"/>
                  <a:pt x="833098" y="1331648"/>
                  <a:pt x="845127" y="1316182"/>
                </a:cubicBezTo>
                <a:cubicBezTo>
                  <a:pt x="845143" y="1316162"/>
                  <a:pt x="914393" y="1212284"/>
                  <a:pt x="928255" y="1191491"/>
                </a:cubicBezTo>
                <a:cubicBezTo>
                  <a:pt x="957547" y="1147553"/>
                  <a:pt x="976610" y="1113073"/>
                  <a:pt x="1025237" y="1080655"/>
                </a:cubicBezTo>
                <a:cubicBezTo>
                  <a:pt x="1128429" y="1011859"/>
                  <a:pt x="1001689" y="1100278"/>
                  <a:pt x="1108364" y="1011382"/>
                </a:cubicBezTo>
                <a:cubicBezTo>
                  <a:pt x="1121156" y="1000722"/>
                  <a:pt x="1136925" y="994075"/>
                  <a:pt x="1149927" y="983673"/>
                </a:cubicBezTo>
                <a:cubicBezTo>
                  <a:pt x="1160127" y="975513"/>
                  <a:pt x="1166436" y="962685"/>
                  <a:pt x="1177637" y="955964"/>
                </a:cubicBezTo>
                <a:cubicBezTo>
                  <a:pt x="1190160" y="948450"/>
                  <a:pt x="1205158" y="946121"/>
                  <a:pt x="1219200" y="942109"/>
                </a:cubicBezTo>
                <a:cubicBezTo>
                  <a:pt x="1315791" y="914511"/>
                  <a:pt x="1235299" y="941610"/>
                  <a:pt x="1357746" y="914400"/>
                </a:cubicBezTo>
                <a:cubicBezTo>
                  <a:pt x="1372002" y="911232"/>
                  <a:pt x="1385053" y="903714"/>
                  <a:pt x="1399309" y="900546"/>
                </a:cubicBezTo>
                <a:cubicBezTo>
                  <a:pt x="1426732" y="894452"/>
                  <a:pt x="1454799" y="891716"/>
                  <a:pt x="1482437" y="886691"/>
                </a:cubicBezTo>
                <a:cubicBezTo>
                  <a:pt x="1505605" y="882479"/>
                  <a:pt x="1528618" y="877455"/>
                  <a:pt x="1551709" y="872837"/>
                </a:cubicBezTo>
                <a:lnTo>
                  <a:pt x="2355273" y="886691"/>
                </a:lnTo>
                <a:cubicBezTo>
                  <a:pt x="2455714" y="889781"/>
                  <a:pt x="2426193" y="895957"/>
                  <a:pt x="2493818" y="914400"/>
                </a:cubicBezTo>
                <a:cubicBezTo>
                  <a:pt x="2530559" y="924420"/>
                  <a:pt x="2568527" y="930066"/>
                  <a:pt x="2604655" y="942109"/>
                </a:cubicBezTo>
                <a:lnTo>
                  <a:pt x="2687782" y="969818"/>
                </a:lnTo>
                <a:cubicBezTo>
                  <a:pt x="2736143" y="1018181"/>
                  <a:pt x="2703100" y="993398"/>
                  <a:pt x="2798618" y="1025237"/>
                </a:cubicBezTo>
                <a:lnTo>
                  <a:pt x="2840182" y="1039091"/>
                </a:lnTo>
                <a:cubicBezTo>
                  <a:pt x="2867891" y="1057564"/>
                  <a:pt x="2904836" y="1066800"/>
                  <a:pt x="2923309" y="1094509"/>
                </a:cubicBezTo>
                <a:lnTo>
                  <a:pt x="2978727" y="1177637"/>
                </a:lnTo>
                <a:cubicBezTo>
                  <a:pt x="2986828" y="1189788"/>
                  <a:pt x="2983459" y="1207796"/>
                  <a:pt x="2992582" y="1219200"/>
                </a:cubicBezTo>
                <a:cubicBezTo>
                  <a:pt x="3002984" y="1232202"/>
                  <a:pt x="3020291" y="1237673"/>
                  <a:pt x="3034146" y="1246909"/>
                </a:cubicBezTo>
                <a:cubicBezTo>
                  <a:pt x="3042839" y="1259948"/>
                  <a:pt x="3076253" y="1321615"/>
                  <a:pt x="3103418" y="1316182"/>
                </a:cubicBezTo>
                <a:cubicBezTo>
                  <a:pt x="3119746" y="1312916"/>
                  <a:pt x="3120725" y="1287620"/>
                  <a:pt x="3131127" y="1274618"/>
                </a:cubicBezTo>
                <a:cubicBezTo>
                  <a:pt x="3139287" y="1264418"/>
                  <a:pt x="3149600" y="1256145"/>
                  <a:pt x="3158837" y="1246909"/>
                </a:cubicBezTo>
                <a:cubicBezTo>
                  <a:pt x="3193660" y="1142438"/>
                  <a:pt x="3142635" y="1267163"/>
                  <a:pt x="3214255" y="1177637"/>
                </a:cubicBezTo>
                <a:cubicBezTo>
                  <a:pt x="3223378" y="1166233"/>
                  <a:pt x="3217782" y="1146400"/>
                  <a:pt x="3228109" y="1136073"/>
                </a:cubicBezTo>
                <a:cubicBezTo>
                  <a:pt x="3251657" y="1112525"/>
                  <a:pt x="3283528" y="1099128"/>
                  <a:pt x="3311237" y="1080655"/>
                </a:cubicBezTo>
                <a:lnTo>
                  <a:pt x="3352800" y="1052946"/>
                </a:lnTo>
                <a:cubicBezTo>
                  <a:pt x="3364951" y="1044845"/>
                  <a:pt x="3381598" y="1046183"/>
                  <a:pt x="3394364" y="1039091"/>
                </a:cubicBezTo>
                <a:cubicBezTo>
                  <a:pt x="3423475" y="1022918"/>
                  <a:pt x="3445898" y="994204"/>
                  <a:pt x="3477491" y="983673"/>
                </a:cubicBezTo>
                <a:cubicBezTo>
                  <a:pt x="3491346" y="979055"/>
                  <a:pt x="3505993" y="976349"/>
                  <a:pt x="3519055" y="969818"/>
                </a:cubicBezTo>
                <a:cubicBezTo>
                  <a:pt x="3533948" y="962371"/>
                  <a:pt x="3545402" y="948872"/>
                  <a:pt x="3560618" y="942109"/>
                </a:cubicBezTo>
                <a:cubicBezTo>
                  <a:pt x="3587309" y="930246"/>
                  <a:pt x="3616037" y="923636"/>
                  <a:pt x="3643746" y="914400"/>
                </a:cubicBezTo>
                <a:lnTo>
                  <a:pt x="3685309" y="900546"/>
                </a:lnTo>
                <a:cubicBezTo>
                  <a:pt x="3699164" y="891310"/>
                  <a:pt x="3711657" y="879600"/>
                  <a:pt x="3726873" y="872837"/>
                </a:cubicBezTo>
                <a:cubicBezTo>
                  <a:pt x="3753563" y="860975"/>
                  <a:pt x="3782291" y="854364"/>
                  <a:pt x="3810000" y="845128"/>
                </a:cubicBezTo>
                <a:cubicBezTo>
                  <a:pt x="3873906" y="823826"/>
                  <a:pt x="3837239" y="834138"/>
                  <a:pt x="3920837" y="817418"/>
                </a:cubicBezTo>
                <a:cubicBezTo>
                  <a:pt x="4073237" y="822036"/>
                  <a:pt x="4226016" y="819579"/>
                  <a:pt x="4378037" y="831273"/>
                </a:cubicBezTo>
                <a:cubicBezTo>
                  <a:pt x="4407159" y="833513"/>
                  <a:pt x="4433455" y="849746"/>
                  <a:pt x="4461164" y="858982"/>
                </a:cubicBezTo>
                <a:cubicBezTo>
                  <a:pt x="4560840" y="892208"/>
                  <a:pt x="4436341" y="851890"/>
                  <a:pt x="4558146" y="886691"/>
                </a:cubicBezTo>
                <a:cubicBezTo>
                  <a:pt x="4572188" y="890703"/>
                  <a:pt x="4585667" y="896534"/>
                  <a:pt x="4599709" y="900546"/>
                </a:cubicBezTo>
                <a:cubicBezTo>
                  <a:pt x="4614485" y="904768"/>
                  <a:pt x="4679101" y="918483"/>
                  <a:pt x="4696691" y="928255"/>
                </a:cubicBezTo>
                <a:cubicBezTo>
                  <a:pt x="4725802" y="944428"/>
                  <a:pt x="4752109" y="965200"/>
                  <a:pt x="4779818" y="983673"/>
                </a:cubicBezTo>
                <a:lnTo>
                  <a:pt x="4821382" y="1011382"/>
                </a:lnTo>
                <a:cubicBezTo>
                  <a:pt x="4830618" y="1025237"/>
                  <a:pt x="4836089" y="1042544"/>
                  <a:pt x="4849091" y="1052946"/>
                </a:cubicBezTo>
                <a:cubicBezTo>
                  <a:pt x="4860495" y="1062069"/>
                  <a:pt x="4877593" y="1060269"/>
                  <a:pt x="4890655" y="1066800"/>
                </a:cubicBezTo>
                <a:cubicBezTo>
                  <a:pt x="4905548" y="1074246"/>
                  <a:pt x="4918364" y="1085273"/>
                  <a:pt x="4932218" y="1094509"/>
                </a:cubicBezTo>
                <a:cubicBezTo>
                  <a:pt x="4944805" y="1113390"/>
                  <a:pt x="4965699" y="1150619"/>
                  <a:pt x="4987637" y="1163782"/>
                </a:cubicBezTo>
                <a:cubicBezTo>
                  <a:pt x="5000160" y="1171296"/>
                  <a:pt x="5015346" y="1173019"/>
                  <a:pt x="5029200" y="1177637"/>
                </a:cubicBezTo>
                <a:cubicBezTo>
                  <a:pt x="5108609" y="1296749"/>
                  <a:pt x="5002873" y="1156575"/>
                  <a:pt x="5098473" y="1233055"/>
                </a:cubicBezTo>
                <a:cubicBezTo>
                  <a:pt x="5111475" y="1243457"/>
                  <a:pt x="5115780" y="1261616"/>
                  <a:pt x="5126182" y="1274618"/>
                </a:cubicBezTo>
                <a:cubicBezTo>
                  <a:pt x="5134342" y="1284818"/>
                  <a:pt x="5144655" y="1293091"/>
                  <a:pt x="5153891" y="1302328"/>
                </a:cubicBezTo>
                <a:cubicBezTo>
                  <a:pt x="5167746" y="1293091"/>
                  <a:pt x="5185053" y="1287621"/>
                  <a:pt x="5195455" y="1274618"/>
                </a:cubicBezTo>
                <a:cubicBezTo>
                  <a:pt x="5204578" y="1263214"/>
                  <a:pt x="5202778" y="1246117"/>
                  <a:pt x="5209309" y="1233055"/>
                </a:cubicBezTo>
                <a:cubicBezTo>
                  <a:pt x="5228598" y="1194476"/>
                  <a:pt x="5247940" y="1180570"/>
                  <a:pt x="5278582" y="1149928"/>
                </a:cubicBezTo>
                <a:cubicBezTo>
                  <a:pt x="5302968" y="1076771"/>
                  <a:pt x="5284336" y="1120515"/>
                  <a:pt x="5347855" y="1025237"/>
                </a:cubicBezTo>
                <a:cubicBezTo>
                  <a:pt x="5355956" y="1013086"/>
                  <a:pt x="5375564" y="1016000"/>
                  <a:pt x="5389418" y="1011382"/>
                </a:cubicBezTo>
                <a:cubicBezTo>
                  <a:pt x="5454530" y="946270"/>
                  <a:pt x="5414679" y="980686"/>
                  <a:pt x="5514109" y="914400"/>
                </a:cubicBezTo>
                <a:cubicBezTo>
                  <a:pt x="5526260" y="906299"/>
                  <a:pt x="5542250" y="906299"/>
                  <a:pt x="5555673" y="900546"/>
                </a:cubicBezTo>
                <a:cubicBezTo>
                  <a:pt x="5574656" y="892410"/>
                  <a:pt x="5593159" y="883084"/>
                  <a:pt x="5611091" y="872837"/>
                </a:cubicBezTo>
                <a:cubicBezTo>
                  <a:pt x="5625548" y="864576"/>
                  <a:pt x="5637439" y="851891"/>
                  <a:pt x="5652655" y="845128"/>
                </a:cubicBezTo>
                <a:cubicBezTo>
                  <a:pt x="5679346" y="833265"/>
                  <a:pt x="5708073" y="826654"/>
                  <a:pt x="5735782" y="817418"/>
                </a:cubicBezTo>
                <a:cubicBezTo>
                  <a:pt x="5765381" y="807551"/>
                  <a:pt x="5802331" y="794057"/>
                  <a:pt x="5832764" y="789709"/>
                </a:cubicBezTo>
                <a:cubicBezTo>
                  <a:pt x="5878710" y="783145"/>
                  <a:pt x="5925127" y="780473"/>
                  <a:pt x="5971309" y="775855"/>
                </a:cubicBezTo>
                <a:cubicBezTo>
                  <a:pt x="6146800" y="780473"/>
                  <a:pt x="6322637" y="777767"/>
                  <a:pt x="6497782" y="789709"/>
                </a:cubicBezTo>
                <a:cubicBezTo>
                  <a:pt x="6526922" y="791696"/>
                  <a:pt x="6553200" y="808182"/>
                  <a:pt x="6580909" y="817418"/>
                </a:cubicBezTo>
                <a:lnTo>
                  <a:pt x="6664037" y="845128"/>
                </a:lnTo>
                <a:lnTo>
                  <a:pt x="6747164" y="872837"/>
                </a:lnTo>
                <a:cubicBezTo>
                  <a:pt x="6762960" y="878103"/>
                  <a:pt x="6773511" y="893783"/>
                  <a:pt x="6788727" y="900546"/>
                </a:cubicBezTo>
                <a:cubicBezTo>
                  <a:pt x="6815418" y="912409"/>
                  <a:pt x="6844146" y="919019"/>
                  <a:pt x="6871855" y="928255"/>
                </a:cubicBezTo>
                <a:cubicBezTo>
                  <a:pt x="6903448" y="938786"/>
                  <a:pt x="6927273" y="965200"/>
                  <a:pt x="6954982" y="983673"/>
                </a:cubicBezTo>
                <a:lnTo>
                  <a:pt x="6996546" y="1011382"/>
                </a:lnTo>
                <a:cubicBezTo>
                  <a:pt x="7005782" y="1025237"/>
                  <a:pt x="7013595" y="1040154"/>
                  <a:pt x="7024255" y="1052946"/>
                </a:cubicBezTo>
                <a:cubicBezTo>
                  <a:pt x="7064949" y="1101779"/>
                  <a:pt x="7091019" y="1111309"/>
                  <a:pt x="7148946" y="1149928"/>
                </a:cubicBezTo>
                <a:lnTo>
                  <a:pt x="7190509" y="1177637"/>
                </a:lnTo>
                <a:cubicBezTo>
                  <a:pt x="7199745" y="1191491"/>
                  <a:pt x="7205216" y="1208798"/>
                  <a:pt x="7218218" y="1219200"/>
                </a:cubicBezTo>
                <a:cubicBezTo>
                  <a:pt x="7229622" y="1228323"/>
                  <a:pt x="7249455" y="1222728"/>
                  <a:pt x="7259782" y="1233055"/>
                </a:cubicBezTo>
                <a:cubicBezTo>
                  <a:pt x="7270109" y="1243381"/>
                  <a:pt x="7266123" y="1262095"/>
                  <a:pt x="7273637" y="1274618"/>
                </a:cubicBezTo>
                <a:cubicBezTo>
                  <a:pt x="7280358" y="1285819"/>
                  <a:pt x="7293186" y="1292128"/>
                  <a:pt x="7301346" y="1302328"/>
                </a:cubicBezTo>
                <a:cubicBezTo>
                  <a:pt x="7354123" y="1368300"/>
                  <a:pt x="7299369" y="1324100"/>
                  <a:pt x="7370618" y="1371600"/>
                </a:cubicBezTo>
                <a:cubicBezTo>
                  <a:pt x="7379854" y="1385455"/>
                  <a:pt x="7381676" y="1413164"/>
                  <a:pt x="7398327" y="1413164"/>
                </a:cubicBezTo>
                <a:cubicBezTo>
                  <a:pt x="7412931" y="1413164"/>
                  <a:pt x="7405090" y="1384366"/>
                  <a:pt x="7412182" y="1371600"/>
                </a:cubicBezTo>
                <a:cubicBezTo>
                  <a:pt x="7459722" y="1286028"/>
                  <a:pt x="7448448" y="1301241"/>
                  <a:pt x="7509164" y="1260764"/>
                </a:cubicBezTo>
                <a:lnTo>
                  <a:pt x="7592291" y="1136073"/>
                </a:lnTo>
                <a:cubicBezTo>
                  <a:pt x="7614028" y="1103468"/>
                  <a:pt x="7647709" y="1080655"/>
                  <a:pt x="7675418" y="1052946"/>
                </a:cubicBezTo>
                <a:cubicBezTo>
                  <a:pt x="7687192" y="1041172"/>
                  <a:pt x="7690596" y="1022347"/>
                  <a:pt x="7703127" y="1011382"/>
                </a:cubicBezTo>
                <a:cubicBezTo>
                  <a:pt x="7728190" y="989452"/>
                  <a:pt x="7758546" y="974437"/>
                  <a:pt x="7786255" y="955964"/>
                </a:cubicBezTo>
                <a:cubicBezTo>
                  <a:pt x="7818860" y="934227"/>
                  <a:pt x="7836777" y="894574"/>
                  <a:pt x="7869382" y="872837"/>
                </a:cubicBezTo>
                <a:lnTo>
                  <a:pt x="7910946" y="845128"/>
                </a:lnTo>
                <a:cubicBezTo>
                  <a:pt x="7920182" y="831273"/>
                  <a:pt x="7931209" y="818457"/>
                  <a:pt x="7938655" y="803564"/>
                </a:cubicBezTo>
                <a:cubicBezTo>
                  <a:pt x="7989457" y="701958"/>
                  <a:pt x="7938915" y="433268"/>
                  <a:pt x="7938655" y="429491"/>
                </a:cubicBezTo>
                <a:cubicBezTo>
                  <a:pt x="7937391" y="411156"/>
                  <a:pt x="7922662" y="342088"/>
                  <a:pt x="7910946" y="318655"/>
                </a:cubicBezTo>
                <a:cubicBezTo>
                  <a:pt x="7903499" y="303762"/>
                  <a:pt x="7890684" y="291984"/>
                  <a:pt x="7883237" y="277091"/>
                </a:cubicBezTo>
                <a:cubicBezTo>
                  <a:pt x="7876706" y="264029"/>
                  <a:pt x="7876896" y="248051"/>
                  <a:pt x="7869382" y="235528"/>
                </a:cubicBezTo>
                <a:cubicBezTo>
                  <a:pt x="7862661" y="224327"/>
                  <a:pt x="7849510" y="218268"/>
                  <a:pt x="7841673" y="207818"/>
                </a:cubicBezTo>
                <a:cubicBezTo>
                  <a:pt x="7821692" y="181176"/>
                  <a:pt x="7804728" y="152400"/>
                  <a:pt x="7786255" y="124691"/>
                </a:cubicBezTo>
                <a:cubicBezTo>
                  <a:pt x="7777019" y="110836"/>
                  <a:pt x="7757483" y="107642"/>
                  <a:pt x="7744691" y="96982"/>
                </a:cubicBezTo>
                <a:cubicBezTo>
                  <a:pt x="7675504" y="39326"/>
                  <a:pt x="7734607" y="65911"/>
                  <a:pt x="7661564" y="41564"/>
                </a:cubicBezTo>
                <a:cubicBezTo>
                  <a:pt x="7616158" y="11293"/>
                  <a:pt x="7636651" y="13855"/>
                  <a:pt x="7606146" y="13855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5" y="4339879"/>
            <a:ext cx="1224024" cy="2104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634823"/>
                  </p:ext>
                </p:extLst>
              </p:nvPr>
            </p:nvGraphicFramePr>
            <p:xfrm>
              <a:off x="914400" y="1568428"/>
              <a:ext cx="5715000" cy="2163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Availability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𝑈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Score (</a:t>
                          </a:r>
                          <a14:m>
                            <m:oMath xmlns:m="http://schemas.openxmlformats.org/officeDocument/2006/math">
                              <m:r>
                                <a:rPr lang="el-GR" sz="1800" i="1" dirty="0" smtClean="0">
                                  <a:latin typeface="Cambria Math"/>
                                </a:rPr>
                                <m:t>𝜙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𝑝𝑙𝑎𝑛𝑡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2*(-1)</a:t>
                          </a:r>
                          <a:r>
                            <a:rPr lang="en-US" baseline="0" dirty="0" smtClean="0"/>
                            <a:t>  = 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2*(1) =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P(visit plant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+2∗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+2∗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634823"/>
                  </p:ext>
                </p:extLst>
              </p:nvPr>
            </p:nvGraphicFramePr>
            <p:xfrm>
              <a:off x="914400" y="1568428"/>
              <a:ext cx="5715000" cy="21636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08065" r="-199681" b="-3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4762" r="-199681" b="-2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09677" r="-199681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dirty="0" smtClean="0"/>
                            <a:t>*(-</a:t>
                          </a:r>
                          <a:r>
                            <a:rPr lang="en-US" dirty="0" smtClean="0"/>
                            <a:t>1)</a:t>
                          </a:r>
                          <a:r>
                            <a:rPr lang="en-US" baseline="0" dirty="0" smtClean="0"/>
                            <a:t>  = 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dirty="0" smtClean="0"/>
                            <a:t>*(1</a:t>
                          </a:r>
                          <a:r>
                            <a:rPr lang="en-US" dirty="0" smtClean="0"/>
                            <a:t>) =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6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39623" r="-19968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321" t="-239623" r="-10032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99681" t="-239623" b="-9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83" y="4339878"/>
            <a:ext cx="1224024" cy="2104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31" y="4328098"/>
            <a:ext cx="1224024" cy="2104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1437" y="646839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8259" y="652036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00272" y="914399"/>
                <a:ext cx="29799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=2(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𝑐𝑜𝑙𝑜𝑟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𝑜𝑓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algn="r"/>
                <a:r>
                  <a:rPr lang="en-US" sz="2400" dirty="0" smtClean="0"/>
                  <a:t>R = -1</a:t>
                </a:r>
              </a:p>
              <a:p>
                <a:pPr algn="r"/>
                <a:r>
                  <a:rPr lang="en-US" sz="2400" dirty="0" smtClean="0"/>
                  <a:t>W = 1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272" y="914399"/>
                <a:ext cx="2979983" cy="1200329"/>
              </a:xfrm>
              <a:prstGeom prst="rect">
                <a:avLst/>
              </a:prstGeom>
              <a:blipFill rotWithShape="1">
                <a:blip r:embed="rId7"/>
                <a:stretch>
                  <a:fillRect r="-306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2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1" r="19763"/>
          <a:stretch/>
        </p:blipFill>
        <p:spPr>
          <a:xfrm>
            <a:off x="5172037" y="4293462"/>
            <a:ext cx="1202934" cy="2210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Traits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/>
        </p:blipFill>
        <p:spPr>
          <a:xfrm>
            <a:off x="2555631" y="4286534"/>
            <a:ext cx="1371600" cy="2210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4339878"/>
            <a:ext cx="1224024" cy="210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1" y="4339877"/>
            <a:ext cx="1224024" cy="2104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45" y="1885898"/>
            <a:ext cx="1264470" cy="145587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25049" y="3007867"/>
            <a:ext cx="7961291" cy="1403951"/>
          </a:xfrm>
          <a:custGeom>
            <a:avLst/>
            <a:gdLst>
              <a:gd name="connsiteX0" fmla="*/ 0 w 7961291"/>
              <a:gd name="connsiteY0" fmla="*/ 0 h 1413164"/>
              <a:gd name="connsiteX1" fmla="*/ 69273 w 7961291"/>
              <a:gd name="connsiteY1" fmla="*/ 110837 h 1413164"/>
              <a:gd name="connsiteX2" fmla="*/ 96982 w 7961291"/>
              <a:gd name="connsiteY2" fmla="*/ 152400 h 1413164"/>
              <a:gd name="connsiteX3" fmla="*/ 124691 w 7961291"/>
              <a:gd name="connsiteY3" fmla="*/ 193964 h 1413164"/>
              <a:gd name="connsiteX4" fmla="*/ 166255 w 7961291"/>
              <a:gd name="connsiteY4" fmla="*/ 249382 h 1413164"/>
              <a:gd name="connsiteX5" fmla="*/ 193964 w 7961291"/>
              <a:gd name="connsiteY5" fmla="*/ 290946 h 1413164"/>
              <a:gd name="connsiteX6" fmla="*/ 235527 w 7961291"/>
              <a:gd name="connsiteY6" fmla="*/ 332509 h 1413164"/>
              <a:gd name="connsiteX7" fmla="*/ 304800 w 7961291"/>
              <a:gd name="connsiteY7" fmla="*/ 415637 h 1413164"/>
              <a:gd name="connsiteX8" fmla="*/ 318655 w 7961291"/>
              <a:gd name="connsiteY8" fmla="*/ 457200 h 1413164"/>
              <a:gd name="connsiteX9" fmla="*/ 374073 w 7961291"/>
              <a:gd name="connsiteY9" fmla="*/ 540328 h 1413164"/>
              <a:gd name="connsiteX10" fmla="*/ 429491 w 7961291"/>
              <a:gd name="connsiteY10" fmla="*/ 623455 h 1413164"/>
              <a:gd name="connsiteX11" fmla="*/ 457200 w 7961291"/>
              <a:gd name="connsiteY11" fmla="*/ 665018 h 1413164"/>
              <a:gd name="connsiteX12" fmla="*/ 526473 w 7961291"/>
              <a:gd name="connsiteY12" fmla="*/ 734291 h 1413164"/>
              <a:gd name="connsiteX13" fmla="*/ 595746 w 7961291"/>
              <a:gd name="connsiteY13" fmla="*/ 858982 h 1413164"/>
              <a:gd name="connsiteX14" fmla="*/ 623455 w 7961291"/>
              <a:gd name="connsiteY14" fmla="*/ 900546 h 1413164"/>
              <a:gd name="connsiteX15" fmla="*/ 678873 w 7961291"/>
              <a:gd name="connsiteY15" fmla="*/ 1039091 h 1413164"/>
              <a:gd name="connsiteX16" fmla="*/ 706582 w 7961291"/>
              <a:gd name="connsiteY16" fmla="*/ 1149928 h 1413164"/>
              <a:gd name="connsiteX17" fmla="*/ 720437 w 7961291"/>
              <a:gd name="connsiteY17" fmla="*/ 1191491 h 1413164"/>
              <a:gd name="connsiteX18" fmla="*/ 775855 w 7961291"/>
              <a:gd name="connsiteY18" fmla="*/ 1274618 h 1413164"/>
              <a:gd name="connsiteX19" fmla="*/ 803564 w 7961291"/>
              <a:gd name="connsiteY19" fmla="*/ 1357746 h 1413164"/>
              <a:gd name="connsiteX20" fmla="*/ 845127 w 7961291"/>
              <a:gd name="connsiteY20" fmla="*/ 1316182 h 1413164"/>
              <a:gd name="connsiteX21" fmla="*/ 928255 w 7961291"/>
              <a:gd name="connsiteY21" fmla="*/ 1191491 h 1413164"/>
              <a:gd name="connsiteX22" fmla="*/ 1025237 w 7961291"/>
              <a:gd name="connsiteY22" fmla="*/ 1080655 h 1413164"/>
              <a:gd name="connsiteX23" fmla="*/ 1108364 w 7961291"/>
              <a:gd name="connsiteY23" fmla="*/ 1011382 h 1413164"/>
              <a:gd name="connsiteX24" fmla="*/ 1149927 w 7961291"/>
              <a:gd name="connsiteY24" fmla="*/ 983673 h 1413164"/>
              <a:gd name="connsiteX25" fmla="*/ 1177637 w 7961291"/>
              <a:gd name="connsiteY25" fmla="*/ 955964 h 1413164"/>
              <a:gd name="connsiteX26" fmla="*/ 1219200 w 7961291"/>
              <a:gd name="connsiteY26" fmla="*/ 942109 h 1413164"/>
              <a:gd name="connsiteX27" fmla="*/ 1357746 w 7961291"/>
              <a:gd name="connsiteY27" fmla="*/ 914400 h 1413164"/>
              <a:gd name="connsiteX28" fmla="*/ 1399309 w 7961291"/>
              <a:gd name="connsiteY28" fmla="*/ 900546 h 1413164"/>
              <a:gd name="connsiteX29" fmla="*/ 1482437 w 7961291"/>
              <a:gd name="connsiteY29" fmla="*/ 886691 h 1413164"/>
              <a:gd name="connsiteX30" fmla="*/ 1551709 w 7961291"/>
              <a:gd name="connsiteY30" fmla="*/ 872837 h 1413164"/>
              <a:gd name="connsiteX31" fmla="*/ 2355273 w 7961291"/>
              <a:gd name="connsiteY31" fmla="*/ 886691 h 1413164"/>
              <a:gd name="connsiteX32" fmla="*/ 2493818 w 7961291"/>
              <a:gd name="connsiteY32" fmla="*/ 914400 h 1413164"/>
              <a:gd name="connsiteX33" fmla="*/ 2604655 w 7961291"/>
              <a:gd name="connsiteY33" fmla="*/ 942109 h 1413164"/>
              <a:gd name="connsiteX34" fmla="*/ 2687782 w 7961291"/>
              <a:gd name="connsiteY34" fmla="*/ 969818 h 1413164"/>
              <a:gd name="connsiteX35" fmla="*/ 2798618 w 7961291"/>
              <a:gd name="connsiteY35" fmla="*/ 1025237 h 1413164"/>
              <a:gd name="connsiteX36" fmla="*/ 2840182 w 7961291"/>
              <a:gd name="connsiteY36" fmla="*/ 1039091 h 1413164"/>
              <a:gd name="connsiteX37" fmla="*/ 2923309 w 7961291"/>
              <a:gd name="connsiteY37" fmla="*/ 1094509 h 1413164"/>
              <a:gd name="connsiteX38" fmla="*/ 2978727 w 7961291"/>
              <a:gd name="connsiteY38" fmla="*/ 1177637 h 1413164"/>
              <a:gd name="connsiteX39" fmla="*/ 2992582 w 7961291"/>
              <a:gd name="connsiteY39" fmla="*/ 1219200 h 1413164"/>
              <a:gd name="connsiteX40" fmla="*/ 3034146 w 7961291"/>
              <a:gd name="connsiteY40" fmla="*/ 1246909 h 1413164"/>
              <a:gd name="connsiteX41" fmla="*/ 3103418 w 7961291"/>
              <a:gd name="connsiteY41" fmla="*/ 1316182 h 1413164"/>
              <a:gd name="connsiteX42" fmla="*/ 3131127 w 7961291"/>
              <a:gd name="connsiteY42" fmla="*/ 1274618 h 1413164"/>
              <a:gd name="connsiteX43" fmla="*/ 3158837 w 7961291"/>
              <a:gd name="connsiteY43" fmla="*/ 1246909 h 1413164"/>
              <a:gd name="connsiteX44" fmla="*/ 3214255 w 7961291"/>
              <a:gd name="connsiteY44" fmla="*/ 1177637 h 1413164"/>
              <a:gd name="connsiteX45" fmla="*/ 3228109 w 7961291"/>
              <a:gd name="connsiteY45" fmla="*/ 1136073 h 1413164"/>
              <a:gd name="connsiteX46" fmla="*/ 3311237 w 7961291"/>
              <a:gd name="connsiteY46" fmla="*/ 1080655 h 1413164"/>
              <a:gd name="connsiteX47" fmla="*/ 3352800 w 7961291"/>
              <a:gd name="connsiteY47" fmla="*/ 1052946 h 1413164"/>
              <a:gd name="connsiteX48" fmla="*/ 3394364 w 7961291"/>
              <a:gd name="connsiteY48" fmla="*/ 1039091 h 1413164"/>
              <a:gd name="connsiteX49" fmla="*/ 3477491 w 7961291"/>
              <a:gd name="connsiteY49" fmla="*/ 983673 h 1413164"/>
              <a:gd name="connsiteX50" fmla="*/ 3519055 w 7961291"/>
              <a:gd name="connsiteY50" fmla="*/ 969818 h 1413164"/>
              <a:gd name="connsiteX51" fmla="*/ 3560618 w 7961291"/>
              <a:gd name="connsiteY51" fmla="*/ 942109 h 1413164"/>
              <a:gd name="connsiteX52" fmla="*/ 3643746 w 7961291"/>
              <a:gd name="connsiteY52" fmla="*/ 914400 h 1413164"/>
              <a:gd name="connsiteX53" fmla="*/ 3685309 w 7961291"/>
              <a:gd name="connsiteY53" fmla="*/ 900546 h 1413164"/>
              <a:gd name="connsiteX54" fmla="*/ 3726873 w 7961291"/>
              <a:gd name="connsiteY54" fmla="*/ 872837 h 1413164"/>
              <a:gd name="connsiteX55" fmla="*/ 3810000 w 7961291"/>
              <a:gd name="connsiteY55" fmla="*/ 845128 h 1413164"/>
              <a:gd name="connsiteX56" fmla="*/ 3920837 w 7961291"/>
              <a:gd name="connsiteY56" fmla="*/ 817418 h 1413164"/>
              <a:gd name="connsiteX57" fmla="*/ 4378037 w 7961291"/>
              <a:gd name="connsiteY57" fmla="*/ 831273 h 1413164"/>
              <a:gd name="connsiteX58" fmla="*/ 4461164 w 7961291"/>
              <a:gd name="connsiteY58" fmla="*/ 858982 h 1413164"/>
              <a:gd name="connsiteX59" fmla="*/ 4558146 w 7961291"/>
              <a:gd name="connsiteY59" fmla="*/ 886691 h 1413164"/>
              <a:gd name="connsiteX60" fmla="*/ 4599709 w 7961291"/>
              <a:gd name="connsiteY60" fmla="*/ 900546 h 1413164"/>
              <a:gd name="connsiteX61" fmla="*/ 4696691 w 7961291"/>
              <a:gd name="connsiteY61" fmla="*/ 928255 h 1413164"/>
              <a:gd name="connsiteX62" fmla="*/ 4779818 w 7961291"/>
              <a:gd name="connsiteY62" fmla="*/ 983673 h 1413164"/>
              <a:gd name="connsiteX63" fmla="*/ 4821382 w 7961291"/>
              <a:gd name="connsiteY63" fmla="*/ 1011382 h 1413164"/>
              <a:gd name="connsiteX64" fmla="*/ 4849091 w 7961291"/>
              <a:gd name="connsiteY64" fmla="*/ 1052946 h 1413164"/>
              <a:gd name="connsiteX65" fmla="*/ 4890655 w 7961291"/>
              <a:gd name="connsiteY65" fmla="*/ 1066800 h 1413164"/>
              <a:gd name="connsiteX66" fmla="*/ 4932218 w 7961291"/>
              <a:gd name="connsiteY66" fmla="*/ 1094509 h 1413164"/>
              <a:gd name="connsiteX67" fmla="*/ 4987637 w 7961291"/>
              <a:gd name="connsiteY67" fmla="*/ 1163782 h 1413164"/>
              <a:gd name="connsiteX68" fmla="*/ 5029200 w 7961291"/>
              <a:gd name="connsiteY68" fmla="*/ 1177637 h 1413164"/>
              <a:gd name="connsiteX69" fmla="*/ 5098473 w 7961291"/>
              <a:gd name="connsiteY69" fmla="*/ 1233055 h 1413164"/>
              <a:gd name="connsiteX70" fmla="*/ 5126182 w 7961291"/>
              <a:gd name="connsiteY70" fmla="*/ 1274618 h 1413164"/>
              <a:gd name="connsiteX71" fmla="*/ 5153891 w 7961291"/>
              <a:gd name="connsiteY71" fmla="*/ 1302328 h 1413164"/>
              <a:gd name="connsiteX72" fmla="*/ 5195455 w 7961291"/>
              <a:gd name="connsiteY72" fmla="*/ 1274618 h 1413164"/>
              <a:gd name="connsiteX73" fmla="*/ 5209309 w 7961291"/>
              <a:gd name="connsiteY73" fmla="*/ 1233055 h 1413164"/>
              <a:gd name="connsiteX74" fmla="*/ 5278582 w 7961291"/>
              <a:gd name="connsiteY74" fmla="*/ 1149928 h 1413164"/>
              <a:gd name="connsiteX75" fmla="*/ 5347855 w 7961291"/>
              <a:gd name="connsiteY75" fmla="*/ 1025237 h 1413164"/>
              <a:gd name="connsiteX76" fmla="*/ 5389418 w 7961291"/>
              <a:gd name="connsiteY76" fmla="*/ 1011382 h 1413164"/>
              <a:gd name="connsiteX77" fmla="*/ 5514109 w 7961291"/>
              <a:gd name="connsiteY77" fmla="*/ 914400 h 1413164"/>
              <a:gd name="connsiteX78" fmla="*/ 5555673 w 7961291"/>
              <a:gd name="connsiteY78" fmla="*/ 900546 h 1413164"/>
              <a:gd name="connsiteX79" fmla="*/ 5611091 w 7961291"/>
              <a:gd name="connsiteY79" fmla="*/ 872837 h 1413164"/>
              <a:gd name="connsiteX80" fmla="*/ 5652655 w 7961291"/>
              <a:gd name="connsiteY80" fmla="*/ 845128 h 1413164"/>
              <a:gd name="connsiteX81" fmla="*/ 5735782 w 7961291"/>
              <a:gd name="connsiteY81" fmla="*/ 817418 h 1413164"/>
              <a:gd name="connsiteX82" fmla="*/ 5832764 w 7961291"/>
              <a:gd name="connsiteY82" fmla="*/ 789709 h 1413164"/>
              <a:gd name="connsiteX83" fmla="*/ 5971309 w 7961291"/>
              <a:gd name="connsiteY83" fmla="*/ 775855 h 1413164"/>
              <a:gd name="connsiteX84" fmla="*/ 6497782 w 7961291"/>
              <a:gd name="connsiteY84" fmla="*/ 789709 h 1413164"/>
              <a:gd name="connsiteX85" fmla="*/ 6580909 w 7961291"/>
              <a:gd name="connsiteY85" fmla="*/ 817418 h 1413164"/>
              <a:gd name="connsiteX86" fmla="*/ 6664037 w 7961291"/>
              <a:gd name="connsiteY86" fmla="*/ 845128 h 1413164"/>
              <a:gd name="connsiteX87" fmla="*/ 6747164 w 7961291"/>
              <a:gd name="connsiteY87" fmla="*/ 872837 h 1413164"/>
              <a:gd name="connsiteX88" fmla="*/ 6788727 w 7961291"/>
              <a:gd name="connsiteY88" fmla="*/ 900546 h 1413164"/>
              <a:gd name="connsiteX89" fmla="*/ 6871855 w 7961291"/>
              <a:gd name="connsiteY89" fmla="*/ 928255 h 1413164"/>
              <a:gd name="connsiteX90" fmla="*/ 6954982 w 7961291"/>
              <a:gd name="connsiteY90" fmla="*/ 983673 h 1413164"/>
              <a:gd name="connsiteX91" fmla="*/ 6996546 w 7961291"/>
              <a:gd name="connsiteY91" fmla="*/ 1011382 h 1413164"/>
              <a:gd name="connsiteX92" fmla="*/ 7024255 w 7961291"/>
              <a:gd name="connsiteY92" fmla="*/ 1052946 h 1413164"/>
              <a:gd name="connsiteX93" fmla="*/ 7148946 w 7961291"/>
              <a:gd name="connsiteY93" fmla="*/ 1149928 h 1413164"/>
              <a:gd name="connsiteX94" fmla="*/ 7190509 w 7961291"/>
              <a:gd name="connsiteY94" fmla="*/ 1177637 h 1413164"/>
              <a:gd name="connsiteX95" fmla="*/ 7218218 w 7961291"/>
              <a:gd name="connsiteY95" fmla="*/ 1219200 h 1413164"/>
              <a:gd name="connsiteX96" fmla="*/ 7259782 w 7961291"/>
              <a:gd name="connsiteY96" fmla="*/ 1233055 h 1413164"/>
              <a:gd name="connsiteX97" fmla="*/ 7273637 w 7961291"/>
              <a:gd name="connsiteY97" fmla="*/ 1274618 h 1413164"/>
              <a:gd name="connsiteX98" fmla="*/ 7301346 w 7961291"/>
              <a:gd name="connsiteY98" fmla="*/ 1302328 h 1413164"/>
              <a:gd name="connsiteX99" fmla="*/ 7370618 w 7961291"/>
              <a:gd name="connsiteY99" fmla="*/ 1371600 h 1413164"/>
              <a:gd name="connsiteX100" fmla="*/ 7398327 w 7961291"/>
              <a:gd name="connsiteY100" fmla="*/ 1413164 h 1413164"/>
              <a:gd name="connsiteX101" fmla="*/ 7412182 w 7961291"/>
              <a:gd name="connsiteY101" fmla="*/ 1371600 h 1413164"/>
              <a:gd name="connsiteX102" fmla="*/ 7509164 w 7961291"/>
              <a:gd name="connsiteY102" fmla="*/ 1260764 h 1413164"/>
              <a:gd name="connsiteX103" fmla="*/ 7592291 w 7961291"/>
              <a:gd name="connsiteY103" fmla="*/ 1136073 h 1413164"/>
              <a:gd name="connsiteX104" fmla="*/ 7675418 w 7961291"/>
              <a:gd name="connsiteY104" fmla="*/ 1052946 h 1413164"/>
              <a:gd name="connsiteX105" fmla="*/ 7703127 w 7961291"/>
              <a:gd name="connsiteY105" fmla="*/ 1011382 h 1413164"/>
              <a:gd name="connsiteX106" fmla="*/ 7786255 w 7961291"/>
              <a:gd name="connsiteY106" fmla="*/ 955964 h 1413164"/>
              <a:gd name="connsiteX107" fmla="*/ 7869382 w 7961291"/>
              <a:gd name="connsiteY107" fmla="*/ 872837 h 1413164"/>
              <a:gd name="connsiteX108" fmla="*/ 7910946 w 7961291"/>
              <a:gd name="connsiteY108" fmla="*/ 845128 h 1413164"/>
              <a:gd name="connsiteX109" fmla="*/ 7938655 w 7961291"/>
              <a:gd name="connsiteY109" fmla="*/ 803564 h 1413164"/>
              <a:gd name="connsiteX110" fmla="*/ 7938655 w 7961291"/>
              <a:gd name="connsiteY110" fmla="*/ 429491 h 1413164"/>
              <a:gd name="connsiteX111" fmla="*/ 7910946 w 7961291"/>
              <a:gd name="connsiteY111" fmla="*/ 318655 h 1413164"/>
              <a:gd name="connsiteX112" fmla="*/ 7883237 w 7961291"/>
              <a:gd name="connsiteY112" fmla="*/ 277091 h 1413164"/>
              <a:gd name="connsiteX113" fmla="*/ 7869382 w 7961291"/>
              <a:gd name="connsiteY113" fmla="*/ 235528 h 1413164"/>
              <a:gd name="connsiteX114" fmla="*/ 7841673 w 7961291"/>
              <a:gd name="connsiteY114" fmla="*/ 207818 h 1413164"/>
              <a:gd name="connsiteX115" fmla="*/ 7786255 w 7961291"/>
              <a:gd name="connsiteY115" fmla="*/ 124691 h 1413164"/>
              <a:gd name="connsiteX116" fmla="*/ 7744691 w 7961291"/>
              <a:gd name="connsiteY116" fmla="*/ 96982 h 1413164"/>
              <a:gd name="connsiteX117" fmla="*/ 7661564 w 7961291"/>
              <a:gd name="connsiteY117" fmla="*/ 41564 h 1413164"/>
              <a:gd name="connsiteX118" fmla="*/ 7606146 w 7961291"/>
              <a:gd name="connsiteY118" fmla="*/ 13855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961291" h="1413164">
                <a:moveTo>
                  <a:pt x="0" y="0"/>
                </a:moveTo>
                <a:cubicBezTo>
                  <a:pt x="23091" y="36946"/>
                  <a:pt x="45882" y="74080"/>
                  <a:pt x="69273" y="110837"/>
                </a:cubicBezTo>
                <a:cubicBezTo>
                  <a:pt x="78212" y="124885"/>
                  <a:pt x="87746" y="138546"/>
                  <a:pt x="96982" y="152400"/>
                </a:cubicBezTo>
                <a:lnTo>
                  <a:pt x="124691" y="193964"/>
                </a:lnTo>
                <a:cubicBezTo>
                  <a:pt x="137499" y="213177"/>
                  <a:pt x="152834" y="230592"/>
                  <a:pt x="166255" y="249382"/>
                </a:cubicBezTo>
                <a:cubicBezTo>
                  <a:pt x="175933" y="262932"/>
                  <a:pt x="183304" y="278154"/>
                  <a:pt x="193964" y="290946"/>
                </a:cubicBezTo>
                <a:cubicBezTo>
                  <a:pt x="206507" y="305998"/>
                  <a:pt x="222984" y="317457"/>
                  <a:pt x="235527" y="332509"/>
                </a:cubicBezTo>
                <a:cubicBezTo>
                  <a:pt x="331978" y="448249"/>
                  <a:pt x="183366" y="294200"/>
                  <a:pt x="304800" y="415637"/>
                </a:cubicBezTo>
                <a:cubicBezTo>
                  <a:pt x="309418" y="429491"/>
                  <a:pt x="311563" y="444434"/>
                  <a:pt x="318655" y="457200"/>
                </a:cubicBezTo>
                <a:cubicBezTo>
                  <a:pt x="334828" y="486311"/>
                  <a:pt x="355600" y="512619"/>
                  <a:pt x="374073" y="540328"/>
                </a:cubicBezTo>
                <a:lnTo>
                  <a:pt x="429491" y="623455"/>
                </a:lnTo>
                <a:cubicBezTo>
                  <a:pt x="438727" y="637309"/>
                  <a:pt x="445426" y="653244"/>
                  <a:pt x="457200" y="665018"/>
                </a:cubicBezTo>
                <a:lnTo>
                  <a:pt x="526473" y="734291"/>
                </a:lnTo>
                <a:cubicBezTo>
                  <a:pt x="550858" y="807449"/>
                  <a:pt x="532225" y="763702"/>
                  <a:pt x="595746" y="858982"/>
                </a:cubicBezTo>
                <a:lnTo>
                  <a:pt x="623455" y="900546"/>
                </a:lnTo>
                <a:cubicBezTo>
                  <a:pt x="686530" y="1089770"/>
                  <a:pt x="617713" y="896381"/>
                  <a:pt x="678873" y="1039091"/>
                </a:cubicBezTo>
                <a:cubicBezTo>
                  <a:pt x="697873" y="1083425"/>
                  <a:pt x="693572" y="1097891"/>
                  <a:pt x="706582" y="1149928"/>
                </a:cubicBezTo>
                <a:cubicBezTo>
                  <a:pt x="710124" y="1164096"/>
                  <a:pt x="713345" y="1178725"/>
                  <a:pt x="720437" y="1191491"/>
                </a:cubicBezTo>
                <a:cubicBezTo>
                  <a:pt x="736610" y="1220602"/>
                  <a:pt x="775855" y="1274618"/>
                  <a:pt x="775855" y="1274618"/>
                </a:cubicBezTo>
                <a:cubicBezTo>
                  <a:pt x="785091" y="1302327"/>
                  <a:pt x="782911" y="1378400"/>
                  <a:pt x="803564" y="1357746"/>
                </a:cubicBezTo>
                <a:cubicBezTo>
                  <a:pt x="817418" y="1343891"/>
                  <a:pt x="833098" y="1331648"/>
                  <a:pt x="845127" y="1316182"/>
                </a:cubicBezTo>
                <a:cubicBezTo>
                  <a:pt x="845143" y="1316162"/>
                  <a:pt x="914393" y="1212284"/>
                  <a:pt x="928255" y="1191491"/>
                </a:cubicBezTo>
                <a:cubicBezTo>
                  <a:pt x="957547" y="1147553"/>
                  <a:pt x="976610" y="1113073"/>
                  <a:pt x="1025237" y="1080655"/>
                </a:cubicBezTo>
                <a:cubicBezTo>
                  <a:pt x="1128429" y="1011859"/>
                  <a:pt x="1001689" y="1100278"/>
                  <a:pt x="1108364" y="1011382"/>
                </a:cubicBezTo>
                <a:cubicBezTo>
                  <a:pt x="1121156" y="1000722"/>
                  <a:pt x="1136925" y="994075"/>
                  <a:pt x="1149927" y="983673"/>
                </a:cubicBezTo>
                <a:cubicBezTo>
                  <a:pt x="1160127" y="975513"/>
                  <a:pt x="1166436" y="962685"/>
                  <a:pt x="1177637" y="955964"/>
                </a:cubicBezTo>
                <a:cubicBezTo>
                  <a:pt x="1190160" y="948450"/>
                  <a:pt x="1205158" y="946121"/>
                  <a:pt x="1219200" y="942109"/>
                </a:cubicBezTo>
                <a:cubicBezTo>
                  <a:pt x="1315791" y="914511"/>
                  <a:pt x="1235299" y="941610"/>
                  <a:pt x="1357746" y="914400"/>
                </a:cubicBezTo>
                <a:cubicBezTo>
                  <a:pt x="1372002" y="911232"/>
                  <a:pt x="1385053" y="903714"/>
                  <a:pt x="1399309" y="900546"/>
                </a:cubicBezTo>
                <a:cubicBezTo>
                  <a:pt x="1426732" y="894452"/>
                  <a:pt x="1454799" y="891716"/>
                  <a:pt x="1482437" y="886691"/>
                </a:cubicBezTo>
                <a:cubicBezTo>
                  <a:pt x="1505605" y="882479"/>
                  <a:pt x="1528618" y="877455"/>
                  <a:pt x="1551709" y="872837"/>
                </a:cubicBezTo>
                <a:lnTo>
                  <a:pt x="2355273" y="886691"/>
                </a:lnTo>
                <a:cubicBezTo>
                  <a:pt x="2455714" y="889781"/>
                  <a:pt x="2426193" y="895957"/>
                  <a:pt x="2493818" y="914400"/>
                </a:cubicBezTo>
                <a:cubicBezTo>
                  <a:pt x="2530559" y="924420"/>
                  <a:pt x="2568527" y="930066"/>
                  <a:pt x="2604655" y="942109"/>
                </a:cubicBezTo>
                <a:lnTo>
                  <a:pt x="2687782" y="969818"/>
                </a:lnTo>
                <a:cubicBezTo>
                  <a:pt x="2736143" y="1018181"/>
                  <a:pt x="2703100" y="993398"/>
                  <a:pt x="2798618" y="1025237"/>
                </a:cubicBezTo>
                <a:lnTo>
                  <a:pt x="2840182" y="1039091"/>
                </a:lnTo>
                <a:cubicBezTo>
                  <a:pt x="2867891" y="1057564"/>
                  <a:pt x="2904836" y="1066800"/>
                  <a:pt x="2923309" y="1094509"/>
                </a:cubicBezTo>
                <a:lnTo>
                  <a:pt x="2978727" y="1177637"/>
                </a:lnTo>
                <a:cubicBezTo>
                  <a:pt x="2986828" y="1189788"/>
                  <a:pt x="2983459" y="1207796"/>
                  <a:pt x="2992582" y="1219200"/>
                </a:cubicBezTo>
                <a:cubicBezTo>
                  <a:pt x="3002984" y="1232202"/>
                  <a:pt x="3020291" y="1237673"/>
                  <a:pt x="3034146" y="1246909"/>
                </a:cubicBezTo>
                <a:cubicBezTo>
                  <a:pt x="3042839" y="1259948"/>
                  <a:pt x="3076253" y="1321615"/>
                  <a:pt x="3103418" y="1316182"/>
                </a:cubicBezTo>
                <a:cubicBezTo>
                  <a:pt x="3119746" y="1312916"/>
                  <a:pt x="3120725" y="1287620"/>
                  <a:pt x="3131127" y="1274618"/>
                </a:cubicBezTo>
                <a:cubicBezTo>
                  <a:pt x="3139287" y="1264418"/>
                  <a:pt x="3149600" y="1256145"/>
                  <a:pt x="3158837" y="1246909"/>
                </a:cubicBezTo>
                <a:cubicBezTo>
                  <a:pt x="3193660" y="1142438"/>
                  <a:pt x="3142635" y="1267163"/>
                  <a:pt x="3214255" y="1177637"/>
                </a:cubicBezTo>
                <a:cubicBezTo>
                  <a:pt x="3223378" y="1166233"/>
                  <a:pt x="3217782" y="1146400"/>
                  <a:pt x="3228109" y="1136073"/>
                </a:cubicBezTo>
                <a:cubicBezTo>
                  <a:pt x="3251657" y="1112525"/>
                  <a:pt x="3283528" y="1099128"/>
                  <a:pt x="3311237" y="1080655"/>
                </a:cubicBezTo>
                <a:lnTo>
                  <a:pt x="3352800" y="1052946"/>
                </a:lnTo>
                <a:cubicBezTo>
                  <a:pt x="3364951" y="1044845"/>
                  <a:pt x="3381598" y="1046183"/>
                  <a:pt x="3394364" y="1039091"/>
                </a:cubicBezTo>
                <a:cubicBezTo>
                  <a:pt x="3423475" y="1022918"/>
                  <a:pt x="3445898" y="994204"/>
                  <a:pt x="3477491" y="983673"/>
                </a:cubicBezTo>
                <a:cubicBezTo>
                  <a:pt x="3491346" y="979055"/>
                  <a:pt x="3505993" y="976349"/>
                  <a:pt x="3519055" y="969818"/>
                </a:cubicBezTo>
                <a:cubicBezTo>
                  <a:pt x="3533948" y="962371"/>
                  <a:pt x="3545402" y="948872"/>
                  <a:pt x="3560618" y="942109"/>
                </a:cubicBezTo>
                <a:cubicBezTo>
                  <a:pt x="3587309" y="930246"/>
                  <a:pt x="3616037" y="923636"/>
                  <a:pt x="3643746" y="914400"/>
                </a:cubicBezTo>
                <a:lnTo>
                  <a:pt x="3685309" y="900546"/>
                </a:lnTo>
                <a:cubicBezTo>
                  <a:pt x="3699164" y="891310"/>
                  <a:pt x="3711657" y="879600"/>
                  <a:pt x="3726873" y="872837"/>
                </a:cubicBezTo>
                <a:cubicBezTo>
                  <a:pt x="3753563" y="860975"/>
                  <a:pt x="3782291" y="854364"/>
                  <a:pt x="3810000" y="845128"/>
                </a:cubicBezTo>
                <a:cubicBezTo>
                  <a:pt x="3873906" y="823826"/>
                  <a:pt x="3837239" y="834138"/>
                  <a:pt x="3920837" y="817418"/>
                </a:cubicBezTo>
                <a:cubicBezTo>
                  <a:pt x="4073237" y="822036"/>
                  <a:pt x="4226016" y="819579"/>
                  <a:pt x="4378037" y="831273"/>
                </a:cubicBezTo>
                <a:cubicBezTo>
                  <a:pt x="4407159" y="833513"/>
                  <a:pt x="4433455" y="849746"/>
                  <a:pt x="4461164" y="858982"/>
                </a:cubicBezTo>
                <a:cubicBezTo>
                  <a:pt x="4560840" y="892208"/>
                  <a:pt x="4436341" y="851890"/>
                  <a:pt x="4558146" y="886691"/>
                </a:cubicBezTo>
                <a:cubicBezTo>
                  <a:pt x="4572188" y="890703"/>
                  <a:pt x="4585667" y="896534"/>
                  <a:pt x="4599709" y="900546"/>
                </a:cubicBezTo>
                <a:cubicBezTo>
                  <a:pt x="4614485" y="904768"/>
                  <a:pt x="4679101" y="918483"/>
                  <a:pt x="4696691" y="928255"/>
                </a:cubicBezTo>
                <a:cubicBezTo>
                  <a:pt x="4725802" y="944428"/>
                  <a:pt x="4752109" y="965200"/>
                  <a:pt x="4779818" y="983673"/>
                </a:cubicBezTo>
                <a:lnTo>
                  <a:pt x="4821382" y="1011382"/>
                </a:lnTo>
                <a:cubicBezTo>
                  <a:pt x="4830618" y="1025237"/>
                  <a:pt x="4836089" y="1042544"/>
                  <a:pt x="4849091" y="1052946"/>
                </a:cubicBezTo>
                <a:cubicBezTo>
                  <a:pt x="4860495" y="1062069"/>
                  <a:pt x="4877593" y="1060269"/>
                  <a:pt x="4890655" y="1066800"/>
                </a:cubicBezTo>
                <a:cubicBezTo>
                  <a:pt x="4905548" y="1074246"/>
                  <a:pt x="4918364" y="1085273"/>
                  <a:pt x="4932218" y="1094509"/>
                </a:cubicBezTo>
                <a:cubicBezTo>
                  <a:pt x="4944805" y="1113390"/>
                  <a:pt x="4965699" y="1150619"/>
                  <a:pt x="4987637" y="1163782"/>
                </a:cubicBezTo>
                <a:cubicBezTo>
                  <a:pt x="5000160" y="1171296"/>
                  <a:pt x="5015346" y="1173019"/>
                  <a:pt x="5029200" y="1177637"/>
                </a:cubicBezTo>
                <a:cubicBezTo>
                  <a:pt x="5108609" y="1296749"/>
                  <a:pt x="5002873" y="1156575"/>
                  <a:pt x="5098473" y="1233055"/>
                </a:cubicBezTo>
                <a:cubicBezTo>
                  <a:pt x="5111475" y="1243457"/>
                  <a:pt x="5115780" y="1261616"/>
                  <a:pt x="5126182" y="1274618"/>
                </a:cubicBezTo>
                <a:cubicBezTo>
                  <a:pt x="5134342" y="1284818"/>
                  <a:pt x="5144655" y="1293091"/>
                  <a:pt x="5153891" y="1302328"/>
                </a:cubicBezTo>
                <a:cubicBezTo>
                  <a:pt x="5167746" y="1293091"/>
                  <a:pt x="5185053" y="1287621"/>
                  <a:pt x="5195455" y="1274618"/>
                </a:cubicBezTo>
                <a:cubicBezTo>
                  <a:pt x="5204578" y="1263214"/>
                  <a:pt x="5202778" y="1246117"/>
                  <a:pt x="5209309" y="1233055"/>
                </a:cubicBezTo>
                <a:cubicBezTo>
                  <a:pt x="5228598" y="1194476"/>
                  <a:pt x="5247940" y="1180570"/>
                  <a:pt x="5278582" y="1149928"/>
                </a:cubicBezTo>
                <a:cubicBezTo>
                  <a:pt x="5302968" y="1076771"/>
                  <a:pt x="5284336" y="1120515"/>
                  <a:pt x="5347855" y="1025237"/>
                </a:cubicBezTo>
                <a:cubicBezTo>
                  <a:pt x="5355956" y="1013086"/>
                  <a:pt x="5375564" y="1016000"/>
                  <a:pt x="5389418" y="1011382"/>
                </a:cubicBezTo>
                <a:cubicBezTo>
                  <a:pt x="5454530" y="946270"/>
                  <a:pt x="5414679" y="980686"/>
                  <a:pt x="5514109" y="914400"/>
                </a:cubicBezTo>
                <a:cubicBezTo>
                  <a:pt x="5526260" y="906299"/>
                  <a:pt x="5542250" y="906299"/>
                  <a:pt x="5555673" y="900546"/>
                </a:cubicBezTo>
                <a:cubicBezTo>
                  <a:pt x="5574656" y="892410"/>
                  <a:pt x="5593159" y="883084"/>
                  <a:pt x="5611091" y="872837"/>
                </a:cubicBezTo>
                <a:cubicBezTo>
                  <a:pt x="5625548" y="864576"/>
                  <a:pt x="5637439" y="851891"/>
                  <a:pt x="5652655" y="845128"/>
                </a:cubicBezTo>
                <a:cubicBezTo>
                  <a:pt x="5679346" y="833265"/>
                  <a:pt x="5708073" y="826654"/>
                  <a:pt x="5735782" y="817418"/>
                </a:cubicBezTo>
                <a:cubicBezTo>
                  <a:pt x="5765381" y="807551"/>
                  <a:pt x="5802331" y="794057"/>
                  <a:pt x="5832764" y="789709"/>
                </a:cubicBezTo>
                <a:cubicBezTo>
                  <a:pt x="5878710" y="783145"/>
                  <a:pt x="5925127" y="780473"/>
                  <a:pt x="5971309" y="775855"/>
                </a:cubicBezTo>
                <a:cubicBezTo>
                  <a:pt x="6146800" y="780473"/>
                  <a:pt x="6322637" y="777767"/>
                  <a:pt x="6497782" y="789709"/>
                </a:cubicBezTo>
                <a:cubicBezTo>
                  <a:pt x="6526922" y="791696"/>
                  <a:pt x="6553200" y="808182"/>
                  <a:pt x="6580909" y="817418"/>
                </a:cubicBezTo>
                <a:lnTo>
                  <a:pt x="6664037" y="845128"/>
                </a:lnTo>
                <a:lnTo>
                  <a:pt x="6747164" y="872837"/>
                </a:lnTo>
                <a:cubicBezTo>
                  <a:pt x="6762960" y="878103"/>
                  <a:pt x="6773511" y="893783"/>
                  <a:pt x="6788727" y="900546"/>
                </a:cubicBezTo>
                <a:cubicBezTo>
                  <a:pt x="6815418" y="912409"/>
                  <a:pt x="6844146" y="919019"/>
                  <a:pt x="6871855" y="928255"/>
                </a:cubicBezTo>
                <a:cubicBezTo>
                  <a:pt x="6903448" y="938786"/>
                  <a:pt x="6927273" y="965200"/>
                  <a:pt x="6954982" y="983673"/>
                </a:cubicBezTo>
                <a:lnTo>
                  <a:pt x="6996546" y="1011382"/>
                </a:lnTo>
                <a:cubicBezTo>
                  <a:pt x="7005782" y="1025237"/>
                  <a:pt x="7013595" y="1040154"/>
                  <a:pt x="7024255" y="1052946"/>
                </a:cubicBezTo>
                <a:cubicBezTo>
                  <a:pt x="7064949" y="1101779"/>
                  <a:pt x="7091019" y="1111309"/>
                  <a:pt x="7148946" y="1149928"/>
                </a:cubicBezTo>
                <a:lnTo>
                  <a:pt x="7190509" y="1177637"/>
                </a:lnTo>
                <a:cubicBezTo>
                  <a:pt x="7199745" y="1191491"/>
                  <a:pt x="7205216" y="1208798"/>
                  <a:pt x="7218218" y="1219200"/>
                </a:cubicBezTo>
                <a:cubicBezTo>
                  <a:pt x="7229622" y="1228323"/>
                  <a:pt x="7249455" y="1222728"/>
                  <a:pt x="7259782" y="1233055"/>
                </a:cubicBezTo>
                <a:cubicBezTo>
                  <a:pt x="7270109" y="1243381"/>
                  <a:pt x="7266123" y="1262095"/>
                  <a:pt x="7273637" y="1274618"/>
                </a:cubicBezTo>
                <a:cubicBezTo>
                  <a:pt x="7280358" y="1285819"/>
                  <a:pt x="7293186" y="1292128"/>
                  <a:pt x="7301346" y="1302328"/>
                </a:cubicBezTo>
                <a:cubicBezTo>
                  <a:pt x="7354123" y="1368300"/>
                  <a:pt x="7299369" y="1324100"/>
                  <a:pt x="7370618" y="1371600"/>
                </a:cubicBezTo>
                <a:cubicBezTo>
                  <a:pt x="7379854" y="1385455"/>
                  <a:pt x="7381676" y="1413164"/>
                  <a:pt x="7398327" y="1413164"/>
                </a:cubicBezTo>
                <a:cubicBezTo>
                  <a:pt x="7412931" y="1413164"/>
                  <a:pt x="7405090" y="1384366"/>
                  <a:pt x="7412182" y="1371600"/>
                </a:cubicBezTo>
                <a:cubicBezTo>
                  <a:pt x="7459722" y="1286028"/>
                  <a:pt x="7448448" y="1301241"/>
                  <a:pt x="7509164" y="1260764"/>
                </a:cubicBezTo>
                <a:lnTo>
                  <a:pt x="7592291" y="1136073"/>
                </a:lnTo>
                <a:cubicBezTo>
                  <a:pt x="7614028" y="1103468"/>
                  <a:pt x="7647709" y="1080655"/>
                  <a:pt x="7675418" y="1052946"/>
                </a:cubicBezTo>
                <a:cubicBezTo>
                  <a:pt x="7687192" y="1041172"/>
                  <a:pt x="7690596" y="1022347"/>
                  <a:pt x="7703127" y="1011382"/>
                </a:cubicBezTo>
                <a:cubicBezTo>
                  <a:pt x="7728190" y="989452"/>
                  <a:pt x="7758546" y="974437"/>
                  <a:pt x="7786255" y="955964"/>
                </a:cubicBezTo>
                <a:cubicBezTo>
                  <a:pt x="7818860" y="934227"/>
                  <a:pt x="7836777" y="894574"/>
                  <a:pt x="7869382" y="872837"/>
                </a:cubicBezTo>
                <a:lnTo>
                  <a:pt x="7910946" y="845128"/>
                </a:lnTo>
                <a:cubicBezTo>
                  <a:pt x="7920182" y="831273"/>
                  <a:pt x="7931209" y="818457"/>
                  <a:pt x="7938655" y="803564"/>
                </a:cubicBezTo>
                <a:cubicBezTo>
                  <a:pt x="7989457" y="701958"/>
                  <a:pt x="7938915" y="433268"/>
                  <a:pt x="7938655" y="429491"/>
                </a:cubicBezTo>
                <a:cubicBezTo>
                  <a:pt x="7937391" y="411156"/>
                  <a:pt x="7922662" y="342088"/>
                  <a:pt x="7910946" y="318655"/>
                </a:cubicBezTo>
                <a:cubicBezTo>
                  <a:pt x="7903499" y="303762"/>
                  <a:pt x="7890684" y="291984"/>
                  <a:pt x="7883237" y="277091"/>
                </a:cubicBezTo>
                <a:cubicBezTo>
                  <a:pt x="7876706" y="264029"/>
                  <a:pt x="7876896" y="248051"/>
                  <a:pt x="7869382" y="235528"/>
                </a:cubicBezTo>
                <a:cubicBezTo>
                  <a:pt x="7862661" y="224327"/>
                  <a:pt x="7849510" y="218268"/>
                  <a:pt x="7841673" y="207818"/>
                </a:cubicBezTo>
                <a:cubicBezTo>
                  <a:pt x="7821692" y="181176"/>
                  <a:pt x="7804728" y="152400"/>
                  <a:pt x="7786255" y="124691"/>
                </a:cubicBezTo>
                <a:cubicBezTo>
                  <a:pt x="7777019" y="110836"/>
                  <a:pt x="7757483" y="107642"/>
                  <a:pt x="7744691" y="96982"/>
                </a:cubicBezTo>
                <a:cubicBezTo>
                  <a:pt x="7675504" y="39326"/>
                  <a:pt x="7734607" y="65911"/>
                  <a:pt x="7661564" y="41564"/>
                </a:cubicBezTo>
                <a:cubicBezTo>
                  <a:pt x="7616158" y="11293"/>
                  <a:pt x="7636651" y="13855"/>
                  <a:pt x="7606146" y="13855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5" y="4339879"/>
            <a:ext cx="1224024" cy="2104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6923975"/>
                  </p:ext>
                </p:extLst>
              </p:nvPr>
            </p:nvGraphicFramePr>
            <p:xfrm>
              <a:off x="914400" y="1568428"/>
              <a:ext cx="5715000" cy="1896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Availability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𝑈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Score (</a:t>
                          </a:r>
                          <a14:m>
                            <m:oMath xmlns:m="http://schemas.openxmlformats.org/officeDocument/2006/math">
                              <m:r>
                                <a:rPr lang="el-GR" sz="1800" i="1" dirty="0" smtClean="0">
                                  <a:latin typeface="Cambria Math"/>
                                </a:rPr>
                                <m:t>𝜙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𝑝𝑙𝑎𝑛𝑡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2*(R == -1)</a:t>
                          </a:r>
                          <a:r>
                            <a:rPr lang="en-US" baseline="0" dirty="0" smtClean="0"/>
                            <a:t>  = 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2*(W == 1) =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P(visit plant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0.96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315992"/>
                  </p:ext>
                </p:extLst>
              </p:nvPr>
            </p:nvGraphicFramePr>
            <p:xfrm>
              <a:off x="914400" y="1568428"/>
              <a:ext cx="5715000" cy="18965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08065" r="-199681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4762" r="-199681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09677" r="-19968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2*(R == -1)</a:t>
                          </a:r>
                          <a:r>
                            <a:rPr lang="en-US" baseline="0" dirty="0" smtClean="0"/>
                            <a:t>  = -2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2*(W == 1) =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409677" r="-19968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0.04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/>
                            <a:t>0.96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83" y="4339878"/>
            <a:ext cx="1224024" cy="2104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31" y="4328098"/>
            <a:ext cx="1224024" cy="2104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1437" y="646839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8259" y="652036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00272" y="914399"/>
                <a:ext cx="29799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dirty="0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err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=2(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𝑐𝑜𝑙𝑜𝑟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𝑜𝑓</m:t>
                      </m:r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algn="r"/>
                <a:r>
                  <a:rPr lang="en-US" sz="2400" dirty="0" smtClean="0"/>
                  <a:t>R = -1</a:t>
                </a:r>
              </a:p>
              <a:p>
                <a:pPr algn="r"/>
                <a:r>
                  <a:rPr lang="en-US" sz="2400" dirty="0" smtClean="0"/>
                  <a:t>W = 1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272" y="914399"/>
                <a:ext cx="2979983" cy="1200329"/>
              </a:xfrm>
              <a:prstGeom prst="rect">
                <a:avLst/>
              </a:prstGeom>
              <a:blipFill rotWithShape="1">
                <a:blip r:embed="rId7"/>
                <a:stretch>
                  <a:fillRect r="-306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2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Pollinators are disappearing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267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“Three-quarters </a:t>
            </a:r>
            <a:r>
              <a:rPr lang="en-US" sz="2800" dirty="0"/>
              <a:t>of </a:t>
            </a:r>
            <a:r>
              <a:rPr lang="en-US" sz="2800" dirty="0" smtClean="0"/>
              <a:t>global food </a:t>
            </a:r>
            <a:r>
              <a:rPr lang="en-US" sz="2800" dirty="0"/>
              <a:t>crops depend </a:t>
            </a:r>
            <a:r>
              <a:rPr lang="en-US" sz="2800" dirty="0" smtClean="0"/>
              <a:t>at least </a:t>
            </a:r>
            <a:r>
              <a:rPr lang="en-US" sz="2800" dirty="0"/>
              <a:t>partly on </a:t>
            </a:r>
            <a:r>
              <a:rPr lang="en-US" sz="2800" dirty="0" smtClean="0"/>
              <a:t>pollination”</a:t>
            </a:r>
          </a:p>
          <a:p>
            <a:pPr marL="0" indent="0">
              <a:buNone/>
            </a:pPr>
            <a:r>
              <a:rPr lang="en-US" sz="2800" dirty="0" smtClean="0"/>
              <a:t>	--</a:t>
            </a:r>
            <a:r>
              <a:rPr lang="en-US" sz="2800" dirty="0" err="1" smtClean="0"/>
              <a:t>Tylianakis</a:t>
            </a:r>
            <a:r>
              <a:rPr lang="en-US" sz="2800" dirty="0" smtClean="0"/>
              <a:t>, 2013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So what happens when a plant becomes extinct?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47" y="1676400"/>
            <a:ext cx="315345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239000" y="1676400"/>
            <a:ext cx="1371600" cy="1143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39000" y="1676400"/>
            <a:ext cx="1371600" cy="1143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477000" y="3276600"/>
            <a:ext cx="990600" cy="28194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predict the score function </a:t>
            </a:r>
            <a:r>
              <a:rPr lang="en-US" dirty="0" smtClean="0"/>
              <a:t>for a pollinator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</a:t>
            </a:r>
            <a:r>
              <a:rPr lang="en-US" dirty="0" smtClean="0"/>
              <a:t>ultinomial model cannot explain the field observations</a:t>
            </a:r>
          </a:p>
          <a:p>
            <a:endParaRPr lang="en-US" dirty="0"/>
          </a:p>
          <a:p>
            <a:r>
              <a:rPr lang="en-US" dirty="0" smtClean="0"/>
              <a:t>The traits model does not return the expected weights for the traits</a:t>
            </a:r>
          </a:p>
          <a:p>
            <a:endParaRPr lang="en-US" dirty="0"/>
          </a:p>
          <a:p>
            <a:r>
              <a:rPr lang="en-US" dirty="0" smtClean="0"/>
              <a:t>The likelihood of the multinomial model and traits model are not significantly different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Verification</a:t>
            </a:r>
          </a:p>
          <a:p>
            <a:endParaRPr lang="en-US" dirty="0" smtClean="0"/>
          </a:p>
          <a:p>
            <a:r>
              <a:rPr lang="en-US" dirty="0" smtClean="0"/>
              <a:t>Markov </a:t>
            </a:r>
            <a:r>
              <a:rPr lang="en-US" dirty="0" smtClean="0"/>
              <a:t>chain model extension of the multinomial model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Boosted regression trees for the traits model</a:t>
            </a:r>
          </a:p>
          <a:p>
            <a:endParaRPr lang="en-US" dirty="0" smtClean="0"/>
          </a:p>
          <a:p>
            <a:r>
              <a:rPr lang="en-US" dirty="0" smtClean="0"/>
              <a:t>Expand multinomial and traits model to handle interactions of multiple pollinators at the same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5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 vs Generalization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310493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957754"/>
            <a:ext cx="189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Generalist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066798" y="449580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Specialist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65072" y="4484077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Specialist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65072" y="1957754"/>
            <a:ext cx="1896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5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To </a:t>
            </a:r>
            <a:r>
              <a:rPr lang="en-US" sz="2800" dirty="0"/>
              <a:t>create a method to identify a ranking of plant preferences for a pollinator given field observations of plant-pollinator interactions and to determine how floral traits affect the preference for </a:t>
            </a:r>
            <a:r>
              <a:rPr lang="en-US" sz="2800" dirty="0" smtClean="0"/>
              <a:t>a plant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Field Data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267200" cy="3200400"/>
          </a:xfrm>
        </p:spPr>
      </p:pic>
      <p:sp>
        <p:nvSpPr>
          <p:cNvPr id="14" name="TextBox 13"/>
          <p:cNvSpPr txBox="1"/>
          <p:nvPr/>
        </p:nvSpPr>
        <p:spPr>
          <a:xfrm>
            <a:off x="381000" y="48006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Carpenter Basin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9" y="1028700"/>
            <a:ext cx="5029200" cy="3771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17754" y="48006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Lookout Mountain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3962400"/>
            <a:ext cx="4191000" cy="2794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05600" y="59436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Eriophyllum</a:t>
            </a:r>
            <a:r>
              <a:rPr lang="en-US" dirty="0" smtClean="0"/>
              <a:t> </a:t>
            </a:r>
            <a:r>
              <a:rPr lang="en-US" dirty="0" err="1" smtClean="0"/>
              <a:t>lanatum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8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Meadow-watch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Lookout Mountain July,2014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3760" r="2184" b="5639"/>
          <a:stretch/>
        </p:blipFill>
        <p:spPr bwMode="auto">
          <a:xfrm>
            <a:off x="0" y="2133600"/>
            <a:ext cx="9144000" cy="4538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63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1" r="19763"/>
          <a:stretch/>
        </p:blipFill>
        <p:spPr>
          <a:xfrm>
            <a:off x="5207206" y="4283478"/>
            <a:ext cx="1202934" cy="2189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/>
        </p:blipFill>
        <p:spPr>
          <a:xfrm>
            <a:off x="2590800" y="4276550"/>
            <a:ext cx="1371600" cy="21897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29895"/>
            <a:ext cx="1224024" cy="208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329894"/>
            <a:ext cx="1224024" cy="2084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14" y="1875915"/>
            <a:ext cx="1264470" cy="1441933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60218" y="2997884"/>
            <a:ext cx="7961291" cy="1390506"/>
          </a:xfrm>
          <a:custGeom>
            <a:avLst/>
            <a:gdLst>
              <a:gd name="connsiteX0" fmla="*/ 0 w 7961291"/>
              <a:gd name="connsiteY0" fmla="*/ 0 h 1413164"/>
              <a:gd name="connsiteX1" fmla="*/ 69273 w 7961291"/>
              <a:gd name="connsiteY1" fmla="*/ 110837 h 1413164"/>
              <a:gd name="connsiteX2" fmla="*/ 96982 w 7961291"/>
              <a:gd name="connsiteY2" fmla="*/ 152400 h 1413164"/>
              <a:gd name="connsiteX3" fmla="*/ 124691 w 7961291"/>
              <a:gd name="connsiteY3" fmla="*/ 193964 h 1413164"/>
              <a:gd name="connsiteX4" fmla="*/ 166255 w 7961291"/>
              <a:gd name="connsiteY4" fmla="*/ 249382 h 1413164"/>
              <a:gd name="connsiteX5" fmla="*/ 193964 w 7961291"/>
              <a:gd name="connsiteY5" fmla="*/ 290946 h 1413164"/>
              <a:gd name="connsiteX6" fmla="*/ 235527 w 7961291"/>
              <a:gd name="connsiteY6" fmla="*/ 332509 h 1413164"/>
              <a:gd name="connsiteX7" fmla="*/ 304800 w 7961291"/>
              <a:gd name="connsiteY7" fmla="*/ 415637 h 1413164"/>
              <a:gd name="connsiteX8" fmla="*/ 318655 w 7961291"/>
              <a:gd name="connsiteY8" fmla="*/ 457200 h 1413164"/>
              <a:gd name="connsiteX9" fmla="*/ 374073 w 7961291"/>
              <a:gd name="connsiteY9" fmla="*/ 540328 h 1413164"/>
              <a:gd name="connsiteX10" fmla="*/ 429491 w 7961291"/>
              <a:gd name="connsiteY10" fmla="*/ 623455 h 1413164"/>
              <a:gd name="connsiteX11" fmla="*/ 457200 w 7961291"/>
              <a:gd name="connsiteY11" fmla="*/ 665018 h 1413164"/>
              <a:gd name="connsiteX12" fmla="*/ 526473 w 7961291"/>
              <a:gd name="connsiteY12" fmla="*/ 734291 h 1413164"/>
              <a:gd name="connsiteX13" fmla="*/ 595746 w 7961291"/>
              <a:gd name="connsiteY13" fmla="*/ 858982 h 1413164"/>
              <a:gd name="connsiteX14" fmla="*/ 623455 w 7961291"/>
              <a:gd name="connsiteY14" fmla="*/ 900546 h 1413164"/>
              <a:gd name="connsiteX15" fmla="*/ 678873 w 7961291"/>
              <a:gd name="connsiteY15" fmla="*/ 1039091 h 1413164"/>
              <a:gd name="connsiteX16" fmla="*/ 706582 w 7961291"/>
              <a:gd name="connsiteY16" fmla="*/ 1149928 h 1413164"/>
              <a:gd name="connsiteX17" fmla="*/ 720437 w 7961291"/>
              <a:gd name="connsiteY17" fmla="*/ 1191491 h 1413164"/>
              <a:gd name="connsiteX18" fmla="*/ 775855 w 7961291"/>
              <a:gd name="connsiteY18" fmla="*/ 1274618 h 1413164"/>
              <a:gd name="connsiteX19" fmla="*/ 803564 w 7961291"/>
              <a:gd name="connsiteY19" fmla="*/ 1357746 h 1413164"/>
              <a:gd name="connsiteX20" fmla="*/ 845127 w 7961291"/>
              <a:gd name="connsiteY20" fmla="*/ 1316182 h 1413164"/>
              <a:gd name="connsiteX21" fmla="*/ 928255 w 7961291"/>
              <a:gd name="connsiteY21" fmla="*/ 1191491 h 1413164"/>
              <a:gd name="connsiteX22" fmla="*/ 1025237 w 7961291"/>
              <a:gd name="connsiteY22" fmla="*/ 1080655 h 1413164"/>
              <a:gd name="connsiteX23" fmla="*/ 1108364 w 7961291"/>
              <a:gd name="connsiteY23" fmla="*/ 1011382 h 1413164"/>
              <a:gd name="connsiteX24" fmla="*/ 1149927 w 7961291"/>
              <a:gd name="connsiteY24" fmla="*/ 983673 h 1413164"/>
              <a:gd name="connsiteX25" fmla="*/ 1177637 w 7961291"/>
              <a:gd name="connsiteY25" fmla="*/ 955964 h 1413164"/>
              <a:gd name="connsiteX26" fmla="*/ 1219200 w 7961291"/>
              <a:gd name="connsiteY26" fmla="*/ 942109 h 1413164"/>
              <a:gd name="connsiteX27" fmla="*/ 1357746 w 7961291"/>
              <a:gd name="connsiteY27" fmla="*/ 914400 h 1413164"/>
              <a:gd name="connsiteX28" fmla="*/ 1399309 w 7961291"/>
              <a:gd name="connsiteY28" fmla="*/ 900546 h 1413164"/>
              <a:gd name="connsiteX29" fmla="*/ 1482437 w 7961291"/>
              <a:gd name="connsiteY29" fmla="*/ 886691 h 1413164"/>
              <a:gd name="connsiteX30" fmla="*/ 1551709 w 7961291"/>
              <a:gd name="connsiteY30" fmla="*/ 872837 h 1413164"/>
              <a:gd name="connsiteX31" fmla="*/ 2355273 w 7961291"/>
              <a:gd name="connsiteY31" fmla="*/ 886691 h 1413164"/>
              <a:gd name="connsiteX32" fmla="*/ 2493818 w 7961291"/>
              <a:gd name="connsiteY32" fmla="*/ 914400 h 1413164"/>
              <a:gd name="connsiteX33" fmla="*/ 2604655 w 7961291"/>
              <a:gd name="connsiteY33" fmla="*/ 942109 h 1413164"/>
              <a:gd name="connsiteX34" fmla="*/ 2687782 w 7961291"/>
              <a:gd name="connsiteY34" fmla="*/ 969818 h 1413164"/>
              <a:gd name="connsiteX35" fmla="*/ 2798618 w 7961291"/>
              <a:gd name="connsiteY35" fmla="*/ 1025237 h 1413164"/>
              <a:gd name="connsiteX36" fmla="*/ 2840182 w 7961291"/>
              <a:gd name="connsiteY36" fmla="*/ 1039091 h 1413164"/>
              <a:gd name="connsiteX37" fmla="*/ 2923309 w 7961291"/>
              <a:gd name="connsiteY37" fmla="*/ 1094509 h 1413164"/>
              <a:gd name="connsiteX38" fmla="*/ 2978727 w 7961291"/>
              <a:gd name="connsiteY38" fmla="*/ 1177637 h 1413164"/>
              <a:gd name="connsiteX39" fmla="*/ 2992582 w 7961291"/>
              <a:gd name="connsiteY39" fmla="*/ 1219200 h 1413164"/>
              <a:gd name="connsiteX40" fmla="*/ 3034146 w 7961291"/>
              <a:gd name="connsiteY40" fmla="*/ 1246909 h 1413164"/>
              <a:gd name="connsiteX41" fmla="*/ 3103418 w 7961291"/>
              <a:gd name="connsiteY41" fmla="*/ 1316182 h 1413164"/>
              <a:gd name="connsiteX42" fmla="*/ 3131127 w 7961291"/>
              <a:gd name="connsiteY42" fmla="*/ 1274618 h 1413164"/>
              <a:gd name="connsiteX43" fmla="*/ 3158837 w 7961291"/>
              <a:gd name="connsiteY43" fmla="*/ 1246909 h 1413164"/>
              <a:gd name="connsiteX44" fmla="*/ 3214255 w 7961291"/>
              <a:gd name="connsiteY44" fmla="*/ 1177637 h 1413164"/>
              <a:gd name="connsiteX45" fmla="*/ 3228109 w 7961291"/>
              <a:gd name="connsiteY45" fmla="*/ 1136073 h 1413164"/>
              <a:gd name="connsiteX46" fmla="*/ 3311237 w 7961291"/>
              <a:gd name="connsiteY46" fmla="*/ 1080655 h 1413164"/>
              <a:gd name="connsiteX47" fmla="*/ 3352800 w 7961291"/>
              <a:gd name="connsiteY47" fmla="*/ 1052946 h 1413164"/>
              <a:gd name="connsiteX48" fmla="*/ 3394364 w 7961291"/>
              <a:gd name="connsiteY48" fmla="*/ 1039091 h 1413164"/>
              <a:gd name="connsiteX49" fmla="*/ 3477491 w 7961291"/>
              <a:gd name="connsiteY49" fmla="*/ 983673 h 1413164"/>
              <a:gd name="connsiteX50" fmla="*/ 3519055 w 7961291"/>
              <a:gd name="connsiteY50" fmla="*/ 969818 h 1413164"/>
              <a:gd name="connsiteX51" fmla="*/ 3560618 w 7961291"/>
              <a:gd name="connsiteY51" fmla="*/ 942109 h 1413164"/>
              <a:gd name="connsiteX52" fmla="*/ 3643746 w 7961291"/>
              <a:gd name="connsiteY52" fmla="*/ 914400 h 1413164"/>
              <a:gd name="connsiteX53" fmla="*/ 3685309 w 7961291"/>
              <a:gd name="connsiteY53" fmla="*/ 900546 h 1413164"/>
              <a:gd name="connsiteX54" fmla="*/ 3726873 w 7961291"/>
              <a:gd name="connsiteY54" fmla="*/ 872837 h 1413164"/>
              <a:gd name="connsiteX55" fmla="*/ 3810000 w 7961291"/>
              <a:gd name="connsiteY55" fmla="*/ 845128 h 1413164"/>
              <a:gd name="connsiteX56" fmla="*/ 3920837 w 7961291"/>
              <a:gd name="connsiteY56" fmla="*/ 817418 h 1413164"/>
              <a:gd name="connsiteX57" fmla="*/ 4378037 w 7961291"/>
              <a:gd name="connsiteY57" fmla="*/ 831273 h 1413164"/>
              <a:gd name="connsiteX58" fmla="*/ 4461164 w 7961291"/>
              <a:gd name="connsiteY58" fmla="*/ 858982 h 1413164"/>
              <a:gd name="connsiteX59" fmla="*/ 4558146 w 7961291"/>
              <a:gd name="connsiteY59" fmla="*/ 886691 h 1413164"/>
              <a:gd name="connsiteX60" fmla="*/ 4599709 w 7961291"/>
              <a:gd name="connsiteY60" fmla="*/ 900546 h 1413164"/>
              <a:gd name="connsiteX61" fmla="*/ 4696691 w 7961291"/>
              <a:gd name="connsiteY61" fmla="*/ 928255 h 1413164"/>
              <a:gd name="connsiteX62" fmla="*/ 4779818 w 7961291"/>
              <a:gd name="connsiteY62" fmla="*/ 983673 h 1413164"/>
              <a:gd name="connsiteX63" fmla="*/ 4821382 w 7961291"/>
              <a:gd name="connsiteY63" fmla="*/ 1011382 h 1413164"/>
              <a:gd name="connsiteX64" fmla="*/ 4849091 w 7961291"/>
              <a:gd name="connsiteY64" fmla="*/ 1052946 h 1413164"/>
              <a:gd name="connsiteX65" fmla="*/ 4890655 w 7961291"/>
              <a:gd name="connsiteY65" fmla="*/ 1066800 h 1413164"/>
              <a:gd name="connsiteX66" fmla="*/ 4932218 w 7961291"/>
              <a:gd name="connsiteY66" fmla="*/ 1094509 h 1413164"/>
              <a:gd name="connsiteX67" fmla="*/ 4987637 w 7961291"/>
              <a:gd name="connsiteY67" fmla="*/ 1163782 h 1413164"/>
              <a:gd name="connsiteX68" fmla="*/ 5029200 w 7961291"/>
              <a:gd name="connsiteY68" fmla="*/ 1177637 h 1413164"/>
              <a:gd name="connsiteX69" fmla="*/ 5098473 w 7961291"/>
              <a:gd name="connsiteY69" fmla="*/ 1233055 h 1413164"/>
              <a:gd name="connsiteX70" fmla="*/ 5126182 w 7961291"/>
              <a:gd name="connsiteY70" fmla="*/ 1274618 h 1413164"/>
              <a:gd name="connsiteX71" fmla="*/ 5153891 w 7961291"/>
              <a:gd name="connsiteY71" fmla="*/ 1302328 h 1413164"/>
              <a:gd name="connsiteX72" fmla="*/ 5195455 w 7961291"/>
              <a:gd name="connsiteY72" fmla="*/ 1274618 h 1413164"/>
              <a:gd name="connsiteX73" fmla="*/ 5209309 w 7961291"/>
              <a:gd name="connsiteY73" fmla="*/ 1233055 h 1413164"/>
              <a:gd name="connsiteX74" fmla="*/ 5278582 w 7961291"/>
              <a:gd name="connsiteY74" fmla="*/ 1149928 h 1413164"/>
              <a:gd name="connsiteX75" fmla="*/ 5347855 w 7961291"/>
              <a:gd name="connsiteY75" fmla="*/ 1025237 h 1413164"/>
              <a:gd name="connsiteX76" fmla="*/ 5389418 w 7961291"/>
              <a:gd name="connsiteY76" fmla="*/ 1011382 h 1413164"/>
              <a:gd name="connsiteX77" fmla="*/ 5514109 w 7961291"/>
              <a:gd name="connsiteY77" fmla="*/ 914400 h 1413164"/>
              <a:gd name="connsiteX78" fmla="*/ 5555673 w 7961291"/>
              <a:gd name="connsiteY78" fmla="*/ 900546 h 1413164"/>
              <a:gd name="connsiteX79" fmla="*/ 5611091 w 7961291"/>
              <a:gd name="connsiteY79" fmla="*/ 872837 h 1413164"/>
              <a:gd name="connsiteX80" fmla="*/ 5652655 w 7961291"/>
              <a:gd name="connsiteY80" fmla="*/ 845128 h 1413164"/>
              <a:gd name="connsiteX81" fmla="*/ 5735782 w 7961291"/>
              <a:gd name="connsiteY81" fmla="*/ 817418 h 1413164"/>
              <a:gd name="connsiteX82" fmla="*/ 5832764 w 7961291"/>
              <a:gd name="connsiteY82" fmla="*/ 789709 h 1413164"/>
              <a:gd name="connsiteX83" fmla="*/ 5971309 w 7961291"/>
              <a:gd name="connsiteY83" fmla="*/ 775855 h 1413164"/>
              <a:gd name="connsiteX84" fmla="*/ 6497782 w 7961291"/>
              <a:gd name="connsiteY84" fmla="*/ 789709 h 1413164"/>
              <a:gd name="connsiteX85" fmla="*/ 6580909 w 7961291"/>
              <a:gd name="connsiteY85" fmla="*/ 817418 h 1413164"/>
              <a:gd name="connsiteX86" fmla="*/ 6664037 w 7961291"/>
              <a:gd name="connsiteY86" fmla="*/ 845128 h 1413164"/>
              <a:gd name="connsiteX87" fmla="*/ 6747164 w 7961291"/>
              <a:gd name="connsiteY87" fmla="*/ 872837 h 1413164"/>
              <a:gd name="connsiteX88" fmla="*/ 6788727 w 7961291"/>
              <a:gd name="connsiteY88" fmla="*/ 900546 h 1413164"/>
              <a:gd name="connsiteX89" fmla="*/ 6871855 w 7961291"/>
              <a:gd name="connsiteY89" fmla="*/ 928255 h 1413164"/>
              <a:gd name="connsiteX90" fmla="*/ 6954982 w 7961291"/>
              <a:gd name="connsiteY90" fmla="*/ 983673 h 1413164"/>
              <a:gd name="connsiteX91" fmla="*/ 6996546 w 7961291"/>
              <a:gd name="connsiteY91" fmla="*/ 1011382 h 1413164"/>
              <a:gd name="connsiteX92" fmla="*/ 7024255 w 7961291"/>
              <a:gd name="connsiteY92" fmla="*/ 1052946 h 1413164"/>
              <a:gd name="connsiteX93" fmla="*/ 7148946 w 7961291"/>
              <a:gd name="connsiteY93" fmla="*/ 1149928 h 1413164"/>
              <a:gd name="connsiteX94" fmla="*/ 7190509 w 7961291"/>
              <a:gd name="connsiteY94" fmla="*/ 1177637 h 1413164"/>
              <a:gd name="connsiteX95" fmla="*/ 7218218 w 7961291"/>
              <a:gd name="connsiteY95" fmla="*/ 1219200 h 1413164"/>
              <a:gd name="connsiteX96" fmla="*/ 7259782 w 7961291"/>
              <a:gd name="connsiteY96" fmla="*/ 1233055 h 1413164"/>
              <a:gd name="connsiteX97" fmla="*/ 7273637 w 7961291"/>
              <a:gd name="connsiteY97" fmla="*/ 1274618 h 1413164"/>
              <a:gd name="connsiteX98" fmla="*/ 7301346 w 7961291"/>
              <a:gd name="connsiteY98" fmla="*/ 1302328 h 1413164"/>
              <a:gd name="connsiteX99" fmla="*/ 7370618 w 7961291"/>
              <a:gd name="connsiteY99" fmla="*/ 1371600 h 1413164"/>
              <a:gd name="connsiteX100" fmla="*/ 7398327 w 7961291"/>
              <a:gd name="connsiteY100" fmla="*/ 1413164 h 1413164"/>
              <a:gd name="connsiteX101" fmla="*/ 7412182 w 7961291"/>
              <a:gd name="connsiteY101" fmla="*/ 1371600 h 1413164"/>
              <a:gd name="connsiteX102" fmla="*/ 7509164 w 7961291"/>
              <a:gd name="connsiteY102" fmla="*/ 1260764 h 1413164"/>
              <a:gd name="connsiteX103" fmla="*/ 7592291 w 7961291"/>
              <a:gd name="connsiteY103" fmla="*/ 1136073 h 1413164"/>
              <a:gd name="connsiteX104" fmla="*/ 7675418 w 7961291"/>
              <a:gd name="connsiteY104" fmla="*/ 1052946 h 1413164"/>
              <a:gd name="connsiteX105" fmla="*/ 7703127 w 7961291"/>
              <a:gd name="connsiteY105" fmla="*/ 1011382 h 1413164"/>
              <a:gd name="connsiteX106" fmla="*/ 7786255 w 7961291"/>
              <a:gd name="connsiteY106" fmla="*/ 955964 h 1413164"/>
              <a:gd name="connsiteX107" fmla="*/ 7869382 w 7961291"/>
              <a:gd name="connsiteY107" fmla="*/ 872837 h 1413164"/>
              <a:gd name="connsiteX108" fmla="*/ 7910946 w 7961291"/>
              <a:gd name="connsiteY108" fmla="*/ 845128 h 1413164"/>
              <a:gd name="connsiteX109" fmla="*/ 7938655 w 7961291"/>
              <a:gd name="connsiteY109" fmla="*/ 803564 h 1413164"/>
              <a:gd name="connsiteX110" fmla="*/ 7938655 w 7961291"/>
              <a:gd name="connsiteY110" fmla="*/ 429491 h 1413164"/>
              <a:gd name="connsiteX111" fmla="*/ 7910946 w 7961291"/>
              <a:gd name="connsiteY111" fmla="*/ 318655 h 1413164"/>
              <a:gd name="connsiteX112" fmla="*/ 7883237 w 7961291"/>
              <a:gd name="connsiteY112" fmla="*/ 277091 h 1413164"/>
              <a:gd name="connsiteX113" fmla="*/ 7869382 w 7961291"/>
              <a:gd name="connsiteY113" fmla="*/ 235528 h 1413164"/>
              <a:gd name="connsiteX114" fmla="*/ 7841673 w 7961291"/>
              <a:gd name="connsiteY114" fmla="*/ 207818 h 1413164"/>
              <a:gd name="connsiteX115" fmla="*/ 7786255 w 7961291"/>
              <a:gd name="connsiteY115" fmla="*/ 124691 h 1413164"/>
              <a:gd name="connsiteX116" fmla="*/ 7744691 w 7961291"/>
              <a:gd name="connsiteY116" fmla="*/ 96982 h 1413164"/>
              <a:gd name="connsiteX117" fmla="*/ 7661564 w 7961291"/>
              <a:gd name="connsiteY117" fmla="*/ 41564 h 1413164"/>
              <a:gd name="connsiteX118" fmla="*/ 7606146 w 7961291"/>
              <a:gd name="connsiteY118" fmla="*/ 13855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961291" h="1413164">
                <a:moveTo>
                  <a:pt x="0" y="0"/>
                </a:moveTo>
                <a:cubicBezTo>
                  <a:pt x="23091" y="36946"/>
                  <a:pt x="45882" y="74080"/>
                  <a:pt x="69273" y="110837"/>
                </a:cubicBezTo>
                <a:cubicBezTo>
                  <a:pt x="78212" y="124885"/>
                  <a:pt x="87746" y="138546"/>
                  <a:pt x="96982" y="152400"/>
                </a:cubicBezTo>
                <a:lnTo>
                  <a:pt x="124691" y="193964"/>
                </a:lnTo>
                <a:cubicBezTo>
                  <a:pt x="137499" y="213177"/>
                  <a:pt x="152834" y="230592"/>
                  <a:pt x="166255" y="249382"/>
                </a:cubicBezTo>
                <a:cubicBezTo>
                  <a:pt x="175933" y="262932"/>
                  <a:pt x="183304" y="278154"/>
                  <a:pt x="193964" y="290946"/>
                </a:cubicBezTo>
                <a:cubicBezTo>
                  <a:pt x="206507" y="305998"/>
                  <a:pt x="222984" y="317457"/>
                  <a:pt x="235527" y="332509"/>
                </a:cubicBezTo>
                <a:cubicBezTo>
                  <a:pt x="331978" y="448249"/>
                  <a:pt x="183366" y="294200"/>
                  <a:pt x="304800" y="415637"/>
                </a:cubicBezTo>
                <a:cubicBezTo>
                  <a:pt x="309418" y="429491"/>
                  <a:pt x="311563" y="444434"/>
                  <a:pt x="318655" y="457200"/>
                </a:cubicBezTo>
                <a:cubicBezTo>
                  <a:pt x="334828" y="486311"/>
                  <a:pt x="355600" y="512619"/>
                  <a:pt x="374073" y="540328"/>
                </a:cubicBezTo>
                <a:lnTo>
                  <a:pt x="429491" y="623455"/>
                </a:lnTo>
                <a:cubicBezTo>
                  <a:pt x="438727" y="637309"/>
                  <a:pt x="445426" y="653244"/>
                  <a:pt x="457200" y="665018"/>
                </a:cubicBezTo>
                <a:lnTo>
                  <a:pt x="526473" y="734291"/>
                </a:lnTo>
                <a:cubicBezTo>
                  <a:pt x="550858" y="807449"/>
                  <a:pt x="532225" y="763702"/>
                  <a:pt x="595746" y="858982"/>
                </a:cubicBezTo>
                <a:lnTo>
                  <a:pt x="623455" y="900546"/>
                </a:lnTo>
                <a:cubicBezTo>
                  <a:pt x="686530" y="1089770"/>
                  <a:pt x="617713" y="896381"/>
                  <a:pt x="678873" y="1039091"/>
                </a:cubicBezTo>
                <a:cubicBezTo>
                  <a:pt x="697873" y="1083425"/>
                  <a:pt x="693572" y="1097891"/>
                  <a:pt x="706582" y="1149928"/>
                </a:cubicBezTo>
                <a:cubicBezTo>
                  <a:pt x="710124" y="1164096"/>
                  <a:pt x="713345" y="1178725"/>
                  <a:pt x="720437" y="1191491"/>
                </a:cubicBezTo>
                <a:cubicBezTo>
                  <a:pt x="736610" y="1220602"/>
                  <a:pt x="775855" y="1274618"/>
                  <a:pt x="775855" y="1274618"/>
                </a:cubicBezTo>
                <a:cubicBezTo>
                  <a:pt x="785091" y="1302327"/>
                  <a:pt x="782911" y="1378400"/>
                  <a:pt x="803564" y="1357746"/>
                </a:cubicBezTo>
                <a:cubicBezTo>
                  <a:pt x="817418" y="1343891"/>
                  <a:pt x="833098" y="1331648"/>
                  <a:pt x="845127" y="1316182"/>
                </a:cubicBezTo>
                <a:cubicBezTo>
                  <a:pt x="845143" y="1316162"/>
                  <a:pt x="914393" y="1212284"/>
                  <a:pt x="928255" y="1191491"/>
                </a:cubicBezTo>
                <a:cubicBezTo>
                  <a:pt x="957547" y="1147553"/>
                  <a:pt x="976610" y="1113073"/>
                  <a:pt x="1025237" y="1080655"/>
                </a:cubicBezTo>
                <a:cubicBezTo>
                  <a:pt x="1128429" y="1011859"/>
                  <a:pt x="1001689" y="1100278"/>
                  <a:pt x="1108364" y="1011382"/>
                </a:cubicBezTo>
                <a:cubicBezTo>
                  <a:pt x="1121156" y="1000722"/>
                  <a:pt x="1136925" y="994075"/>
                  <a:pt x="1149927" y="983673"/>
                </a:cubicBezTo>
                <a:cubicBezTo>
                  <a:pt x="1160127" y="975513"/>
                  <a:pt x="1166436" y="962685"/>
                  <a:pt x="1177637" y="955964"/>
                </a:cubicBezTo>
                <a:cubicBezTo>
                  <a:pt x="1190160" y="948450"/>
                  <a:pt x="1205158" y="946121"/>
                  <a:pt x="1219200" y="942109"/>
                </a:cubicBezTo>
                <a:cubicBezTo>
                  <a:pt x="1315791" y="914511"/>
                  <a:pt x="1235299" y="941610"/>
                  <a:pt x="1357746" y="914400"/>
                </a:cubicBezTo>
                <a:cubicBezTo>
                  <a:pt x="1372002" y="911232"/>
                  <a:pt x="1385053" y="903714"/>
                  <a:pt x="1399309" y="900546"/>
                </a:cubicBezTo>
                <a:cubicBezTo>
                  <a:pt x="1426732" y="894452"/>
                  <a:pt x="1454799" y="891716"/>
                  <a:pt x="1482437" y="886691"/>
                </a:cubicBezTo>
                <a:cubicBezTo>
                  <a:pt x="1505605" y="882479"/>
                  <a:pt x="1528618" y="877455"/>
                  <a:pt x="1551709" y="872837"/>
                </a:cubicBezTo>
                <a:lnTo>
                  <a:pt x="2355273" y="886691"/>
                </a:lnTo>
                <a:cubicBezTo>
                  <a:pt x="2455714" y="889781"/>
                  <a:pt x="2426193" y="895957"/>
                  <a:pt x="2493818" y="914400"/>
                </a:cubicBezTo>
                <a:cubicBezTo>
                  <a:pt x="2530559" y="924420"/>
                  <a:pt x="2568527" y="930066"/>
                  <a:pt x="2604655" y="942109"/>
                </a:cubicBezTo>
                <a:lnTo>
                  <a:pt x="2687782" y="969818"/>
                </a:lnTo>
                <a:cubicBezTo>
                  <a:pt x="2736143" y="1018181"/>
                  <a:pt x="2703100" y="993398"/>
                  <a:pt x="2798618" y="1025237"/>
                </a:cubicBezTo>
                <a:lnTo>
                  <a:pt x="2840182" y="1039091"/>
                </a:lnTo>
                <a:cubicBezTo>
                  <a:pt x="2867891" y="1057564"/>
                  <a:pt x="2904836" y="1066800"/>
                  <a:pt x="2923309" y="1094509"/>
                </a:cubicBezTo>
                <a:lnTo>
                  <a:pt x="2978727" y="1177637"/>
                </a:lnTo>
                <a:cubicBezTo>
                  <a:pt x="2986828" y="1189788"/>
                  <a:pt x="2983459" y="1207796"/>
                  <a:pt x="2992582" y="1219200"/>
                </a:cubicBezTo>
                <a:cubicBezTo>
                  <a:pt x="3002984" y="1232202"/>
                  <a:pt x="3020291" y="1237673"/>
                  <a:pt x="3034146" y="1246909"/>
                </a:cubicBezTo>
                <a:cubicBezTo>
                  <a:pt x="3042839" y="1259948"/>
                  <a:pt x="3076253" y="1321615"/>
                  <a:pt x="3103418" y="1316182"/>
                </a:cubicBezTo>
                <a:cubicBezTo>
                  <a:pt x="3119746" y="1312916"/>
                  <a:pt x="3120725" y="1287620"/>
                  <a:pt x="3131127" y="1274618"/>
                </a:cubicBezTo>
                <a:cubicBezTo>
                  <a:pt x="3139287" y="1264418"/>
                  <a:pt x="3149600" y="1256145"/>
                  <a:pt x="3158837" y="1246909"/>
                </a:cubicBezTo>
                <a:cubicBezTo>
                  <a:pt x="3193660" y="1142438"/>
                  <a:pt x="3142635" y="1267163"/>
                  <a:pt x="3214255" y="1177637"/>
                </a:cubicBezTo>
                <a:cubicBezTo>
                  <a:pt x="3223378" y="1166233"/>
                  <a:pt x="3217782" y="1146400"/>
                  <a:pt x="3228109" y="1136073"/>
                </a:cubicBezTo>
                <a:cubicBezTo>
                  <a:pt x="3251657" y="1112525"/>
                  <a:pt x="3283528" y="1099128"/>
                  <a:pt x="3311237" y="1080655"/>
                </a:cubicBezTo>
                <a:lnTo>
                  <a:pt x="3352800" y="1052946"/>
                </a:lnTo>
                <a:cubicBezTo>
                  <a:pt x="3364951" y="1044845"/>
                  <a:pt x="3381598" y="1046183"/>
                  <a:pt x="3394364" y="1039091"/>
                </a:cubicBezTo>
                <a:cubicBezTo>
                  <a:pt x="3423475" y="1022918"/>
                  <a:pt x="3445898" y="994204"/>
                  <a:pt x="3477491" y="983673"/>
                </a:cubicBezTo>
                <a:cubicBezTo>
                  <a:pt x="3491346" y="979055"/>
                  <a:pt x="3505993" y="976349"/>
                  <a:pt x="3519055" y="969818"/>
                </a:cubicBezTo>
                <a:cubicBezTo>
                  <a:pt x="3533948" y="962371"/>
                  <a:pt x="3545402" y="948872"/>
                  <a:pt x="3560618" y="942109"/>
                </a:cubicBezTo>
                <a:cubicBezTo>
                  <a:pt x="3587309" y="930246"/>
                  <a:pt x="3616037" y="923636"/>
                  <a:pt x="3643746" y="914400"/>
                </a:cubicBezTo>
                <a:lnTo>
                  <a:pt x="3685309" y="900546"/>
                </a:lnTo>
                <a:cubicBezTo>
                  <a:pt x="3699164" y="891310"/>
                  <a:pt x="3711657" y="879600"/>
                  <a:pt x="3726873" y="872837"/>
                </a:cubicBezTo>
                <a:cubicBezTo>
                  <a:pt x="3753563" y="860975"/>
                  <a:pt x="3782291" y="854364"/>
                  <a:pt x="3810000" y="845128"/>
                </a:cubicBezTo>
                <a:cubicBezTo>
                  <a:pt x="3873906" y="823826"/>
                  <a:pt x="3837239" y="834138"/>
                  <a:pt x="3920837" y="817418"/>
                </a:cubicBezTo>
                <a:cubicBezTo>
                  <a:pt x="4073237" y="822036"/>
                  <a:pt x="4226016" y="819579"/>
                  <a:pt x="4378037" y="831273"/>
                </a:cubicBezTo>
                <a:cubicBezTo>
                  <a:pt x="4407159" y="833513"/>
                  <a:pt x="4433455" y="849746"/>
                  <a:pt x="4461164" y="858982"/>
                </a:cubicBezTo>
                <a:cubicBezTo>
                  <a:pt x="4560840" y="892208"/>
                  <a:pt x="4436341" y="851890"/>
                  <a:pt x="4558146" y="886691"/>
                </a:cubicBezTo>
                <a:cubicBezTo>
                  <a:pt x="4572188" y="890703"/>
                  <a:pt x="4585667" y="896534"/>
                  <a:pt x="4599709" y="900546"/>
                </a:cubicBezTo>
                <a:cubicBezTo>
                  <a:pt x="4614485" y="904768"/>
                  <a:pt x="4679101" y="918483"/>
                  <a:pt x="4696691" y="928255"/>
                </a:cubicBezTo>
                <a:cubicBezTo>
                  <a:pt x="4725802" y="944428"/>
                  <a:pt x="4752109" y="965200"/>
                  <a:pt x="4779818" y="983673"/>
                </a:cubicBezTo>
                <a:lnTo>
                  <a:pt x="4821382" y="1011382"/>
                </a:lnTo>
                <a:cubicBezTo>
                  <a:pt x="4830618" y="1025237"/>
                  <a:pt x="4836089" y="1042544"/>
                  <a:pt x="4849091" y="1052946"/>
                </a:cubicBezTo>
                <a:cubicBezTo>
                  <a:pt x="4860495" y="1062069"/>
                  <a:pt x="4877593" y="1060269"/>
                  <a:pt x="4890655" y="1066800"/>
                </a:cubicBezTo>
                <a:cubicBezTo>
                  <a:pt x="4905548" y="1074246"/>
                  <a:pt x="4918364" y="1085273"/>
                  <a:pt x="4932218" y="1094509"/>
                </a:cubicBezTo>
                <a:cubicBezTo>
                  <a:pt x="4944805" y="1113390"/>
                  <a:pt x="4965699" y="1150619"/>
                  <a:pt x="4987637" y="1163782"/>
                </a:cubicBezTo>
                <a:cubicBezTo>
                  <a:pt x="5000160" y="1171296"/>
                  <a:pt x="5015346" y="1173019"/>
                  <a:pt x="5029200" y="1177637"/>
                </a:cubicBezTo>
                <a:cubicBezTo>
                  <a:pt x="5108609" y="1296749"/>
                  <a:pt x="5002873" y="1156575"/>
                  <a:pt x="5098473" y="1233055"/>
                </a:cubicBezTo>
                <a:cubicBezTo>
                  <a:pt x="5111475" y="1243457"/>
                  <a:pt x="5115780" y="1261616"/>
                  <a:pt x="5126182" y="1274618"/>
                </a:cubicBezTo>
                <a:cubicBezTo>
                  <a:pt x="5134342" y="1284818"/>
                  <a:pt x="5144655" y="1293091"/>
                  <a:pt x="5153891" y="1302328"/>
                </a:cubicBezTo>
                <a:cubicBezTo>
                  <a:pt x="5167746" y="1293091"/>
                  <a:pt x="5185053" y="1287621"/>
                  <a:pt x="5195455" y="1274618"/>
                </a:cubicBezTo>
                <a:cubicBezTo>
                  <a:pt x="5204578" y="1263214"/>
                  <a:pt x="5202778" y="1246117"/>
                  <a:pt x="5209309" y="1233055"/>
                </a:cubicBezTo>
                <a:cubicBezTo>
                  <a:pt x="5228598" y="1194476"/>
                  <a:pt x="5247940" y="1180570"/>
                  <a:pt x="5278582" y="1149928"/>
                </a:cubicBezTo>
                <a:cubicBezTo>
                  <a:pt x="5302968" y="1076771"/>
                  <a:pt x="5284336" y="1120515"/>
                  <a:pt x="5347855" y="1025237"/>
                </a:cubicBezTo>
                <a:cubicBezTo>
                  <a:pt x="5355956" y="1013086"/>
                  <a:pt x="5375564" y="1016000"/>
                  <a:pt x="5389418" y="1011382"/>
                </a:cubicBezTo>
                <a:cubicBezTo>
                  <a:pt x="5454530" y="946270"/>
                  <a:pt x="5414679" y="980686"/>
                  <a:pt x="5514109" y="914400"/>
                </a:cubicBezTo>
                <a:cubicBezTo>
                  <a:pt x="5526260" y="906299"/>
                  <a:pt x="5542250" y="906299"/>
                  <a:pt x="5555673" y="900546"/>
                </a:cubicBezTo>
                <a:cubicBezTo>
                  <a:pt x="5574656" y="892410"/>
                  <a:pt x="5593159" y="883084"/>
                  <a:pt x="5611091" y="872837"/>
                </a:cubicBezTo>
                <a:cubicBezTo>
                  <a:pt x="5625548" y="864576"/>
                  <a:pt x="5637439" y="851891"/>
                  <a:pt x="5652655" y="845128"/>
                </a:cubicBezTo>
                <a:cubicBezTo>
                  <a:pt x="5679346" y="833265"/>
                  <a:pt x="5708073" y="826654"/>
                  <a:pt x="5735782" y="817418"/>
                </a:cubicBezTo>
                <a:cubicBezTo>
                  <a:pt x="5765381" y="807551"/>
                  <a:pt x="5802331" y="794057"/>
                  <a:pt x="5832764" y="789709"/>
                </a:cubicBezTo>
                <a:cubicBezTo>
                  <a:pt x="5878710" y="783145"/>
                  <a:pt x="5925127" y="780473"/>
                  <a:pt x="5971309" y="775855"/>
                </a:cubicBezTo>
                <a:cubicBezTo>
                  <a:pt x="6146800" y="780473"/>
                  <a:pt x="6322637" y="777767"/>
                  <a:pt x="6497782" y="789709"/>
                </a:cubicBezTo>
                <a:cubicBezTo>
                  <a:pt x="6526922" y="791696"/>
                  <a:pt x="6553200" y="808182"/>
                  <a:pt x="6580909" y="817418"/>
                </a:cubicBezTo>
                <a:lnTo>
                  <a:pt x="6664037" y="845128"/>
                </a:lnTo>
                <a:lnTo>
                  <a:pt x="6747164" y="872837"/>
                </a:lnTo>
                <a:cubicBezTo>
                  <a:pt x="6762960" y="878103"/>
                  <a:pt x="6773511" y="893783"/>
                  <a:pt x="6788727" y="900546"/>
                </a:cubicBezTo>
                <a:cubicBezTo>
                  <a:pt x="6815418" y="912409"/>
                  <a:pt x="6844146" y="919019"/>
                  <a:pt x="6871855" y="928255"/>
                </a:cubicBezTo>
                <a:cubicBezTo>
                  <a:pt x="6903448" y="938786"/>
                  <a:pt x="6927273" y="965200"/>
                  <a:pt x="6954982" y="983673"/>
                </a:cubicBezTo>
                <a:lnTo>
                  <a:pt x="6996546" y="1011382"/>
                </a:lnTo>
                <a:cubicBezTo>
                  <a:pt x="7005782" y="1025237"/>
                  <a:pt x="7013595" y="1040154"/>
                  <a:pt x="7024255" y="1052946"/>
                </a:cubicBezTo>
                <a:cubicBezTo>
                  <a:pt x="7064949" y="1101779"/>
                  <a:pt x="7091019" y="1111309"/>
                  <a:pt x="7148946" y="1149928"/>
                </a:cubicBezTo>
                <a:lnTo>
                  <a:pt x="7190509" y="1177637"/>
                </a:lnTo>
                <a:cubicBezTo>
                  <a:pt x="7199745" y="1191491"/>
                  <a:pt x="7205216" y="1208798"/>
                  <a:pt x="7218218" y="1219200"/>
                </a:cubicBezTo>
                <a:cubicBezTo>
                  <a:pt x="7229622" y="1228323"/>
                  <a:pt x="7249455" y="1222728"/>
                  <a:pt x="7259782" y="1233055"/>
                </a:cubicBezTo>
                <a:cubicBezTo>
                  <a:pt x="7270109" y="1243381"/>
                  <a:pt x="7266123" y="1262095"/>
                  <a:pt x="7273637" y="1274618"/>
                </a:cubicBezTo>
                <a:cubicBezTo>
                  <a:pt x="7280358" y="1285819"/>
                  <a:pt x="7293186" y="1292128"/>
                  <a:pt x="7301346" y="1302328"/>
                </a:cubicBezTo>
                <a:cubicBezTo>
                  <a:pt x="7354123" y="1368300"/>
                  <a:pt x="7299369" y="1324100"/>
                  <a:pt x="7370618" y="1371600"/>
                </a:cubicBezTo>
                <a:cubicBezTo>
                  <a:pt x="7379854" y="1385455"/>
                  <a:pt x="7381676" y="1413164"/>
                  <a:pt x="7398327" y="1413164"/>
                </a:cubicBezTo>
                <a:cubicBezTo>
                  <a:pt x="7412931" y="1413164"/>
                  <a:pt x="7405090" y="1384366"/>
                  <a:pt x="7412182" y="1371600"/>
                </a:cubicBezTo>
                <a:cubicBezTo>
                  <a:pt x="7459722" y="1286028"/>
                  <a:pt x="7448448" y="1301241"/>
                  <a:pt x="7509164" y="1260764"/>
                </a:cubicBezTo>
                <a:lnTo>
                  <a:pt x="7592291" y="1136073"/>
                </a:lnTo>
                <a:cubicBezTo>
                  <a:pt x="7614028" y="1103468"/>
                  <a:pt x="7647709" y="1080655"/>
                  <a:pt x="7675418" y="1052946"/>
                </a:cubicBezTo>
                <a:cubicBezTo>
                  <a:pt x="7687192" y="1041172"/>
                  <a:pt x="7690596" y="1022347"/>
                  <a:pt x="7703127" y="1011382"/>
                </a:cubicBezTo>
                <a:cubicBezTo>
                  <a:pt x="7728190" y="989452"/>
                  <a:pt x="7758546" y="974437"/>
                  <a:pt x="7786255" y="955964"/>
                </a:cubicBezTo>
                <a:cubicBezTo>
                  <a:pt x="7818860" y="934227"/>
                  <a:pt x="7836777" y="894574"/>
                  <a:pt x="7869382" y="872837"/>
                </a:cubicBezTo>
                <a:lnTo>
                  <a:pt x="7910946" y="845128"/>
                </a:lnTo>
                <a:cubicBezTo>
                  <a:pt x="7920182" y="831273"/>
                  <a:pt x="7931209" y="818457"/>
                  <a:pt x="7938655" y="803564"/>
                </a:cubicBezTo>
                <a:cubicBezTo>
                  <a:pt x="7989457" y="701958"/>
                  <a:pt x="7938915" y="433268"/>
                  <a:pt x="7938655" y="429491"/>
                </a:cubicBezTo>
                <a:cubicBezTo>
                  <a:pt x="7937391" y="411156"/>
                  <a:pt x="7922662" y="342088"/>
                  <a:pt x="7910946" y="318655"/>
                </a:cubicBezTo>
                <a:cubicBezTo>
                  <a:pt x="7903499" y="303762"/>
                  <a:pt x="7890684" y="291984"/>
                  <a:pt x="7883237" y="277091"/>
                </a:cubicBezTo>
                <a:cubicBezTo>
                  <a:pt x="7876706" y="264029"/>
                  <a:pt x="7876896" y="248051"/>
                  <a:pt x="7869382" y="235528"/>
                </a:cubicBezTo>
                <a:cubicBezTo>
                  <a:pt x="7862661" y="224327"/>
                  <a:pt x="7849510" y="218268"/>
                  <a:pt x="7841673" y="207818"/>
                </a:cubicBezTo>
                <a:cubicBezTo>
                  <a:pt x="7821692" y="181176"/>
                  <a:pt x="7804728" y="152400"/>
                  <a:pt x="7786255" y="124691"/>
                </a:cubicBezTo>
                <a:cubicBezTo>
                  <a:pt x="7777019" y="110836"/>
                  <a:pt x="7757483" y="107642"/>
                  <a:pt x="7744691" y="96982"/>
                </a:cubicBezTo>
                <a:cubicBezTo>
                  <a:pt x="7675504" y="39326"/>
                  <a:pt x="7734607" y="65911"/>
                  <a:pt x="7661564" y="41564"/>
                </a:cubicBezTo>
                <a:cubicBezTo>
                  <a:pt x="7616158" y="11293"/>
                  <a:pt x="7636651" y="13855"/>
                  <a:pt x="7606146" y="13855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24" y="4329896"/>
            <a:ext cx="1224024" cy="2084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366216"/>
                  </p:ext>
                </p:extLst>
              </p:nvPr>
            </p:nvGraphicFramePr>
            <p:xfrm>
              <a:off x="1389690" y="1943717"/>
              <a:ext cx="4870461" cy="113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487"/>
                    <a:gridCol w="1623487"/>
                    <a:gridCol w="1623487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𝑈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P(visit plant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556172"/>
                  </p:ext>
                </p:extLst>
              </p:nvPr>
            </p:nvGraphicFramePr>
            <p:xfrm>
              <a:off x="1389690" y="1943717"/>
              <a:ext cx="4870461" cy="113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3487"/>
                    <a:gridCol w="1623487"/>
                    <a:gridCol w="1623487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76" t="-106349" r="-200376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76" t="-209677" r="-200376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2/4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52" y="4329895"/>
            <a:ext cx="1224024" cy="2084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18115"/>
            <a:ext cx="1224024" cy="2084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6606" y="641470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3428" y="646666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1" r="19763"/>
          <a:stretch/>
        </p:blipFill>
        <p:spPr>
          <a:xfrm>
            <a:off x="5207206" y="3908189"/>
            <a:ext cx="1202934" cy="2189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Availability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/>
        </p:blipFill>
        <p:spPr>
          <a:xfrm>
            <a:off x="2590800" y="3901261"/>
            <a:ext cx="1371600" cy="21897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54606"/>
            <a:ext cx="1224024" cy="208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954605"/>
            <a:ext cx="1224024" cy="2084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14" y="1500626"/>
            <a:ext cx="1264470" cy="1441933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60218" y="2622595"/>
            <a:ext cx="7961291" cy="1390506"/>
          </a:xfrm>
          <a:custGeom>
            <a:avLst/>
            <a:gdLst>
              <a:gd name="connsiteX0" fmla="*/ 0 w 7961291"/>
              <a:gd name="connsiteY0" fmla="*/ 0 h 1413164"/>
              <a:gd name="connsiteX1" fmla="*/ 69273 w 7961291"/>
              <a:gd name="connsiteY1" fmla="*/ 110837 h 1413164"/>
              <a:gd name="connsiteX2" fmla="*/ 96982 w 7961291"/>
              <a:gd name="connsiteY2" fmla="*/ 152400 h 1413164"/>
              <a:gd name="connsiteX3" fmla="*/ 124691 w 7961291"/>
              <a:gd name="connsiteY3" fmla="*/ 193964 h 1413164"/>
              <a:gd name="connsiteX4" fmla="*/ 166255 w 7961291"/>
              <a:gd name="connsiteY4" fmla="*/ 249382 h 1413164"/>
              <a:gd name="connsiteX5" fmla="*/ 193964 w 7961291"/>
              <a:gd name="connsiteY5" fmla="*/ 290946 h 1413164"/>
              <a:gd name="connsiteX6" fmla="*/ 235527 w 7961291"/>
              <a:gd name="connsiteY6" fmla="*/ 332509 h 1413164"/>
              <a:gd name="connsiteX7" fmla="*/ 304800 w 7961291"/>
              <a:gd name="connsiteY7" fmla="*/ 415637 h 1413164"/>
              <a:gd name="connsiteX8" fmla="*/ 318655 w 7961291"/>
              <a:gd name="connsiteY8" fmla="*/ 457200 h 1413164"/>
              <a:gd name="connsiteX9" fmla="*/ 374073 w 7961291"/>
              <a:gd name="connsiteY9" fmla="*/ 540328 h 1413164"/>
              <a:gd name="connsiteX10" fmla="*/ 429491 w 7961291"/>
              <a:gd name="connsiteY10" fmla="*/ 623455 h 1413164"/>
              <a:gd name="connsiteX11" fmla="*/ 457200 w 7961291"/>
              <a:gd name="connsiteY11" fmla="*/ 665018 h 1413164"/>
              <a:gd name="connsiteX12" fmla="*/ 526473 w 7961291"/>
              <a:gd name="connsiteY12" fmla="*/ 734291 h 1413164"/>
              <a:gd name="connsiteX13" fmla="*/ 595746 w 7961291"/>
              <a:gd name="connsiteY13" fmla="*/ 858982 h 1413164"/>
              <a:gd name="connsiteX14" fmla="*/ 623455 w 7961291"/>
              <a:gd name="connsiteY14" fmla="*/ 900546 h 1413164"/>
              <a:gd name="connsiteX15" fmla="*/ 678873 w 7961291"/>
              <a:gd name="connsiteY15" fmla="*/ 1039091 h 1413164"/>
              <a:gd name="connsiteX16" fmla="*/ 706582 w 7961291"/>
              <a:gd name="connsiteY16" fmla="*/ 1149928 h 1413164"/>
              <a:gd name="connsiteX17" fmla="*/ 720437 w 7961291"/>
              <a:gd name="connsiteY17" fmla="*/ 1191491 h 1413164"/>
              <a:gd name="connsiteX18" fmla="*/ 775855 w 7961291"/>
              <a:gd name="connsiteY18" fmla="*/ 1274618 h 1413164"/>
              <a:gd name="connsiteX19" fmla="*/ 803564 w 7961291"/>
              <a:gd name="connsiteY19" fmla="*/ 1357746 h 1413164"/>
              <a:gd name="connsiteX20" fmla="*/ 845127 w 7961291"/>
              <a:gd name="connsiteY20" fmla="*/ 1316182 h 1413164"/>
              <a:gd name="connsiteX21" fmla="*/ 928255 w 7961291"/>
              <a:gd name="connsiteY21" fmla="*/ 1191491 h 1413164"/>
              <a:gd name="connsiteX22" fmla="*/ 1025237 w 7961291"/>
              <a:gd name="connsiteY22" fmla="*/ 1080655 h 1413164"/>
              <a:gd name="connsiteX23" fmla="*/ 1108364 w 7961291"/>
              <a:gd name="connsiteY23" fmla="*/ 1011382 h 1413164"/>
              <a:gd name="connsiteX24" fmla="*/ 1149927 w 7961291"/>
              <a:gd name="connsiteY24" fmla="*/ 983673 h 1413164"/>
              <a:gd name="connsiteX25" fmla="*/ 1177637 w 7961291"/>
              <a:gd name="connsiteY25" fmla="*/ 955964 h 1413164"/>
              <a:gd name="connsiteX26" fmla="*/ 1219200 w 7961291"/>
              <a:gd name="connsiteY26" fmla="*/ 942109 h 1413164"/>
              <a:gd name="connsiteX27" fmla="*/ 1357746 w 7961291"/>
              <a:gd name="connsiteY27" fmla="*/ 914400 h 1413164"/>
              <a:gd name="connsiteX28" fmla="*/ 1399309 w 7961291"/>
              <a:gd name="connsiteY28" fmla="*/ 900546 h 1413164"/>
              <a:gd name="connsiteX29" fmla="*/ 1482437 w 7961291"/>
              <a:gd name="connsiteY29" fmla="*/ 886691 h 1413164"/>
              <a:gd name="connsiteX30" fmla="*/ 1551709 w 7961291"/>
              <a:gd name="connsiteY30" fmla="*/ 872837 h 1413164"/>
              <a:gd name="connsiteX31" fmla="*/ 2355273 w 7961291"/>
              <a:gd name="connsiteY31" fmla="*/ 886691 h 1413164"/>
              <a:gd name="connsiteX32" fmla="*/ 2493818 w 7961291"/>
              <a:gd name="connsiteY32" fmla="*/ 914400 h 1413164"/>
              <a:gd name="connsiteX33" fmla="*/ 2604655 w 7961291"/>
              <a:gd name="connsiteY33" fmla="*/ 942109 h 1413164"/>
              <a:gd name="connsiteX34" fmla="*/ 2687782 w 7961291"/>
              <a:gd name="connsiteY34" fmla="*/ 969818 h 1413164"/>
              <a:gd name="connsiteX35" fmla="*/ 2798618 w 7961291"/>
              <a:gd name="connsiteY35" fmla="*/ 1025237 h 1413164"/>
              <a:gd name="connsiteX36" fmla="*/ 2840182 w 7961291"/>
              <a:gd name="connsiteY36" fmla="*/ 1039091 h 1413164"/>
              <a:gd name="connsiteX37" fmla="*/ 2923309 w 7961291"/>
              <a:gd name="connsiteY37" fmla="*/ 1094509 h 1413164"/>
              <a:gd name="connsiteX38" fmla="*/ 2978727 w 7961291"/>
              <a:gd name="connsiteY38" fmla="*/ 1177637 h 1413164"/>
              <a:gd name="connsiteX39" fmla="*/ 2992582 w 7961291"/>
              <a:gd name="connsiteY39" fmla="*/ 1219200 h 1413164"/>
              <a:gd name="connsiteX40" fmla="*/ 3034146 w 7961291"/>
              <a:gd name="connsiteY40" fmla="*/ 1246909 h 1413164"/>
              <a:gd name="connsiteX41" fmla="*/ 3103418 w 7961291"/>
              <a:gd name="connsiteY41" fmla="*/ 1316182 h 1413164"/>
              <a:gd name="connsiteX42" fmla="*/ 3131127 w 7961291"/>
              <a:gd name="connsiteY42" fmla="*/ 1274618 h 1413164"/>
              <a:gd name="connsiteX43" fmla="*/ 3158837 w 7961291"/>
              <a:gd name="connsiteY43" fmla="*/ 1246909 h 1413164"/>
              <a:gd name="connsiteX44" fmla="*/ 3214255 w 7961291"/>
              <a:gd name="connsiteY44" fmla="*/ 1177637 h 1413164"/>
              <a:gd name="connsiteX45" fmla="*/ 3228109 w 7961291"/>
              <a:gd name="connsiteY45" fmla="*/ 1136073 h 1413164"/>
              <a:gd name="connsiteX46" fmla="*/ 3311237 w 7961291"/>
              <a:gd name="connsiteY46" fmla="*/ 1080655 h 1413164"/>
              <a:gd name="connsiteX47" fmla="*/ 3352800 w 7961291"/>
              <a:gd name="connsiteY47" fmla="*/ 1052946 h 1413164"/>
              <a:gd name="connsiteX48" fmla="*/ 3394364 w 7961291"/>
              <a:gd name="connsiteY48" fmla="*/ 1039091 h 1413164"/>
              <a:gd name="connsiteX49" fmla="*/ 3477491 w 7961291"/>
              <a:gd name="connsiteY49" fmla="*/ 983673 h 1413164"/>
              <a:gd name="connsiteX50" fmla="*/ 3519055 w 7961291"/>
              <a:gd name="connsiteY50" fmla="*/ 969818 h 1413164"/>
              <a:gd name="connsiteX51" fmla="*/ 3560618 w 7961291"/>
              <a:gd name="connsiteY51" fmla="*/ 942109 h 1413164"/>
              <a:gd name="connsiteX52" fmla="*/ 3643746 w 7961291"/>
              <a:gd name="connsiteY52" fmla="*/ 914400 h 1413164"/>
              <a:gd name="connsiteX53" fmla="*/ 3685309 w 7961291"/>
              <a:gd name="connsiteY53" fmla="*/ 900546 h 1413164"/>
              <a:gd name="connsiteX54" fmla="*/ 3726873 w 7961291"/>
              <a:gd name="connsiteY54" fmla="*/ 872837 h 1413164"/>
              <a:gd name="connsiteX55" fmla="*/ 3810000 w 7961291"/>
              <a:gd name="connsiteY55" fmla="*/ 845128 h 1413164"/>
              <a:gd name="connsiteX56" fmla="*/ 3920837 w 7961291"/>
              <a:gd name="connsiteY56" fmla="*/ 817418 h 1413164"/>
              <a:gd name="connsiteX57" fmla="*/ 4378037 w 7961291"/>
              <a:gd name="connsiteY57" fmla="*/ 831273 h 1413164"/>
              <a:gd name="connsiteX58" fmla="*/ 4461164 w 7961291"/>
              <a:gd name="connsiteY58" fmla="*/ 858982 h 1413164"/>
              <a:gd name="connsiteX59" fmla="*/ 4558146 w 7961291"/>
              <a:gd name="connsiteY59" fmla="*/ 886691 h 1413164"/>
              <a:gd name="connsiteX60" fmla="*/ 4599709 w 7961291"/>
              <a:gd name="connsiteY60" fmla="*/ 900546 h 1413164"/>
              <a:gd name="connsiteX61" fmla="*/ 4696691 w 7961291"/>
              <a:gd name="connsiteY61" fmla="*/ 928255 h 1413164"/>
              <a:gd name="connsiteX62" fmla="*/ 4779818 w 7961291"/>
              <a:gd name="connsiteY62" fmla="*/ 983673 h 1413164"/>
              <a:gd name="connsiteX63" fmla="*/ 4821382 w 7961291"/>
              <a:gd name="connsiteY63" fmla="*/ 1011382 h 1413164"/>
              <a:gd name="connsiteX64" fmla="*/ 4849091 w 7961291"/>
              <a:gd name="connsiteY64" fmla="*/ 1052946 h 1413164"/>
              <a:gd name="connsiteX65" fmla="*/ 4890655 w 7961291"/>
              <a:gd name="connsiteY65" fmla="*/ 1066800 h 1413164"/>
              <a:gd name="connsiteX66" fmla="*/ 4932218 w 7961291"/>
              <a:gd name="connsiteY66" fmla="*/ 1094509 h 1413164"/>
              <a:gd name="connsiteX67" fmla="*/ 4987637 w 7961291"/>
              <a:gd name="connsiteY67" fmla="*/ 1163782 h 1413164"/>
              <a:gd name="connsiteX68" fmla="*/ 5029200 w 7961291"/>
              <a:gd name="connsiteY68" fmla="*/ 1177637 h 1413164"/>
              <a:gd name="connsiteX69" fmla="*/ 5098473 w 7961291"/>
              <a:gd name="connsiteY69" fmla="*/ 1233055 h 1413164"/>
              <a:gd name="connsiteX70" fmla="*/ 5126182 w 7961291"/>
              <a:gd name="connsiteY70" fmla="*/ 1274618 h 1413164"/>
              <a:gd name="connsiteX71" fmla="*/ 5153891 w 7961291"/>
              <a:gd name="connsiteY71" fmla="*/ 1302328 h 1413164"/>
              <a:gd name="connsiteX72" fmla="*/ 5195455 w 7961291"/>
              <a:gd name="connsiteY72" fmla="*/ 1274618 h 1413164"/>
              <a:gd name="connsiteX73" fmla="*/ 5209309 w 7961291"/>
              <a:gd name="connsiteY73" fmla="*/ 1233055 h 1413164"/>
              <a:gd name="connsiteX74" fmla="*/ 5278582 w 7961291"/>
              <a:gd name="connsiteY74" fmla="*/ 1149928 h 1413164"/>
              <a:gd name="connsiteX75" fmla="*/ 5347855 w 7961291"/>
              <a:gd name="connsiteY75" fmla="*/ 1025237 h 1413164"/>
              <a:gd name="connsiteX76" fmla="*/ 5389418 w 7961291"/>
              <a:gd name="connsiteY76" fmla="*/ 1011382 h 1413164"/>
              <a:gd name="connsiteX77" fmla="*/ 5514109 w 7961291"/>
              <a:gd name="connsiteY77" fmla="*/ 914400 h 1413164"/>
              <a:gd name="connsiteX78" fmla="*/ 5555673 w 7961291"/>
              <a:gd name="connsiteY78" fmla="*/ 900546 h 1413164"/>
              <a:gd name="connsiteX79" fmla="*/ 5611091 w 7961291"/>
              <a:gd name="connsiteY79" fmla="*/ 872837 h 1413164"/>
              <a:gd name="connsiteX80" fmla="*/ 5652655 w 7961291"/>
              <a:gd name="connsiteY80" fmla="*/ 845128 h 1413164"/>
              <a:gd name="connsiteX81" fmla="*/ 5735782 w 7961291"/>
              <a:gd name="connsiteY81" fmla="*/ 817418 h 1413164"/>
              <a:gd name="connsiteX82" fmla="*/ 5832764 w 7961291"/>
              <a:gd name="connsiteY82" fmla="*/ 789709 h 1413164"/>
              <a:gd name="connsiteX83" fmla="*/ 5971309 w 7961291"/>
              <a:gd name="connsiteY83" fmla="*/ 775855 h 1413164"/>
              <a:gd name="connsiteX84" fmla="*/ 6497782 w 7961291"/>
              <a:gd name="connsiteY84" fmla="*/ 789709 h 1413164"/>
              <a:gd name="connsiteX85" fmla="*/ 6580909 w 7961291"/>
              <a:gd name="connsiteY85" fmla="*/ 817418 h 1413164"/>
              <a:gd name="connsiteX86" fmla="*/ 6664037 w 7961291"/>
              <a:gd name="connsiteY86" fmla="*/ 845128 h 1413164"/>
              <a:gd name="connsiteX87" fmla="*/ 6747164 w 7961291"/>
              <a:gd name="connsiteY87" fmla="*/ 872837 h 1413164"/>
              <a:gd name="connsiteX88" fmla="*/ 6788727 w 7961291"/>
              <a:gd name="connsiteY88" fmla="*/ 900546 h 1413164"/>
              <a:gd name="connsiteX89" fmla="*/ 6871855 w 7961291"/>
              <a:gd name="connsiteY89" fmla="*/ 928255 h 1413164"/>
              <a:gd name="connsiteX90" fmla="*/ 6954982 w 7961291"/>
              <a:gd name="connsiteY90" fmla="*/ 983673 h 1413164"/>
              <a:gd name="connsiteX91" fmla="*/ 6996546 w 7961291"/>
              <a:gd name="connsiteY91" fmla="*/ 1011382 h 1413164"/>
              <a:gd name="connsiteX92" fmla="*/ 7024255 w 7961291"/>
              <a:gd name="connsiteY92" fmla="*/ 1052946 h 1413164"/>
              <a:gd name="connsiteX93" fmla="*/ 7148946 w 7961291"/>
              <a:gd name="connsiteY93" fmla="*/ 1149928 h 1413164"/>
              <a:gd name="connsiteX94" fmla="*/ 7190509 w 7961291"/>
              <a:gd name="connsiteY94" fmla="*/ 1177637 h 1413164"/>
              <a:gd name="connsiteX95" fmla="*/ 7218218 w 7961291"/>
              <a:gd name="connsiteY95" fmla="*/ 1219200 h 1413164"/>
              <a:gd name="connsiteX96" fmla="*/ 7259782 w 7961291"/>
              <a:gd name="connsiteY96" fmla="*/ 1233055 h 1413164"/>
              <a:gd name="connsiteX97" fmla="*/ 7273637 w 7961291"/>
              <a:gd name="connsiteY97" fmla="*/ 1274618 h 1413164"/>
              <a:gd name="connsiteX98" fmla="*/ 7301346 w 7961291"/>
              <a:gd name="connsiteY98" fmla="*/ 1302328 h 1413164"/>
              <a:gd name="connsiteX99" fmla="*/ 7370618 w 7961291"/>
              <a:gd name="connsiteY99" fmla="*/ 1371600 h 1413164"/>
              <a:gd name="connsiteX100" fmla="*/ 7398327 w 7961291"/>
              <a:gd name="connsiteY100" fmla="*/ 1413164 h 1413164"/>
              <a:gd name="connsiteX101" fmla="*/ 7412182 w 7961291"/>
              <a:gd name="connsiteY101" fmla="*/ 1371600 h 1413164"/>
              <a:gd name="connsiteX102" fmla="*/ 7509164 w 7961291"/>
              <a:gd name="connsiteY102" fmla="*/ 1260764 h 1413164"/>
              <a:gd name="connsiteX103" fmla="*/ 7592291 w 7961291"/>
              <a:gd name="connsiteY103" fmla="*/ 1136073 h 1413164"/>
              <a:gd name="connsiteX104" fmla="*/ 7675418 w 7961291"/>
              <a:gd name="connsiteY104" fmla="*/ 1052946 h 1413164"/>
              <a:gd name="connsiteX105" fmla="*/ 7703127 w 7961291"/>
              <a:gd name="connsiteY105" fmla="*/ 1011382 h 1413164"/>
              <a:gd name="connsiteX106" fmla="*/ 7786255 w 7961291"/>
              <a:gd name="connsiteY106" fmla="*/ 955964 h 1413164"/>
              <a:gd name="connsiteX107" fmla="*/ 7869382 w 7961291"/>
              <a:gd name="connsiteY107" fmla="*/ 872837 h 1413164"/>
              <a:gd name="connsiteX108" fmla="*/ 7910946 w 7961291"/>
              <a:gd name="connsiteY108" fmla="*/ 845128 h 1413164"/>
              <a:gd name="connsiteX109" fmla="*/ 7938655 w 7961291"/>
              <a:gd name="connsiteY109" fmla="*/ 803564 h 1413164"/>
              <a:gd name="connsiteX110" fmla="*/ 7938655 w 7961291"/>
              <a:gd name="connsiteY110" fmla="*/ 429491 h 1413164"/>
              <a:gd name="connsiteX111" fmla="*/ 7910946 w 7961291"/>
              <a:gd name="connsiteY111" fmla="*/ 318655 h 1413164"/>
              <a:gd name="connsiteX112" fmla="*/ 7883237 w 7961291"/>
              <a:gd name="connsiteY112" fmla="*/ 277091 h 1413164"/>
              <a:gd name="connsiteX113" fmla="*/ 7869382 w 7961291"/>
              <a:gd name="connsiteY113" fmla="*/ 235528 h 1413164"/>
              <a:gd name="connsiteX114" fmla="*/ 7841673 w 7961291"/>
              <a:gd name="connsiteY114" fmla="*/ 207818 h 1413164"/>
              <a:gd name="connsiteX115" fmla="*/ 7786255 w 7961291"/>
              <a:gd name="connsiteY115" fmla="*/ 124691 h 1413164"/>
              <a:gd name="connsiteX116" fmla="*/ 7744691 w 7961291"/>
              <a:gd name="connsiteY116" fmla="*/ 96982 h 1413164"/>
              <a:gd name="connsiteX117" fmla="*/ 7661564 w 7961291"/>
              <a:gd name="connsiteY117" fmla="*/ 41564 h 1413164"/>
              <a:gd name="connsiteX118" fmla="*/ 7606146 w 7961291"/>
              <a:gd name="connsiteY118" fmla="*/ 13855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961291" h="1413164">
                <a:moveTo>
                  <a:pt x="0" y="0"/>
                </a:moveTo>
                <a:cubicBezTo>
                  <a:pt x="23091" y="36946"/>
                  <a:pt x="45882" y="74080"/>
                  <a:pt x="69273" y="110837"/>
                </a:cubicBezTo>
                <a:cubicBezTo>
                  <a:pt x="78212" y="124885"/>
                  <a:pt x="87746" y="138546"/>
                  <a:pt x="96982" y="152400"/>
                </a:cubicBezTo>
                <a:lnTo>
                  <a:pt x="124691" y="193964"/>
                </a:lnTo>
                <a:cubicBezTo>
                  <a:pt x="137499" y="213177"/>
                  <a:pt x="152834" y="230592"/>
                  <a:pt x="166255" y="249382"/>
                </a:cubicBezTo>
                <a:cubicBezTo>
                  <a:pt x="175933" y="262932"/>
                  <a:pt x="183304" y="278154"/>
                  <a:pt x="193964" y="290946"/>
                </a:cubicBezTo>
                <a:cubicBezTo>
                  <a:pt x="206507" y="305998"/>
                  <a:pt x="222984" y="317457"/>
                  <a:pt x="235527" y="332509"/>
                </a:cubicBezTo>
                <a:cubicBezTo>
                  <a:pt x="331978" y="448249"/>
                  <a:pt x="183366" y="294200"/>
                  <a:pt x="304800" y="415637"/>
                </a:cubicBezTo>
                <a:cubicBezTo>
                  <a:pt x="309418" y="429491"/>
                  <a:pt x="311563" y="444434"/>
                  <a:pt x="318655" y="457200"/>
                </a:cubicBezTo>
                <a:cubicBezTo>
                  <a:pt x="334828" y="486311"/>
                  <a:pt x="355600" y="512619"/>
                  <a:pt x="374073" y="540328"/>
                </a:cubicBezTo>
                <a:lnTo>
                  <a:pt x="429491" y="623455"/>
                </a:lnTo>
                <a:cubicBezTo>
                  <a:pt x="438727" y="637309"/>
                  <a:pt x="445426" y="653244"/>
                  <a:pt x="457200" y="665018"/>
                </a:cubicBezTo>
                <a:lnTo>
                  <a:pt x="526473" y="734291"/>
                </a:lnTo>
                <a:cubicBezTo>
                  <a:pt x="550858" y="807449"/>
                  <a:pt x="532225" y="763702"/>
                  <a:pt x="595746" y="858982"/>
                </a:cubicBezTo>
                <a:lnTo>
                  <a:pt x="623455" y="900546"/>
                </a:lnTo>
                <a:cubicBezTo>
                  <a:pt x="686530" y="1089770"/>
                  <a:pt x="617713" y="896381"/>
                  <a:pt x="678873" y="1039091"/>
                </a:cubicBezTo>
                <a:cubicBezTo>
                  <a:pt x="697873" y="1083425"/>
                  <a:pt x="693572" y="1097891"/>
                  <a:pt x="706582" y="1149928"/>
                </a:cubicBezTo>
                <a:cubicBezTo>
                  <a:pt x="710124" y="1164096"/>
                  <a:pt x="713345" y="1178725"/>
                  <a:pt x="720437" y="1191491"/>
                </a:cubicBezTo>
                <a:cubicBezTo>
                  <a:pt x="736610" y="1220602"/>
                  <a:pt x="775855" y="1274618"/>
                  <a:pt x="775855" y="1274618"/>
                </a:cubicBezTo>
                <a:cubicBezTo>
                  <a:pt x="785091" y="1302327"/>
                  <a:pt x="782911" y="1378400"/>
                  <a:pt x="803564" y="1357746"/>
                </a:cubicBezTo>
                <a:cubicBezTo>
                  <a:pt x="817418" y="1343891"/>
                  <a:pt x="833098" y="1331648"/>
                  <a:pt x="845127" y="1316182"/>
                </a:cubicBezTo>
                <a:cubicBezTo>
                  <a:pt x="845143" y="1316162"/>
                  <a:pt x="914393" y="1212284"/>
                  <a:pt x="928255" y="1191491"/>
                </a:cubicBezTo>
                <a:cubicBezTo>
                  <a:pt x="957547" y="1147553"/>
                  <a:pt x="976610" y="1113073"/>
                  <a:pt x="1025237" y="1080655"/>
                </a:cubicBezTo>
                <a:cubicBezTo>
                  <a:pt x="1128429" y="1011859"/>
                  <a:pt x="1001689" y="1100278"/>
                  <a:pt x="1108364" y="1011382"/>
                </a:cubicBezTo>
                <a:cubicBezTo>
                  <a:pt x="1121156" y="1000722"/>
                  <a:pt x="1136925" y="994075"/>
                  <a:pt x="1149927" y="983673"/>
                </a:cubicBezTo>
                <a:cubicBezTo>
                  <a:pt x="1160127" y="975513"/>
                  <a:pt x="1166436" y="962685"/>
                  <a:pt x="1177637" y="955964"/>
                </a:cubicBezTo>
                <a:cubicBezTo>
                  <a:pt x="1190160" y="948450"/>
                  <a:pt x="1205158" y="946121"/>
                  <a:pt x="1219200" y="942109"/>
                </a:cubicBezTo>
                <a:cubicBezTo>
                  <a:pt x="1315791" y="914511"/>
                  <a:pt x="1235299" y="941610"/>
                  <a:pt x="1357746" y="914400"/>
                </a:cubicBezTo>
                <a:cubicBezTo>
                  <a:pt x="1372002" y="911232"/>
                  <a:pt x="1385053" y="903714"/>
                  <a:pt x="1399309" y="900546"/>
                </a:cubicBezTo>
                <a:cubicBezTo>
                  <a:pt x="1426732" y="894452"/>
                  <a:pt x="1454799" y="891716"/>
                  <a:pt x="1482437" y="886691"/>
                </a:cubicBezTo>
                <a:cubicBezTo>
                  <a:pt x="1505605" y="882479"/>
                  <a:pt x="1528618" y="877455"/>
                  <a:pt x="1551709" y="872837"/>
                </a:cubicBezTo>
                <a:lnTo>
                  <a:pt x="2355273" y="886691"/>
                </a:lnTo>
                <a:cubicBezTo>
                  <a:pt x="2455714" y="889781"/>
                  <a:pt x="2426193" y="895957"/>
                  <a:pt x="2493818" y="914400"/>
                </a:cubicBezTo>
                <a:cubicBezTo>
                  <a:pt x="2530559" y="924420"/>
                  <a:pt x="2568527" y="930066"/>
                  <a:pt x="2604655" y="942109"/>
                </a:cubicBezTo>
                <a:lnTo>
                  <a:pt x="2687782" y="969818"/>
                </a:lnTo>
                <a:cubicBezTo>
                  <a:pt x="2736143" y="1018181"/>
                  <a:pt x="2703100" y="993398"/>
                  <a:pt x="2798618" y="1025237"/>
                </a:cubicBezTo>
                <a:lnTo>
                  <a:pt x="2840182" y="1039091"/>
                </a:lnTo>
                <a:cubicBezTo>
                  <a:pt x="2867891" y="1057564"/>
                  <a:pt x="2904836" y="1066800"/>
                  <a:pt x="2923309" y="1094509"/>
                </a:cubicBezTo>
                <a:lnTo>
                  <a:pt x="2978727" y="1177637"/>
                </a:lnTo>
                <a:cubicBezTo>
                  <a:pt x="2986828" y="1189788"/>
                  <a:pt x="2983459" y="1207796"/>
                  <a:pt x="2992582" y="1219200"/>
                </a:cubicBezTo>
                <a:cubicBezTo>
                  <a:pt x="3002984" y="1232202"/>
                  <a:pt x="3020291" y="1237673"/>
                  <a:pt x="3034146" y="1246909"/>
                </a:cubicBezTo>
                <a:cubicBezTo>
                  <a:pt x="3042839" y="1259948"/>
                  <a:pt x="3076253" y="1321615"/>
                  <a:pt x="3103418" y="1316182"/>
                </a:cubicBezTo>
                <a:cubicBezTo>
                  <a:pt x="3119746" y="1312916"/>
                  <a:pt x="3120725" y="1287620"/>
                  <a:pt x="3131127" y="1274618"/>
                </a:cubicBezTo>
                <a:cubicBezTo>
                  <a:pt x="3139287" y="1264418"/>
                  <a:pt x="3149600" y="1256145"/>
                  <a:pt x="3158837" y="1246909"/>
                </a:cubicBezTo>
                <a:cubicBezTo>
                  <a:pt x="3193660" y="1142438"/>
                  <a:pt x="3142635" y="1267163"/>
                  <a:pt x="3214255" y="1177637"/>
                </a:cubicBezTo>
                <a:cubicBezTo>
                  <a:pt x="3223378" y="1166233"/>
                  <a:pt x="3217782" y="1146400"/>
                  <a:pt x="3228109" y="1136073"/>
                </a:cubicBezTo>
                <a:cubicBezTo>
                  <a:pt x="3251657" y="1112525"/>
                  <a:pt x="3283528" y="1099128"/>
                  <a:pt x="3311237" y="1080655"/>
                </a:cubicBezTo>
                <a:lnTo>
                  <a:pt x="3352800" y="1052946"/>
                </a:lnTo>
                <a:cubicBezTo>
                  <a:pt x="3364951" y="1044845"/>
                  <a:pt x="3381598" y="1046183"/>
                  <a:pt x="3394364" y="1039091"/>
                </a:cubicBezTo>
                <a:cubicBezTo>
                  <a:pt x="3423475" y="1022918"/>
                  <a:pt x="3445898" y="994204"/>
                  <a:pt x="3477491" y="983673"/>
                </a:cubicBezTo>
                <a:cubicBezTo>
                  <a:pt x="3491346" y="979055"/>
                  <a:pt x="3505993" y="976349"/>
                  <a:pt x="3519055" y="969818"/>
                </a:cubicBezTo>
                <a:cubicBezTo>
                  <a:pt x="3533948" y="962371"/>
                  <a:pt x="3545402" y="948872"/>
                  <a:pt x="3560618" y="942109"/>
                </a:cubicBezTo>
                <a:cubicBezTo>
                  <a:pt x="3587309" y="930246"/>
                  <a:pt x="3616037" y="923636"/>
                  <a:pt x="3643746" y="914400"/>
                </a:cubicBezTo>
                <a:lnTo>
                  <a:pt x="3685309" y="900546"/>
                </a:lnTo>
                <a:cubicBezTo>
                  <a:pt x="3699164" y="891310"/>
                  <a:pt x="3711657" y="879600"/>
                  <a:pt x="3726873" y="872837"/>
                </a:cubicBezTo>
                <a:cubicBezTo>
                  <a:pt x="3753563" y="860975"/>
                  <a:pt x="3782291" y="854364"/>
                  <a:pt x="3810000" y="845128"/>
                </a:cubicBezTo>
                <a:cubicBezTo>
                  <a:pt x="3873906" y="823826"/>
                  <a:pt x="3837239" y="834138"/>
                  <a:pt x="3920837" y="817418"/>
                </a:cubicBezTo>
                <a:cubicBezTo>
                  <a:pt x="4073237" y="822036"/>
                  <a:pt x="4226016" y="819579"/>
                  <a:pt x="4378037" y="831273"/>
                </a:cubicBezTo>
                <a:cubicBezTo>
                  <a:pt x="4407159" y="833513"/>
                  <a:pt x="4433455" y="849746"/>
                  <a:pt x="4461164" y="858982"/>
                </a:cubicBezTo>
                <a:cubicBezTo>
                  <a:pt x="4560840" y="892208"/>
                  <a:pt x="4436341" y="851890"/>
                  <a:pt x="4558146" y="886691"/>
                </a:cubicBezTo>
                <a:cubicBezTo>
                  <a:pt x="4572188" y="890703"/>
                  <a:pt x="4585667" y="896534"/>
                  <a:pt x="4599709" y="900546"/>
                </a:cubicBezTo>
                <a:cubicBezTo>
                  <a:pt x="4614485" y="904768"/>
                  <a:pt x="4679101" y="918483"/>
                  <a:pt x="4696691" y="928255"/>
                </a:cubicBezTo>
                <a:cubicBezTo>
                  <a:pt x="4725802" y="944428"/>
                  <a:pt x="4752109" y="965200"/>
                  <a:pt x="4779818" y="983673"/>
                </a:cubicBezTo>
                <a:lnTo>
                  <a:pt x="4821382" y="1011382"/>
                </a:lnTo>
                <a:cubicBezTo>
                  <a:pt x="4830618" y="1025237"/>
                  <a:pt x="4836089" y="1042544"/>
                  <a:pt x="4849091" y="1052946"/>
                </a:cubicBezTo>
                <a:cubicBezTo>
                  <a:pt x="4860495" y="1062069"/>
                  <a:pt x="4877593" y="1060269"/>
                  <a:pt x="4890655" y="1066800"/>
                </a:cubicBezTo>
                <a:cubicBezTo>
                  <a:pt x="4905548" y="1074246"/>
                  <a:pt x="4918364" y="1085273"/>
                  <a:pt x="4932218" y="1094509"/>
                </a:cubicBezTo>
                <a:cubicBezTo>
                  <a:pt x="4944805" y="1113390"/>
                  <a:pt x="4965699" y="1150619"/>
                  <a:pt x="4987637" y="1163782"/>
                </a:cubicBezTo>
                <a:cubicBezTo>
                  <a:pt x="5000160" y="1171296"/>
                  <a:pt x="5015346" y="1173019"/>
                  <a:pt x="5029200" y="1177637"/>
                </a:cubicBezTo>
                <a:cubicBezTo>
                  <a:pt x="5108609" y="1296749"/>
                  <a:pt x="5002873" y="1156575"/>
                  <a:pt x="5098473" y="1233055"/>
                </a:cubicBezTo>
                <a:cubicBezTo>
                  <a:pt x="5111475" y="1243457"/>
                  <a:pt x="5115780" y="1261616"/>
                  <a:pt x="5126182" y="1274618"/>
                </a:cubicBezTo>
                <a:cubicBezTo>
                  <a:pt x="5134342" y="1284818"/>
                  <a:pt x="5144655" y="1293091"/>
                  <a:pt x="5153891" y="1302328"/>
                </a:cubicBezTo>
                <a:cubicBezTo>
                  <a:pt x="5167746" y="1293091"/>
                  <a:pt x="5185053" y="1287621"/>
                  <a:pt x="5195455" y="1274618"/>
                </a:cubicBezTo>
                <a:cubicBezTo>
                  <a:pt x="5204578" y="1263214"/>
                  <a:pt x="5202778" y="1246117"/>
                  <a:pt x="5209309" y="1233055"/>
                </a:cubicBezTo>
                <a:cubicBezTo>
                  <a:pt x="5228598" y="1194476"/>
                  <a:pt x="5247940" y="1180570"/>
                  <a:pt x="5278582" y="1149928"/>
                </a:cubicBezTo>
                <a:cubicBezTo>
                  <a:pt x="5302968" y="1076771"/>
                  <a:pt x="5284336" y="1120515"/>
                  <a:pt x="5347855" y="1025237"/>
                </a:cubicBezTo>
                <a:cubicBezTo>
                  <a:pt x="5355956" y="1013086"/>
                  <a:pt x="5375564" y="1016000"/>
                  <a:pt x="5389418" y="1011382"/>
                </a:cubicBezTo>
                <a:cubicBezTo>
                  <a:pt x="5454530" y="946270"/>
                  <a:pt x="5414679" y="980686"/>
                  <a:pt x="5514109" y="914400"/>
                </a:cubicBezTo>
                <a:cubicBezTo>
                  <a:pt x="5526260" y="906299"/>
                  <a:pt x="5542250" y="906299"/>
                  <a:pt x="5555673" y="900546"/>
                </a:cubicBezTo>
                <a:cubicBezTo>
                  <a:pt x="5574656" y="892410"/>
                  <a:pt x="5593159" y="883084"/>
                  <a:pt x="5611091" y="872837"/>
                </a:cubicBezTo>
                <a:cubicBezTo>
                  <a:pt x="5625548" y="864576"/>
                  <a:pt x="5637439" y="851891"/>
                  <a:pt x="5652655" y="845128"/>
                </a:cubicBezTo>
                <a:cubicBezTo>
                  <a:pt x="5679346" y="833265"/>
                  <a:pt x="5708073" y="826654"/>
                  <a:pt x="5735782" y="817418"/>
                </a:cubicBezTo>
                <a:cubicBezTo>
                  <a:pt x="5765381" y="807551"/>
                  <a:pt x="5802331" y="794057"/>
                  <a:pt x="5832764" y="789709"/>
                </a:cubicBezTo>
                <a:cubicBezTo>
                  <a:pt x="5878710" y="783145"/>
                  <a:pt x="5925127" y="780473"/>
                  <a:pt x="5971309" y="775855"/>
                </a:cubicBezTo>
                <a:cubicBezTo>
                  <a:pt x="6146800" y="780473"/>
                  <a:pt x="6322637" y="777767"/>
                  <a:pt x="6497782" y="789709"/>
                </a:cubicBezTo>
                <a:cubicBezTo>
                  <a:pt x="6526922" y="791696"/>
                  <a:pt x="6553200" y="808182"/>
                  <a:pt x="6580909" y="817418"/>
                </a:cubicBezTo>
                <a:lnTo>
                  <a:pt x="6664037" y="845128"/>
                </a:lnTo>
                <a:lnTo>
                  <a:pt x="6747164" y="872837"/>
                </a:lnTo>
                <a:cubicBezTo>
                  <a:pt x="6762960" y="878103"/>
                  <a:pt x="6773511" y="893783"/>
                  <a:pt x="6788727" y="900546"/>
                </a:cubicBezTo>
                <a:cubicBezTo>
                  <a:pt x="6815418" y="912409"/>
                  <a:pt x="6844146" y="919019"/>
                  <a:pt x="6871855" y="928255"/>
                </a:cubicBezTo>
                <a:cubicBezTo>
                  <a:pt x="6903448" y="938786"/>
                  <a:pt x="6927273" y="965200"/>
                  <a:pt x="6954982" y="983673"/>
                </a:cubicBezTo>
                <a:lnTo>
                  <a:pt x="6996546" y="1011382"/>
                </a:lnTo>
                <a:cubicBezTo>
                  <a:pt x="7005782" y="1025237"/>
                  <a:pt x="7013595" y="1040154"/>
                  <a:pt x="7024255" y="1052946"/>
                </a:cubicBezTo>
                <a:cubicBezTo>
                  <a:pt x="7064949" y="1101779"/>
                  <a:pt x="7091019" y="1111309"/>
                  <a:pt x="7148946" y="1149928"/>
                </a:cubicBezTo>
                <a:lnTo>
                  <a:pt x="7190509" y="1177637"/>
                </a:lnTo>
                <a:cubicBezTo>
                  <a:pt x="7199745" y="1191491"/>
                  <a:pt x="7205216" y="1208798"/>
                  <a:pt x="7218218" y="1219200"/>
                </a:cubicBezTo>
                <a:cubicBezTo>
                  <a:pt x="7229622" y="1228323"/>
                  <a:pt x="7249455" y="1222728"/>
                  <a:pt x="7259782" y="1233055"/>
                </a:cubicBezTo>
                <a:cubicBezTo>
                  <a:pt x="7270109" y="1243381"/>
                  <a:pt x="7266123" y="1262095"/>
                  <a:pt x="7273637" y="1274618"/>
                </a:cubicBezTo>
                <a:cubicBezTo>
                  <a:pt x="7280358" y="1285819"/>
                  <a:pt x="7293186" y="1292128"/>
                  <a:pt x="7301346" y="1302328"/>
                </a:cubicBezTo>
                <a:cubicBezTo>
                  <a:pt x="7354123" y="1368300"/>
                  <a:pt x="7299369" y="1324100"/>
                  <a:pt x="7370618" y="1371600"/>
                </a:cubicBezTo>
                <a:cubicBezTo>
                  <a:pt x="7379854" y="1385455"/>
                  <a:pt x="7381676" y="1413164"/>
                  <a:pt x="7398327" y="1413164"/>
                </a:cubicBezTo>
                <a:cubicBezTo>
                  <a:pt x="7412931" y="1413164"/>
                  <a:pt x="7405090" y="1384366"/>
                  <a:pt x="7412182" y="1371600"/>
                </a:cubicBezTo>
                <a:cubicBezTo>
                  <a:pt x="7459722" y="1286028"/>
                  <a:pt x="7448448" y="1301241"/>
                  <a:pt x="7509164" y="1260764"/>
                </a:cubicBezTo>
                <a:lnTo>
                  <a:pt x="7592291" y="1136073"/>
                </a:lnTo>
                <a:cubicBezTo>
                  <a:pt x="7614028" y="1103468"/>
                  <a:pt x="7647709" y="1080655"/>
                  <a:pt x="7675418" y="1052946"/>
                </a:cubicBezTo>
                <a:cubicBezTo>
                  <a:pt x="7687192" y="1041172"/>
                  <a:pt x="7690596" y="1022347"/>
                  <a:pt x="7703127" y="1011382"/>
                </a:cubicBezTo>
                <a:cubicBezTo>
                  <a:pt x="7728190" y="989452"/>
                  <a:pt x="7758546" y="974437"/>
                  <a:pt x="7786255" y="955964"/>
                </a:cubicBezTo>
                <a:cubicBezTo>
                  <a:pt x="7818860" y="934227"/>
                  <a:pt x="7836777" y="894574"/>
                  <a:pt x="7869382" y="872837"/>
                </a:cubicBezTo>
                <a:lnTo>
                  <a:pt x="7910946" y="845128"/>
                </a:lnTo>
                <a:cubicBezTo>
                  <a:pt x="7920182" y="831273"/>
                  <a:pt x="7931209" y="818457"/>
                  <a:pt x="7938655" y="803564"/>
                </a:cubicBezTo>
                <a:cubicBezTo>
                  <a:pt x="7989457" y="701958"/>
                  <a:pt x="7938915" y="433268"/>
                  <a:pt x="7938655" y="429491"/>
                </a:cubicBezTo>
                <a:cubicBezTo>
                  <a:pt x="7937391" y="411156"/>
                  <a:pt x="7922662" y="342088"/>
                  <a:pt x="7910946" y="318655"/>
                </a:cubicBezTo>
                <a:cubicBezTo>
                  <a:pt x="7903499" y="303762"/>
                  <a:pt x="7890684" y="291984"/>
                  <a:pt x="7883237" y="277091"/>
                </a:cubicBezTo>
                <a:cubicBezTo>
                  <a:pt x="7876706" y="264029"/>
                  <a:pt x="7876896" y="248051"/>
                  <a:pt x="7869382" y="235528"/>
                </a:cubicBezTo>
                <a:cubicBezTo>
                  <a:pt x="7862661" y="224327"/>
                  <a:pt x="7849510" y="218268"/>
                  <a:pt x="7841673" y="207818"/>
                </a:cubicBezTo>
                <a:cubicBezTo>
                  <a:pt x="7821692" y="181176"/>
                  <a:pt x="7804728" y="152400"/>
                  <a:pt x="7786255" y="124691"/>
                </a:cubicBezTo>
                <a:cubicBezTo>
                  <a:pt x="7777019" y="110836"/>
                  <a:pt x="7757483" y="107642"/>
                  <a:pt x="7744691" y="96982"/>
                </a:cubicBezTo>
                <a:cubicBezTo>
                  <a:pt x="7675504" y="39326"/>
                  <a:pt x="7734607" y="65911"/>
                  <a:pt x="7661564" y="41564"/>
                </a:cubicBezTo>
                <a:cubicBezTo>
                  <a:pt x="7616158" y="11293"/>
                  <a:pt x="7636651" y="13855"/>
                  <a:pt x="7606146" y="13855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24" y="3954607"/>
            <a:ext cx="1224024" cy="2084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8704886"/>
                  </p:ext>
                </p:extLst>
              </p:nvPr>
            </p:nvGraphicFramePr>
            <p:xfrm>
              <a:off x="1374910" y="1600200"/>
              <a:ext cx="4885242" cy="17492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414"/>
                    <a:gridCol w="1628414"/>
                    <a:gridCol w="1628414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Availability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𝑈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P(visit plant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1949939"/>
                  </p:ext>
                </p:extLst>
              </p:nvPr>
            </p:nvGraphicFramePr>
            <p:xfrm>
              <a:off x="1374910" y="1600200"/>
              <a:ext cx="4885242" cy="17492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8414"/>
                    <a:gridCol w="1628414"/>
                    <a:gridCol w="1628414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75" t="-108065" r="-200000" b="-2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75" t="-208065" r="-200000" b="-1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75" t="-191000" r="-200000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375" t="-191000" r="-100000" b="-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375" t="-191000" b="-1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52" y="3954606"/>
            <a:ext cx="1224024" cy="2084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942826"/>
            <a:ext cx="1224024" cy="2084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6606" y="604601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3428" y="609797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1" r="19763"/>
          <a:stretch/>
        </p:blipFill>
        <p:spPr>
          <a:xfrm>
            <a:off x="5172037" y="4293462"/>
            <a:ext cx="1202934" cy="2210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Pollinator Preferences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/>
        </p:blipFill>
        <p:spPr>
          <a:xfrm>
            <a:off x="2555631" y="4286534"/>
            <a:ext cx="1371600" cy="22109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4339878"/>
            <a:ext cx="1224024" cy="2104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1" y="4339877"/>
            <a:ext cx="1224024" cy="2104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45" y="1885898"/>
            <a:ext cx="1264470" cy="145587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325049" y="3007867"/>
            <a:ext cx="7961291" cy="1403951"/>
          </a:xfrm>
          <a:custGeom>
            <a:avLst/>
            <a:gdLst>
              <a:gd name="connsiteX0" fmla="*/ 0 w 7961291"/>
              <a:gd name="connsiteY0" fmla="*/ 0 h 1413164"/>
              <a:gd name="connsiteX1" fmla="*/ 69273 w 7961291"/>
              <a:gd name="connsiteY1" fmla="*/ 110837 h 1413164"/>
              <a:gd name="connsiteX2" fmla="*/ 96982 w 7961291"/>
              <a:gd name="connsiteY2" fmla="*/ 152400 h 1413164"/>
              <a:gd name="connsiteX3" fmla="*/ 124691 w 7961291"/>
              <a:gd name="connsiteY3" fmla="*/ 193964 h 1413164"/>
              <a:gd name="connsiteX4" fmla="*/ 166255 w 7961291"/>
              <a:gd name="connsiteY4" fmla="*/ 249382 h 1413164"/>
              <a:gd name="connsiteX5" fmla="*/ 193964 w 7961291"/>
              <a:gd name="connsiteY5" fmla="*/ 290946 h 1413164"/>
              <a:gd name="connsiteX6" fmla="*/ 235527 w 7961291"/>
              <a:gd name="connsiteY6" fmla="*/ 332509 h 1413164"/>
              <a:gd name="connsiteX7" fmla="*/ 304800 w 7961291"/>
              <a:gd name="connsiteY7" fmla="*/ 415637 h 1413164"/>
              <a:gd name="connsiteX8" fmla="*/ 318655 w 7961291"/>
              <a:gd name="connsiteY8" fmla="*/ 457200 h 1413164"/>
              <a:gd name="connsiteX9" fmla="*/ 374073 w 7961291"/>
              <a:gd name="connsiteY9" fmla="*/ 540328 h 1413164"/>
              <a:gd name="connsiteX10" fmla="*/ 429491 w 7961291"/>
              <a:gd name="connsiteY10" fmla="*/ 623455 h 1413164"/>
              <a:gd name="connsiteX11" fmla="*/ 457200 w 7961291"/>
              <a:gd name="connsiteY11" fmla="*/ 665018 h 1413164"/>
              <a:gd name="connsiteX12" fmla="*/ 526473 w 7961291"/>
              <a:gd name="connsiteY12" fmla="*/ 734291 h 1413164"/>
              <a:gd name="connsiteX13" fmla="*/ 595746 w 7961291"/>
              <a:gd name="connsiteY13" fmla="*/ 858982 h 1413164"/>
              <a:gd name="connsiteX14" fmla="*/ 623455 w 7961291"/>
              <a:gd name="connsiteY14" fmla="*/ 900546 h 1413164"/>
              <a:gd name="connsiteX15" fmla="*/ 678873 w 7961291"/>
              <a:gd name="connsiteY15" fmla="*/ 1039091 h 1413164"/>
              <a:gd name="connsiteX16" fmla="*/ 706582 w 7961291"/>
              <a:gd name="connsiteY16" fmla="*/ 1149928 h 1413164"/>
              <a:gd name="connsiteX17" fmla="*/ 720437 w 7961291"/>
              <a:gd name="connsiteY17" fmla="*/ 1191491 h 1413164"/>
              <a:gd name="connsiteX18" fmla="*/ 775855 w 7961291"/>
              <a:gd name="connsiteY18" fmla="*/ 1274618 h 1413164"/>
              <a:gd name="connsiteX19" fmla="*/ 803564 w 7961291"/>
              <a:gd name="connsiteY19" fmla="*/ 1357746 h 1413164"/>
              <a:gd name="connsiteX20" fmla="*/ 845127 w 7961291"/>
              <a:gd name="connsiteY20" fmla="*/ 1316182 h 1413164"/>
              <a:gd name="connsiteX21" fmla="*/ 928255 w 7961291"/>
              <a:gd name="connsiteY21" fmla="*/ 1191491 h 1413164"/>
              <a:gd name="connsiteX22" fmla="*/ 1025237 w 7961291"/>
              <a:gd name="connsiteY22" fmla="*/ 1080655 h 1413164"/>
              <a:gd name="connsiteX23" fmla="*/ 1108364 w 7961291"/>
              <a:gd name="connsiteY23" fmla="*/ 1011382 h 1413164"/>
              <a:gd name="connsiteX24" fmla="*/ 1149927 w 7961291"/>
              <a:gd name="connsiteY24" fmla="*/ 983673 h 1413164"/>
              <a:gd name="connsiteX25" fmla="*/ 1177637 w 7961291"/>
              <a:gd name="connsiteY25" fmla="*/ 955964 h 1413164"/>
              <a:gd name="connsiteX26" fmla="*/ 1219200 w 7961291"/>
              <a:gd name="connsiteY26" fmla="*/ 942109 h 1413164"/>
              <a:gd name="connsiteX27" fmla="*/ 1357746 w 7961291"/>
              <a:gd name="connsiteY27" fmla="*/ 914400 h 1413164"/>
              <a:gd name="connsiteX28" fmla="*/ 1399309 w 7961291"/>
              <a:gd name="connsiteY28" fmla="*/ 900546 h 1413164"/>
              <a:gd name="connsiteX29" fmla="*/ 1482437 w 7961291"/>
              <a:gd name="connsiteY29" fmla="*/ 886691 h 1413164"/>
              <a:gd name="connsiteX30" fmla="*/ 1551709 w 7961291"/>
              <a:gd name="connsiteY30" fmla="*/ 872837 h 1413164"/>
              <a:gd name="connsiteX31" fmla="*/ 2355273 w 7961291"/>
              <a:gd name="connsiteY31" fmla="*/ 886691 h 1413164"/>
              <a:gd name="connsiteX32" fmla="*/ 2493818 w 7961291"/>
              <a:gd name="connsiteY32" fmla="*/ 914400 h 1413164"/>
              <a:gd name="connsiteX33" fmla="*/ 2604655 w 7961291"/>
              <a:gd name="connsiteY33" fmla="*/ 942109 h 1413164"/>
              <a:gd name="connsiteX34" fmla="*/ 2687782 w 7961291"/>
              <a:gd name="connsiteY34" fmla="*/ 969818 h 1413164"/>
              <a:gd name="connsiteX35" fmla="*/ 2798618 w 7961291"/>
              <a:gd name="connsiteY35" fmla="*/ 1025237 h 1413164"/>
              <a:gd name="connsiteX36" fmla="*/ 2840182 w 7961291"/>
              <a:gd name="connsiteY36" fmla="*/ 1039091 h 1413164"/>
              <a:gd name="connsiteX37" fmla="*/ 2923309 w 7961291"/>
              <a:gd name="connsiteY37" fmla="*/ 1094509 h 1413164"/>
              <a:gd name="connsiteX38" fmla="*/ 2978727 w 7961291"/>
              <a:gd name="connsiteY38" fmla="*/ 1177637 h 1413164"/>
              <a:gd name="connsiteX39" fmla="*/ 2992582 w 7961291"/>
              <a:gd name="connsiteY39" fmla="*/ 1219200 h 1413164"/>
              <a:gd name="connsiteX40" fmla="*/ 3034146 w 7961291"/>
              <a:gd name="connsiteY40" fmla="*/ 1246909 h 1413164"/>
              <a:gd name="connsiteX41" fmla="*/ 3103418 w 7961291"/>
              <a:gd name="connsiteY41" fmla="*/ 1316182 h 1413164"/>
              <a:gd name="connsiteX42" fmla="*/ 3131127 w 7961291"/>
              <a:gd name="connsiteY42" fmla="*/ 1274618 h 1413164"/>
              <a:gd name="connsiteX43" fmla="*/ 3158837 w 7961291"/>
              <a:gd name="connsiteY43" fmla="*/ 1246909 h 1413164"/>
              <a:gd name="connsiteX44" fmla="*/ 3214255 w 7961291"/>
              <a:gd name="connsiteY44" fmla="*/ 1177637 h 1413164"/>
              <a:gd name="connsiteX45" fmla="*/ 3228109 w 7961291"/>
              <a:gd name="connsiteY45" fmla="*/ 1136073 h 1413164"/>
              <a:gd name="connsiteX46" fmla="*/ 3311237 w 7961291"/>
              <a:gd name="connsiteY46" fmla="*/ 1080655 h 1413164"/>
              <a:gd name="connsiteX47" fmla="*/ 3352800 w 7961291"/>
              <a:gd name="connsiteY47" fmla="*/ 1052946 h 1413164"/>
              <a:gd name="connsiteX48" fmla="*/ 3394364 w 7961291"/>
              <a:gd name="connsiteY48" fmla="*/ 1039091 h 1413164"/>
              <a:gd name="connsiteX49" fmla="*/ 3477491 w 7961291"/>
              <a:gd name="connsiteY49" fmla="*/ 983673 h 1413164"/>
              <a:gd name="connsiteX50" fmla="*/ 3519055 w 7961291"/>
              <a:gd name="connsiteY50" fmla="*/ 969818 h 1413164"/>
              <a:gd name="connsiteX51" fmla="*/ 3560618 w 7961291"/>
              <a:gd name="connsiteY51" fmla="*/ 942109 h 1413164"/>
              <a:gd name="connsiteX52" fmla="*/ 3643746 w 7961291"/>
              <a:gd name="connsiteY52" fmla="*/ 914400 h 1413164"/>
              <a:gd name="connsiteX53" fmla="*/ 3685309 w 7961291"/>
              <a:gd name="connsiteY53" fmla="*/ 900546 h 1413164"/>
              <a:gd name="connsiteX54" fmla="*/ 3726873 w 7961291"/>
              <a:gd name="connsiteY54" fmla="*/ 872837 h 1413164"/>
              <a:gd name="connsiteX55" fmla="*/ 3810000 w 7961291"/>
              <a:gd name="connsiteY55" fmla="*/ 845128 h 1413164"/>
              <a:gd name="connsiteX56" fmla="*/ 3920837 w 7961291"/>
              <a:gd name="connsiteY56" fmla="*/ 817418 h 1413164"/>
              <a:gd name="connsiteX57" fmla="*/ 4378037 w 7961291"/>
              <a:gd name="connsiteY57" fmla="*/ 831273 h 1413164"/>
              <a:gd name="connsiteX58" fmla="*/ 4461164 w 7961291"/>
              <a:gd name="connsiteY58" fmla="*/ 858982 h 1413164"/>
              <a:gd name="connsiteX59" fmla="*/ 4558146 w 7961291"/>
              <a:gd name="connsiteY59" fmla="*/ 886691 h 1413164"/>
              <a:gd name="connsiteX60" fmla="*/ 4599709 w 7961291"/>
              <a:gd name="connsiteY60" fmla="*/ 900546 h 1413164"/>
              <a:gd name="connsiteX61" fmla="*/ 4696691 w 7961291"/>
              <a:gd name="connsiteY61" fmla="*/ 928255 h 1413164"/>
              <a:gd name="connsiteX62" fmla="*/ 4779818 w 7961291"/>
              <a:gd name="connsiteY62" fmla="*/ 983673 h 1413164"/>
              <a:gd name="connsiteX63" fmla="*/ 4821382 w 7961291"/>
              <a:gd name="connsiteY63" fmla="*/ 1011382 h 1413164"/>
              <a:gd name="connsiteX64" fmla="*/ 4849091 w 7961291"/>
              <a:gd name="connsiteY64" fmla="*/ 1052946 h 1413164"/>
              <a:gd name="connsiteX65" fmla="*/ 4890655 w 7961291"/>
              <a:gd name="connsiteY65" fmla="*/ 1066800 h 1413164"/>
              <a:gd name="connsiteX66" fmla="*/ 4932218 w 7961291"/>
              <a:gd name="connsiteY66" fmla="*/ 1094509 h 1413164"/>
              <a:gd name="connsiteX67" fmla="*/ 4987637 w 7961291"/>
              <a:gd name="connsiteY67" fmla="*/ 1163782 h 1413164"/>
              <a:gd name="connsiteX68" fmla="*/ 5029200 w 7961291"/>
              <a:gd name="connsiteY68" fmla="*/ 1177637 h 1413164"/>
              <a:gd name="connsiteX69" fmla="*/ 5098473 w 7961291"/>
              <a:gd name="connsiteY69" fmla="*/ 1233055 h 1413164"/>
              <a:gd name="connsiteX70" fmla="*/ 5126182 w 7961291"/>
              <a:gd name="connsiteY70" fmla="*/ 1274618 h 1413164"/>
              <a:gd name="connsiteX71" fmla="*/ 5153891 w 7961291"/>
              <a:gd name="connsiteY71" fmla="*/ 1302328 h 1413164"/>
              <a:gd name="connsiteX72" fmla="*/ 5195455 w 7961291"/>
              <a:gd name="connsiteY72" fmla="*/ 1274618 h 1413164"/>
              <a:gd name="connsiteX73" fmla="*/ 5209309 w 7961291"/>
              <a:gd name="connsiteY73" fmla="*/ 1233055 h 1413164"/>
              <a:gd name="connsiteX74" fmla="*/ 5278582 w 7961291"/>
              <a:gd name="connsiteY74" fmla="*/ 1149928 h 1413164"/>
              <a:gd name="connsiteX75" fmla="*/ 5347855 w 7961291"/>
              <a:gd name="connsiteY75" fmla="*/ 1025237 h 1413164"/>
              <a:gd name="connsiteX76" fmla="*/ 5389418 w 7961291"/>
              <a:gd name="connsiteY76" fmla="*/ 1011382 h 1413164"/>
              <a:gd name="connsiteX77" fmla="*/ 5514109 w 7961291"/>
              <a:gd name="connsiteY77" fmla="*/ 914400 h 1413164"/>
              <a:gd name="connsiteX78" fmla="*/ 5555673 w 7961291"/>
              <a:gd name="connsiteY78" fmla="*/ 900546 h 1413164"/>
              <a:gd name="connsiteX79" fmla="*/ 5611091 w 7961291"/>
              <a:gd name="connsiteY79" fmla="*/ 872837 h 1413164"/>
              <a:gd name="connsiteX80" fmla="*/ 5652655 w 7961291"/>
              <a:gd name="connsiteY80" fmla="*/ 845128 h 1413164"/>
              <a:gd name="connsiteX81" fmla="*/ 5735782 w 7961291"/>
              <a:gd name="connsiteY81" fmla="*/ 817418 h 1413164"/>
              <a:gd name="connsiteX82" fmla="*/ 5832764 w 7961291"/>
              <a:gd name="connsiteY82" fmla="*/ 789709 h 1413164"/>
              <a:gd name="connsiteX83" fmla="*/ 5971309 w 7961291"/>
              <a:gd name="connsiteY83" fmla="*/ 775855 h 1413164"/>
              <a:gd name="connsiteX84" fmla="*/ 6497782 w 7961291"/>
              <a:gd name="connsiteY84" fmla="*/ 789709 h 1413164"/>
              <a:gd name="connsiteX85" fmla="*/ 6580909 w 7961291"/>
              <a:gd name="connsiteY85" fmla="*/ 817418 h 1413164"/>
              <a:gd name="connsiteX86" fmla="*/ 6664037 w 7961291"/>
              <a:gd name="connsiteY86" fmla="*/ 845128 h 1413164"/>
              <a:gd name="connsiteX87" fmla="*/ 6747164 w 7961291"/>
              <a:gd name="connsiteY87" fmla="*/ 872837 h 1413164"/>
              <a:gd name="connsiteX88" fmla="*/ 6788727 w 7961291"/>
              <a:gd name="connsiteY88" fmla="*/ 900546 h 1413164"/>
              <a:gd name="connsiteX89" fmla="*/ 6871855 w 7961291"/>
              <a:gd name="connsiteY89" fmla="*/ 928255 h 1413164"/>
              <a:gd name="connsiteX90" fmla="*/ 6954982 w 7961291"/>
              <a:gd name="connsiteY90" fmla="*/ 983673 h 1413164"/>
              <a:gd name="connsiteX91" fmla="*/ 6996546 w 7961291"/>
              <a:gd name="connsiteY91" fmla="*/ 1011382 h 1413164"/>
              <a:gd name="connsiteX92" fmla="*/ 7024255 w 7961291"/>
              <a:gd name="connsiteY92" fmla="*/ 1052946 h 1413164"/>
              <a:gd name="connsiteX93" fmla="*/ 7148946 w 7961291"/>
              <a:gd name="connsiteY93" fmla="*/ 1149928 h 1413164"/>
              <a:gd name="connsiteX94" fmla="*/ 7190509 w 7961291"/>
              <a:gd name="connsiteY94" fmla="*/ 1177637 h 1413164"/>
              <a:gd name="connsiteX95" fmla="*/ 7218218 w 7961291"/>
              <a:gd name="connsiteY95" fmla="*/ 1219200 h 1413164"/>
              <a:gd name="connsiteX96" fmla="*/ 7259782 w 7961291"/>
              <a:gd name="connsiteY96" fmla="*/ 1233055 h 1413164"/>
              <a:gd name="connsiteX97" fmla="*/ 7273637 w 7961291"/>
              <a:gd name="connsiteY97" fmla="*/ 1274618 h 1413164"/>
              <a:gd name="connsiteX98" fmla="*/ 7301346 w 7961291"/>
              <a:gd name="connsiteY98" fmla="*/ 1302328 h 1413164"/>
              <a:gd name="connsiteX99" fmla="*/ 7370618 w 7961291"/>
              <a:gd name="connsiteY99" fmla="*/ 1371600 h 1413164"/>
              <a:gd name="connsiteX100" fmla="*/ 7398327 w 7961291"/>
              <a:gd name="connsiteY100" fmla="*/ 1413164 h 1413164"/>
              <a:gd name="connsiteX101" fmla="*/ 7412182 w 7961291"/>
              <a:gd name="connsiteY101" fmla="*/ 1371600 h 1413164"/>
              <a:gd name="connsiteX102" fmla="*/ 7509164 w 7961291"/>
              <a:gd name="connsiteY102" fmla="*/ 1260764 h 1413164"/>
              <a:gd name="connsiteX103" fmla="*/ 7592291 w 7961291"/>
              <a:gd name="connsiteY103" fmla="*/ 1136073 h 1413164"/>
              <a:gd name="connsiteX104" fmla="*/ 7675418 w 7961291"/>
              <a:gd name="connsiteY104" fmla="*/ 1052946 h 1413164"/>
              <a:gd name="connsiteX105" fmla="*/ 7703127 w 7961291"/>
              <a:gd name="connsiteY105" fmla="*/ 1011382 h 1413164"/>
              <a:gd name="connsiteX106" fmla="*/ 7786255 w 7961291"/>
              <a:gd name="connsiteY106" fmla="*/ 955964 h 1413164"/>
              <a:gd name="connsiteX107" fmla="*/ 7869382 w 7961291"/>
              <a:gd name="connsiteY107" fmla="*/ 872837 h 1413164"/>
              <a:gd name="connsiteX108" fmla="*/ 7910946 w 7961291"/>
              <a:gd name="connsiteY108" fmla="*/ 845128 h 1413164"/>
              <a:gd name="connsiteX109" fmla="*/ 7938655 w 7961291"/>
              <a:gd name="connsiteY109" fmla="*/ 803564 h 1413164"/>
              <a:gd name="connsiteX110" fmla="*/ 7938655 w 7961291"/>
              <a:gd name="connsiteY110" fmla="*/ 429491 h 1413164"/>
              <a:gd name="connsiteX111" fmla="*/ 7910946 w 7961291"/>
              <a:gd name="connsiteY111" fmla="*/ 318655 h 1413164"/>
              <a:gd name="connsiteX112" fmla="*/ 7883237 w 7961291"/>
              <a:gd name="connsiteY112" fmla="*/ 277091 h 1413164"/>
              <a:gd name="connsiteX113" fmla="*/ 7869382 w 7961291"/>
              <a:gd name="connsiteY113" fmla="*/ 235528 h 1413164"/>
              <a:gd name="connsiteX114" fmla="*/ 7841673 w 7961291"/>
              <a:gd name="connsiteY114" fmla="*/ 207818 h 1413164"/>
              <a:gd name="connsiteX115" fmla="*/ 7786255 w 7961291"/>
              <a:gd name="connsiteY115" fmla="*/ 124691 h 1413164"/>
              <a:gd name="connsiteX116" fmla="*/ 7744691 w 7961291"/>
              <a:gd name="connsiteY116" fmla="*/ 96982 h 1413164"/>
              <a:gd name="connsiteX117" fmla="*/ 7661564 w 7961291"/>
              <a:gd name="connsiteY117" fmla="*/ 41564 h 1413164"/>
              <a:gd name="connsiteX118" fmla="*/ 7606146 w 7961291"/>
              <a:gd name="connsiteY118" fmla="*/ 13855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7961291" h="1413164">
                <a:moveTo>
                  <a:pt x="0" y="0"/>
                </a:moveTo>
                <a:cubicBezTo>
                  <a:pt x="23091" y="36946"/>
                  <a:pt x="45882" y="74080"/>
                  <a:pt x="69273" y="110837"/>
                </a:cubicBezTo>
                <a:cubicBezTo>
                  <a:pt x="78212" y="124885"/>
                  <a:pt x="87746" y="138546"/>
                  <a:pt x="96982" y="152400"/>
                </a:cubicBezTo>
                <a:lnTo>
                  <a:pt x="124691" y="193964"/>
                </a:lnTo>
                <a:cubicBezTo>
                  <a:pt x="137499" y="213177"/>
                  <a:pt x="152834" y="230592"/>
                  <a:pt x="166255" y="249382"/>
                </a:cubicBezTo>
                <a:cubicBezTo>
                  <a:pt x="175933" y="262932"/>
                  <a:pt x="183304" y="278154"/>
                  <a:pt x="193964" y="290946"/>
                </a:cubicBezTo>
                <a:cubicBezTo>
                  <a:pt x="206507" y="305998"/>
                  <a:pt x="222984" y="317457"/>
                  <a:pt x="235527" y="332509"/>
                </a:cubicBezTo>
                <a:cubicBezTo>
                  <a:pt x="331978" y="448249"/>
                  <a:pt x="183366" y="294200"/>
                  <a:pt x="304800" y="415637"/>
                </a:cubicBezTo>
                <a:cubicBezTo>
                  <a:pt x="309418" y="429491"/>
                  <a:pt x="311563" y="444434"/>
                  <a:pt x="318655" y="457200"/>
                </a:cubicBezTo>
                <a:cubicBezTo>
                  <a:pt x="334828" y="486311"/>
                  <a:pt x="355600" y="512619"/>
                  <a:pt x="374073" y="540328"/>
                </a:cubicBezTo>
                <a:lnTo>
                  <a:pt x="429491" y="623455"/>
                </a:lnTo>
                <a:cubicBezTo>
                  <a:pt x="438727" y="637309"/>
                  <a:pt x="445426" y="653244"/>
                  <a:pt x="457200" y="665018"/>
                </a:cubicBezTo>
                <a:lnTo>
                  <a:pt x="526473" y="734291"/>
                </a:lnTo>
                <a:cubicBezTo>
                  <a:pt x="550858" y="807449"/>
                  <a:pt x="532225" y="763702"/>
                  <a:pt x="595746" y="858982"/>
                </a:cubicBezTo>
                <a:lnTo>
                  <a:pt x="623455" y="900546"/>
                </a:lnTo>
                <a:cubicBezTo>
                  <a:pt x="686530" y="1089770"/>
                  <a:pt x="617713" y="896381"/>
                  <a:pt x="678873" y="1039091"/>
                </a:cubicBezTo>
                <a:cubicBezTo>
                  <a:pt x="697873" y="1083425"/>
                  <a:pt x="693572" y="1097891"/>
                  <a:pt x="706582" y="1149928"/>
                </a:cubicBezTo>
                <a:cubicBezTo>
                  <a:pt x="710124" y="1164096"/>
                  <a:pt x="713345" y="1178725"/>
                  <a:pt x="720437" y="1191491"/>
                </a:cubicBezTo>
                <a:cubicBezTo>
                  <a:pt x="736610" y="1220602"/>
                  <a:pt x="775855" y="1274618"/>
                  <a:pt x="775855" y="1274618"/>
                </a:cubicBezTo>
                <a:cubicBezTo>
                  <a:pt x="785091" y="1302327"/>
                  <a:pt x="782911" y="1378400"/>
                  <a:pt x="803564" y="1357746"/>
                </a:cubicBezTo>
                <a:cubicBezTo>
                  <a:pt x="817418" y="1343891"/>
                  <a:pt x="833098" y="1331648"/>
                  <a:pt x="845127" y="1316182"/>
                </a:cubicBezTo>
                <a:cubicBezTo>
                  <a:pt x="845143" y="1316162"/>
                  <a:pt x="914393" y="1212284"/>
                  <a:pt x="928255" y="1191491"/>
                </a:cubicBezTo>
                <a:cubicBezTo>
                  <a:pt x="957547" y="1147553"/>
                  <a:pt x="976610" y="1113073"/>
                  <a:pt x="1025237" y="1080655"/>
                </a:cubicBezTo>
                <a:cubicBezTo>
                  <a:pt x="1128429" y="1011859"/>
                  <a:pt x="1001689" y="1100278"/>
                  <a:pt x="1108364" y="1011382"/>
                </a:cubicBezTo>
                <a:cubicBezTo>
                  <a:pt x="1121156" y="1000722"/>
                  <a:pt x="1136925" y="994075"/>
                  <a:pt x="1149927" y="983673"/>
                </a:cubicBezTo>
                <a:cubicBezTo>
                  <a:pt x="1160127" y="975513"/>
                  <a:pt x="1166436" y="962685"/>
                  <a:pt x="1177637" y="955964"/>
                </a:cubicBezTo>
                <a:cubicBezTo>
                  <a:pt x="1190160" y="948450"/>
                  <a:pt x="1205158" y="946121"/>
                  <a:pt x="1219200" y="942109"/>
                </a:cubicBezTo>
                <a:cubicBezTo>
                  <a:pt x="1315791" y="914511"/>
                  <a:pt x="1235299" y="941610"/>
                  <a:pt x="1357746" y="914400"/>
                </a:cubicBezTo>
                <a:cubicBezTo>
                  <a:pt x="1372002" y="911232"/>
                  <a:pt x="1385053" y="903714"/>
                  <a:pt x="1399309" y="900546"/>
                </a:cubicBezTo>
                <a:cubicBezTo>
                  <a:pt x="1426732" y="894452"/>
                  <a:pt x="1454799" y="891716"/>
                  <a:pt x="1482437" y="886691"/>
                </a:cubicBezTo>
                <a:cubicBezTo>
                  <a:pt x="1505605" y="882479"/>
                  <a:pt x="1528618" y="877455"/>
                  <a:pt x="1551709" y="872837"/>
                </a:cubicBezTo>
                <a:lnTo>
                  <a:pt x="2355273" y="886691"/>
                </a:lnTo>
                <a:cubicBezTo>
                  <a:pt x="2455714" y="889781"/>
                  <a:pt x="2426193" y="895957"/>
                  <a:pt x="2493818" y="914400"/>
                </a:cubicBezTo>
                <a:cubicBezTo>
                  <a:pt x="2530559" y="924420"/>
                  <a:pt x="2568527" y="930066"/>
                  <a:pt x="2604655" y="942109"/>
                </a:cubicBezTo>
                <a:lnTo>
                  <a:pt x="2687782" y="969818"/>
                </a:lnTo>
                <a:cubicBezTo>
                  <a:pt x="2736143" y="1018181"/>
                  <a:pt x="2703100" y="993398"/>
                  <a:pt x="2798618" y="1025237"/>
                </a:cubicBezTo>
                <a:lnTo>
                  <a:pt x="2840182" y="1039091"/>
                </a:lnTo>
                <a:cubicBezTo>
                  <a:pt x="2867891" y="1057564"/>
                  <a:pt x="2904836" y="1066800"/>
                  <a:pt x="2923309" y="1094509"/>
                </a:cubicBezTo>
                <a:lnTo>
                  <a:pt x="2978727" y="1177637"/>
                </a:lnTo>
                <a:cubicBezTo>
                  <a:pt x="2986828" y="1189788"/>
                  <a:pt x="2983459" y="1207796"/>
                  <a:pt x="2992582" y="1219200"/>
                </a:cubicBezTo>
                <a:cubicBezTo>
                  <a:pt x="3002984" y="1232202"/>
                  <a:pt x="3020291" y="1237673"/>
                  <a:pt x="3034146" y="1246909"/>
                </a:cubicBezTo>
                <a:cubicBezTo>
                  <a:pt x="3042839" y="1259948"/>
                  <a:pt x="3076253" y="1321615"/>
                  <a:pt x="3103418" y="1316182"/>
                </a:cubicBezTo>
                <a:cubicBezTo>
                  <a:pt x="3119746" y="1312916"/>
                  <a:pt x="3120725" y="1287620"/>
                  <a:pt x="3131127" y="1274618"/>
                </a:cubicBezTo>
                <a:cubicBezTo>
                  <a:pt x="3139287" y="1264418"/>
                  <a:pt x="3149600" y="1256145"/>
                  <a:pt x="3158837" y="1246909"/>
                </a:cubicBezTo>
                <a:cubicBezTo>
                  <a:pt x="3193660" y="1142438"/>
                  <a:pt x="3142635" y="1267163"/>
                  <a:pt x="3214255" y="1177637"/>
                </a:cubicBezTo>
                <a:cubicBezTo>
                  <a:pt x="3223378" y="1166233"/>
                  <a:pt x="3217782" y="1146400"/>
                  <a:pt x="3228109" y="1136073"/>
                </a:cubicBezTo>
                <a:cubicBezTo>
                  <a:pt x="3251657" y="1112525"/>
                  <a:pt x="3283528" y="1099128"/>
                  <a:pt x="3311237" y="1080655"/>
                </a:cubicBezTo>
                <a:lnTo>
                  <a:pt x="3352800" y="1052946"/>
                </a:lnTo>
                <a:cubicBezTo>
                  <a:pt x="3364951" y="1044845"/>
                  <a:pt x="3381598" y="1046183"/>
                  <a:pt x="3394364" y="1039091"/>
                </a:cubicBezTo>
                <a:cubicBezTo>
                  <a:pt x="3423475" y="1022918"/>
                  <a:pt x="3445898" y="994204"/>
                  <a:pt x="3477491" y="983673"/>
                </a:cubicBezTo>
                <a:cubicBezTo>
                  <a:pt x="3491346" y="979055"/>
                  <a:pt x="3505993" y="976349"/>
                  <a:pt x="3519055" y="969818"/>
                </a:cubicBezTo>
                <a:cubicBezTo>
                  <a:pt x="3533948" y="962371"/>
                  <a:pt x="3545402" y="948872"/>
                  <a:pt x="3560618" y="942109"/>
                </a:cubicBezTo>
                <a:cubicBezTo>
                  <a:pt x="3587309" y="930246"/>
                  <a:pt x="3616037" y="923636"/>
                  <a:pt x="3643746" y="914400"/>
                </a:cubicBezTo>
                <a:lnTo>
                  <a:pt x="3685309" y="900546"/>
                </a:lnTo>
                <a:cubicBezTo>
                  <a:pt x="3699164" y="891310"/>
                  <a:pt x="3711657" y="879600"/>
                  <a:pt x="3726873" y="872837"/>
                </a:cubicBezTo>
                <a:cubicBezTo>
                  <a:pt x="3753563" y="860975"/>
                  <a:pt x="3782291" y="854364"/>
                  <a:pt x="3810000" y="845128"/>
                </a:cubicBezTo>
                <a:cubicBezTo>
                  <a:pt x="3873906" y="823826"/>
                  <a:pt x="3837239" y="834138"/>
                  <a:pt x="3920837" y="817418"/>
                </a:cubicBezTo>
                <a:cubicBezTo>
                  <a:pt x="4073237" y="822036"/>
                  <a:pt x="4226016" y="819579"/>
                  <a:pt x="4378037" y="831273"/>
                </a:cubicBezTo>
                <a:cubicBezTo>
                  <a:pt x="4407159" y="833513"/>
                  <a:pt x="4433455" y="849746"/>
                  <a:pt x="4461164" y="858982"/>
                </a:cubicBezTo>
                <a:cubicBezTo>
                  <a:pt x="4560840" y="892208"/>
                  <a:pt x="4436341" y="851890"/>
                  <a:pt x="4558146" y="886691"/>
                </a:cubicBezTo>
                <a:cubicBezTo>
                  <a:pt x="4572188" y="890703"/>
                  <a:pt x="4585667" y="896534"/>
                  <a:pt x="4599709" y="900546"/>
                </a:cubicBezTo>
                <a:cubicBezTo>
                  <a:pt x="4614485" y="904768"/>
                  <a:pt x="4679101" y="918483"/>
                  <a:pt x="4696691" y="928255"/>
                </a:cubicBezTo>
                <a:cubicBezTo>
                  <a:pt x="4725802" y="944428"/>
                  <a:pt x="4752109" y="965200"/>
                  <a:pt x="4779818" y="983673"/>
                </a:cubicBezTo>
                <a:lnTo>
                  <a:pt x="4821382" y="1011382"/>
                </a:lnTo>
                <a:cubicBezTo>
                  <a:pt x="4830618" y="1025237"/>
                  <a:pt x="4836089" y="1042544"/>
                  <a:pt x="4849091" y="1052946"/>
                </a:cubicBezTo>
                <a:cubicBezTo>
                  <a:pt x="4860495" y="1062069"/>
                  <a:pt x="4877593" y="1060269"/>
                  <a:pt x="4890655" y="1066800"/>
                </a:cubicBezTo>
                <a:cubicBezTo>
                  <a:pt x="4905548" y="1074246"/>
                  <a:pt x="4918364" y="1085273"/>
                  <a:pt x="4932218" y="1094509"/>
                </a:cubicBezTo>
                <a:cubicBezTo>
                  <a:pt x="4944805" y="1113390"/>
                  <a:pt x="4965699" y="1150619"/>
                  <a:pt x="4987637" y="1163782"/>
                </a:cubicBezTo>
                <a:cubicBezTo>
                  <a:pt x="5000160" y="1171296"/>
                  <a:pt x="5015346" y="1173019"/>
                  <a:pt x="5029200" y="1177637"/>
                </a:cubicBezTo>
                <a:cubicBezTo>
                  <a:pt x="5108609" y="1296749"/>
                  <a:pt x="5002873" y="1156575"/>
                  <a:pt x="5098473" y="1233055"/>
                </a:cubicBezTo>
                <a:cubicBezTo>
                  <a:pt x="5111475" y="1243457"/>
                  <a:pt x="5115780" y="1261616"/>
                  <a:pt x="5126182" y="1274618"/>
                </a:cubicBezTo>
                <a:cubicBezTo>
                  <a:pt x="5134342" y="1284818"/>
                  <a:pt x="5144655" y="1293091"/>
                  <a:pt x="5153891" y="1302328"/>
                </a:cubicBezTo>
                <a:cubicBezTo>
                  <a:pt x="5167746" y="1293091"/>
                  <a:pt x="5185053" y="1287621"/>
                  <a:pt x="5195455" y="1274618"/>
                </a:cubicBezTo>
                <a:cubicBezTo>
                  <a:pt x="5204578" y="1263214"/>
                  <a:pt x="5202778" y="1246117"/>
                  <a:pt x="5209309" y="1233055"/>
                </a:cubicBezTo>
                <a:cubicBezTo>
                  <a:pt x="5228598" y="1194476"/>
                  <a:pt x="5247940" y="1180570"/>
                  <a:pt x="5278582" y="1149928"/>
                </a:cubicBezTo>
                <a:cubicBezTo>
                  <a:pt x="5302968" y="1076771"/>
                  <a:pt x="5284336" y="1120515"/>
                  <a:pt x="5347855" y="1025237"/>
                </a:cubicBezTo>
                <a:cubicBezTo>
                  <a:pt x="5355956" y="1013086"/>
                  <a:pt x="5375564" y="1016000"/>
                  <a:pt x="5389418" y="1011382"/>
                </a:cubicBezTo>
                <a:cubicBezTo>
                  <a:pt x="5454530" y="946270"/>
                  <a:pt x="5414679" y="980686"/>
                  <a:pt x="5514109" y="914400"/>
                </a:cubicBezTo>
                <a:cubicBezTo>
                  <a:pt x="5526260" y="906299"/>
                  <a:pt x="5542250" y="906299"/>
                  <a:pt x="5555673" y="900546"/>
                </a:cubicBezTo>
                <a:cubicBezTo>
                  <a:pt x="5574656" y="892410"/>
                  <a:pt x="5593159" y="883084"/>
                  <a:pt x="5611091" y="872837"/>
                </a:cubicBezTo>
                <a:cubicBezTo>
                  <a:pt x="5625548" y="864576"/>
                  <a:pt x="5637439" y="851891"/>
                  <a:pt x="5652655" y="845128"/>
                </a:cubicBezTo>
                <a:cubicBezTo>
                  <a:pt x="5679346" y="833265"/>
                  <a:pt x="5708073" y="826654"/>
                  <a:pt x="5735782" y="817418"/>
                </a:cubicBezTo>
                <a:cubicBezTo>
                  <a:pt x="5765381" y="807551"/>
                  <a:pt x="5802331" y="794057"/>
                  <a:pt x="5832764" y="789709"/>
                </a:cubicBezTo>
                <a:cubicBezTo>
                  <a:pt x="5878710" y="783145"/>
                  <a:pt x="5925127" y="780473"/>
                  <a:pt x="5971309" y="775855"/>
                </a:cubicBezTo>
                <a:cubicBezTo>
                  <a:pt x="6146800" y="780473"/>
                  <a:pt x="6322637" y="777767"/>
                  <a:pt x="6497782" y="789709"/>
                </a:cubicBezTo>
                <a:cubicBezTo>
                  <a:pt x="6526922" y="791696"/>
                  <a:pt x="6553200" y="808182"/>
                  <a:pt x="6580909" y="817418"/>
                </a:cubicBezTo>
                <a:lnTo>
                  <a:pt x="6664037" y="845128"/>
                </a:lnTo>
                <a:lnTo>
                  <a:pt x="6747164" y="872837"/>
                </a:lnTo>
                <a:cubicBezTo>
                  <a:pt x="6762960" y="878103"/>
                  <a:pt x="6773511" y="893783"/>
                  <a:pt x="6788727" y="900546"/>
                </a:cubicBezTo>
                <a:cubicBezTo>
                  <a:pt x="6815418" y="912409"/>
                  <a:pt x="6844146" y="919019"/>
                  <a:pt x="6871855" y="928255"/>
                </a:cubicBezTo>
                <a:cubicBezTo>
                  <a:pt x="6903448" y="938786"/>
                  <a:pt x="6927273" y="965200"/>
                  <a:pt x="6954982" y="983673"/>
                </a:cubicBezTo>
                <a:lnTo>
                  <a:pt x="6996546" y="1011382"/>
                </a:lnTo>
                <a:cubicBezTo>
                  <a:pt x="7005782" y="1025237"/>
                  <a:pt x="7013595" y="1040154"/>
                  <a:pt x="7024255" y="1052946"/>
                </a:cubicBezTo>
                <a:cubicBezTo>
                  <a:pt x="7064949" y="1101779"/>
                  <a:pt x="7091019" y="1111309"/>
                  <a:pt x="7148946" y="1149928"/>
                </a:cubicBezTo>
                <a:lnTo>
                  <a:pt x="7190509" y="1177637"/>
                </a:lnTo>
                <a:cubicBezTo>
                  <a:pt x="7199745" y="1191491"/>
                  <a:pt x="7205216" y="1208798"/>
                  <a:pt x="7218218" y="1219200"/>
                </a:cubicBezTo>
                <a:cubicBezTo>
                  <a:pt x="7229622" y="1228323"/>
                  <a:pt x="7249455" y="1222728"/>
                  <a:pt x="7259782" y="1233055"/>
                </a:cubicBezTo>
                <a:cubicBezTo>
                  <a:pt x="7270109" y="1243381"/>
                  <a:pt x="7266123" y="1262095"/>
                  <a:pt x="7273637" y="1274618"/>
                </a:cubicBezTo>
                <a:cubicBezTo>
                  <a:pt x="7280358" y="1285819"/>
                  <a:pt x="7293186" y="1292128"/>
                  <a:pt x="7301346" y="1302328"/>
                </a:cubicBezTo>
                <a:cubicBezTo>
                  <a:pt x="7354123" y="1368300"/>
                  <a:pt x="7299369" y="1324100"/>
                  <a:pt x="7370618" y="1371600"/>
                </a:cubicBezTo>
                <a:cubicBezTo>
                  <a:pt x="7379854" y="1385455"/>
                  <a:pt x="7381676" y="1413164"/>
                  <a:pt x="7398327" y="1413164"/>
                </a:cubicBezTo>
                <a:cubicBezTo>
                  <a:pt x="7412931" y="1413164"/>
                  <a:pt x="7405090" y="1384366"/>
                  <a:pt x="7412182" y="1371600"/>
                </a:cubicBezTo>
                <a:cubicBezTo>
                  <a:pt x="7459722" y="1286028"/>
                  <a:pt x="7448448" y="1301241"/>
                  <a:pt x="7509164" y="1260764"/>
                </a:cubicBezTo>
                <a:lnTo>
                  <a:pt x="7592291" y="1136073"/>
                </a:lnTo>
                <a:cubicBezTo>
                  <a:pt x="7614028" y="1103468"/>
                  <a:pt x="7647709" y="1080655"/>
                  <a:pt x="7675418" y="1052946"/>
                </a:cubicBezTo>
                <a:cubicBezTo>
                  <a:pt x="7687192" y="1041172"/>
                  <a:pt x="7690596" y="1022347"/>
                  <a:pt x="7703127" y="1011382"/>
                </a:cubicBezTo>
                <a:cubicBezTo>
                  <a:pt x="7728190" y="989452"/>
                  <a:pt x="7758546" y="974437"/>
                  <a:pt x="7786255" y="955964"/>
                </a:cubicBezTo>
                <a:cubicBezTo>
                  <a:pt x="7818860" y="934227"/>
                  <a:pt x="7836777" y="894574"/>
                  <a:pt x="7869382" y="872837"/>
                </a:cubicBezTo>
                <a:lnTo>
                  <a:pt x="7910946" y="845128"/>
                </a:lnTo>
                <a:cubicBezTo>
                  <a:pt x="7920182" y="831273"/>
                  <a:pt x="7931209" y="818457"/>
                  <a:pt x="7938655" y="803564"/>
                </a:cubicBezTo>
                <a:cubicBezTo>
                  <a:pt x="7989457" y="701958"/>
                  <a:pt x="7938915" y="433268"/>
                  <a:pt x="7938655" y="429491"/>
                </a:cubicBezTo>
                <a:cubicBezTo>
                  <a:pt x="7937391" y="411156"/>
                  <a:pt x="7922662" y="342088"/>
                  <a:pt x="7910946" y="318655"/>
                </a:cubicBezTo>
                <a:cubicBezTo>
                  <a:pt x="7903499" y="303762"/>
                  <a:pt x="7890684" y="291984"/>
                  <a:pt x="7883237" y="277091"/>
                </a:cubicBezTo>
                <a:cubicBezTo>
                  <a:pt x="7876706" y="264029"/>
                  <a:pt x="7876896" y="248051"/>
                  <a:pt x="7869382" y="235528"/>
                </a:cubicBezTo>
                <a:cubicBezTo>
                  <a:pt x="7862661" y="224327"/>
                  <a:pt x="7849510" y="218268"/>
                  <a:pt x="7841673" y="207818"/>
                </a:cubicBezTo>
                <a:cubicBezTo>
                  <a:pt x="7821692" y="181176"/>
                  <a:pt x="7804728" y="152400"/>
                  <a:pt x="7786255" y="124691"/>
                </a:cubicBezTo>
                <a:cubicBezTo>
                  <a:pt x="7777019" y="110836"/>
                  <a:pt x="7757483" y="107642"/>
                  <a:pt x="7744691" y="96982"/>
                </a:cubicBezTo>
                <a:cubicBezTo>
                  <a:pt x="7675504" y="39326"/>
                  <a:pt x="7734607" y="65911"/>
                  <a:pt x="7661564" y="41564"/>
                </a:cubicBezTo>
                <a:cubicBezTo>
                  <a:pt x="7616158" y="11293"/>
                  <a:pt x="7636651" y="13855"/>
                  <a:pt x="7606146" y="13855"/>
                </a:cubicBezTo>
              </a:path>
            </a:pathLst>
          </a:cu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5" y="4339879"/>
            <a:ext cx="1224024" cy="2104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164081"/>
                  </p:ext>
                </p:extLst>
              </p:nvPr>
            </p:nvGraphicFramePr>
            <p:xfrm>
              <a:off x="914400" y="1568428"/>
              <a:ext cx="5715000" cy="2167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Availability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𝑈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Score (</a:t>
                          </a:r>
                          <a14:m>
                            <m:oMath xmlns:m="http://schemas.openxmlformats.org/officeDocument/2006/math">
                              <m:r>
                                <a:rPr lang="el-GR" sz="1800" i="1" dirty="0" smtClean="0">
                                  <a:latin typeface="Cambria Math"/>
                                </a:rPr>
                                <m:t>𝜙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𝑝𝑙𝑎𝑛𝑡</m:t>
                              </m:r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P(visit plant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−0.5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−0.5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+2∗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−0.5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−0.5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+2∗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998908"/>
                  </p:ext>
                </p:extLst>
              </p:nvPr>
            </p:nvGraphicFramePr>
            <p:xfrm>
              <a:off x="914400" y="1568428"/>
              <a:ext cx="5715000" cy="2167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1905000"/>
                    <a:gridCol w="1905000"/>
                  </a:tblGrid>
                  <a:tr h="3793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Flower</a:t>
                          </a:r>
                          <a:r>
                            <a:rPr lang="en-US" baseline="0" dirty="0" smtClean="0"/>
                            <a:t> 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106349" r="-199681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09677" r="-199681" b="-2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93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309677" r="-199681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50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237383" r="-1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321" t="-237383" r="-100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99681" t="-2373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83" y="4339878"/>
            <a:ext cx="1224024" cy="2104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31" y="4328098"/>
            <a:ext cx="1224024" cy="21049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1437" y="646839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8259" y="652036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Flower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</TotalTime>
  <Words>2271</Words>
  <Application>Microsoft Office PowerPoint</Application>
  <PresentationFormat>On-screen Show (4:3)</PresentationFormat>
  <Paragraphs>294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IDENTIFYING A RANKING OF PREFERENCES FOR A POLLINATOR</vt:lpstr>
      <vt:lpstr>The Pollinators are disappearing</vt:lpstr>
      <vt:lpstr>Specialization vs Generalization</vt:lpstr>
      <vt:lpstr>Research Goal</vt:lpstr>
      <vt:lpstr>The Field Data</vt:lpstr>
      <vt:lpstr>An Example Meadow-watch</vt:lpstr>
      <vt:lpstr>Probability of Use</vt:lpstr>
      <vt:lpstr>Adding Availability</vt:lpstr>
      <vt:lpstr>Adding Pollinator Preferences</vt:lpstr>
      <vt:lpstr>Adding Pollinator Preferences</vt:lpstr>
      <vt:lpstr>Writing our model mathematically</vt:lpstr>
      <vt:lpstr>Evaluating the Multinomial Model— Simulated  Data</vt:lpstr>
      <vt:lpstr>Does the model work as is?</vt:lpstr>
      <vt:lpstr>Using Regularization</vt:lpstr>
      <vt:lpstr>Testing our model</vt:lpstr>
      <vt:lpstr>Traits Model</vt:lpstr>
      <vt:lpstr>Mathematical Traits Model </vt:lpstr>
      <vt:lpstr>Adding Traits</vt:lpstr>
      <vt:lpstr>Adding Traits</vt:lpstr>
      <vt:lpstr>Conclusions</vt:lpstr>
      <vt:lpstr>Next Steps</vt:lpstr>
      <vt:lpstr>Any 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A RANKING OF PREFERENCES FOR A POLLINATOR</dc:title>
  <dc:creator>Sneha Krishna</dc:creator>
  <cp:lastModifiedBy>Sneha Krishna</cp:lastModifiedBy>
  <cp:revision>13</cp:revision>
  <dcterms:created xsi:type="dcterms:W3CDTF">2015-06-12T13:35:59Z</dcterms:created>
  <dcterms:modified xsi:type="dcterms:W3CDTF">2015-06-15T04:52:58Z</dcterms:modified>
</cp:coreProperties>
</file>