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7" r:id="rId5"/>
    <p:sldId id="258" r:id="rId6"/>
    <p:sldId id="259" r:id="rId7"/>
    <p:sldId id="278" r:id="rId8"/>
    <p:sldId id="279" r:id="rId9"/>
    <p:sldId id="261" r:id="rId10"/>
    <p:sldId id="268" r:id="rId11"/>
    <p:sldId id="262" r:id="rId12"/>
    <p:sldId id="269" r:id="rId13"/>
    <p:sldId id="263" r:id="rId14"/>
    <p:sldId id="270" r:id="rId15"/>
    <p:sldId id="271" r:id="rId16"/>
    <p:sldId id="274" r:id="rId17"/>
    <p:sldId id="265" r:id="rId18"/>
    <p:sldId id="276" r:id="rId19"/>
    <p:sldId id="267" r:id="rId20"/>
    <p:sldId id="277"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7/17/2023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7/17/2023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7/17/2023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7/17/2023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7/17/2023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7/17/2023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7/17/2023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7/17/2023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7/17/2023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7/17/2023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7/17/2023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7/17/2023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nehasalin200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snehaks19/SuperStoreAnalysis" TargetMode="External"/><Relationship Id="rId7" Type="http://schemas.openxmlformats.org/officeDocument/2006/relationships/hyperlink" Target="https://towardsdatascience.com/" TargetMode="External"/><Relationship Id="rId2" Type="http://schemas.openxmlformats.org/officeDocument/2006/relationships/hyperlink" Target="https://drive.google.com/drive/folders/1nbZkY6F7N3t1aMvqhbQAXfhkSXxsg_HT?usp=sharing" TargetMode="External"/><Relationship Id="rId1" Type="http://schemas.openxmlformats.org/officeDocument/2006/relationships/slideLayout" Target="../slideLayouts/slideLayout2.xml"/><Relationship Id="rId6" Type="http://schemas.openxmlformats.org/officeDocument/2006/relationships/hyperlink" Target="https://www.wikipedia.org/" TargetMode="External"/><Relationship Id="rId5" Type="http://schemas.openxmlformats.org/officeDocument/2006/relationships/hyperlink" Target="http://www.kaggle.com/" TargetMode="External"/><Relationship Id="rId4" Type="http://schemas.openxmlformats.org/officeDocument/2006/relationships/hyperlink" Target="https://colab.research.google.com/drive/1HTz4kQNxkOeFu2tqB9JXREl2xLboLavO?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96715" y="1034720"/>
            <a:ext cx="10993549" cy="894094"/>
          </a:xfrm>
        </p:spPr>
        <p:txBody>
          <a:bodyPr anchor="ctr">
            <a:normAutofit/>
          </a:bodyPr>
          <a:lstStyle/>
          <a:p>
            <a:r>
              <a:rPr lang="en-GB" sz="3600" dirty="0"/>
              <a:t>		</a:t>
            </a:r>
            <a:r>
              <a:rPr lang="en-GB" dirty="0"/>
              <a:t>                          </a:t>
            </a:r>
            <a:r>
              <a:rPr lang="en-GB" sz="3600" dirty="0"/>
              <a:t>Student </a:t>
            </a:r>
            <a:r>
              <a:rPr lang="en-GB" dirty="0"/>
              <a:t>Details</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13F04C96-DD33-64F0-0233-222BB299CC7D}"/>
              </a:ext>
            </a:extLst>
          </p:cNvPr>
          <p:cNvSpPr txBox="1"/>
          <p:nvPr/>
        </p:nvSpPr>
        <p:spPr>
          <a:xfrm>
            <a:off x="3557589" y="2869544"/>
            <a:ext cx="8401050" cy="2585323"/>
          </a:xfrm>
          <a:prstGeom prst="rect">
            <a:avLst/>
          </a:prstGeom>
          <a:noFill/>
        </p:spPr>
        <p:txBody>
          <a:bodyPr wrap="square" rtlCol="0">
            <a:spAutoFit/>
          </a:bodyPr>
          <a:lstStyle/>
          <a:p>
            <a:r>
              <a:rPr lang="en-GB" b="1" dirty="0"/>
              <a:t>Name                             -  </a:t>
            </a:r>
            <a:r>
              <a:rPr lang="en-GB" dirty="0">
                <a:solidFill>
                  <a:schemeClr val="tx1"/>
                </a:solidFill>
              </a:rPr>
              <a:t>Sneha K S</a:t>
            </a:r>
          </a:p>
          <a:p>
            <a:r>
              <a:rPr lang="en-GB" b="1" dirty="0"/>
              <a:t>Skills build Mail Id         - </a:t>
            </a:r>
            <a:r>
              <a:rPr lang="en-GB" dirty="0">
                <a:hlinkClick r:id="rId2"/>
              </a:rPr>
              <a:t>snehasalin2002@gmail.com</a:t>
            </a:r>
            <a:endParaRPr lang="en-GB" dirty="0"/>
          </a:p>
          <a:p>
            <a:r>
              <a:rPr lang="en-GB" b="1" dirty="0"/>
              <a:t>AICTE ID Student ID      - </a:t>
            </a:r>
            <a:r>
              <a:rPr lang="en-GB" dirty="0"/>
              <a:t>STU610cca95a53ee1628228245</a:t>
            </a:r>
          </a:p>
          <a:p>
            <a:r>
              <a:rPr lang="en-GB" b="1" dirty="0">
                <a:solidFill>
                  <a:schemeClr val="tx1"/>
                </a:solidFill>
              </a:rPr>
              <a:t>College                          -  </a:t>
            </a:r>
            <a:r>
              <a:rPr lang="en-GB" dirty="0">
                <a:solidFill>
                  <a:schemeClr val="tx1"/>
                </a:solidFill>
              </a:rPr>
              <a:t>College of Engineering, </a:t>
            </a:r>
            <a:r>
              <a:rPr lang="en-GB" dirty="0" err="1">
                <a:solidFill>
                  <a:schemeClr val="tx1"/>
                </a:solidFill>
              </a:rPr>
              <a:t>Kidangoor</a:t>
            </a:r>
            <a:r>
              <a:rPr lang="en-GB" dirty="0">
                <a:solidFill>
                  <a:schemeClr val="tx1"/>
                </a:solidFill>
              </a:rPr>
              <a:t>, Kerala</a:t>
            </a:r>
          </a:p>
          <a:p>
            <a:r>
              <a:rPr lang="en-GB" b="1" dirty="0"/>
              <a:t>Internship Domain  </a:t>
            </a:r>
            <a:r>
              <a:rPr lang="en-GB" dirty="0"/>
              <a:t>      -  Data Analytics (DA)</a:t>
            </a:r>
          </a:p>
          <a:p>
            <a:r>
              <a:rPr lang="en-GB" b="1" dirty="0">
                <a:solidFill>
                  <a:schemeClr val="tx1"/>
                </a:solidFill>
              </a:rPr>
              <a:t>Start date </a:t>
            </a:r>
            <a:r>
              <a:rPr lang="en-GB" dirty="0">
                <a:solidFill>
                  <a:schemeClr val="tx1"/>
                </a:solidFill>
              </a:rPr>
              <a:t>                     -  </a:t>
            </a:r>
            <a:r>
              <a:rPr lang="en-GB" dirty="0"/>
              <a:t>12/06/2023</a:t>
            </a:r>
          </a:p>
          <a:p>
            <a:r>
              <a:rPr lang="en-GB" b="1" dirty="0">
                <a:solidFill>
                  <a:schemeClr val="tx1"/>
                </a:solidFill>
              </a:rPr>
              <a:t>End Date	</a:t>
            </a:r>
            <a:r>
              <a:rPr lang="en-GB" dirty="0">
                <a:solidFill>
                  <a:schemeClr val="tx1"/>
                </a:solidFill>
              </a:rPr>
              <a:t>	       -  24/07/2023</a:t>
            </a:r>
          </a:p>
          <a:p>
            <a:endParaRPr lang="en-GB" dirty="0">
              <a:solidFill>
                <a:schemeClr val="tx1"/>
              </a:solidFill>
            </a:endParaRPr>
          </a:p>
          <a:p>
            <a:endParaRPr lang="en-IN" b="1" dirty="0"/>
          </a:p>
        </p:txBody>
      </p:sp>
      <p:pic>
        <p:nvPicPr>
          <p:cNvPr id="9" name="Picture 8">
            <a:extLst>
              <a:ext uri="{FF2B5EF4-FFF2-40B4-BE49-F238E27FC236}">
                <a16:creationId xmlns:a16="http://schemas.microsoft.com/office/drawing/2014/main" id="{C9101C69-3BFD-91E0-E47C-B7DF38BEFB7C}"/>
              </a:ext>
            </a:extLst>
          </p:cNvPr>
          <p:cNvPicPr>
            <a:picLocks noChangeAspect="1"/>
          </p:cNvPicPr>
          <p:nvPr/>
        </p:nvPicPr>
        <p:blipFill>
          <a:blip r:embed="rId3"/>
          <a:stretch>
            <a:fillRect/>
          </a:stretch>
        </p:blipFill>
        <p:spPr>
          <a:xfrm>
            <a:off x="1110650" y="2605775"/>
            <a:ext cx="2032186" cy="2437712"/>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0" y="885926"/>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33731" y="2074646"/>
            <a:ext cx="11029615" cy="3634486"/>
          </a:xfrm>
        </p:spPr>
        <p:txBody>
          <a:bodyPr>
            <a:normAutofit/>
          </a:bodyPr>
          <a:lstStyle/>
          <a:p>
            <a:pPr marL="0" indent="0">
              <a:buNone/>
            </a:pPr>
            <a:r>
              <a:rPr lang="en-US" sz="2000" b="1" dirty="0">
                <a:solidFill>
                  <a:schemeClr val="accent1">
                    <a:lumMod val="75000"/>
                  </a:schemeClr>
                </a:solidFill>
                <a:latin typeface="Söhne"/>
              </a:rPr>
              <a:t>S</a:t>
            </a:r>
            <a:r>
              <a:rPr lang="en-US" sz="2000" b="1" i="0" dirty="0">
                <a:solidFill>
                  <a:schemeClr val="accent1">
                    <a:lumMod val="75000"/>
                  </a:schemeClr>
                </a:solidFill>
                <a:effectLst/>
                <a:latin typeface="Söhne"/>
              </a:rPr>
              <a:t>olution :</a:t>
            </a:r>
          </a:p>
          <a:p>
            <a:pPr marL="0" indent="0">
              <a:buNone/>
            </a:pPr>
            <a:r>
              <a:rPr lang="en-US" sz="2000" i="0" dirty="0">
                <a:solidFill>
                  <a:schemeClr val="tx1"/>
                </a:solidFill>
                <a:effectLst/>
                <a:latin typeface="Söhne"/>
              </a:rPr>
              <a:t>The solution to the Sample Superstore data analysis project involves conducting a comprehensive analysis of the provided dataset, encompassing customer, product, and transaction information. By employing various </a:t>
            </a:r>
            <a:r>
              <a:rPr lang="en-US" sz="2000" b="1" i="0" dirty="0">
                <a:solidFill>
                  <a:schemeClr val="tx1"/>
                </a:solidFill>
                <a:effectLst/>
                <a:latin typeface="Söhne"/>
              </a:rPr>
              <a:t>data analytics techniques and statistical analyses</a:t>
            </a:r>
            <a:r>
              <a:rPr lang="en-US" sz="2000" i="0" dirty="0">
                <a:solidFill>
                  <a:schemeClr val="tx1"/>
                </a:solidFill>
                <a:effectLst/>
                <a:latin typeface="Söhne"/>
              </a:rPr>
              <a:t>, we will extract valuable insights and identify patterns, trends, and relationships within the data. This analysis will help uncover factors that impact sales and customer behavior, leading to actionable recommendations for optimizing operations, </a:t>
            </a:r>
            <a:r>
              <a:rPr lang="en-US" sz="2000" b="1" i="0" dirty="0">
                <a:solidFill>
                  <a:schemeClr val="tx1"/>
                </a:solidFill>
                <a:effectLst/>
                <a:latin typeface="Söhne"/>
              </a:rPr>
              <a:t>increasing profitability</a:t>
            </a:r>
            <a:r>
              <a:rPr lang="en-US" sz="2000" i="0" dirty="0">
                <a:solidFill>
                  <a:schemeClr val="tx1"/>
                </a:solidFill>
                <a:effectLst/>
                <a:latin typeface="Söhne"/>
              </a:rPr>
              <a:t>, </a:t>
            </a:r>
            <a:r>
              <a:rPr lang="en-US" sz="2000" b="1" i="0" dirty="0">
                <a:solidFill>
                  <a:schemeClr val="tx1"/>
                </a:solidFill>
                <a:effectLst/>
                <a:latin typeface="Söhne"/>
              </a:rPr>
              <a:t>and enhancing overall business performance</a:t>
            </a:r>
            <a:r>
              <a:rPr lang="en-US" sz="2000" i="0" dirty="0">
                <a:solidFill>
                  <a:schemeClr val="tx1"/>
                </a:solidFill>
                <a:effectLst/>
                <a:latin typeface="Söhne"/>
              </a:rPr>
              <a:t>.</a:t>
            </a:r>
            <a:endParaRPr lang="en-US" sz="2000" dirty="0">
              <a:solidFill>
                <a:schemeClr val="tx1"/>
              </a:solidFill>
            </a:endParaRPr>
          </a:p>
        </p:txBody>
      </p:sp>
    </p:spTree>
    <p:extLst>
      <p:ext uri="{BB962C8B-B14F-4D97-AF65-F5344CB8AC3E}">
        <p14:creationId xmlns:p14="http://schemas.microsoft.com/office/powerpoint/2010/main" val="2076851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7D0EED-36B3-A262-08EE-D27936E220B9}"/>
              </a:ext>
            </a:extLst>
          </p:cNvPr>
          <p:cNvSpPr txBox="1"/>
          <p:nvPr/>
        </p:nvSpPr>
        <p:spPr>
          <a:xfrm>
            <a:off x="557212" y="948690"/>
            <a:ext cx="10487025" cy="5170646"/>
          </a:xfrm>
          <a:prstGeom prst="rect">
            <a:avLst/>
          </a:prstGeom>
          <a:noFill/>
        </p:spPr>
        <p:txBody>
          <a:bodyPr wrap="square" rtlCol="0">
            <a:spAutoFit/>
          </a:bodyPr>
          <a:lstStyle/>
          <a:p>
            <a:r>
              <a:rPr lang="en-US" sz="2400" dirty="0">
                <a:solidFill>
                  <a:schemeClr val="accent1">
                    <a:lumMod val="75000"/>
                  </a:schemeClr>
                </a:solidFill>
                <a:effectLst/>
              </a:rPr>
              <a:t>Value Proposition:</a:t>
            </a:r>
          </a:p>
          <a:p>
            <a:endParaRPr lang="en-US" dirty="0">
              <a:solidFill>
                <a:schemeClr val="accent1">
                  <a:lumMod val="75000"/>
                </a:schemeClr>
              </a:solidFill>
              <a:effectLst/>
            </a:endParaRPr>
          </a:p>
          <a:p>
            <a:endParaRPr lang="en-US" dirty="0">
              <a:solidFill>
                <a:schemeClr val="tx2">
                  <a:lumMod val="75000"/>
                </a:schemeClr>
              </a:solidFill>
              <a:effectLst/>
            </a:endParaRPr>
          </a:p>
          <a:p>
            <a:pPr>
              <a:buFont typeface="+mj-lt"/>
              <a:buAutoNum type="arabicPeriod"/>
            </a:pPr>
            <a:r>
              <a:rPr lang="en-US" b="1" i="0" dirty="0">
                <a:effectLst/>
                <a:latin typeface="Söhne"/>
              </a:rPr>
              <a:t>Enhanced Decision-making: </a:t>
            </a:r>
            <a:r>
              <a:rPr lang="en-US" b="0" i="0" dirty="0">
                <a:effectLst/>
                <a:latin typeface="Söhne"/>
              </a:rPr>
              <a:t>The analysis of Sample Superstore's data will provide valuable insights that can guide informed decision-making across different departments. The management team and key stakeholders can leverage these insights to make strategic choices, such as optimizing inventory, improving marketing campaigns, and targeting high-value customer segments.</a:t>
            </a:r>
            <a:endParaRPr lang="en-US" dirty="0">
              <a:latin typeface="Söhne"/>
            </a:endParaRPr>
          </a:p>
          <a:p>
            <a:endParaRPr lang="en-US" b="0" i="0" dirty="0">
              <a:effectLst/>
              <a:latin typeface="Söhne"/>
            </a:endParaRPr>
          </a:p>
          <a:p>
            <a:r>
              <a:rPr lang="en-US" b="1" i="0" dirty="0">
                <a:effectLst/>
                <a:latin typeface="Söhne"/>
              </a:rPr>
              <a:t>2.Increased Profitability: </a:t>
            </a:r>
            <a:r>
              <a:rPr lang="en-US" b="0" i="0" dirty="0">
                <a:effectLst/>
                <a:latin typeface="Söhne"/>
              </a:rPr>
              <a:t>By identifying factors that impact sales and customer behavior, the project will enable Sample Superstore to implement targeted strategies for increasing revenue and reducing costs. This may involve identifying top-selling products, optimizing pricing strategies, and enhancing customer retention initiatives.</a:t>
            </a:r>
          </a:p>
          <a:p>
            <a:endParaRPr lang="en-US" b="0" i="0" dirty="0">
              <a:effectLst/>
              <a:latin typeface="Söhne"/>
            </a:endParaRPr>
          </a:p>
          <a:p>
            <a:pPr algn="l"/>
            <a:r>
              <a:rPr lang="en-US" b="1" i="0" dirty="0">
                <a:effectLst/>
                <a:latin typeface="Söhne"/>
              </a:rPr>
              <a:t>3.Improved Customer Satisfaction: </a:t>
            </a:r>
            <a:r>
              <a:rPr lang="en-US" b="0" i="0" dirty="0">
                <a:effectLst/>
                <a:latin typeface="Söhne"/>
              </a:rPr>
              <a:t>Through customer analysis, the project will provide insights into customer preferences, buying patterns, and loyalty. Sample Superstore can leverage these insights to enhance customer satisfaction by tailoring their offerings, providing personalized experiences, and improving customer support.</a:t>
            </a:r>
          </a:p>
          <a:p>
            <a:br>
              <a:rPr lang="en-US" b="0" i="0" dirty="0">
                <a:solidFill>
                  <a:srgbClr val="D1D5DB"/>
                </a:solidFill>
                <a:effectLst/>
                <a:latin typeface="Söhne"/>
              </a:rPr>
            </a:br>
            <a:endParaRPr lang="en-IN" dirty="0"/>
          </a:p>
        </p:txBody>
      </p:sp>
    </p:spTree>
    <p:extLst>
      <p:ext uri="{BB962C8B-B14F-4D97-AF65-F5344CB8AC3E}">
        <p14:creationId xmlns:p14="http://schemas.microsoft.com/office/powerpoint/2010/main" val="252872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D57D87-F106-02E6-8F78-2443238C298D}"/>
              </a:ext>
            </a:extLst>
          </p:cNvPr>
          <p:cNvSpPr txBox="1"/>
          <p:nvPr/>
        </p:nvSpPr>
        <p:spPr>
          <a:xfrm>
            <a:off x="800100" y="1457325"/>
            <a:ext cx="8629649" cy="3693319"/>
          </a:xfrm>
          <a:prstGeom prst="rect">
            <a:avLst/>
          </a:prstGeom>
          <a:noFill/>
        </p:spPr>
        <p:txBody>
          <a:bodyPr wrap="square" rtlCol="0">
            <a:spAutoFit/>
          </a:bodyPr>
          <a:lstStyle/>
          <a:p>
            <a:r>
              <a:rPr lang="en-US" b="1" i="0" dirty="0">
                <a:effectLst/>
                <a:latin typeface="Söhne"/>
              </a:rPr>
              <a:t>4. Operational Optimization: </a:t>
            </a:r>
            <a:r>
              <a:rPr lang="en-US" b="0" i="0" dirty="0">
                <a:effectLst/>
                <a:latin typeface="Söhne"/>
              </a:rPr>
              <a:t>The project's recommendations for optimizing operations can help streamline processes, improve inventory management, and enhance supply chain efficiency. By identifying inefficiencies and bottlenecks, Sample Superstore can improve productivity and reduce operational costs.</a:t>
            </a:r>
          </a:p>
          <a:p>
            <a:endParaRPr lang="en-US" b="1" i="0" dirty="0">
              <a:effectLst/>
              <a:latin typeface="Söhne"/>
            </a:endParaRPr>
          </a:p>
          <a:p>
            <a:r>
              <a:rPr lang="en-US" b="1" dirty="0">
                <a:latin typeface="Söhne"/>
              </a:rPr>
              <a:t>5. </a:t>
            </a:r>
            <a:r>
              <a:rPr lang="en-US" b="1" i="0" dirty="0">
                <a:effectLst/>
                <a:latin typeface="Söhne"/>
              </a:rPr>
              <a:t>Competitive Advantage: </a:t>
            </a:r>
            <a:r>
              <a:rPr lang="en-US" b="0" i="0" dirty="0">
                <a:effectLst/>
                <a:latin typeface="Söhne"/>
              </a:rPr>
              <a:t>By leveraging data-driven insights, Sample Superstore can gain a competitive edge in the retail industry. The project will enable them to identify emerging trends, customer demands, and market opportunities, allowing them to stay ahead of the competition and adapt their strategies accordingly.</a:t>
            </a:r>
          </a:p>
          <a:p>
            <a:endParaRPr lang="en-US" b="1" dirty="0">
              <a:latin typeface="Söhne"/>
            </a:endParaRPr>
          </a:p>
          <a:p>
            <a:r>
              <a:rPr lang="en-US" b="1" dirty="0">
                <a:latin typeface="Söhne"/>
              </a:rPr>
              <a:t>6.</a:t>
            </a:r>
            <a:r>
              <a:rPr lang="en-US" sz="1800" b="1" dirty="0">
                <a:latin typeface="Times New Roman" panose="02020603050405020304" pitchFamily="18" charset="0"/>
                <a:cs typeface="Times New Roman" panose="02020603050405020304" pitchFamily="18" charset="0"/>
              </a:rPr>
              <a:t> </a:t>
            </a:r>
            <a:r>
              <a:rPr lang="en-US" sz="1800" b="1" dirty="0">
                <a:latin typeface="Söhne"/>
                <a:cs typeface="Times New Roman" panose="02020603050405020304" pitchFamily="18" charset="0"/>
              </a:rPr>
              <a:t>Scalability and Adaptability: </a:t>
            </a:r>
            <a:r>
              <a:rPr lang="en-US" sz="1800" dirty="0">
                <a:latin typeface="Söhne"/>
                <a:cs typeface="Times New Roman" panose="02020603050405020304" pitchFamily="18" charset="0"/>
              </a:rPr>
              <a:t>Our solution can be scaled and adapted to accommodate additional datasets, variables, and analysis requirements, allowing Sample Superstore to leverage data analytics for ongoing improvement and growth</a:t>
            </a:r>
            <a:endParaRPr lang="en-IN" dirty="0">
              <a:latin typeface="Söhne"/>
            </a:endParaRPr>
          </a:p>
        </p:txBody>
      </p:sp>
    </p:spTree>
    <p:extLst>
      <p:ext uri="{BB962C8B-B14F-4D97-AF65-F5344CB8AC3E}">
        <p14:creationId xmlns:p14="http://schemas.microsoft.com/office/powerpoint/2010/main" val="91207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D2FCD-42AC-30DD-466B-5FA822973542}"/>
              </a:ext>
            </a:extLst>
          </p:cNvPr>
          <p:cNvSpPr>
            <a:spLocks noGrp="1"/>
          </p:cNvSpPr>
          <p:nvPr>
            <p:ph type="title"/>
          </p:nvPr>
        </p:nvSpPr>
        <p:spPr>
          <a:xfrm>
            <a:off x="409742" y="429492"/>
            <a:ext cx="11029616" cy="1188720"/>
          </a:xfrm>
        </p:spPr>
        <p:txBody>
          <a:bodyPr anchor="ctr">
            <a:normAutofit/>
          </a:bodyPr>
          <a:lstStyle/>
          <a:p>
            <a:pPr algn="ctr"/>
            <a:r>
              <a:rPr lang="en-US" sz="2000" b="0" kern="1200" cap="all" dirty="0">
                <a:solidFill>
                  <a:schemeClr val="accent1">
                    <a:lumMod val="75000"/>
                  </a:schemeClr>
                </a:solidFill>
                <a:effectLst/>
                <a:latin typeface="Franklin Gothic Demi" panose="020B0703020102020204" pitchFamily="34" charset="0"/>
                <a:ea typeface="+mj-ea"/>
                <a:cs typeface="+mj-cs"/>
              </a:rPr>
              <a:t>How did you customize the project and make it your own</a:t>
            </a:r>
            <a:endParaRPr lang="en-IN" sz="3200" dirty="0">
              <a:solidFill>
                <a:schemeClr val="accent1">
                  <a:lumMod val="75000"/>
                </a:schemeClr>
              </a:solidFill>
            </a:endParaRPr>
          </a:p>
        </p:txBody>
      </p:sp>
      <p:sp>
        <p:nvSpPr>
          <p:cNvPr id="4" name="Rectangle 1">
            <a:extLst>
              <a:ext uri="{FF2B5EF4-FFF2-40B4-BE49-F238E27FC236}">
                <a16:creationId xmlns:a16="http://schemas.microsoft.com/office/drawing/2014/main" id="{BF9ECA3D-C942-A010-D39E-863267CF3727}"/>
              </a:ext>
            </a:extLst>
          </p:cNvPr>
          <p:cNvSpPr>
            <a:spLocks noGrp="1" noChangeArrowheads="1"/>
          </p:cNvSpPr>
          <p:nvPr>
            <p:ph idx="1"/>
          </p:nvPr>
        </p:nvSpPr>
        <p:spPr bwMode="auto">
          <a:xfrm>
            <a:off x="1500188" y="1361037"/>
            <a:ext cx="9415462"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00000"/>
              </a:lnSpc>
              <a:spcBef>
                <a:spcPct val="0"/>
              </a:spcBef>
              <a:spcAft>
                <a:spcPct val="0"/>
              </a:spcAft>
              <a:buClrTx/>
              <a:buSzTx/>
              <a:buNone/>
            </a:pPr>
            <a:r>
              <a:rPr lang="en-US" sz="1800" b="1" i="0" dirty="0">
                <a:solidFill>
                  <a:schemeClr val="tx1"/>
                </a:solidFill>
                <a:effectLst/>
                <a:latin typeface="Söhne"/>
              </a:rPr>
              <a:t>Assessing the existing project objectives: </a:t>
            </a:r>
            <a:r>
              <a:rPr lang="en-US" sz="1600" dirty="0">
                <a:latin typeface="Söhne"/>
                <a:cs typeface="Adobe Arabic" panose="02040503050201020203" pitchFamily="18" charset="-78"/>
              </a:rPr>
              <a:t>I would review the initial project objectives and consider any additional goals or specific areas of focus that align with my expertise or interests.</a:t>
            </a:r>
          </a:p>
          <a:p>
            <a:pPr marL="0" indent="0" defTabSz="914400" eaLnBrk="0" fontAlgn="base" hangingPunct="0">
              <a:lnSpc>
                <a:spcPct val="100000"/>
              </a:lnSpc>
              <a:spcBef>
                <a:spcPct val="0"/>
              </a:spcBef>
              <a:spcAft>
                <a:spcPct val="0"/>
              </a:spcAft>
              <a:buClrTx/>
              <a:buSzTx/>
              <a:buNone/>
            </a:pPr>
            <a:endParaRPr lang="en-US" sz="1600" b="1" dirty="0">
              <a:latin typeface="Söhne"/>
              <a:cs typeface="Adobe Arabic" panose="02040503050201020203" pitchFamily="18" charset="-78"/>
            </a:endParaRPr>
          </a:p>
          <a:p>
            <a:pPr marL="0" indent="0" defTabSz="914400" eaLnBrk="0" fontAlgn="base" hangingPunct="0">
              <a:lnSpc>
                <a:spcPct val="100000"/>
              </a:lnSpc>
              <a:spcBef>
                <a:spcPct val="0"/>
              </a:spcBef>
              <a:spcAft>
                <a:spcPct val="0"/>
              </a:spcAft>
              <a:buClrTx/>
              <a:buSzTx/>
              <a:buNone/>
            </a:pPr>
            <a:r>
              <a:rPr lang="en-US" sz="1800" b="1" i="0" dirty="0">
                <a:solidFill>
                  <a:schemeClr val="tx1"/>
                </a:solidFill>
                <a:effectLst/>
                <a:latin typeface="Söhne"/>
                <a:cs typeface="Adobe Arabic" panose="02040503050201020203" pitchFamily="18" charset="-78"/>
              </a:rPr>
              <a:t>Creative visualization </a:t>
            </a:r>
            <a:r>
              <a:rPr lang="en-US" sz="1600" b="1" i="0" dirty="0">
                <a:solidFill>
                  <a:schemeClr val="tx1"/>
                </a:solidFill>
                <a:effectLst/>
                <a:latin typeface="Söhne"/>
                <a:cs typeface="Adobe Arabic" panose="02040503050201020203" pitchFamily="18" charset="-78"/>
              </a:rPr>
              <a:t> In </a:t>
            </a:r>
            <a:r>
              <a:rPr lang="en-US" sz="1600" b="0" i="0" dirty="0">
                <a:solidFill>
                  <a:schemeClr val="tx1"/>
                </a:solidFill>
                <a:effectLst/>
                <a:latin typeface="Söhne"/>
              </a:rPr>
              <a:t>order to present the analysis findings in a visually captivating and easily comprehensible manner, I would venture into innovative data visualization techniques that go beyond conventional charts and graphs. </a:t>
            </a:r>
            <a:endParaRPr lang="en-US" sz="1600" b="0" i="0" dirty="0">
              <a:solidFill>
                <a:schemeClr val="tx1"/>
              </a:solidFill>
              <a:effectLst/>
              <a:latin typeface="Söhne"/>
              <a:cs typeface="Adobe Arabic" panose="02040503050201020203" pitchFamily="18" charset="-78"/>
            </a:endParaRPr>
          </a:p>
          <a:p>
            <a:pPr marL="0" indent="0" defTabSz="914400" eaLnBrk="0" fontAlgn="base" hangingPunct="0">
              <a:lnSpc>
                <a:spcPct val="100000"/>
              </a:lnSpc>
              <a:spcBef>
                <a:spcPct val="0"/>
              </a:spcBef>
              <a:spcAft>
                <a:spcPct val="0"/>
              </a:spcAft>
              <a:buClrTx/>
              <a:buSzTx/>
              <a:buNone/>
            </a:pPr>
            <a:endParaRPr lang="en-US" sz="1800" dirty="0">
              <a:solidFill>
                <a:schemeClr val="tx1"/>
              </a:solidFill>
              <a:latin typeface="Söhne"/>
              <a:cs typeface="Adobe Arabic" panose="02040503050201020203" pitchFamily="18" charset="-78"/>
            </a:endParaRPr>
          </a:p>
          <a:p>
            <a:pPr marL="0" indent="0" defTabSz="914400" eaLnBrk="0" fontAlgn="base" hangingPunct="0">
              <a:lnSpc>
                <a:spcPct val="100000"/>
              </a:lnSpc>
              <a:spcBef>
                <a:spcPct val="0"/>
              </a:spcBef>
              <a:spcAft>
                <a:spcPct val="0"/>
              </a:spcAft>
              <a:buClrTx/>
              <a:buSzTx/>
              <a:buNone/>
            </a:pPr>
            <a:r>
              <a:rPr lang="en-US" sz="1800" b="1" dirty="0">
                <a:solidFill>
                  <a:schemeClr val="tx1"/>
                </a:solidFill>
                <a:latin typeface="Söhne"/>
                <a:cs typeface="Adobe Arabic" panose="02040503050201020203" pitchFamily="18" charset="-78"/>
              </a:rPr>
              <a:t>Exploring my personal interests</a:t>
            </a:r>
            <a:r>
              <a:rPr lang="en-US" sz="1800" dirty="0">
                <a:solidFill>
                  <a:schemeClr val="tx1"/>
                </a:solidFill>
                <a:latin typeface="Söhne"/>
                <a:cs typeface="Adobe Arabic" panose="02040503050201020203" pitchFamily="18" charset="-78"/>
              </a:rPr>
              <a:t>: I thought about my own passions, areas of curiosity, or subject matters that intrigue me, and sought to incorporate them into the project.</a:t>
            </a:r>
          </a:p>
          <a:p>
            <a:pPr marL="0" indent="0" defTabSz="914400" eaLnBrk="0" fontAlgn="base" hangingPunct="0">
              <a:lnSpc>
                <a:spcPct val="100000"/>
              </a:lnSpc>
              <a:spcBef>
                <a:spcPct val="0"/>
              </a:spcBef>
              <a:spcAft>
                <a:spcPct val="0"/>
              </a:spcAft>
              <a:buClrTx/>
              <a:buSzTx/>
              <a:buNone/>
            </a:pPr>
            <a:endParaRPr lang="en-US" sz="1800" dirty="0">
              <a:solidFill>
                <a:schemeClr val="tx1"/>
              </a:solidFill>
              <a:latin typeface="Söhne"/>
              <a:cs typeface="Adobe Arabic" panose="02040503050201020203" pitchFamily="18" charset="-78"/>
            </a:endParaRPr>
          </a:p>
          <a:p>
            <a:pPr marL="0" indent="0" defTabSz="914400" eaLnBrk="0" fontAlgn="base" hangingPunct="0">
              <a:lnSpc>
                <a:spcPct val="100000"/>
              </a:lnSpc>
              <a:spcBef>
                <a:spcPct val="0"/>
              </a:spcBef>
              <a:spcAft>
                <a:spcPct val="0"/>
              </a:spcAft>
              <a:buClrTx/>
              <a:buSzTx/>
              <a:buNone/>
            </a:pPr>
            <a:r>
              <a:rPr lang="en-US" sz="1800" b="1" dirty="0">
                <a:solidFill>
                  <a:schemeClr val="tx1"/>
                </a:solidFill>
                <a:latin typeface="Söhne"/>
                <a:cs typeface="Adobe Arabic" panose="02040503050201020203" pitchFamily="18" charset="-78"/>
              </a:rPr>
              <a:t>Aligning objectives: </a:t>
            </a:r>
            <a:r>
              <a:rPr lang="en-US" sz="1800" dirty="0">
                <a:solidFill>
                  <a:schemeClr val="tx1"/>
                </a:solidFill>
                <a:latin typeface="Söhne"/>
                <a:cs typeface="Adobe Arabic" panose="02040503050201020203" pitchFamily="18" charset="-78"/>
              </a:rPr>
              <a:t>Based on my expertise and interests, I modified or expanded the project objectives to ensure they reflect my personal touch and resonate with my goals.</a:t>
            </a:r>
          </a:p>
          <a:p>
            <a:pPr marL="0" indent="0" defTabSz="914400" eaLnBrk="0" fontAlgn="base" hangingPunct="0">
              <a:lnSpc>
                <a:spcPct val="100000"/>
              </a:lnSpc>
              <a:spcBef>
                <a:spcPct val="0"/>
              </a:spcBef>
              <a:spcAft>
                <a:spcPct val="0"/>
              </a:spcAft>
              <a:buClrTx/>
              <a:buSzTx/>
              <a:buNone/>
            </a:pPr>
            <a:endParaRPr lang="en-US" sz="1800" dirty="0">
              <a:solidFill>
                <a:schemeClr val="tx1"/>
              </a:solidFill>
              <a:latin typeface="Söhne"/>
              <a:cs typeface="Adobe Arabic" panose="02040503050201020203" pitchFamily="18" charset="-78"/>
            </a:endParaRPr>
          </a:p>
          <a:p>
            <a:pPr marL="0" indent="0" defTabSz="914400" eaLnBrk="0" fontAlgn="base" hangingPunct="0">
              <a:lnSpc>
                <a:spcPct val="100000"/>
              </a:lnSpc>
              <a:spcBef>
                <a:spcPct val="0"/>
              </a:spcBef>
              <a:spcAft>
                <a:spcPct val="0"/>
              </a:spcAft>
              <a:buClrTx/>
              <a:buSzTx/>
              <a:buNone/>
            </a:pPr>
            <a:r>
              <a:rPr lang="en-US" sz="1800" b="1" i="0" dirty="0">
                <a:solidFill>
                  <a:schemeClr val="tx1"/>
                </a:solidFill>
                <a:effectLst/>
                <a:latin typeface="Söhne"/>
              </a:rPr>
              <a:t>Adding personal goals: </a:t>
            </a:r>
            <a:r>
              <a:rPr lang="en-US" sz="1800" b="0" i="0" dirty="0">
                <a:solidFill>
                  <a:schemeClr val="tx1"/>
                </a:solidFill>
                <a:effectLst/>
                <a:latin typeface="Söhne"/>
              </a:rPr>
              <a:t>I included additional goals or specific outcomes I wished to achieve through the project, which may go beyond the initial objectives.</a:t>
            </a:r>
          </a:p>
          <a:p>
            <a:pPr marL="0" indent="0" defTabSz="914400" eaLnBrk="0" fontAlgn="base" hangingPunct="0">
              <a:lnSpc>
                <a:spcPct val="100000"/>
              </a:lnSpc>
              <a:spcBef>
                <a:spcPct val="0"/>
              </a:spcBef>
              <a:spcAft>
                <a:spcPct val="0"/>
              </a:spcAft>
              <a:buClrTx/>
              <a:buSzTx/>
              <a:buNone/>
            </a:pPr>
            <a:endParaRPr lang="en-US" sz="1800" dirty="0">
              <a:solidFill>
                <a:schemeClr val="tx1"/>
              </a:solidFill>
              <a:latin typeface="Söhne"/>
            </a:endParaRPr>
          </a:p>
          <a:p>
            <a:pPr marL="0" indent="0" defTabSz="914400" eaLnBrk="0" fontAlgn="base" hangingPunct="0">
              <a:lnSpc>
                <a:spcPct val="100000"/>
              </a:lnSpc>
              <a:spcBef>
                <a:spcPct val="0"/>
              </a:spcBef>
              <a:spcAft>
                <a:spcPct val="0"/>
              </a:spcAft>
              <a:buClrTx/>
              <a:buSzTx/>
              <a:buNone/>
            </a:pPr>
            <a:r>
              <a:rPr lang="en-US" sz="1800" b="1" i="0" dirty="0">
                <a:solidFill>
                  <a:schemeClr val="tx1"/>
                </a:solidFill>
                <a:effectLst/>
                <a:latin typeface="Söhne"/>
              </a:rPr>
              <a:t>Real world implementation-</a:t>
            </a:r>
            <a:r>
              <a:rPr lang="en-US" sz="1800" b="0" i="0" dirty="0">
                <a:solidFill>
                  <a:schemeClr val="tx1"/>
                </a:solidFill>
                <a:effectLst/>
                <a:latin typeface="Söhne"/>
              </a:rPr>
              <a:t>Navigating real-world challenges, I would consider practical approaches to implement the project recommendations effectively.</a:t>
            </a:r>
          </a:p>
        </p:txBody>
      </p:sp>
    </p:spTree>
    <p:extLst>
      <p:ext uri="{BB962C8B-B14F-4D97-AF65-F5344CB8AC3E}">
        <p14:creationId xmlns:p14="http://schemas.microsoft.com/office/powerpoint/2010/main" val="307065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785938"/>
            <a:ext cx="11029615" cy="3923194"/>
          </a:xfrm>
        </p:spPr>
        <p:txBody>
          <a:bodyPr>
            <a:normAutofit fontScale="92500" lnSpcReduction="10000"/>
          </a:bodyPr>
          <a:lstStyle/>
          <a:p>
            <a:pPr marL="0" indent="0">
              <a:buNone/>
            </a:pPr>
            <a:endParaRPr lang="en-US" sz="1800" dirty="0"/>
          </a:p>
          <a:p>
            <a:r>
              <a:rPr lang="en-US" sz="1800" dirty="0"/>
              <a:t>1</a:t>
            </a:r>
            <a:r>
              <a:rPr lang="en-US" sz="1800" b="1" dirty="0"/>
              <a:t>. Sales Forecasting: </a:t>
            </a:r>
            <a:r>
              <a:rPr lang="en-US" sz="1800" dirty="0"/>
              <a:t>Time series modeling techniques, such as ARIMA or exponential smoothing, can be used to predict future sales based on historical sales data. This can help in demand planning, inventory management, and sales optimization.</a:t>
            </a:r>
          </a:p>
          <a:p>
            <a:endParaRPr lang="en-US" sz="1800" dirty="0"/>
          </a:p>
          <a:p>
            <a:r>
              <a:rPr lang="en-US" sz="1800" dirty="0"/>
              <a:t>2.</a:t>
            </a:r>
            <a:r>
              <a:rPr lang="en-US" sz="1800" b="1" dirty="0"/>
              <a:t>Customer Segmentation: </a:t>
            </a:r>
            <a:r>
              <a:rPr lang="en-US" sz="1800" dirty="0"/>
              <a:t>Clustering techniques like K-means or hierarchical clustering can be employed to segment customers based on their purchasing behavior, demographics, or other relevant attributes. This can aid in targeted marketing, personalized promotions, and customer retention strategies.</a:t>
            </a:r>
          </a:p>
          <a:p>
            <a:endParaRPr lang="en-US" sz="1800" dirty="0"/>
          </a:p>
          <a:p>
            <a:r>
              <a:rPr lang="en-US" sz="1800" dirty="0"/>
              <a:t>3</a:t>
            </a:r>
            <a:r>
              <a:rPr lang="en-US" sz="1800" b="1" dirty="0"/>
              <a:t>. Market Basket Analysis</a:t>
            </a:r>
            <a:r>
              <a:rPr lang="en-US" sz="1800" dirty="0"/>
              <a:t>: Association rule mining techniques, such as </a:t>
            </a:r>
            <a:r>
              <a:rPr lang="en-US" sz="1800" dirty="0" err="1"/>
              <a:t>Apriori</a:t>
            </a:r>
            <a:r>
              <a:rPr lang="en-US" sz="1800" dirty="0"/>
              <a:t> or FP-Growth, can be utilized to identify frequently co-occurring products in customer transactions. This can assist in cross-selling, product bundling, and recommendation strategies.</a:t>
            </a:r>
          </a:p>
          <a:p>
            <a:endParaRPr lang="en-US" sz="700" dirty="0"/>
          </a:p>
        </p:txBody>
      </p:sp>
    </p:spTree>
    <p:extLst>
      <p:ext uri="{BB962C8B-B14F-4D97-AF65-F5344CB8AC3E}">
        <p14:creationId xmlns:p14="http://schemas.microsoft.com/office/powerpoint/2010/main" val="3184081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708233-C344-C459-C650-DE0FB4BF4661}"/>
              </a:ext>
            </a:extLst>
          </p:cNvPr>
          <p:cNvSpPr txBox="1"/>
          <p:nvPr/>
        </p:nvSpPr>
        <p:spPr>
          <a:xfrm>
            <a:off x="1031081" y="1300162"/>
            <a:ext cx="10129838" cy="4801314"/>
          </a:xfrm>
          <a:prstGeom prst="rect">
            <a:avLst/>
          </a:prstGeom>
          <a:noFill/>
        </p:spPr>
        <p:txBody>
          <a:bodyPr wrap="square" rtlCol="0">
            <a:spAutoFit/>
          </a:bodyPr>
          <a:lstStyle/>
          <a:p>
            <a:r>
              <a:rPr lang="en-US" sz="1800" b="1" dirty="0"/>
              <a:t>4. Churn Prediction: </a:t>
            </a:r>
            <a:r>
              <a:rPr lang="en-US" sz="1800" dirty="0"/>
              <a:t>Classification modeling techniques, including logistic regression, decision trees, or random forests, can be used to predict customer churn or attrition. This can help in implementing proactive retention measures and improving customer loyalty.</a:t>
            </a:r>
          </a:p>
          <a:p>
            <a:endParaRPr lang="en-US" sz="1800" dirty="0"/>
          </a:p>
          <a:p>
            <a:r>
              <a:rPr lang="en-US" sz="1800" b="1" dirty="0"/>
              <a:t>5. Pricing Optimization</a:t>
            </a:r>
            <a:r>
              <a:rPr lang="en-US" sz="1800" dirty="0"/>
              <a:t>: Regression modeling techniques, such as linear regression or price elasticity models, can be employed to analyze the relationship between product prices, demand, and profitability. This can aid in determining optimal pricing strategies to maximize revenue.</a:t>
            </a:r>
          </a:p>
          <a:p>
            <a:endParaRPr lang="en-US" sz="1800" dirty="0"/>
          </a:p>
          <a:p>
            <a:r>
              <a:rPr lang="en-US" sz="1800" b="1" dirty="0"/>
              <a:t>6. Customer Lifetime Value (CLV) Prediction: </a:t>
            </a:r>
            <a:r>
              <a:rPr lang="en-US" sz="1800" dirty="0"/>
              <a:t>Machine learning algorithms like gradient boosting or neural networks can be used to predict the future value of each customer over their lifetime. This can assist in customer segmentation, resource allocation, and personalized marketing efforts.</a:t>
            </a:r>
          </a:p>
          <a:p>
            <a:endParaRPr lang="en-US" sz="1800" dirty="0"/>
          </a:p>
          <a:p>
            <a:r>
              <a:rPr lang="en-US" sz="1800" dirty="0"/>
              <a:t>These modeling techniques can provide valuable insights into sales patterns, customer behavior, and overall business performance. The specific modeling techniques to be applied will depend on the project's objectives, available data, and the desired insights or predictions needed for the Superstore Analysis.</a:t>
            </a:r>
          </a:p>
          <a:p>
            <a:endParaRPr lang="en-IN" dirty="0"/>
          </a:p>
        </p:txBody>
      </p:sp>
    </p:spTree>
    <p:extLst>
      <p:ext uri="{BB962C8B-B14F-4D97-AF65-F5344CB8AC3E}">
        <p14:creationId xmlns:p14="http://schemas.microsoft.com/office/powerpoint/2010/main" val="2522949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265337"/>
            <a:ext cx="11029615" cy="5215320"/>
          </a:xfrm>
        </p:spPr>
        <p:txBody>
          <a:bodyPr>
            <a:normAutofit/>
          </a:bodyPr>
          <a:lstStyle/>
          <a:p>
            <a:pPr marL="0" indent="0">
              <a:buNone/>
            </a:pPr>
            <a:endParaRPr lang="en-US" sz="1800" dirty="0">
              <a:solidFill>
                <a:schemeClr val="tx1"/>
              </a:solidFill>
            </a:endParaRPr>
          </a:p>
          <a:p>
            <a:pPr marL="0" indent="0">
              <a:buNone/>
            </a:pPr>
            <a:r>
              <a:rPr lang="en-US" sz="1800" dirty="0">
                <a:solidFill>
                  <a:schemeClr val="tx1"/>
                </a:solidFill>
              </a:rPr>
              <a:t>1. </a:t>
            </a:r>
            <a:r>
              <a:rPr lang="en-US" sz="1800" b="1" dirty="0">
                <a:solidFill>
                  <a:schemeClr val="tx1"/>
                </a:solidFill>
              </a:rPr>
              <a:t>Sales and Revenue Analysis: </a:t>
            </a:r>
            <a:r>
              <a:rPr lang="en-US" sz="1800" dirty="0">
                <a:solidFill>
                  <a:schemeClr val="tx1"/>
                </a:solidFill>
              </a:rPr>
              <a:t>The project may reveal patterns and trends in sales, enabling the identification of top-selling products, high-demand periods, and underperforming categories. This information can inform inventory management, pricing strategies, and promotional campaigns to optimize sales and revenue.</a:t>
            </a:r>
          </a:p>
          <a:p>
            <a:endParaRPr lang="en-US" sz="1800" dirty="0">
              <a:solidFill>
                <a:schemeClr val="tx1"/>
              </a:solidFill>
            </a:endParaRPr>
          </a:p>
          <a:p>
            <a:pPr marL="0" indent="0">
              <a:buNone/>
            </a:pPr>
            <a:r>
              <a:rPr lang="en-US" sz="1800" b="1" dirty="0">
                <a:solidFill>
                  <a:schemeClr val="tx1"/>
                </a:solidFill>
              </a:rPr>
              <a:t>2. Customer Segmentation: </a:t>
            </a:r>
            <a:r>
              <a:rPr lang="en-US" sz="1800" dirty="0">
                <a:solidFill>
                  <a:schemeClr val="tx1"/>
                </a:solidFill>
              </a:rPr>
              <a:t>By analyzing customer data, the project may uncover distinct customer segments based on purchasing behavior, demographics, or other attributes. This segmentation can assist in tailoring marketing strategies, enhancing customer experiences, and implementing targeted promotions to maximize customer satisfaction and loyalty.</a:t>
            </a:r>
          </a:p>
          <a:p>
            <a:endParaRPr lang="en-US" sz="1800" dirty="0">
              <a:solidFill>
                <a:schemeClr val="tx1"/>
              </a:solidFill>
            </a:endParaRPr>
          </a:p>
          <a:p>
            <a:pPr marL="0" indent="0">
              <a:buNone/>
            </a:pPr>
            <a:r>
              <a:rPr lang="en-US" sz="1800" b="1" dirty="0">
                <a:solidFill>
                  <a:schemeClr val="tx1"/>
                </a:solidFill>
              </a:rPr>
              <a:t>3. Product Performance Assessment</a:t>
            </a:r>
            <a:r>
              <a:rPr lang="en-US" sz="1800" dirty="0">
                <a:solidFill>
                  <a:schemeClr val="tx1"/>
                </a:solidFill>
              </a:rPr>
              <a:t>: The analysis may shed light on the performance of individual products, helping identify best-selling items. This insight can guide decisions regarding stock replenishment, product curation, and strategic partnerships with suppliers.</a:t>
            </a:r>
          </a:p>
          <a:p>
            <a:endParaRPr lang="en-US" sz="1200" dirty="0"/>
          </a:p>
        </p:txBody>
      </p:sp>
    </p:spTree>
    <p:extLst>
      <p:ext uri="{BB962C8B-B14F-4D97-AF65-F5344CB8AC3E}">
        <p14:creationId xmlns:p14="http://schemas.microsoft.com/office/powerpoint/2010/main" val="3319627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92D1B5-9E6B-C876-AA69-5D56DEC961AB}"/>
              </a:ext>
            </a:extLst>
          </p:cNvPr>
          <p:cNvSpPr txBox="1"/>
          <p:nvPr/>
        </p:nvSpPr>
        <p:spPr>
          <a:xfrm>
            <a:off x="681037" y="871538"/>
            <a:ext cx="10429875" cy="4247317"/>
          </a:xfrm>
          <a:prstGeom prst="rect">
            <a:avLst/>
          </a:prstGeom>
          <a:noFill/>
        </p:spPr>
        <p:txBody>
          <a:bodyPr wrap="square" rtlCol="0">
            <a:spAutoFit/>
          </a:bodyPr>
          <a:lstStyle/>
          <a:p>
            <a:r>
              <a:rPr lang="en-US" dirty="0"/>
              <a:t>4. </a:t>
            </a:r>
            <a:r>
              <a:rPr lang="en-US" b="1" dirty="0"/>
              <a:t>Operational Efficiency Evaluation: </a:t>
            </a:r>
            <a:r>
              <a:rPr lang="en-US" dirty="0"/>
              <a:t>The project may uncover opportunities for improving operational efficiency by analyzing data related to supply chain management, order fulfillment, and logistics. This could involve identifying bottlenecks, streamlining processes, and optimizing resource allocation to reduce costs and enhance overall efficiency.</a:t>
            </a:r>
          </a:p>
          <a:p>
            <a:endParaRPr lang="en-US" dirty="0"/>
          </a:p>
          <a:p>
            <a:r>
              <a:rPr lang="en-US" b="1" dirty="0"/>
              <a:t>5. Customer Satisfaction Analysis: </a:t>
            </a:r>
            <a:r>
              <a:rPr lang="en-US" dirty="0"/>
              <a:t>By analyzing customer feedback, reviews, or survey data, the project may gauge customer satisfaction levels and identify areas for improvement. This can lead to initiatives such as enhancing customer service, addressing common pain points, and improving the overall shopping experience.</a:t>
            </a:r>
          </a:p>
          <a:p>
            <a:endParaRPr lang="en-US" dirty="0"/>
          </a:p>
          <a:p>
            <a:r>
              <a:rPr lang="en-US" dirty="0"/>
              <a:t>The specific results and insights obtained from a Superstore Analysis project will depend on the objectives, data availability, and the depth of analysis conducted. These findings can guide strategic decision-making, operational improvements, and marketing initiatives to drive growth and success for the superstore.</a:t>
            </a:r>
          </a:p>
          <a:p>
            <a:endParaRPr lang="en-IN" dirty="0"/>
          </a:p>
        </p:txBody>
      </p:sp>
    </p:spTree>
    <p:extLst>
      <p:ext uri="{BB962C8B-B14F-4D97-AF65-F5344CB8AC3E}">
        <p14:creationId xmlns:p14="http://schemas.microsoft.com/office/powerpoint/2010/main" val="2763673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445996"/>
            <a:ext cx="11263146" cy="3634486"/>
          </a:xfrm>
        </p:spPr>
        <p:txBody>
          <a:bodyPr/>
          <a:lstStyle/>
          <a:p>
            <a:r>
              <a:rPr lang="en-US" dirty="0"/>
              <a:t>Drive link:             </a:t>
            </a:r>
            <a:r>
              <a:rPr lang="en-US" dirty="0">
                <a:hlinkClick r:id="rId2"/>
              </a:rPr>
              <a:t>https://drive.google.com/drive/folders/1nbZkY6F7N3t1aMvqhbQAXfhkSXxsg_HT?usp=sharing</a:t>
            </a:r>
            <a:endParaRPr lang="en-US" dirty="0"/>
          </a:p>
          <a:p>
            <a:r>
              <a:rPr lang="en-US" dirty="0" err="1"/>
              <a:t>GIthub</a:t>
            </a:r>
            <a:r>
              <a:rPr lang="en-US" dirty="0"/>
              <a:t> Repo :       </a:t>
            </a:r>
            <a:r>
              <a:rPr lang="en-US" dirty="0">
                <a:hlinkClick r:id="rId3"/>
              </a:rPr>
              <a:t>https://github.com/snehaks19/SuperStoreAnalysis</a:t>
            </a:r>
            <a:endParaRPr lang="en-US" dirty="0"/>
          </a:p>
          <a:p>
            <a:r>
              <a:rPr lang="en-US" dirty="0"/>
              <a:t>Google </a:t>
            </a:r>
            <a:r>
              <a:rPr lang="en-US" dirty="0" err="1"/>
              <a:t>colab</a:t>
            </a:r>
            <a:r>
              <a:rPr lang="en-US" dirty="0"/>
              <a:t> :      </a:t>
            </a:r>
            <a:r>
              <a:rPr lang="en-US" dirty="0">
                <a:hlinkClick r:id="rId4"/>
              </a:rPr>
              <a:t>https://colab.research.google.com/drive/1HTz4kQNxkOeFu2tqB9JXREl2xLboLavO?usp=sharing</a:t>
            </a:r>
            <a:endParaRPr lang="en-US" dirty="0"/>
          </a:p>
          <a:p>
            <a:r>
              <a:rPr lang="en-US" dirty="0"/>
              <a:t>Research:             </a:t>
            </a:r>
          </a:p>
          <a:p>
            <a:r>
              <a:rPr lang="en-IN" u="sng" dirty="0">
                <a:latin typeface="Söhne"/>
                <a:hlinkClick r:id="rId5"/>
              </a:rPr>
              <a:t>www.kaggle.com</a:t>
            </a:r>
            <a:endParaRPr lang="en-IN" u="sng" dirty="0">
              <a:latin typeface="Söhne"/>
            </a:endParaRPr>
          </a:p>
          <a:p>
            <a:r>
              <a:rPr lang="en-IN" u="sng" dirty="0">
                <a:latin typeface="Söhne"/>
                <a:hlinkClick r:id="rId6"/>
              </a:rPr>
              <a:t>https://www.wikipedia.org</a:t>
            </a:r>
            <a:endParaRPr lang="en-IN" u="sng" dirty="0">
              <a:latin typeface="Söhne"/>
            </a:endParaRPr>
          </a:p>
          <a:p>
            <a:r>
              <a:rPr lang="en-IN" u="sng" dirty="0">
                <a:latin typeface="Söhne"/>
                <a:hlinkClick r:id="rId7"/>
              </a:rPr>
              <a:t>https://towardsdatascience.com</a:t>
            </a:r>
            <a:endParaRPr lang="en-IN" u="sng" dirty="0">
              <a:latin typeface="Söhne"/>
            </a:endParaRPr>
          </a:p>
          <a:p>
            <a:pPr marL="0" indent="0">
              <a:buNone/>
            </a:pPr>
            <a:endParaRPr lang="en-IN" u="sng" dirty="0">
              <a:latin typeface="Söhne"/>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2867192" y="422053"/>
            <a:ext cx="11029616" cy="1188720"/>
          </a:xfrm>
        </p:spPr>
        <p:txBody>
          <a:bodyPr>
            <a:normAutofit/>
          </a:bodyPr>
          <a:lstStyle/>
          <a:p>
            <a:r>
              <a:rPr lang="en-GB" dirty="0"/>
              <a:t>PROJECT TITLE/Problem Statement</a:t>
            </a:r>
            <a:br>
              <a:rPr lang="en-GB" dirty="0"/>
            </a:br>
            <a:r>
              <a:rPr lang="en-GB" dirty="0"/>
              <a:t>     </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631632" y="1016413"/>
            <a:ext cx="8669656" cy="3416713"/>
          </a:xfrm>
        </p:spPr>
        <p:txBody>
          <a:bodyPr>
            <a:noAutofit/>
          </a:bodyPr>
          <a:lstStyle/>
          <a:p>
            <a:pPr marL="0" indent="0" algn="ctr">
              <a:buNone/>
            </a:pPr>
            <a:r>
              <a:rPr lang="en-US" sz="2000" b="1" i="1" dirty="0">
                <a:solidFill>
                  <a:schemeClr val="accent1">
                    <a:lumMod val="75000"/>
                  </a:schemeClr>
                </a:solidFill>
                <a:effectLst/>
                <a:latin typeface="Söhne"/>
              </a:rPr>
              <a:t>SAMPLE SUPERSTORE ANALYSIS</a:t>
            </a:r>
            <a:endParaRPr lang="en-US" sz="1800" b="1" dirty="0">
              <a:solidFill>
                <a:schemeClr val="tx1"/>
              </a:solidFill>
              <a:effectLst/>
              <a:latin typeface="Söhne"/>
            </a:endParaRPr>
          </a:p>
          <a:p>
            <a:pPr marL="0" indent="0">
              <a:buNone/>
            </a:pPr>
            <a:endParaRPr lang="en-US" sz="1800" b="1" i="1" dirty="0">
              <a:solidFill>
                <a:schemeClr val="tx1"/>
              </a:solidFill>
              <a:effectLst/>
              <a:latin typeface="Söhne"/>
            </a:endParaRPr>
          </a:p>
          <a:p>
            <a:pPr marL="0" indent="0">
              <a:buNone/>
            </a:pPr>
            <a:r>
              <a:rPr lang="en-US" sz="1800" b="1" i="1" dirty="0">
                <a:solidFill>
                  <a:schemeClr val="tx1"/>
                </a:solidFill>
                <a:effectLst/>
                <a:latin typeface="Söhne"/>
              </a:rPr>
              <a:t>“Unleashing Profit Potential: Unveiling Insights from Sample Superstore Sales Data”</a:t>
            </a:r>
          </a:p>
          <a:p>
            <a:pPr marL="0" indent="0">
              <a:buNone/>
            </a:pPr>
            <a:endParaRPr lang="en-US" sz="1800" b="1" i="1" dirty="0">
              <a:solidFill>
                <a:schemeClr val="tx1"/>
              </a:solidFill>
              <a:latin typeface="Söhne"/>
            </a:endParaRPr>
          </a:p>
          <a:p>
            <a:pPr marL="0" indent="0">
              <a:buNone/>
            </a:pPr>
            <a:endParaRPr lang="en-US" sz="1800" b="1" i="1" dirty="0">
              <a:solidFill>
                <a:schemeClr val="tx1"/>
              </a:solidFill>
            </a:endParaRPr>
          </a:p>
        </p:txBody>
      </p:sp>
      <p:sp>
        <p:nvSpPr>
          <p:cNvPr id="4" name="TextBox 3">
            <a:extLst>
              <a:ext uri="{FF2B5EF4-FFF2-40B4-BE49-F238E27FC236}">
                <a16:creationId xmlns:a16="http://schemas.microsoft.com/office/drawing/2014/main" id="{F998C15A-31DC-8EB0-8F90-35467752C932}"/>
              </a:ext>
            </a:extLst>
          </p:cNvPr>
          <p:cNvSpPr txBox="1"/>
          <p:nvPr/>
        </p:nvSpPr>
        <p:spPr>
          <a:xfrm flipH="1">
            <a:off x="1631632" y="3100388"/>
            <a:ext cx="8541068" cy="2031325"/>
          </a:xfrm>
          <a:prstGeom prst="rect">
            <a:avLst/>
          </a:prstGeom>
          <a:noFill/>
        </p:spPr>
        <p:txBody>
          <a:bodyPr wrap="square" rtlCol="0">
            <a:spAutoFit/>
          </a:bodyPr>
          <a:lstStyle/>
          <a:p>
            <a:r>
              <a:rPr lang="en-US" b="0" i="0" dirty="0">
                <a:effectLst/>
                <a:latin typeface="Söhne"/>
              </a:rPr>
              <a:t>The management of Sample Superstore, a retail company, aims to gain insights from their sales data to optimize operations and improve profitability. They have provided a dataset containing information about customers, products, and transactions over a certain period. This project aims to analyze Sample Superstore's provided dataset to identify patterns, trends, and factors impacting sales and customer behavior, providing actionable recommendations for increasing sales, reducing costs, and improving overall business performance.</a:t>
            </a:r>
            <a:endParaRPr lang="en-IN"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4" name="TextBox 3">
            <a:extLst>
              <a:ext uri="{FF2B5EF4-FFF2-40B4-BE49-F238E27FC236}">
                <a16:creationId xmlns:a16="http://schemas.microsoft.com/office/drawing/2014/main" id="{2AA0554B-11E0-EECC-216B-E0E34B06A4EB}"/>
              </a:ext>
            </a:extLst>
          </p:cNvPr>
          <p:cNvSpPr txBox="1"/>
          <p:nvPr/>
        </p:nvSpPr>
        <p:spPr>
          <a:xfrm>
            <a:off x="981242" y="1890876"/>
            <a:ext cx="8848558" cy="3970318"/>
          </a:xfrm>
          <a:prstGeom prst="rect">
            <a:avLst/>
          </a:prstGeom>
          <a:noFill/>
        </p:spPr>
        <p:txBody>
          <a:bodyPr wrap="square" rtlCol="0">
            <a:spAutoFit/>
          </a:bodyPr>
          <a:lstStyle/>
          <a:p>
            <a:pPr marL="0" indent="0">
              <a:buNone/>
            </a:pPr>
            <a:r>
              <a:rPr lang="en-US" sz="1800" dirty="0">
                <a:solidFill>
                  <a:schemeClr val="tx1"/>
                </a:solidFill>
                <a:latin typeface="Söhne"/>
              </a:rPr>
              <a:t>1.</a:t>
            </a:r>
            <a:r>
              <a:rPr lang="en-US" sz="1800" b="0" i="0" dirty="0">
                <a:solidFill>
                  <a:schemeClr val="accent2">
                    <a:lumMod val="75000"/>
                  </a:schemeClr>
                </a:solidFill>
                <a:effectLst/>
                <a:latin typeface="Söhne"/>
              </a:rPr>
              <a:t>Introduction to the Sample Superstore Dataset</a:t>
            </a:r>
            <a:r>
              <a:rPr lang="en-US" sz="1800" b="0" i="0" dirty="0">
                <a:solidFill>
                  <a:schemeClr val="tx1"/>
                </a:solidFill>
                <a:effectLst/>
                <a:latin typeface="Söhne"/>
              </a:rPr>
              <a:t>:</a:t>
            </a:r>
          </a:p>
          <a:p>
            <a:pPr lvl="1">
              <a:buFont typeface="Courier New" panose="02070309020205020404" pitchFamily="49" charset="0"/>
              <a:buChar char="o"/>
            </a:pPr>
            <a:r>
              <a:rPr lang="en-US" b="0" i="0" dirty="0">
                <a:solidFill>
                  <a:schemeClr val="tx1"/>
                </a:solidFill>
                <a:effectLst/>
                <a:latin typeface="Söhne"/>
              </a:rPr>
              <a:t> Overview of the dataset structure and variables</a:t>
            </a:r>
          </a:p>
          <a:p>
            <a:pPr lvl="1">
              <a:buFont typeface="Courier New" panose="02070309020205020404" pitchFamily="49" charset="0"/>
              <a:buChar char="o"/>
            </a:pPr>
            <a:r>
              <a:rPr lang="en-US" b="0" i="0" dirty="0">
                <a:solidFill>
                  <a:schemeClr val="tx1"/>
                </a:solidFill>
                <a:effectLst/>
                <a:latin typeface="Söhne"/>
              </a:rPr>
              <a:t> Understanding the business context and objectives of the project.</a:t>
            </a:r>
          </a:p>
          <a:p>
            <a:endParaRPr lang="en-US" sz="1800" b="0" i="0" dirty="0">
              <a:solidFill>
                <a:schemeClr val="tx1"/>
              </a:solidFill>
              <a:effectLst/>
              <a:latin typeface="Söhne"/>
            </a:endParaRPr>
          </a:p>
          <a:p>
            <a:pPr marL="0" indent="0">
              <a:buNone/>
            </a:pPr>
            <a:r>
              <a:rPr lang="en-US" sz="1800" b="0" i="0" dirty="0">
                <a:solidFill>
                  <a:schemeClr val="tx1"/>
                </a:solidFill>
                <a:effectLst/>
                <a:latin typeface="Söhne"/>
              </a:rPr>
              <a:t>2.</a:t>
            </a:r>
            <a:r>
              <a:rPr lang="en-IN" sz="1800" b="0" i="0" dirty="0">
                <a:solidFill>
                  <a:srgbClr val="D1D5DB"/>
                </a:solidFill>
                <a:effectLst/>
                <a:latin typeface="Söhne"/>
              </a:rPr>
              <a:t> </a:t>
            </a:r>
            <a:r>
              <a:rPr lang="en-IN" sz="1800" b="0" i="0" dirty="0">
                <a:solidFill>
                  <a:schemeClr val="accent2">
                    <a:lumMod val="75000"/>
                  </a:schemeClr>
                </a:solidFill>
                <a:effectLst/>
                <a:latin typeface="Söhne"/>
              </a:rPr>
              <a:t>Data Acquisition and Exploration:</a:t>
            </a:r>
            <a:endParaRPr lang="en-US" b="0" i="0" dirty="0">
              <a:solidFill>
                <a:schemeClr val="accent2">
                  <a:lumMod val="75000"/>
                </a:schemeClr>
              </a:solidFill>
              <a:effectLst/>
              <a:latin typeface="Söhne"/>
            </a:endParaRPr>
          </a:p>
          <a:p>
            <a:pPr marL="742950" lvl="1" indent="-285750">
              <a:buFont typeface="Courier New" panose="02070309020205020404" pitchFamily="49" charset="0"/>
              <a:buChar char="o"/>
            </a:pPr>
            <a:r>
              <a:rPr lang="en-US" b="0" i="0" dirty="0">
                <a:effectLst/>
                <a:latin typeface="Söhne"/>
              </a:rPr>
              <a:t>Exploring the data to identify any data quality issues.</a:t>
            </a:r>
          </a:p>
          <a:p>
            <a:pPr marL="742950" lvl="1" indent="-285750">
              <a:buFont typeface="Courier New" panose="02070309020205020404" pitchFamily="49" charset="0"/>
              <a:buChar char="o"/>
            </a:pPr>
            <a:r>
              <a:rPr lang="en-US" b="0" i="0" dirty="0">
                <a:effectLst/>
                <a:latin typeface="Söhne"/>
              </a:rPr>
              <a:t>Performing initial data cleaning and preprocessing</a:t>
            </a:r>
            <a:r>
              <a:rPr lang="en-US" b="0" i="0" dirty="0">
                <a:solidFill>
                  <a:srgbClr val="D1D5DB"/>
                </a:solidFill>
                <a:effectLst/>
                <a:latin typeface="Söhne"/>
              </a:rPr>
              <a:t>.</a:t>
            </a:r>
          </a:p>
          <a:p>
            <a:pPr algn="l"/>
            <a:endParaRPr lang="en-US" b="0" i="0" dirty="0">
              <a:solidFill>
                <a:srgbClr val="D1D5DB"/>
              </a:solidFill>
              <a:effectLst/>
              <a:latin typeface="Söhne"/>
            </a:endParaRPr>
          </a:p>
          <a:p>
            <a:pPr algn="l"/>
            <a:r>
              <a:rPr lang="en-US" b="0" i="0" dirty="0">
                <a:solidFill>
                  <a:schemeClr val="accent1">
                    <a:lumMod val="75000"/>
                  </a:schemeClr>
                </a:solidFill>
                <a:effectLst/>
                <a:latin typeface="Söhne"/>
              </a:rPr>
              <a:t>3.</a:t>
            </a:r>
            <a:r>
              <a:rPr lang="en-US" b="0" i="0" dirty="0">
                <a:solidFill>
                  <a:schemeClr val="accent2">
                    <a:lumMod val="75000"/>
                  </a:schemeClr>
                </a:solidFill>
                <a:effectLst/>
                <a:latin typeface="Söhne"/>
              </a:rPr>
              <a:t>Descriptive Analytics:</a:t>
            </a:r>
          </a:p>
          <a:p>
            <a:pPr marL="742950" lvl="1" indent="-285750">
              <a:buFont typeface="Courier New" panose="02070309020205020404" pitchFamily="49" charset="0"/>
              <a:buChar char="o"/>
            </a:pPr>
            <a:r>
              <a:rPr lang="en-US" b="0" i="0" dirty="0">
                <a:effectLst/>
                <a:latin typeface="Söhne"/>
              </a:rPr>
              <a:t>Generating descriptive statistics and summary metrics.</a:t>
            </a:r>
          </a:p>
          <a:p>
            <a:pPr marL="742950" lvl="1" indent="-285750">
              <a:buFont typeface="Courier New" panose="02070309020205020404" pitchFamily="49" charset="0"/>
              <a:buChar char="o"/>
            </a:pPr>
            <a:r>
              <a:rPr lang="en-US" b="0" i="0" dirty="0">
                <a:effectLst/>
                <a:latin typeface="Söhne"/>
              </a:rPr>
              <a:t>Visualizing the data using charts and graphs.</a:t>
            </a:r>
          </a:p>
          <a:p>
            <a:pPr marL="742950" lvl="1" indent="-285750">
              <a:buFont typeface="Courier New" panose="02070309020205020404" pitchFamily="49" charset="0"/>
              <a:buChar char="o"/>
            </a:pPr>
            <a:r>
              <a:rPr lang="en-US" b="0" i="0" dirty="0">
                <a:effectLst/>
                <a:latin typeface="Söhne"/>
              </a:rPr>
              <a:t>Analyzing key trends, patterns, and distributions in the data.</a:t>
            </a:r>
          </a:p>
          <a:p>
            <a:pPr algn="l"/>
            <a:endParaRPr lang="en-US" b="0" i="0" dirty="0">
              <a:solidFill>
                <a:srgbClr val="D1D5DB"/>
              </a:solidFill>
              <a:effectLst/>
              <a:latin typeface="Söhne"/>
            </a:endParaRPr>
          </a:p>
          <a:p>
            <a:pPr marL="0" indent="0">
              <a:buNone/>
            </a:pPr>
            <a:endParaRPr lang="en-IN" sz="1800" b="0" i="0" dirty="0">
              <a:solidFill>
                <a:schemeClr val="accent2">
                  <a:lumMod val="75000"/>
                </a:schemeClr>
              </a:solidFill>
              <a:effectLst/>
              <a:latin typeface="Söhne"/>
            </a:endParaRP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D062D6-3C0D-059D-29AE-ECB9937501AA}"/>
              </a:ext>
            </a:extLst>
          </p:cNvPr>
          <p:cNvSpPr txBox="1"/>
          <p:nvPr/>
        </p:nvSpPr>
        <p:spPr>
          <a:xfrm>
            <a:off x="900113" y="871539"/>
            <a:ext cx="9472612" cy="6463308"/>
          </a:xfrm>
          <a:prstGeom prst="rect">
            <a:avLst/>
          </a:prstGeom>
          <a:noFill/>
        </p:spPr>
        <p:txBody>
          <a:bodyPr wrap="square" rtlCol="0">
            <a:spAutoFit/>
          </a:bodyPr>
          <a:lstStyle/>
          <a:p>
            <a:pPr algn="l"/>
            <a:r>
              <a:rPr lang="en-IN" b="0" i="0" dirty="0">
                <a:solidFill>
                  <a:schemeClr val="tx2"/>
                </a:solidFill>
                <a:effectLst/>
                <a:latin typeface="Söhne"/>
              </a:rPr>
              <a:t>4. Customer Segmentation:</a:t>
            </a:r>
          </a:p>
          <a:p>
            <a:pPr marL="742950" lvl="1" indent="-285750">
              <a:buFont typeface="Courier New" panose="02070309020205020404" pitchFamily="49" charset="0"/>
              <a:buChar char="o"/>
            </a:pPr>
            <a:r>
              <a:rPr lang="en-IN" b="0" i="0" dirty="0">
                <a:effectLst/>
                <a:latin typeface="Söhne"/>
              </a:rPr>
              <a:t>Exploring customer attributes for segmentation.</a:t>
            </a:r>
          </a:p>
          <a:p>
            <a:pPr marL="742950" lvl="1" indent="-285750">
              <a:buFont typeface="Courier New" panose="02070309020205020404" pitchFamily="49" charset="0"/>
              <a:buChar char="o"/>
            </a:pPr>
            <a:r>
              <a:rPr lang="en-IN" b="0" i="0" dirty="0">
                <a:effectLst/>
                <a:latin typeface="Söhne"/>
              </a:rPr>
              <a:t>Applying clustering algorithms (e.g., K-means, hierarchical clustering).</a:t>
            </a:r>
          </a:p>
          <a:p>
            <a:pPr marL="742950" lvl="1" indent="-285750">
              <a:buFont typeface="Courier New" panose="02070309020205020404" pitchFamily="49" charset="0"/>
              <a:buChar char="o"/>
            </a:pPr>
            <a:r>
              <a:rPr lang="en-IN" b="0" i="0" dirty="0">
                <a:effectLst/>
                <a:latin typeface="Söhne"/>
              </a:rPr>
              <a:t>Assessing the characteristics and preferences of each segment.</a:t>
            </a:r>
          </a:p>
          <a:p>
            <a:pPr algn="l">
              <a:buFont typeface="Arial" panose="020B0604020202020204" pitchFamily="34" charset="0"/>
              <a:buChar char="•"/>
            </a:pPr>
            <a:endParaRPr lang="en-IN" b="0" i="0" dirty="0">
              <a:solidFill>
                <a:schemeClr val="tx2"/>
              </a:solidFill>
              <a:effectLst/>
              <a:latin typeface="Söhne"/>
            </a:endParaRPr>
          </a:p>
          <a:p>
            <a:pPr algn="l"/>
            <a:r>
              <a:rPr lang="en-US" b="0" i="0" dirty="0">
                <a:solidFill>
                  <a:schemeClr val="tx2"/>
                </a:solidFill>
                <a:effectLst/>
                <a:latin typeface="Söhne"/>
              </a:rPr>
              <a:t>5.Sales and Revenue Analysis:</a:t>
            </a:r>
          </a:p>
          <a:p>
            <a:pPr marL="742950" lvl="1" indent="-285750">
              <a:buFont typeface="Courier New" panose="02070309020205020404" pitchFamily="49" charset="0"/>
              <a:buChar char="o"/>
            </a:pPr>
            <a:r>
              <a:rPr lang="en-US" b="0" i="0" dirty="0">
                <a:effectLst/>
                <a:latin typeface="Söhne"/>
              </a:rPr>
              <a:t>Analyzing sales data to identify top-selling products and categories.</a:t>
            </a:r>
          </a:p>
          <a:p>
            <a:pPr marL="742950" lvl="1" indent="-285750">
              <a:buFont typeface="Courier New" panose="02070309020205020404" pitchFamily="49" charset="0"/>
              <a:buChar char="o"/>
            </a:pPr>
            <a:r>
              <a:rPr lang="en-US" b="0" i="0" dirty="0">
                <a:effectLst/>
                <a:latin typeface="Söhne"/>
              </a:rPr>
              <a:t>Exploring sales trends and patterns.</a:t>
            </a:r>
          </a:p>
          <a:p>
            <a:pPr marL="742950" lvl="1" indent="-285750">
              <a:buFont typeface="Courier New" panose="02070309020205020404" pitchFamily="49" charset="0"/>
              <a:buChar char="o"/>
            </a:pPr>
            <a:r>
              <a:rPr lang="en-US" b="0" i="0" dirty="0">
                <a:effectLst/>
                <a:latin typeface="Söhne"/>
              </a:rPr>
              <a:t>Identifying opportunities for revenue growth.</a:t>
            </a:r>
          </a:p>
          <a:p>
            <a:pPr algn="l">
              <a:buFont typeface="Arial" panose="020B0604020202020204" pitchFamily="34" charset="0"/>
              <a:buChar char="•"/>
            </a:pPr>
            <a:endParaRPr lang="en-US" dirty="0">
              <a:solidFill>
                <a:schemeClr val="tx2"/>
              </a:solidFill>
              <a:latin typeface="Söhne"/>
            </a:endParaRPr>
          </a:p>
          <a:p>
            <a:pPr algn="l"/>
            <a:r>
              <a:rPr lang="en-US" b="0" i="0" dirty="0">
                <a:solidFill>
                  <a:schemeClr val="tx2"/>
                </a:solidFill>
                <a:effectLst/>
                <a:latin typeface="Söhne"/>
              </a:rPr>
              <a:t>6. Satisfaction Analysis:</a:t>
            </a:r>
          </a:p>
          <a:p>
            <a:pPr marL="742950" lvl="1" indent="-285750">
              <a:buFont typeface="Courier New" panose="02070309020205020404" pitchFamily="49" charset="0"/>
              <a:buChar char="o"/>
            </a:pPr>
            <a:r>
              <a:rPr lang="en-US" b="0" i="0" dirty="0">
                <a:effectLst/>
                <a:latin typeface="Söhne"/>
              </a:rPr>
              <a:t>Identifying areas for improvement based on customer sentiments.</a:t>
            </a:r>
          </a:p>
          <a:p>
            <a:pPr marL="742950" lvl="1" indent="-285750">
              <a:buFont typeface="Courier New" panose="02070309020205020404" pitchFamily="49" charset="0"/>
              <a:buChar char="o"/>
            </a:pPr>
            <a:r>
              <a:rPr lang="en-US" b="0" i="0" dirty="0">
                <a:effectLst/>
                <a:latin typeface="Söhne"/>
              </a:rPr>
              <a:t>Recommending strategies to enhance customer satisfaction.</a:t>
            </a:r>
          </a:p>
          <a:p>
            <a:pPr lvl="1"/>
            <a:endParaRPr lang="en-US" dirty="0">
              <a:latin typeface="Söhne"/>
            </a:endParaRPr>
          </a:p>
          <a:p>
            <a:pPr algn="l"/>
            <a:r>
              <a:rPr lang="en-US" b="0" i="0" dirty="0">
                <a:effectLst/>
                <a:latin typeface="Söhne"/>
              </a:rPr>
              <a:t>7</a:t>
            </a:r>
            <a:r>
              <a:rPr lang="en-US" b="0" i="0" dirty="0">
                <a:solidFill>
                  <a:schemeClr val="tx2"/>
                </a:solidFill>
                <a:effectLst/>
                <a:latin typeface="Söhne"/>
              </a:rPr>
              <a:t>. Forecasting and Demand Planning:</a:t>
            </a:r>
          </a:p>
          <a:p>
            <a:pPr marL="742950" lvl="1" indent="-285750">
              <a:buFont typeface="Courier New" panose="02070309020205020404" pitchFamily="49" charset="0"/>
              <a:buChar char="o"/>
            </a:pPr>
            <a:r>
              <a:rPr lang="en-US" b="0" i="0" dirty="0">
                <a:effectLst/>
                <a:latin typeface="Söhne"/>
              </a:rPr>
              <a:t>Developing models to forecast sales and demand.</a:t>
            </a:r>
          </a:p>
          <a:p>
            <a:pPr marL="742950" lvl="1" indent="-285750">
              <a:buFont typeface="Courier New" panose="02070309020205020404" pitchFamily="49" charset="0"/>
              <a:buChar char="o"/>
            </a:pPr>
            <a:r>
              <a:rPr lang="en-US" b="0" i="0" dirty="0">
                <a:effectLst/>
                <a:latin typeface="Söhne"/>
              </a:rPr>
              <a:t>Applying time series analysis techniques (e.g., ARIMA, exponential smoothing).</a:t>
            </a:r>
          </a:p>
          <a:p>
            <a:pPr marL="742950" lvl="1" indent="-285750">
              <a:buFont typeface="Courier New" panose="02070309020205020404" pitchFamily="49" charset="0"/>
              <a:buChar char="o"/>
            </a:pPr>
            <a:r>
              <a:rPr lang="en-US" b="0" i="0" dirty="0">
                <a:effectLst/>
                <a:latin typeface="Söhne"/>
              </a:rPr>
              <a:t>Assessing future demand and sales trends.</a:t>
            </a:r>
          </a:p>
          <a:p>
            <a:pPr lvl="1"/>
            <a:endParaRPr lang="en-US" dirty="0">
              <a:latin typeface="Söhne"/>
            </a:endParaRPr>
          </a:p>
          <a:p>
            <a:pPr algn="l"/>
            <a:endParaRPr lang="en-US" b="0" i="0" dirty="0">
              <a:effectLst/>
              <a:latin typeface="Söhne"/>
            </a:endParaRP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endParaRPr lang="en-IN" b="0" i="0" dirty="0">
              <a:effectLst/>
              <a:latin typeface="Söhne"/>
            </a:endParaRPr>
          </a:p>
          <a:p>
            <a:endParaRPr lang="en-IN" dirty="0"/>
          </a:p>
        </p:txBody>
      </p:sp>
    </p:spTree>
    <p:extLst>
      <p:ext uri="{BB962C8B-B14F-4D97-AF65-F5344CB8AC3E}">
        <p14:creationId xmlns:p14="http://schemas.microsoft.com/office/powerpoint/2010/main" val="942477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6A6A02-8C24-5C2A-EA53-BF71E081CE5A}"/>
              </a:ext>
            </a:extLst>
          </p:cNvPr>
          <p:cNvSpPr txBox="1"/>
          <p:nvPr/>
        </p:nvSpPr>
        <p:spPr>
          <a:xfrm>
            <a:off x="657225" y="1085850"/>
            <a:ext cx="7972425" cy="5078313"/>
          </a:xfrm>
          <a:prstGeom prst="rect">
            <a:avLst/>
          </a:prstGeom>
          <a:noFill/>
        </p:spPr>
        <p:txBody>
          <a:bodyPr wrap="square" rtlCol="0">
            <a:spAutoFit/>
          </a:bodyPr>
          <a:lstStyle/>
          <a:p>
            <a:pPr algn="l">
              <a:buFont typeface="Arial" panose="020B0604020202020204" pitchFamily="34" charset="0"/>
              <a:buChar char="•"/>
            </a:pPr>
            <a:endParaRPr lang="en-US" b="0" i="0" dirty="0">
              <a:effectLst/>
              <a:latin typeface="Söhne"/>
            </a:endParaRPr>
          </a:p>
          <a:p>
            <a:pPr algn="l"/>
            <a:r>
              <a:rPr lang="en-US" b="0" i="0" dirty="0">
                <a:solidFill>
                  <a:schemeClr val="tx2"/>
                </a:solidFill>
                <a:effectLst/>
                <a:latin typeface="Söhne"/>
              </a:rPr>
              <a:t>Operational Efficiency Assessment:</a:t>
            </a:r>
          </a:p>
          <a:p>
            <a:pPr marL="742950" lvl="1" indent="-285750">
              <a:buFont typeface="Courier New" panose="02070309020205020404" pitchFamily="49" charset="0"/>
              <a:buChar char="o"/>
            </a:pPr>
            <a:r>
              <a:rPr lang="en-US" b="0" i="0" dirty="0">
                <a:effectLst/>
                <a:latin typeface="Söhne"/>
              </a:rPr>
              <a:t>Analyzing supply chain and logistics data.</a:t>
            </a:r>
          </a:p>
          <a:p>
            <a:pPr marL="742950" lvl="1" indent="-285750">
              <a:buFont typeface="Courier New" panose="02070309020205020404" pitchFamily="49" charset="0"/>
              <a:buChar char="o"/>
            </a:pPr>
            <a:r>
              <a:rPr lang="en-US" b="0" i="0" dirty="0">
                <a:effectLst/>
                <a:latin typeface="Söhne"/>
              </a:rPr>
              <a:t>Identifying bottlenecks and inefficiencies.</a:t>
            </a:r>
          </a:p>
          <a:p>
            <a:pPr marL="742950" lvl="1" indent="-285750">
              <a:buFont typeface="Courier New" panose="02070309020205020404" pitchFamily="49" charset="0"/>
              <a:buChar char="o"/>
            </a:pPr>
            <a:r>
              <a:rPr lang="en-US" b="0" i="0" dirty="0">
                <a:effectLst/>
                <a:latin typeface="Söhne"/>
              </a:rPr>
              <a:t>Optimizing inventory levels and order fulfillment processes.</a:t>
            </a:r>
          </a:p>
          <a:p>
            <a:pPr marL="742950" lvl="1" indent="-285750">
              <a:buFont typeface="Courier New" panose="02070309020205020404" pitchFamily="49" charset="0"/>
              <a:buChar char="o"/>
            </a:pPr>
            <a:r>
              <a:rPr lang="en-US" b="0" i="0" dirty="0">
                <a:effectLst/>
                <a:latin typeface="Söhne"/>
              </a:rPr>
              <a:t>Recommending improvements for operational efficiency</a:t>
            </a:r>
          </a:p>
          <a:p>
            <a:pPr algn="l">
              <a:buFont typeface="+mj-lt"/>
              <a:buAutoNum type="arabicPeriod" startAt="8"/>
            </a:pPr>
            <a:r>
              <a:rPr lang="en-US" b="0" i="0" dirty="0">
                <a:solidFill>
                  <a:schemeClr val="tx2"/>
                </a:solidFill>
                <a:effectLst/>
                <a:latin typeface="Söhne"/>
              </a:rPr>
              <a:t>Reporting and Visualization:</a:t>
            </a:r>
          </a:p>
          <a:p>
            <a:pPr marL="742950" lvl="1" indent="-285750" algn="l">
              <a:buFont typeface="Courier New" panose="02070309020205020404" pitchFamily="49" charset="0"/>
              <a:buChar char="o"/>
            </a:pPr>
            <a:r>
              <a:rPr lang="en-US" b="0" i="0" dirty="0">
                <a:effectLst/>
                <a:latin typeface="Söhne"/>
              </a:rPr>
              <a:t>Creating comprehensive reports and dashboards.</a:t>
            </a:r>
          </a:p>
          <a:p>
            <a:pPr marL="742950" lvl="1" indent="-285750" algn="l">
              <a:buFont typeface="Courier New" panose="02070309020205020404" pitchFamily="49" charset="0"/>
              <a:buChar char="o"/>
            </a:pPr>
            <a:r>
              <a:rPr lang="en-US" b="0" i="0" dirty="0">
                <a:effectLst/>
                <a:latin typeface="Söhne"/>
              </a:rPr>
              <a:t>Presenting analysis findings in a visually appealing manner.</a:t>
            </a:r>
          </a:p>
          <a:p>
            <a:pPr marL="742950" lvl="1" indent="-285750" algn="l">
              <a:buFont typeface="Courier New" panose="02070309020205020404" pitchFamily="49" charset="0"/>
              <a:buChar char="o"/>
            </a:pPr>
            <a:r>
              <a:rPr lang="en-US" b="0" i="0" dirty="0">
                <a:effectLst/>
                <a:latin typeface="Söhne"/>
              </a:rPr>
              <a:t>Developing interactive visualizations to communicate insights effectively.</a:t>
            </a:r>
          </a:p>
          <a:p>
            <a:pPr algn="l">
              <a:buFont typeface="+mj-lt"/>
              <a:buAutoNum type="arabicPeriod" startAt="8"/>
            </a:pPr>
            <a:r>
              <a:rPr lang="en-US" b="0" i="0" dirty="0">
                <a:solidFill>
                  <a:schemeClr val="tx2"/>
                </a:solidFill>
                <a:effectLst/>
                <a:latin typeface="Söhne"/>
              </a:rPr>
              <a:t>Conclusion and Recommendations:</a:t>
            </a:r>
          </a:p>
          <a:p>
            <a:pPr marL="742950" lvl="1" indent="-285750" algn="l">
              <a:buFont typeface="Courier New" panose="02070309020205020404" pitchFamily="49" charset="0"/>
              <a:buChar char="o"/>
            </a:pPr>
            <a:r>
              <a:rPr lang="en-US" b="0" i="0" dirty="0">
                <a:effectLst/>
                <a:latin typeface="Söhne"/>
              </a:rPr>
              <a:t>Summarizing key findings and insights.</a:t>
            </a:r>
          </a:p>
          <a:p>
            <a:pPr marL="742950" lvl="1" indent="-285750" algn="l">
              <a:buFont typeface="Courier New" panose="02070309020205020404" pitchFamily="49" charset="0"/>
              <a:buChar char="o"/>
            </a:pPr>
            <a:r>
              <a:rPr lang="en-US" b="0" i="0" dirty="0">
                <a:effectLst/>
                <a:latin typeface="Söhne"/>
              </a:rPr>
              <a:t>Providing actionable recommendations to improve business performance.</a:t>
            </a:r>
          </a:p>
          <a:p>
            <a:pPr marL="742950" lvl="1" indent="-285750" algn="l">
              <a:buFont typeface="Courier New" panose="02070309020205020404" pitchFamily="49" charset="0"/>
              <a:buChar char="o"/>
            </a:pPr>
            <a:r>
              <a:rPr lang="en-US" b="0" i="0" dirty="0">
                <a:effectLst/>
                <a:latin typeface="Söhne"/>
              </a:rPr>
              <a:t>Discussing the potential impact of implementing recommended strategies.</a:t>
            </a:r>
          </a:p>
          <a:p>
            <a:pPr marL="742950" lvl="1" indent="-285750" algn="l">
              <a:buFont typeface="Courier New" panose="02070309020205020404" pitchFamily="49" charset="0"/>
              <a:buChar char="o"/>
            </a:pPr>
            <a:r>
              <a:rPr lang="en-US" b="0" i="0" dirty="0">
                <a:effectLst/>
                <a:latin typeface="Söhne"/>
              </a:rPr>
              <a:t>Q&amp;A session and wrap-up.</a:t>
            </a: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endParaRPr lang="en-US" b="0" i="0" dirty="0">
              <a:effectLst/>
              <a:latin typeface="Söhne"/>
            </a:endParaRPr>
          </a:p>
          <a:p>
            <a:endParaRPr lang="en-IN" dirty="0"/>
          </a:p>
        </p:txBody>
      </p:sp>
    </p:spTree>
    <p:extLst>
      <p:ext uri="{BB962C8B-B14F-4D97-AF65-F5344CB8AC3E}">
        <p14:creationId xmlns:p14="http://schemas.microsoft.com/office/powerpoint/2010/main" val="4258139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4" name="TextBox 3">
            <a:extLst>
              <a:ext uri="{FF2B5EF4-FFF2-40B4-BE49-F238E27FC236}">
                <a16:creationId xmlns:a16="http://schemas.microsoft.com/office/drawing/2014/main" id="{CB76500C-B065-42F2-198D-4ADAE1E26F70}"/>
              </a:ext>
            </a:extLst>
          </p:cNvPr>
          <p:cNvSpPr txBox="1"/>
          <p:nvPr/>
        </p:nvSpPr>
        <p:spPr>
          <a:xfrm>
            <a:off x="581192" y="1714502"/>
            <a:ext cx="9948695" cy="5822974"/>
          </a:xfrm>
          <a:prstGeom prst="rect">
            <a:avLst/>
          </a:prstGeom>
          <a:noFill/>
        </p:spPr>
        <p:txBody>
          <a:bodyPr wrap="square" rtlCol="0">
            <a:spAutoFit/>
          </a:bodyPr>
          <a:lstStyle/>
          <a:p>
            <a:r>
              <a:rPr lang="en-US" b="0" i="0" dirty="0">
                <a:effectLst/>
                <a:latin typeface="Söhne"/>
              </a:rPr>
              <a:t>This project aims to comprehensively analyze Sample Superstore's sales data to optimize operations and improve profitability. We will extract meaningful insights and identify factors that influence sales and customer behavior by leveraging the provided dataset containing customer, product, and transaction information over a specific period.</a:t>
            </a:r>
          </a:p>
          <a:p>
            <a:endParaRPr lang="en-US" dirty="0">
              <a:latin typeface="Söhne"/>
            </a:endParaRPr>
          </a:p>
          <a:p>
            <a:r>
              <a:rPr lang="en-US" b="1" dirty="0"/>
              <a:t>Objective</a:t>
            </a:r>
            <a:r>
              <a:rPr lang="en-US" dirty="0"/>
              <a:t>: Conduct a comprehensive analysis of Sample Superstore's data to uncover insights and opportunities for growth</a:t>
            </a:r>
            <a:endParaRPr lang="en-US" dirty="0">
              <a:latin typeface="Söhne"/>
            </a:endParaRPr>
          </a:p>
          <a:p>
            <a:endParaRPr lang="en-US" dirty="0">
              <a:latin typeface="Söhne"/>
            </a:endParaRPr>
          </a:p>
          <a:p>
            <a:r>
              <a:rPr lang="en-US" b="1" dirty="0"/>
              <a:t>Dataset: </a:t>
            </a:r>
            <a:r>
              <a:rPr lang="en-US" dirty="0"/>
              <a:t>Provided dataset includes </a:t>
            </a:r>
            <a:r>
              <a:rPr lang="en-US" dirty="0" err="1"/>
              <a:t>shipmode,country,category,sub-category,discount,profit,quantity</a:t>
            </a:r>
            <a:r>
              <a:rPr lang="en-US" dirty="0"/>
              <a:t> information.</a:t>
            </a:r>
          </a:p>
          <a:p>
            <a:endParaRPr lang="en-US" dirty="0"/>
          </a:p>
          <a:p>
            <a:r>
              <a:rPr lang="en-US" u="sng" dirty="0">
                <a:solidFill>
                  <a:schemeClr val="tx2">
                    <a:lumMod val="75000"/>
                  </a:schemeClr>
                </a:solidFill>
              </a:rPr>
              <a:t>Key Steps</a:t>
            </a:r>
            <a:endParaRPr lang="en-US" dirty="0">
              <a:latin typeface="Söhne"/>
            </a:endParaRPr>
          </a:p>
          <a:p>
            <a:r>
              <a:rPr lang="en-US" b="1" dirty="0"/>
              <a:t>1.Data understanding and preparation</a:t>
            </a:r>
            <a:r>
              <a:rPr lang="en-US" dirty="0"/>
              <a:t>: Explore dataset structure, clean data, and address inconsistencies.</a:t>
            </a:r>
          </a:p>
          <a:p>
            <a:endParaRPr lang="en-US" dirty="0"/>
          </a:p>
          <a:p>
            <a:r>
              <a:rPr lang="en-US" b="1" dirty="0"/>
              <a:t>2.Exploratory Data Analysis (EDA): </a:t>
            </a:r>
            <a:r>
              <a:rPr lang="en-US" dirty="0"/>
              <a:t>Calculate summary statistics, visualize key variables, and identify patterns.</a:t>
            </a:r>
          </a:p>
          <a:p>
            <a:endParaRPr lang="en-US" dirty="0"/>
          </a:p>
          <a:p>
            <a:endParaRPr lang="en-US" dirty="0"/>
          </a:p>
          <a:p>
            <a:r>
              <a:rPr lang="en-US" dirty="0"/>
              <a:t>.</a:t>
            </a:r>
            <a:endParaRPr lang="en-IN" dirty="0"/>
          </a:p>
        </p:txBody>
      </p:sp>
    </p:spTree>
    <p:extLst>
      <p:ext uri="{BB962C8B-B14F-4D97-AF65-F5344CB8AC3E}">
        <p14:creationId xmlns:p14="http://schemas.microsoft.com/office/powerpoint/2010/main" val="584653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15755B-34C7-5FA8-03E9-9FC1CF6D8311}"/>
              </a:ext>
            </a:extLst>
          </p:cNvPr>
          <p:cNvSpPr txBox="1"/>
          <p:nvPr/>
        </p:nvSpPr>
        <p:spPr>
          <a:xfrm flipH="1">
            <a:off x="1031557" y="1485900"/>
            <a:ext cx="8698231" cy="4524315"/>
          </a:xfrm>
          <a:prstGeom prst="rect">
            <a:avLst/>
          </a:prstGeom>
          <a:noFill/>
        </p:spPr>
        <p:txBody>
          <a:bodyPr wrap="square" rtlCol="0">
            <a:spAutoFit/>
          </a:bodyPr>
          <a:lstStyle/>
          <a:p>
            <a:r>
              <a:rPr lang="en-US" b="1" dirty="0"/>
              <a:t>3.Customer analysis: </a:t>
            </a:r>
            <a:r>
              <a:rPr lang="en-US" dirty="0"/>
              <a:t>Segment customers, assess loyalty, and analyze buying behavior.</a:t>
            </a:r>
          </a:p>
          <a:p>
            <a:endParaRPr lang="en-US" dirty="0"/>
          </a:p>
          <a:p>
            <a:r>
              <a:rPr lang="en-US" b="1" dirty="0"/>
              <a:t>4.Product analysis</a:t>
            </a:r>
            <a:r>
              <a:rPr lang="en-US" dirty="0"/>
              <a:t>: Identify top-selling products, assess profitability, and analyze trends.</a:t>
            </a:r>
          </a:p>
          <a:p>
            <a:endParaRPr lang="en-US" dirty="0"/>
          </a:p>
          <a:p>
            <a:r>
              <a:rPr lang="en-US" dirty="0"/>
              <a:t> </a:t>
            </a:r>
            <a:r>
              <a:rPr lang="en-US" b="1" dirty="0"/>
              <a:t>5. Sales analysis: </a:t>
            </a:r>
            <a:r>
              <a:rPr lang="en-US" dirty="0"/>
              <a:t>Evaluate sales performance over time, assess the impact of promotions, and compare across regions or channels.</a:t>
            </a:r>
          </a:p>
          <a:p>
            <a:endParaRPr lang="en-US" dirty="0"/>
          </a:p>
          <a:p>
            <a:r>
              <a:rPr lang="en-US" b="1" dirty="0"/>
              <a:t> 6. Statistical analysis</a:t>
            </a:r>
            <a:r>
              <a:rPr lang="en-US" dirty="0"/>
              <a:t>: Conduct correlation analysis, regression analysis, and hypothesis testing to validate findings.</a:t>
            </a:r>
          </a:p>
          <a:p>
            <a:endParaRPr lang="en-US" dirty="0"/>
          </a:p>
          <a:p>
            <a:r>
              <a:rPr lang="en-US" dirty="0"/>
              <a:t> </a:t>
            </a:r>
            <a:r>
              <a:rPr lang="en-US" b="1" dirty="0"/>
              <a:t>7. Recommendations: </a:t>
            </a:r>
            <a:r>
              <a:rPr lang="en-US" dirty="0"/>
              <a:t>Generate actionable recommendations to optimize operations, increase profitability, and enhance business performance.</a:t>
            </a:r>
          </a:p>
          <a:p>
            <a:endParaRPr lang="en-US" dirty="0"/>
          </a:p>
          <a:p>
            <a:r>
              <a:rPr lang="en-US" dirty="0"/>
              <a:t>- Deliverables: Insights and recommendations based on data analysis findings.</a:t>
            </a:r>
          </a:p>
          <a:p>
            <a:r>
              <a:rPr lang="en-US" dirty="0"/>
              <a:t>- Goal: Optimize operations, drive growth, and improve profitability for Sample Superstore through data-driven decision-making</a:t>
            </a:r>
            <a:endParaRPr lang="en-IN" dirty="0"/>
          </a:p>
        </p:txBody>
      </p:sp>
    </p:spTree>
    <p:extLst>
      <p:ext uri="{BB962C8B-B14F-4D97-AF65-F5344CB8AC3E}">
        <p14:creationId xmlns:p14="http://schemas.microsoft.com/office/powerpoint/2010/main" val="3313724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6" name="TextBox 5">
            <a:extLst>
              <a:ext uri="{FF2B5EF4-FFF2-40B4-BE49-F238E27FC236}">
                <a16:creationId xmlns:a16="http://schemas.microsoft.com/office/drawing/2014/main" id="{093BFB93-2072-3099-5B0E-BF694F9E8CE6}"/>
              </a:ext>
            </a:extLst>
          </p:cNvPr>
          <p:cNvSpPr txBox="1"/>
          <p:nvPr/>
        </p:nvSpPr>
        <p:spPr>
          <a:xfrm>
            <a:off x="581191" y="1890876"/>
            <a:ext cx="9848683" cy="4247317"/>
          </a:xfrm>
          <a:prstGeom prst="rect">
            <a:avLst/>
          </a:prstGeom>
          <a:noFill/>
        </p:spPr>
        <p:txBody>
          <a:bodyPr wrap="square" rtlCol="0">
            <a:spAutoFit/>
          </a:bodyPr>
          <a:lstStyle/>
          <a:p>
            <a:r>
              <a:rPr lang="en-US" dirty="0"/>
              <a:t>The end users of this project can vary depending on the specific context and goals of Sample Superstore</a:t>
            </a:r>
          </a:p>
          <a:p>
            <a:endParaRPr lang="en-US" dirty="0"/>
          </a:p>
          <a:p>
            <a:r>
              <a:rPr lang="en-US" b="1" dirty="0"/>
              <a:t>1. Sample Superstore Management Team: </a:t>
            </a:r>
            <a:r>
              <a:rPr lang="en-US" dirty="0"/>
              <a:t>They can utilize the insights to make informed decisions about optimizing operations, improving profitability, and implementing strategies to drive business growth.</a:t>
            </a:r>
          </a:p>
          <a:p>
            <a:endParaRPr lang="en-US" dirty="0"/>
          </a:p>
          <a:p>
            <a:r>
              <a:rPr lang="en-US" b="1" dirty="0"/>
              <a:t>2. Sales and Marketing Departments: </a:t>
            </a:r>
            <a:r>
              <a:rPr lang="en-US" dirty="0"/>
              <a:t>The sales and marketing teams can benefit from the analysis by understanding customer behavior, identifying effective promotional strategies, and improving targeting and segmentation approaches to enhance sales and customer retention.</a:t>
            </a:r>
          </a:p>
          <a:p>
            <a:endParaRPr lang="en-US" dirty="0"/>
          </a:p>
          <a:p>
            <a:r>
              <a:rPr lang="en-US" b="1" dirty="0"/>
              <a:t>3. Operations Team: </a:t>
            </a:r>
            <a:r>
              <a:rPr lang="en-US" dirty="0"/>
              <a:t>The operations team can use the insights to optimize inventory management, streamline logistics, and improve supply chain efficiency based on product analysis and sales trends.</a:t>
            </a:r>
          </a:p>
          <a:p>
            <a:endParaRPr lang="en-US" dirty="0"/>
          </a:p>
        </p:txBody>
      </p:sp>
    </p:spTree>
    <p:extLst>
      <p:ext uri="{BB962C8B-B14F-4D97-AF65-F5344CB8AC3E}">
        <p14:creationId xmlns:p14="http://schemas.microsoft.com/office/powerpoint/2010/main" val="72854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6A4C6C-3DFB-98CB-1955-68B53096260B}"/>
              </a:ext>
            </a:extLst>
          </p:cNvPr>
          <p:cNvSpPr txBox="1"/>
          <p:nvPr/>
        </p:nvSpPr>
        <p:spPr>
          <a:xfrm>
            <a:off x="1057275" y="1514475"/>
            <a:ext cx="8772525" cy="4524315"/>
          </a:xfrm>
          <a:prstGeom prst="rect">
            <a:avLst/>
          </a:prstGeom>
          <a:noFill/>
        </p:spPr>
        <p:txBody>
          <a:bodyPr wrap="square" rtlCol="0">
            <a:spAutoFit/>
          </a:bodyPr>
          <a:lstStyle/>
          <a:p>
            <a:r>
              <a:rPr lang="en-US" b="1" dirty="0"/>
              <a:t>4. Customer Support and Retention Teams: </a:t>
            </a:r>
            <a:r>
              <a:rPr lang="en-US" dirty="0"/>
              <a:t>The customer support and retention teams can leverage the findings to enhance customer satisfaction, implement personalized retention strategies, and reduce customer churn.</a:t>
            </a:r>
          </a:p>
          <a:p>
            <a:endParaRPr lang="en-US" dirty="0"/>
          </a:p>
          <a:p>
            <a:r>
              <a:rPr lang="en-US" b="1" dirty="0"/>
              <a:t>5. Financial Department</a:t>
            </a:r>
            <a:r>
              <a:rPr lang="en-US" dirty="0"/>
              <a:t>: The financial department can utilize the analysis to identify cost-saving opportunities, improve budget allocation, and enhance overall financial performance.</a:t>
            </a:r>
          </a:p>
          <a:p>
            <a:endParaRPr lang="en-US" dirty="0"/>
          </a:p>
          <a:p>
            <a:r>
              <a:rPr lang="en-US" b="1" dirty="0"/>
              <a:t>6. Business Analysts and Data Scientists: </a:t>
            </a:r>
            <a:r>
              <a:rPr lang="en-US" dirty="0"/>
              <a:t>Professionals specializing in data analysis and business intelligence can leverage the project's findings and methodologies as a reference for future analyses and similar projects.</a:t>
            </a:r>
          </a:p>
          <a:p>
            <a:endParaRPr lang="en-US" dirty="0"/>
          </a:p>
          <a:p>
            <a:r>
              <a:rPr lang="en-US" dirty="0"/>
              <a:t>Ultimately, the end users of this project would include key stakeholders and decision-makers across various departments within Sample Superstore, all aiming to improve operations, profitability, and overall business performance.</a:t>
            </a:r>
            <a:endParaRPr lang="en-IN" dirty="0"/>
          </a:p>
          <a:p>
            <a:endParaRPr lang="en-IN" dirty="0"/>
          </a:p>
        </p:txBody>
      </p:sp>
    </p:spTree>
    <p:extLst>
      <p:ext uri="{BB962C8B-B14F-4D97-AF65-F5344CB8AC3E}">
        <p14:creationId xmlns:p14="http://schemas.microsoft.com/office/powerpoint/2010/main" val="423007134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36</TotalTime>
  <Words>2221</Words>
  <Application>Microsoft Office PowerPoint</Application>
  <PresentationFormat>Widescreen</PresentationFormat>
  <Paragraphs>167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Courier New</vt:lpstr>
      <vt:lpstr>Franklin Gothic Book</vt:lpstr>
      <vt:lpstr>Franklin Gothic Demi</vt:lpstr>
      <vt:lpstr>Söhne</vt:lpstr>
      <vt:lpstr>Times New Roman</vt:lpstr>
      <vt:lpstr>Wingdings 2</vt:lpstr>
      <vt:lpstr>DividendVTI</vt:lpstr>
      <vt:lpstr>                            Student Details</vt:lpstr>
      <vt:lpstr>PROJECT TITLE/Problem Statement      </vt:lpstr>
      <vt:lpstr>AGENDA</vt:lpstr>
      <vt:lpstr>PowerPoint Presentation</vt:lpstr>
      <vt:lpstr>PowerPoint Presentation</vt:lpstr>
      <vt:lpstr>PROJECT  OVERVIEW</vt:lpstr>
      <vt:lpstr>PowerPoint Presentation</vt:lpstr>
      <vt:lpstr>WHO ARE THE END USERS of this project?</vt:lpstr>
      <vt:lpstr>PowerPoint Presentation</vt:lpstr>
      <vt:lpstr> YOUR SOLUTION AND ITS VALUE PROPOSITION</vt:lpstr>
      <vt:lpstr>PowerPoint Presentation</vt:lpstr>
      <vt:lpstr>PowerPoint Presentation</vt:lpstr>
      <vt:lpstr>How did you customize the project and make it your own</vt:lpstr>
      <vt:lpstr>MODELLING</vt:lpstr>
      <vt:lpstr>PowerPoint Presentation</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SNEHA K S</cp:lastModifiedBy>
  <cp:revision>4</cp:revision>
  <dcterms:created xsi:type="dcterms:W3CDTF">2021-05-26T16:50:10Z</dcterms:created>
  <dcterms:modified xsi:type="dcterms:W3CDTF">2023-07-17T15:16:54Z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