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45B8-E9E2-9185-AB87-CCBD07DB87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41B71-7BAC-6B7E-C639-0DA9D36F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70E3B-03B3-2C27-AD4F-A6DB1082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B6A3E-8FAD-4A32-1BC7-22B1994C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A5D06-8F2B-7BC0-364E-185D7B5A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19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7F55-CBA4-D4AD-EE2B-7A9D81B6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A7E5D-4A74-145B-439D-63C4F884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B857-B6DF-84AC-FC67-D95E14A5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FB86-257A-93B7-816A-F45ACBF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135EE-9755-4E28-E3CA-ECC7EB5F6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8A166-F247-BD50-E8D2-018AC2B89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BFA5A-D820-2882-5C95-3CAC3F521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A2DCF-E258-B5D4-1083-B6FA45DD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CD4A8-B261-DBEA-1E4E-D2E580A9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459BF-2620-EDD0-10C6-F6DEE6249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67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4F5F-5E87-8C1B-7BAB-865444FB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9314-7BB9-0FDA-2AD5-89D181FB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1F94-D808-4446-3CEB-DC5A4A0D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FF3D7-9B94-5C87-396F-8BF9FBF0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ED92E-BB1B-F266-18D5-62B9C891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0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3683-950B-64FD-C6E8-85289A5D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66632-7721-B366-6714-195986B9A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EE418-3AFE-056C-4919-6B8CC748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E8F7A-920B-93B3-744F-46520774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9FF10-DABB-F77E-17FF-586D1630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5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362F-5BF3-D338-1654-32DE2C92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B9769-2C73-9980-5B50-A08DEDF4C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163CA-61F2-D159-E2A8-770ADC840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923A-3A83-3F4B-E483-8427B9A3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88DC-B468-693C-77DF-A61D29F5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DCE0E-8F7C-2327-5CB9-4EF8BB73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7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6E30-CFCE-E643-52C8-7BA70D78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07826-3728-C9D6-77C4-2E8258DCD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6AE59-A3C9-95E9-1CEF-9DA51F94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B3F78-185A-2EA4-ACB1-2225E99FE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6A8E3-735A-CD55-1486-83D688E8D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4DD517-CD2A-6C0A-741C-D9DA9F81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D9842-7EBD-1908-6E61-06A83B7C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5AFB6-CFE0-A9B7-9448-DAE6B36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7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C00D-9713-6F90-4290-557FAC7E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87D854-2240-338C-2F36-068517EC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132FC-0D66-8352-B357-71B49048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F5C83-A05F-4703-32F6-363CC760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41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9F373E-CC94-3167-E323-E43A8BB28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3925C6-AC4D-D151-3F10-AF186C89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3AC4E-3B8E-097E-2409-86540898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774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BE982-72A2-66DB-ECC8-1170FEC93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BDD5-CA8B-A12B-B303-1EE1F10F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BD3BE-681D-4479-3D30-77F823811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8852-CF96-2D94-E414-80A0ACE9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B3F89-289B-BBD5-DDB2-53D46480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B362A-9532-08D7-6739-9ECBE6F7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EFC2-9DBB-9FCC-71E2-FD5B9FEB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43D52-CD5B-BF49-B81E-6A8B064B0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E335D-D2AA-B1BD-1187-3A877A61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2FF7B-E06C-CE1B-686B-38E42CA7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D3FEC-9148-2168-C8CD-8091B525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1494F-365F-A7A4-C09B-B0CE9EE3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93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7DA7C-98D5-144F-672F-5B7F778D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B4E6A-D6B9-3C35-FA3B-38EB6D185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0E439-8FBD-279E-102B-7497F7F98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66CEE-CF9E-44B3-84D0-9BF43A8324A7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15A1C-15AC-F11A-7FC9-07D05F8CF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21C8F-2CB5-1B53-3FC7-A497DD97C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B7045-7283-4DF7-88F2-4DD44A810A8A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6D313-754A-D927-E599-F12A7FF704A4}"/>
              </a:ext>
            </a:extLst>
          </p:cNvPr>
          <p:cNvSpPr txBox="1"/>
          <p:nvPr userDrawn="1"/>
        </p:nvSpPr>
        <p:spPr>
          <a:xfrm rot="20173713">
            <a:off x="838200" y="2967333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>
                    <a:lumMod val="85000"/>
                  </a:schemeClr>
                </a:solidFill>
              </a:rPr>
              <a:t>Github.com\snehakushwaha874</a:t>
            </a:r>
            <a:endParaRPr lang="en-IN" sz="54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7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6A6A-8397-F9DF-810E-A9DB4EA6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3"/>
            <a:ext cx="10515600" cy="755752"/>
          </a:xfrm>
        </p:spPr>
        <p:txBody>
          <a:bodyPr/>
          <a:lstStyle/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0D37E-89FD-8D5E-E096-90E025519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3870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6009"/>
                </a:solidFill>
              </a:rPr>
              <a:t>Pandas</a:t>
            </a:r>
            <a:r>
              <a:rPr lang="en-US" dirty="0"/>
              <a:t> is a Python library used for working with data sets. It has functions for analyzing, cleaning, exploring, and manipulating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Install Pandas </a:t>
            </a:r>
          </a:p>
          <a:p>
            <a:pPr marL="514350" indent="-514350">
              <a:buAutoNum type="arabicPeriod"/>
            </a:pPr>
            <a:r>
              <a:rPr lang="en-US" dirty="0"/>
              <a:t>Using pip (Python Package Installer)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6009"/>
                </a:solidFill>
              </a:rPr>
              <a:t>pip install pandas</a:t>
            </a:r>
          </a:p>
          <a:p>
            <a:pPr marL="0" indent="0">
              <a:buNone/>
            </a:pPr>
            <a:r>
              <a:rPr lang="en-US" dirty="0"/>
              <a:t>2. Using </a:t>
            </a:r>
            <a:r>
              <a:rPr lang="en-US" dirty="0" err="1"/>
              <a:t>conda</a:t>
            </a:r>
            <a:r>
              <a:rPr lang="en-US" dirty="0"/>
              <a:t> (Anaconda)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conda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install pandas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Import Pandas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import pandas as pd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E9010-8147-2AB9-FE9E-7052A5CE906C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19582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FA11-0FB5-DCA9-8E92-DBC09C9766B9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- describe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7FB4-28D4-E9F3-990E-A372D2E0E0EA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Provides a summary of descriptive statistics for numerical columns in your data frame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print("Descriptive Statistics")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df.describe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52B90B-54AA-4804-62F6-66429F44BE8F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D6D9E6E4-40AB-ADC5-5F26-C34CA5E7B814}"/>
              </a:ext>
            </a:extLst>
          </p:cNvPr>
          <p:cNvSpPr/>
          <p:nvPr/>
        </p:nvSpPr>
        <p:spPr>
          <a:xfrm>
            <a:off x="838200" y="3488241"/>
            <a:ext cx="10515600" cy="3152116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#count - gives the count of rows with non null values in each column</a:t>
            </a:r>
          </a:p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#mean - gives average of each column</a:t>
            </a:r>
          </a:p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#min - smallest data in the column</a:t>
            </a:r>
          </a:p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#25% - first quarter of your data</a:t>
            </a:r>
          </a:p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#50% - median value</a:t>
            </a:r>
          </a:p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#75% - third quarter of your data</a:t>
            </a:r>
          </a:p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#max - largest data in the column</a:t>
            </a:r>
          </a:p>
          <a:p>
            <a:pPr algn="ctr"/>
            <a:r>
              <a:rPr lang="en-US" sz="2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#std - standard deviation - how much values are spread from average value - if std &gt; mean then the values are have big differences and vice versa</a:t>
            </a:r>
          </a:p>
          <a:p>
            <a:pPr algn="ctr"/>
            <a:endParaRPr lang="en-US" sz="2000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6648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B77F-9ECC-56F2-6BAD-712040F66FB2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FILTER ROWS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C786-8E36-3962-E58C-DCB81DB89C76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Returns a tuple with number of (</a:t>
            </a:r>
            <a:r>
              <a:rPr lang="en-US" dirty="0" err="1"/>
              <a:t>row,column</a:t>
            </a:r>
            <a:r>
              <a:rPr lang="en-US" dirty="0"/>
              <a:t>) - find the size of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#single condition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high_salary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</a:t>
            </a: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['Salary']&gt;50000]</a:t>
            </a:r>
          </a:p>
          <a:p>
            <a:pPr marL="0" indent="0">
              <a:buNone/>
            </a:pP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print("Employees with salary greater than 50000")</a:t>
            </a:r>
          </a:p>
          <a:p>
            <a:pPr marL="0" indent="0">
              <a:buNone/>
            </a:pP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high_salary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b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2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#multiple conditions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salary_age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[(</a:t>
            </a: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['Salary']&gt;50000) &amp; (</a:t>
            </a: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['Age']&gt;80)]</a:t>
            </a:r>
          </a:p>
          <a:p>
            <a:pPr marL="0" indent="0">
              <a:buNone/>
            </a:pP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print("Employees with Salary greater than 50000 and Age greater than 80")</a:t>
            </a:r>
          </a:p>
          <a:p>
            <a:pPr marL="0" indent="0">
              <a:buNone/>
            </a:pP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salary_age</a:t>
            </a:r>
            <a:r>
              <a:rPr lang="en-US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33524-5239-C522-D209-965FBC5418E4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51B42702-0104-E303-9BAB-C127BA82EA29}"/>
              </a:ext>
            </a:extLst>
          </p:cNvPr>
          <p:cNvSpPr/>
          <p:nvPr/>
        </p:nvSpPr>
        <p:spPr>
          <a:xfrm>
            <a:off x="6240379" y="2589883"/>
            <a:ext cx="5113421" cy="1982117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#for AND condition use -&gt; &amp;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#for OR condition use -&gt; |</a:t>
            </a:r>
          </a:p>
        </p:txBody>
      </p:sp>
    </p:spTree>
    <p:extLst>
      <p:ext uri="{BB962C8B-B14F-4D97-AF65-F5344CB8AC3E}">
        <p14:creationId xmlns:p14="http://schemas.microsoft.com/office/powerpoint/2010/main" val="386465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3C8F-1679-00FA-FAB9-6CA7952A4655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SELECT COLUMNS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E190-0008-E443-09ED-694C21A46114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Returns columns selected and further queries can be performed.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32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#selecting single column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print("Names (Single Column returns series)")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name=</a:t>
            </a:r>
            <a:r>
              <a:rPr lang="en-US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['Name']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print(name)</a:t>
            </a:r>
          </a:p>
          <a:p>
            <a:pPr marL="0" indent="0">
              <a:buNone/>
            </a:pPr>
            <a:br>
              <a:rPr lang="en-US" sz="32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2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#selecting multiple columns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subset=</a:t>
            </a:r>
            <a:r>
              <a:rPr lang="en-US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[["</a:t>
            </a:r>
            <a:r>
              <a:rPr lang="en-US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Name","Age</a:t>
            </a: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"]]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print("Names, Age (Multiple Column returns </a:t>
            </a:r>
            <a:r>
              <a:rPr lang="en-US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dataframe</a:t>
            </a: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)")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print(subset)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25ED4-3271-5C1F-AAEC-C4743FAFF21F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6587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2E79F-86E3-3C09-8858-28601F60F62E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ADD COLUMN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8BD17-9C5E-F95B-1E96-A77B9540C07E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Pandas have 2 inbuilt methods for adding columns into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#Adding column via assignment - using square brackets, syntax : 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df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["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Column_name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"] = some data</a:t>
            </a:r>
          </a:p>
          <a:p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df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["Bonus"] = 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df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['Salary'] * 0.1 #calculating bonus as 10% increment of salary</a:t>
            </a:r>
          </a:p>
          <a:p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print(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df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)</a:t>
            </a:r>
          </a:p>
          <a:p>
            <a:b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</a:b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#Using insert() method - can be added at any index position, syntax : 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df.insert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(location,"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column_name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", 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some_data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)</a:t>
            </a:r>
          </a:p>
          <a:p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df.insert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(0,"Employee_Id",[1,2,3,4,5,6,7,8])</a:t>
            </a:r>
          </a:p>
          <a:p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print(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df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ea typeface="Microsoft Himalaya" panose="01010100010101010101" pitchFamily="2" charset="0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E6B5F-ECA4-89F3-F959-1C6899A1EB76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6537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3B67-4D67-CC63-2214-D10861AF5B4F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- UPDATE COLUMN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15C7-E29E-448C-0FA5-C50ECF937A91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Pandas has a method “.loc[]” that is used for </a:t>
            </a:r>
            <a:r>
              <a:rPr lang="en-US" dirty="0" err="1"/>
              <a:t>updation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</a:t>
            </a:r>
            <a:r>
              <a:rPr lang="en-US" sz="30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loc[]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used for accessing any cell, row, column.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syntax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df.loc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row_index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Column_name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= </a:t>
            </a:r>
            <a:r>
              <a:rPr lang="en-US" sz="2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new_value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#updating the salary of ram (single cell)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print("updating the salary of ram")</a:t>
            </a:r>
          </a:p>
          <a:p>
            <a:pPr marL="0" indent="0">
              <a:buNone/>
            </a:pPr>
            <a:r>
              <a:rPr lang="en-US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df.loc</a:t>
            </a: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[0, 'Salary'] = 55000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b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0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#increasing all salaries by 5% (whole column)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print("increasing all salaries by 5%")</a:t>
            </a:r>
          </a:p>
          <a:p>
            <a:pPr marL="0" indent="0">
              <a:buNone/>
            </a:pPr>
            <a:r>
              <a:rPr lang="en-US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['Salary'] = </a:t>
            </a:r>
            <a:r>
              <a:rPr lang="en-US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['Salary'] * 1.05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30B3B-FF0F-652D-4A73-FE701FC1901D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3512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46E1-701D-EA0F-0DC4-E68C187448BB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REMOVE COLUMN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6549-2A9C-F076-7D29-4DA4F1D141CD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</a:t>
            </a:r>
            <a:r>
              <a:rPr lang="en-US" sz="32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.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[]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used for removing columns from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#removing single column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df.drop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(columns=['Performance Score'],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b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#removing multiple columns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df.drop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(columns=['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Salary','Age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'],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EA51A-721C-5BA6-87B4-D579DB3C17A9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4189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4456-63E1-D097-240C-1959938305A0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HANDLING MISSING DATA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67A4D-FD96-35B6-630B-D0665FEBE398}"/>
              </a:ext>
            </a:extLst>
          </p:cNvPr>
          <p:cNvSpPr txBox="1">
            <a:spLocks/>
          </p:cNvSpPr>
          <p:nvPr/>
        </p:nvSpPr>
        <p:spPr>
          <a:xfrm>
            <a:off x="838200" y="1805861"/>
            <a:ext cx="10515600" cy="461905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data={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"Name":['Ram',None,'Ghanshyam','Dhanshyam','Aditi','Jagdish','Raj','Simran'],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"Age":[28,None,22,30,29,40,25,32],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"Salary":[50000,None,45000,52000,49000,70000,48000,58000],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"Performance Score":[85,None,78,92,88,95,80,89]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(data)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df.isnull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())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df.isnull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().sum()) #return count of missing value in a column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9F4E64-991D-B900-AF2B-0C3CDDDED429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F0D8E-24CB-22EE-7026-1B0740113B7D}"/>
              </a:ext>
            </a:extLst>
          </p:cNvPr>
          <p:cNvSpPr txBox="1"/>
          <p:nvPr/>
        </p:nvSpPr>
        <p:spPr>
          <a:xfrm>
            <a:off x="1825178" y="933343"/>
            <a:ext cx="8742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FINDING MISSING VALUES</a:t>
            </a:r>
            <a:endParaRPr lang="en-IN" sz="3200" b="1" u="sng" dirty="0"/>
          </a:p>
        </p:txBody>
      </p:sp>
      <p:sp>
        <p:nvSpPr>
          <p:cNvPr id="7" name="Flowchart: Preparation 6">
            <a:extLst>
              <a:ext uri="{FF2B5EF4-FFF2-40B4-BE49-F238E27FC236}">
                <a16:creationId xmlns:a16="http://schemas.microsoft.com/office/drawing/2014/main" id="{8DAED6E2-E104-545D-26C8-44FE9108759A}"/>
              </a:ext>
            </a:extLst>
          </p:cNvPr>
          <p:cNvSpPr/>
          <p:nvPr/>
        </p:nvSpPr>
        <p:spPr>
          <a:xfrm>
            <a:off x="7374194" y="3311154"/>
            <a:ext cx="4424516" cy="211642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Nan - Not a Number</a:t>
            </a:r>
          </a:p>
          <a:p>
            <a:pPr algn="ctr"/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None - for object data types</a:t>
            </a:r>
          </a:p>
          <a:p>
            <a:pPr algn="ctr"/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--------------------------------------------------</a:t>
            </a:r>
          </a:p>
          <a:p>
            <a:pPr algn="ctr"/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For identifying Nan missing values</a:t>
            </a:r>
          </a:p>
          <a:p>
            <a:pPr algn="ctr"/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method - </a:t>
            </a:r>
            <a:r>
              <a:rPr lang="en-US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isNull</a:t>
            </a:r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()</a:t>
            </a:r>
          </a:p>
          <a:p>
            <a:pPr algn="ctr"/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True - Nan is missing</a:t>
            </a:r>
          </a:p>
          <a:p>
            <a:pPr algn="ctr"/>
            <a:r>
              <a:rPr lang="en-US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False - Value is present</a:t>
            </a:r>
          </a:p>
        </p:txBody>
      </p:sp>
    </p:spTree>
    <p:extLst>
      <p:ext uri="{BB962C8B-B14F-4D97-AF65-F5344CB8AC3E}">
        <p14:creationId xmlns:p14="http://schemas.microsoft.com/office/powerpoint/2010/main" val="221851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D5E92C3-4392-4442-7432-3260F2B8ACB0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HANDLING MISSING DATA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236CD30-E3DC-C8A1-7BB1-537B2CD7E2D7}"/>
              </a:ext>
            </a:extLst>
          </p:cNvPr>
          <p:cNvSpPr txBox="1">
            <a:spLocks/>
          </p:cNvSpPr>
          <p:nvPr/>
        </p:nvSpPr>
        <p:spPr>
          <a:xfrm>
            <a:off x="838200" y="2021305"/>
            <a:ext cx="10515600" cy="4619052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#remove the missing values of a row/</a:t>
            </a:r>
            <a:r>
              <a:rPr lang="en-IN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column,syntax</a:t>
            </a: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: </a:t>
            </a:r>
            <a:r>
              <a:rPr lang="en-IN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dropna</a:t>
            </a: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(axis = 0(0-&gt;row, 1-&gt;column), </a:t>
            </a:r>
            <a:r>
              <a:rPr lang="en-IN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 True)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df.dropna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b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#replaces the None value with the given value, syntax: </a:t>
            </a:r>
            <a:r>
              <a:rPr lang="en-IN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fillna</a:t>
            </a: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(value, </a:t>
            </a:r>
            <a:r>
              <a:rPr lang="en-IN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df.fillna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(0,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b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#replaces the None value with the calculated value, syntax: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ColumnName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'].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fillna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ColumnName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'].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statistical_method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(),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['Age'].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fillna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['Age'].mean(),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4A09A-9C81-8AD2-057C-9F2C3B0BD67C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198B61-925C-FDE9-0BFA-2D8D6013EF1A}"/>
              </a:ext>
            </a:extLst>
          </p:cNvPr>
          <p:cNvSpPr txBox="1"/>
          <p:nvPr/>
        </p:nvSpPr>
        <p:spPr>
          <a:xfrm>
            <a:off x="1719610" y="933343"/>
            <a:ext cx="8742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FINDING MISSING VALUES</a:t>
            </a:r>
            <a:endParaRPr lang="en-IN" sz="3200" b="1" u="sng" dirty="0"/>
          </a:p>
        </p:txBody>
      </p:sp>
    </p:spTree>
    <p:extLst>
      <p:ext uri="{BB962C8B-B14F-4D97-AF65-F5344CB8AC3E}">
        <p14:creationId xmlns:p14="http://schemas.microsoft.com/office/powerpoint/2010/main" val="638999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C245C31-AA98-5B1C-5A24-A5B3885FD369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HANDLING MISSING DATA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38FD848-CE48-8D8B-DEDD-5EAD08F7D1F8}"/>
              </a:ext>
            </a:extLst>
          </p:cNvPr>
          <p:cNvSpPr txBox="1">
            <a:spLocks/>
          </p:cNvSpPr>
          <p:nvPr/>
        </p:nvSpPr>
        <p:spPr>
          <a:xfrm>
            <a:off x="838200" y="1789471"/>
            <a:ext cx="10515600" cy="485088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data={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"Time" : [1,2,3,4,5],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"Value" : [10,None,30,None,50] }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</a:t>
            </a:r>
            <a:r>
              <a:rPr lang="en-IN" sz="2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(data)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print("Before Interpolation")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2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b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#types : linear, polynomial, time, cubic etc.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#linear interpolation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['Value']=</a:t>
            </a:r>
            <a:r>
              <a:rPr lang="en-IN" sz="2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['Value'].interpolate(method="linear")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print("After Interpolation")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2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E3F23-10BA-3CF5-2A4B-D0379F1D47C6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20D0C0-225F-20B0-68E4-26D99689C29A}"/>
              </a:ext>
            </a:extLst>
          </p:cNvPr>
          <p:cNvSpPr txBox="1"/>
          <p:nvPr/>
        </p:nvSpPr>
        <p:spPr>
          <a:xfrm>
            <a:off x="383458" y="1081549"/>
            <a:ext cx="114152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INTERPOLATION -  refers to filling of missing value with estimated value (works only with numerical columns). Used for - preserving data integrity, smooth trends, avoid data loss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32094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3CC1-7C3F-D098-E479-178A65B13361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SORTING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1804-FC75-EA7D-E151-F61DE7339D0A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Sorting refers to arranging data according to some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Sorting data in one column, syntax: </a:t>
            </a:r>
            <a:r>
              <a:rPr lang="en-US" sz="2200" dirty="0" err="1"/>
              <a:t>sort_values</a:t>
            </a:r>
            <a:r>
              <a:rPr lang="en-US" sz="2200" dirty="0"/>
              <a:t>(by="</a:t>
            </a:r>
            <a:r>
              <a:rPr lang="en-US" sz="2200" dirty="0" err="1"/>
              <a:t>Column_Name</a:t>
            </a:r>
            <a:r>
              <a:rPr lang="en-US" sz="2200" dirty="0"/>
              <a:t>", ascending=True, </a:t>
            </a:r>
            <a:r>
              <a:rPr lang="en-US" sz="2200" dirty="0" err="1"/>
              <a:t>inplace</a:t>
            </a:r>
            <a:r>
              <a:rPr lang="en-US" sz="2200" dirty="0"/>
              <a:t>=True), ascending=True-&gt; ascending, ascending=False-&gt; descending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0" indent="0">
              <a:buNone/>
            </a:pP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#Sorting data in single column</a:t>
            </a:r>
            <a:endParaRPr lang="en-US" sz="2600" b="1" dirty="0">
              <a:solidFill>
                <a:schemeClr val="tx1">
                  <a:lumMod val="95000"/>
                  <a:lumOff val="5000"/>
                </a:schemeClr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r>
              <a:rPr lang="en-IN" sz="2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df.sort_values</a:t>
            </a: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(by="Age", ascending=False, </a:t>
            </a:r>
            <a:r>
              <a:rPr lang="en-IN" sz="2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print("Sorting age in descending order :-")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2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b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#Sorting data in multiple columns</a:t>
            </a:r>
          </a:p>
          <a:p>
            <a:pPr marL="0" indent="0">
              <a:buNone/>
            </a:pPr>
            <a:r>
              <a:rPr lang="en-IN" sz="2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df.sort_values</a:t>
            </a: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(by=["</a:t>
            </a:r>
            <a:r>
              <a:rPr lang="en-IN" sz="2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Age","Salary</a:t>
            </a: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"], ascending=[True, False], </a:t>
            </a:r>
            <a:r>
              <a:rPr lang="en-IN" sz="2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inplace</a:t>
            </a: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=True)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print("Sorting age &amp; salary in descending order :-")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2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F25B28-6A8E-525A-ECD0-A100FEDCB1D5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49408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0AAB3-24C8-2AFC-412D-6B537C8535C4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- SERIES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3B91-E7A8-48AF-6AAD-1DE19484339B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SERIES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is a one-dimensional labelled array that can hold any data type : integers, floats, strings, or even python objects.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/>
              <a:t>Each element in the Series has a unique label called an</a:t>
            </a:r>
            <a:r>
              <a:rPr lang="en-US" b="1" dirty="0"/>
              <a:t> </a:t>
            </a:r>
            <a:r>
              <a:rPr lang="en-US" b="1" dirty="0">
                <a:solidFill>
                  <a:srgbClr val="006009"/>
                </a:solidFill>
              </a:rPr>
              <a:t>index</a:t>
            </a:r>
            <a:r>
              <a:rPr lang="en-US" dirty="0">
                <a:solidFill>
                  <a:srgbClr val="006009"/>
                </a:solidFill>
              </a:rPr>
              <a:t>.</a:t>
            </a:r>
          </a:p>
          <a:p>
            <a:r>
              <a:rPr lang="en-US" dirty="0"/>
              <a:t>It is often used to track changes or patterns over time, such as daily temperatures, stock prices, or sales revenue.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  <a:br>
              <a:rPr lang="en-US" sz="3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my_list</a:t>
            </a:r>
            <a:r>
              <a:rPr lang="en-US" sz="3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[10, 20, 30, 40]</a:t>
            </a:r>
            <a:br>
              <a:rPr lang="en-US" sz="3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3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 = </a:t>
            </a:r>
            <a:r>
              <a:rPr lang="en-US" sz="3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pd.Series</a:t>
            </a:r>
            <a:r>
              <a:rPr lang="en-US" sz="3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</a:t>
            </a:r>
            <a:r>
              <a:rPr lang="en-US" sz="36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my_list</a:t>
            </a:r>
            <a:r>
              <a:rPr lang="en-US" sz="36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  <a:endParaRPr lang="en-IN" sz="3200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E7D17-3718-CCD1-F7A5-DA8705BAE9EE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540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2877-E97F-DDCE-B9F1-DE3B09ED837A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GROUP BY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9F82F-7DCA-C9F6-4BF8-98B93ADEAE86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</a:t>
            </a:r>
            <a:r>
              <a:rPr lang="en-US" dirty="0" err="1"/>
              <a:t>groupby</a:t>
            </a:r>
            <a:r>
              <a:rPr lang="en-US" dirty="0"/>
              <a:t> operation involves some combination of </a:t>
            </a:r>
            <a:r>
              <a:rPr lang="en-US" b="1" dirty="0"/>
              <a:t>splitting the object, applying a function, and combining the results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3200" b="1" dirty="0">
              <a:cs typeface="Microsoft Uighur" panose="02000000000000000000" pitchFamily="2" charset="-78"/>
            </a:endParaRPr>
          </a:p>
          <a:p>
            <a:pPr marL="0" indent="0">
              <a:buNone/>
            </a:pPr>
            <a:r>
              <a:rPr lang="en-US" sz="32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#grouping age column and calculating salary of each age group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group = </a:t>
            </a:r>
            <a:r>
              <a:rPr lang="en-US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df.groupby</a:t>
            </a: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("Age")["Salary"].sum()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print(group)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0A7C1-2B2B-F528-6459-091F4EC7E908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03103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184C-FC3F-5A0E-A185-A58471328E3B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AGGREGATE FUNCTIONS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CFFC8-4B81-CE9E-ED2C-D4F82F65D5FF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1. sum() - calculates the sum of the given column : 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["Age"].sum())</a:t>
            </a:r>
          </a:p>
          <a:p>
            <a:pPr marL="0" indent="0">
              <a:buNone/>
            </a:pPr>
            <a:b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2. mean() - calculates the average of the given column : 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["Age"].mean())</a:t>
            </a:r>
            <a:endParaRPr lang="en-US" sz="24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b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3. median() - calculates the median of the given column : 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["Age"].median())</a:t>
            </a:r>
            <a:endParaRPr lang="en-US" sz="24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b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4. count() - returns the count of values of the given column : 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["Age"].count())</a:t>
            </a:r>
            <a:endParaRPr lang="en-US" sz="24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b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5. min() - returns the minimum element of the given column : 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["Age"].min())</a:t>
            </a:r>
            <a:endParaRPr lang="en-US" sz="24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b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6. max() - returns </a:t>
            </a:r>
            <a:r>
              <a:rPr lang="en-US" sz="2400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th</a:t>
            </a: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maximum element sum of the given column : 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["Age"].max())</a:t>
            </a:r>
            <a:endParaRPr lang="en-US" sz="2400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b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US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7. std() - calculates the standard deviation of the given column : 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US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US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["Age"].std())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A8F32D-A8C4-FD42-432E-F936C95B00B3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131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8D71-2ED0-B713-93C6-3026847016BC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MERGING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C3DF4-6713-A6F5-827A-ACD59266A0E6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Merging refers to joining rows of two or more </a:t>
            </a:r>
            <a:r>
              <a:rPr lang="en-US" dirty="0" err="1"/>
              <a:t>dataframes</a:t>
            </a:r>
            <a:r>
              <a:rPr lang="en-US" dirty="0"/>
              <a:t> based on a common key column. They are like SQL Joins.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Syntax : </a:t>
            </a:r>
            <a:r>
              <a:rPr lang="en-US" sz="2000" dirty="0" err="1"/>
              <a:t>pd.merge</a:t>
            </a:r>
            <a:r>
              <a:rPr lang="en-US" sz="2000" dirty="0"/>
              <a:t>(df1, df2, on="</a:t>
            </a:r>
            <a:r>
              <a:rPr lang="en-US" sz="2000" dirty="0" err="1"/>
              <a:t>Common_Column_Name</a:t>
            </a:r>
            <a:r>
              <a:rPr lang="en-US" sz="2000" dirty="0"/>
              <a:t>", how="type of join")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types :-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inner - return values with common cell value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outer - return values with all common cell value and replaces the non-common value with Nan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left - return values of left column those are common in right column also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left - return values of right column those are common in left column also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cross - returns cartesian product of both </a:t>
            </a:r>
            <a:r>
              <a:rPr lang="en-US" sz="2000" dirty="0" err="1"/>
              <a:t>dataframes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8E34D-65FE-5651-8B3D-18795372745F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85823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B235-342E-46E2-CD39-984AB1F596AF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MERGING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0FDC6-0EFE-DB0C-1881-774DDD08AFC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df_customers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({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'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CustomerID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':[1,2,3],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'Name':["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ramesh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","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suresh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","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kalpesh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"]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})</a:t>
            </a:r>
          </a:p>
          <a:p>
            <a:pPr marL="0" indent="0">
              <a:buNone/>
            </a:pPr>
            <a:b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df_orders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({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'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CustomerID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':[1,2,4],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'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Order_Amount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':[250,450,350]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})</a:t>
            </a:r>
          </a:p>
          <a:p>
            <a:pPr marL="0" indent="0">
              <a:buNone/>
            </a:pPr>
            <a:b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df_merged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pd.merge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df_customers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, 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df_orders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, on="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CustomerID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", how="cross")</a:t>
            </a:r>
          </a:p>
          <a:p>
            <a:pPr marL="0" indent="0">
              <a:buNone/>
            </a:pP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df_merged</a:t>
            </a:r>
            <a:r>
              <a:rPr lang="en-IN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0ADBA1-7F01-AC54-CB0F-D7ADAEA54901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163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FE06-D900-805B-52CA-199C2696D9AE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- DATAFRAME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98AB-841C-DC28-F39A-0598799200B1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olidFill>
                  <a:srgbClr val="006009"/>
                </a:solidFill>
              </a:rPr>
              <a:t>DATAFRAME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is a two-dimensional labeled data structure, similar to table in a database, an excel spreadsheet, or SQL table.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It consists of</a:t>
            </a:r>
            <a:r>
              <a:rPr lang="en-US" dirty="0">
                <a:solidFill>
                  <a:srgbClr val="006009"/>
                </a:solidFill>
              </a:rPr>
              <a:t> </a:t>
            </a:r>
            <a:r>
              <a:rPr lang="en-US" b="1" dirty="0">
                <a:solidFill>
                  <a:srgbClr val="006009"/>
                </a:solidFill>
              </a:rPr>
              <a:t>rows</a:t>
            </a:r>
            <a:r>
              <a:rPr lang="en-US" dirty="0">
                <a:solidFill>
                  <a:srgbClr val="006009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006009"/>
                </a:solidFill>
              </a:rPr>
              <a:t>columns</a:t>
            </a:r>
            <a:r>
              <a:rPr lang="en-US" dirty="0"/>
              <a:t>, where: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Rows have indices (labels)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Columns have names (labels)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	data={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		 "Name":['</a:t>
            </a:r>
            <a:r>
              <a:rPr lang="en-IN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Ram','Shyam','Ghanshyam</a:t>
            </a: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'],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		"Age":[10,20,30],</a:t>
            </a:r>
          </a:p>
          <a:p>
            <a:pPr marL="0" indent="0">
              <a:buNone/>
            </a:pP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           }</a:t>
            </a:r>
            <a:b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	</a:t>
            </a:r>
            <a:r>
              <a:rPr lang="en-IN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sz="3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sz="3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(data)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47CEE-888D-BE8E-F343-5B7A62BBD5A9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853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EB33-78F1-82FA-C8D5-6D4BF8475E51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READ FILES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0D90-998F-D818-EF0C-B456A4DB2CA1}"/>
              </a:ext>
            </a:extLst>
          </p:cNvPr>
          <p:cNvSpPr txBox="1">
            <a:spLocks/>
          </p:cNvSpPr>
          <p:nvPr/>
        </p:nvSpPr>
        <p:spPr>
          <a:xfrm>
            <a:off x="838199" y="1253331"/>
            <a:ext cx="10852355" cy="998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Pandas has built in method </a:t>
            </a:r>
            <a:r>
              <a:rPr lang="en-US" dirty="0">
                <a:solidFill>
                  <a:srgbClr val="006009"/>
                </a:solidFill>
              </a:rPr>
              <a:t>“</a:t>
            </a:r>
            <a:r>
              <a:rPr lang="en-US" b="1" dirty="0">
                <a:solidFill>
                  <a:srgbClr val="006009"/>
                </a:solidFill>
              </a:rPr>
              <a:t>read_...” </a:t>
            </a:r>
            <a:r>
              <a:rPr lang="en-US" dirty="0"/>
              <a:t>to import data from other data type files.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8FD4F1-9DBB-4561-3253-397888D2D51E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A9D45-6527-D8AB-AC7F-3988F49576A7}"/>
              </a:ext>
            </a:extLst>
          </p:cNvPr>
          <p:cNvSpPr txBox="1"/>
          <p:nvPr/>
        </p:nvSpPr>
        <p:spPr>
          <a:xfrm>
            <a:off x="924232" y="2251587"/>
            <a:ext cx="676459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  <a:b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28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1. reading data from csv file into </a:t>
            </a:r>
            <a:r>
              <a:rPr lang="en-IN" sz="2800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dataframe</a:t>
            </a:r>
            <a:endParaRPr lang="en-IN" sz="2800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</a:t>
            </a:r>
            <a:r>
              <a:rPr lang="en-IN" sz="28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</a:t>
            </a:r>
            <a:r>
              <a:rPr lang="en-IN" sz="28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pd.read_csv</a:t>
            </a:r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("sales_data_sample.csv", encoding="latin1")</a:t>
            </a:r>
          </a:p>
          <a:p>
            <a:b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28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2.</a:t>
            </a:r>
            <a:r>
              <a:rPr lang="en-IN" sz="2800" b="1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</a:t>
            </a:r>
            <a:r>
              <a:rPr lang="en-IN" sz="28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reading data from excel file into </a:t>
            </a:r>
            <a:r>
              <a:rPr lang="en-IN" sz="2800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dataframe</a:t>
            </a:r>
            <a:endParaRPr lang="en-IN" sz="2800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r>
              <a:rPr lang="en-IN" sz="28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sz="28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pd.read_excel</a:t>
            </a:r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("SampleSuperstore.xlsx")</a:t>
            </a:r>
          </a:p>
          <a:p>
            <a:endParaRPr lang="en-IN" sz="2800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r>
              <a:rPr lang="en-IN" sz="28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3. reading data from </a:t>
            </a:r>
            <a:r>
              <a:rPr lang="en-IN" sz="2800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json</a:t>
            </a:r>
            <a:r>
              <a:rPr lang="en-IN" sz="28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file into </a:t>
            </a:r>
            <a:r>
              <a:rPr lang="en-IN" sz="2800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dataframe</a:t>
            </a:r>
            <a:endParaRPr lang="en-US" sz="2800" b="1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r>
              <a:rPr lang="en-IN" sz="28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sz="28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pd.read_json</a:t>
            </a:r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</a:t>
            </a:r>
            <a:r>
              <a:rPr lang="en-IN" sz="28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sample_Data.json</a:t>
            </a:r>
            <a:r>
              <a:rPr lang="en-IN" sz="28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")</a:t>
            </a:r>
          </a:p>
          <a:p>
            <a:endParaRPr lang="en-IN" dirty="0"/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C407EFEF-EA71-5A78-393D-89DAB654E369}"/>
              </a:ext>
            </a:extLst>
          </p:cNvPr>
          <p:cNvSpPr/>
          <p:nvPr/>
        </p:nvSpPr>
        <p:spPr>
          <a:xfrm>
            <a:off x="7138219" y="2489986"/>
            <a:ext cx="4925962" cy="2753032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while importing csv file if </a:t>
            </a:r>
            <a:r>
              <a:rPr lang="en-IN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if</a:t>
            </a:r>
            <a:r>
              <a:rPr lang="en-IN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 error come</a:t>
            </a:r>
          </a:p>
          <a:p>
            <a:pPr algn="ctr"/>
            <a:r>
              <a:rPr lang="en-IN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UnicodeDecodeError</a:t>
            </a:r>
            <a:r>
              <a:rPr lang="en-IN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: 'utf-8' codec can't decode byte 0x84 in position 5327: invalid start byte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</a:t>
            </a:r>
            <a:r>
              <a:rPr lang="en-IN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pd.read_csv</a:t>
            </a:r>
            <a:r>
              <a:rPr lang="en-IN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("sales_data_sample.csv", encoding="utf-8")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=</a:t>
            </a:r>
            <a:r>
              <a:rPr lang="en-IN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pd.read_csv</a:t>
            </a:r>
            <a:r>
              <a:rPr lang="en-IN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("sales_data_sample.csv", encoding="latin1")</a:t>
            </a:r>
          </a:p>
        </p:txBody>
      </p:sp>
    </p:spTree>
    <p:extLst>
      <p:ext uri="{BB962C8B-B14F-4D97-AF65-F5344CB8AC3E}">
        <p14:creationId xmlns:p14="http://schemas.microsoft.com/office/powerpoint/2010/main" val="192794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FCB7-7971-414B-62AF-CBED4749DD29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WRITE FILES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BBB4-FE5A-3DCD-DDCC-02FF5D7EA099}"/>
              </a:ext>
            </a:extLst>
          </p:cNvPr>
          <p:cNvSpPr txBox="1">
            <a:spLocks/>
          </p:cNvSpPr>
          <p:nvPr/>
        </p:nvSpPr>
        <p:spPr>
          <a:xfrm>
            <a:off x="838199" y="1253331"/>
            <a:ext cx="10852355" cy="998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Pandas has built in method </a:t>
            </a:r>
            <a:r>
              <a:rPr lang="en-US" b="1" dirty="0">
                <a:solidFill>
                  <a:srgbClr val="006009"/>
                </a:solidFill>
              </a:rPr>
              <a:t>“to_...” </a:t>
            </a:r>
            <a:r>
              <a:rPr lang="en-US" dirty="0"/>
              <a:t>to export data to other data type files.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065D9-0E41-A5CE-8E3C-E646E11AB5DC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8D70E-778B-1041-3DDB-4867A1C6A5F6}"/>
              </a:ext>
            </a:extLst>
          </p:cNvPr>
          <p:cNvSpPr txBox="1"/>
          <p:nvPr/>
        </p:nvSpPr>
        <p:spPr>
          <a:xfrm>
            <a:off x="838199" y="1939272"/>
            <a:ext cx="67645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data={</a:t>
            </a:r>
          </a:p>
          <a:p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"Name":['</a:t>
            </a:r>
            <a:r>
              <a:rPr lang="en-IN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Ram','Shyam','Ghanshyam</a:t>
            </a:r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'],</a:t>
            </a:r>
          </a:p>
          <a:p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"Age":[10,20,30],</a:t>
            </a:r>
          </a:p>
          <a:p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  <a:b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(data)</a:t>
            </a:r>
          </a:p>
          <a:p>
            <a:pPr marL="457200" indent="-457200">
              <a:buAutoNum type="arabicPeriod"/>
            </a:pPr>
            <a:r>
              <a:rPr lang="en-IN" sz="24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Export to csv file</a:t>
            </a:r>
          </a:p>
          <a:p>
            <a:r>
              <a:rPr lang="en-IN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df.to_csv</a:t>
            </a:r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("output.csv", index=False)</a:t>
            </a:r>
          </a:p>
          <a:p>
            <a:pPr marL="457200" indent="-457200">
              <a:buAutoNum type="arabicPeriod"/>
            </a:pPr>
            <a:r>
              <a:rPr lang="en-IN" sz="24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Export to csv file</a:t>
            </a:r>
          </a:p>
          <a:p>
            <a:r>
              <a:rPr lang="en-IN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df.to_excel</a:t>
            </a:r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("output1.xlsx", index=False)</a:t>
            </a:r>
          </a:p>
          <a:p>
            <a:r>
              <a:rPr lang="en-IN" sz="2400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3.       </a:t>
            </a:r>
            <a:r>
              <a:rPr lang="en-IN" sz="24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Export to csv file</a:t>
            </a:r>
          </a:p>
          <a:p>
            <a:r>
              <a:rPr lang="en-IN" sz="24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df.to_json</a:t>
            </a:r>
            <a:r>
              <a:rPr lang="en-IN" sz="24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("output2.json",index=False)</a:t>
            </a: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413FB32A-F359-1844-68A5-B0C0C23775C3}"/>
              </a:ext>
            </a:extLst>
          </p:cNvPr>
          <p:cNvSpPr/>
          <p:nvPr/>
        </p:nvSpPr>
        <p:spPr>
          <a:xfrm>
            <a:off x="7079226" y="2967024"/>
            <a:ext cx="4424516" cy="211642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if excel file is not getting imported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4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pip install </a:t>
            </a:r>
            <a:r>
              <a:rPr lang="en-US" sz="2400" b="1" dirty="0" err="1">
                <a:latin typeface="Microsoft Uighur" panose="02000000000000000000" pitchFamily="2" charset="-78"/>
                <a:cs typeface="Microsoft Uighur" panose="02000000000000000000" pitchFamily="2" charset="-78"/>
              </a:rPr>
              <a:t>xyrd</a:t>
            </a:r>
            <a:endParaRPr lang="en-IN" sz="2400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9137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58F23F-94CF-DF71-F3E8-D25F1C0B2698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info()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8BC67B-9AAB-E492-B3EE-45DF651DB083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Method use to find the number of rows &amp; columns, column names, data type of columns , non null columns and memory usage of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4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sz="4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4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sz="4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pd.read_json</a:t>
            </a:r>
            <a:r>
              <a:rPr lang="en-IN" sz="4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</a:t>
            </a:r>
            <a:r>
              <a:rPr lang="en-IN" sz="40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sample_Data.json</a:t>
            </a:r>
            <a:r>
              <a:rPr lang="en-IN" sz="4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")</a:t>
            </a:r>
          </a:p>
          <a:p>
            <a:pPr marL="0" indent="0">
              <a:buNone/>
            </a:pPr>
            <a:br>
              <a:rPr lang="en-IN" sz="4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4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print("Print displaying the info of the Dataset")</a:t>
            </a:r>
          </a:p>
          <a:p>
            <a:pPr marL="0" indent="0">
              <a:buNone/>
            </a:pPr>
            <a:r>
              <a:rPr lang="en-IN" sz="40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print(df.info())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16E986-C4DC-07A2-4329-F677F5A85C71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99740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46AE2-C0B3-EF37-0277-C470DB5A3763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– ROW FUNCTIONS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6BD9-6D64-6021-6A5A-FEDD44BE6972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n-US" b="1" dirty="0"/>
              <a:t>head(n) </a:t>
            </a:r>
            <a:r>
              <a:rPr lang="en-US" dirty="0"/>
              <a:t>– gives first n value of the </a:t>
            </a:r>
            <a:r>
              <a:rPr lang="en-US" dirty="0" err="1"/>
              <a:t>df</a:t>
            </a:r>
            <a:r>
              <a:rPr lang="en-US" dirty="0"/>
              <a:t>, by default gives 5 rows</a:t>
            </a:r>
          </a:p>
          <a:p>
            <a:pPr marL="0" indent="0">
              <a:buNone/>
            </a:pPr>
            <a:r>
              <a:rPr lang="en-US" b="1" dirty="0"/>
              <a:t>2.    tail(n) </a:t>
            </a:r>
            <a:r>
              <a:rPr lang="en-US" dirty="0"/>
              <a:t>– gives last n value of the </a:t>
            </a:r>
            <a:r>
              <a:rPr lang="en-US" dirty="0" err="1"/>
              <a:t>df</a:t>
            </a:r>
            <a:r>
              <a:rPr lang="en-US" dirty="0"/>
              <a:t>, by default gives 5 rows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= 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pd.read_json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("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sample_Data.json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")</a:t>
            </a:r>
          </a:p>
          <a:p>
            <a:pPr marL="0" indent="0">
              <a:buNone/>
            </a:pPr>
            <a:r>
              <a:rPr lang="en-IN" sz="32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First 10 rows</a:t>
            </a:r>
            <a:b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</a:b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print("Displaying first 10 rows")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df.head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(10))</a:t>
            </a:r>
          </a:p>
          <a:p>
            <a:pPr marL="0" indent="0">
              <a:buNone/>
            </a:pPr>
            <a:r>
              <a:rPr lang="en-IN" sz="32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Last 10 rows</a:t>
            </a:r>
            <a:endParaRPr lang="en-IN" sz="3200" b="1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  <a:p>
            <a:pPr marL="0" indent="0">
              <a:buNone/>
            </a:pP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print("Displaying last 10 rows")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32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df.tail</a:t>
            </a:r>
            <a:r>
              <a:rPr lang="en-IN" sz="32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(10))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E9CF5-2D6F-90B3-A8DD-ED42929D473A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  <p:sp>
        <p:nvSpPr>
          <p:cNvPr id="5" name="Flowchart: Preparation 4">
            <a:extLst>
              <a:ext uri="{FF2B5EF4-FFF2-40B4-BE49-F238E27FC236}">
                <a16:creationId xmlns:a16="http://schemas.microsoft.com/office/drawing/2014/main" id="{B5E3F880-0AE0-26CC-ACF2-4455E7F99065}"/>
              </a:ext>
            </a:extLst>
          </p:cNvPr>
          <p:cNvSpPr/>
          <p:nvPr/>
        </p:nvSpPr>
        <p:spPr>
          <a:xfrm>
            <a:off x="6769250" y="2888630"/>
            <a:ext cx="4424516" cy="2116428"/>
          </a:xfrm>
          <a:prstGeom prst="flowChartPreparation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Microsoft Uighur" panose="02000000000000000000" pitchFamily="2" charset="-78"/>
                <a:cs typeface="Microsoft Uighur" panose="02000000000000000000" pitchFamily="2" charset="-78"/>
              </a:rPr>
              <a:t>Does not work with float or other data types</a:t>
            </a:r>
            <a:endParaRPr lang="en-IN" sz="2400" b="1" dirty="0"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8223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464DF-E0D7-7AD2-F81C-4C4662F8CBF9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- columns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3895-90A9-0A7D-248D-EA6576BC400B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Returns the name of all columns and further operations can be performed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data={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"Name":['Ram','Shyam','Ghanshyam','Dhanshyam','Aditi','Jagdish','Raj','Simran'],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"Age":[28,34,22,30,29,40,25,32],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"Salary":[50000,60000,45000,52000,49000,70000,48000,58000],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}</a:t>
            </a:r>
          </a:p>
          <a:p>
            <a:pPr marL="0" indent="0">
              <a:buNone/>
            </a:pP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(data)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f'Columns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: {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df.columns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}')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49B057-5561-B79A-EE1C-7737F2D72576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469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37CE-6B60-2619-0917-EC3A22FF3B4B}"/>
              </a:ext>
            </a:extLst>
          </p:cNvPr>
          <p:cNvSpPr txBox="1">
            <a:spLocks/>
          </p:cNvSpPr>
          <p:nvPr/>
        </p:nvSpPr>
        <p:spPr>
          <a:xfrm>
            <a:off x="838200" y="217643"/>
            <a:ext cx="10515600" cy="75575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latin typeface="Bahnschrift Light" panose="020B0502040204020203" pitchFamily="34" charset="0"/>
              </a:rPr>
              <a:t>PANDAS - shape</a:t>
            </a:r>
            <a:endParaRPr lang="en-IN" b="1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EEE9-2EF5-7E5D-C247-1227D09CA8FF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387026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Returns a tuple with number of (</a:t>
            </a:r>
            <a:r>
              <a:rPr lang="en-US" dirty="0" err="1"/>
              <a:t>row,column</a:t>
            </a:r>
            <a:r>
              <a:rPr lang="en-US" dirty="0"/>
              <a:t>) - find the size of </a:t>
            </a:r>
            <a:r>
              <a:rPr lang="en-US" dirty="0" err="1"/>
              <a:t>dataframe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import pandas as pd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data={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"Name":['Ram','Shyam','Ghanshyam','Dhanshyam','Aditi','Jagdish','Raj','Simran'],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"Age":[28,34,22,30,29,40,25,32],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"Salary":[50000,60000,45000,52000,49000,70000,48000,58000],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    "Performance Score":[85,90,78,92,88,95,80,89]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}</a:t>
            </a:r>
          </a:p>
          <a:p>
            <a:pPr marL="0" indent="0">
              <a:buNone/>
            </a:pP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=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pd.DataFrame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(data)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)</a:t>
            </a:r>
          </a:p>
          <a:p>
            <a:pPr marL="0" indent="0">
              <a:buNone/>
            </a:pP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print(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f'Shape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 : {</a:t>
            </a:r>
            <a:r>
              <a:rPr lang="en-IN" sz="3500" dirty="0" err="1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df.shape</a:t>
            </a:r>
            <a:r>
              <a:rPr lang="en-IN" sz="3500" dirty="0">
                <a:solidFill>
                  <a:srgbClr val="006009"/>
                </a:solidFill>
                <a:latin typeface="Microsoft Uighur" panose="02000000000000000000" pitchFamily="2" charset="-78"/>
                <a:cs typeface="Microsoft Uighur" panose="02000000000000000000" pitchFamily="2" charset="-78"/>
              </a:rPr>
              <a:t>}')</a:t>
            </a:r>
          </a:p>
          <a:p>
            <a:pPr marL="0" indent="0">
              <a:buNone/>
            </a:pPr>
            <a:endParaRPr lang="en-IN" dirty="0">
              <a:solidFill>
                <a:srgbClr val="006009"/>
              </a:solidFill>
              <a:latin typeface="Microsoft Uighur" panose="02000000000000000000" pitchFamily="2" charset="-78"/>
              <a:cs typeface="Microsoft Uighur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17554-65A5-E040-0265-A568B7736A46}"/>
              </a:ext>
            </a:extLst>
          </p:cNvPr>
          <p:cNvSpPr txBox="1"/>
          <p:nvPr/>
        </p:nvSpPr>
        <p:spPr>
          <a:xfrm>
            <a:off x="117987" y="645600"/>
            <a:ext cx="119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______________________________________________________________________________________________________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75852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2389</Words>
  <Application>Microsoft Office PowerPoint</Application>
  <PresentationFormat>Widescreen</PresentationFormat>
  <Paragraphs>285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Bahnschrift Light</vt:lpstr>
      <vt:lpstr>Calibri</vt:lpstr>
      <vt:lpstr>Calibri Light</vt:lpstr>
      <vt:lpstr>Microsoft Uighur</vt:lpstr>
      <vt:lpstr>Wingdings</vt:lpstr>
      <vt:lpstr>Office Theme</vt:lpstr>
      <vt:lpstr>PANDAS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Kushwaha</dc:creator>
  <cp:lastModifiedBy>Sneha Kushwaha</cp:lastModifiedBy>
  <cp:revision>3</cp:revision>
  <dcterms:created xsi:type="dcterms:W3CDTF">2025-08-01T11:55:15Z</dcterms:created>
  <dcterms:modified xsi:type="dcterms:W3CDTF">2025-08-03T06:25:21Z</dcterms:modified>
</cp:coreProperties>
</file>