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60" r:id="rId2"/>
    <p:sldId id="261" r:id="rId3"/>
    <p:sldId id="262" r:id="rId4"/>
    <p:sldId id="263" r:id="rId5"/>
    <p:sldId id="264" r:id="rId6"/>
    <p:sldId id="257" r:id="rId7"/>
    <p:sldId id="256" r:id="rId8"/>
    <p:sldId id="259" r:id="rId9"/>
    <p:sldId id="258"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ehal Khandelwal" initials="sK" lastIdx="1" clrIdx="0">
    <p:extLst>
      <p:ext uri="{19B8F6BF-5375-455C-9EA6-DF929625EA0E}">
        <p15:presenceInfo xmlns:p15="http://schemas.microsoft.com/office/powerpoint/2012/main" userId="0fda8cba0410d7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l Khandelwal" userId="0fda8cba0410d790" providerId="LiveId" clId="{BC9DAD69-34C1-4D12-B11A-9C7CF781805B}"/>
    <pc:docChg chg="undo custSel addSld delSld modSld sldOrd modMainMaster">
      <pc:chgData name="snehal Khandelwal" userId="0fda8cba0410d790" providerId="LiveId" clId="{BC9DAD69-34C1-4D12-B11A-9C7CF781805B}" dt="2025-01-10T16:50:25.148" v="1393" actId="20577"/>
      <pc:docMkLst>
        <pc:docMk/>
      </pc:docMkLst>
      <pc:sldChg chg="addSp delSp modSp mod">
        <pc:chgData name="snehal Khandelwal" userId="0fda8cba0410d790" providerId="LiveId" clId="{BC9DAD69-34C1-4D12-B11A-9C7CF781805B}" dt="2025-01-10T16:46:26.798" v="1357" actId="1076"/>
        <pc:sldMkLst>
          <pc:docMk/>
          <pc:sldMk cId="3287521330" sldId="256"/>
        </pc:sldMkLst>
        <pc:spChg chg="mod">
          <ac:chgData name="snehal Khandelwal" userId="0fda8cba0410d790" providerId="LiveId" clId="{BC9DAD69-34C1-4D12-B11A-9C7CF781805B}" dt="2025-01-10T16:42:18.967" v="1342" actId="1076"/>
          <ac:spMkLst>
            <pc:docMk/>
            <pc:sldMk cId="3287521330" sldId="256"/>
            <ac:spMk id="2" creationId="{DE18EDC5-762D-E145-0638-8451283DF05E}"/>
          </ac:spMkLst>
        </pc:spChg>
        <pc:picChg chg="add del mod">
          <ac:chgData name="snehal Khandelwal" userId="0fda8cba0410d790" providerId="LiveId" clId="{BC9DAD69-34C1-4D12-B11A-9C7CF781805B}" dt="2025-01-10T16:42:39.275" v="1347" actId="478"/>
          <ac:picMkLst>
            <pc:docMk/>
            <pc:sldMk cId="3287521330" sldId="256"/>
            <ac:picMk id="4" creationId="{03584D32-AFFD-36C3-0622-0E73CE85E25B}"/>
          </ac:picMkLst>
        </pc:picChg>
        <pc:picChg chg="add mod">
          <ac:chgData name="snehal Khandelwal" userId="0fda8cba0410d790" providerId="LiveId" clId="{BC9DAD69-34C1-4D12-B11A-9C7CF781805B}" dt="2025-01-10T16:46:23.616" v="1356" actId="1076"/>
          <ac:picMkLst>
            <pc:docMk/>
            <pc:sldMk cId="3287521330" sldId="256"/>
            <ac:picMk id="5" creationId="{3D2BD513-81C8-602A-388F-BB3A629F2B82}"/>
          </ac:picMkLst>
        </pc:picChg>
        <pc:picChg chg="add mod">
          <ac:chgData name="snehal Khandelwal" userId="0fda8cba0410d790" providerId="LiveId" clId="{BC9DAD69-34C1-4D12-B11A-9C7CF781805B}" dt="2025-01-10T16:46:26.798" v="1357" actId="1076"/>
          <ac:picMkLst>
            <pc:docMk/>
            <pc:sldMk cId="3287521330" sldId="256"/>
            <ac:picMk id="7" creationId="{296E4338-C3B8-F17B-C6F2-FFBFA6B7C7D1}"/>
          </ac:picMkLst>
        </pc:picChg>
      </pc:sldChg>
      <pc:sldChg chg="addSp modSp mod">
        <pc:chgData name="snehal Khandelwal" userId="0fda8cba0410d790" providerId="LiveId" clId="{BC9DAD69-34C1-4D12-B11A-9C7CF781805B}" dt="2025-01-10T16:50:25.148" v="1393" actId="20577"/>
        <pc:sldMkLst>
          <pc:docMk/>
          <pc:sldMk cId="3316160334" sldId="257"/>
        </pc:sldMkLst>
        <pc:spChg chg="mod">
          <ac:chgData name="snehal Khandelwal" userId="0fda8cba0410d790" providerId="LiveId" clId="{BC9DAD69-34C1-4D12-B11A-9C7CF781805B}" dt="2025-01-10T16:50:25.148" v="1393" actId="20577"/>
          <ac:spMkLst>
            <pc:docMk/>
            <pc:sldMk cId="3316160334" sldId="257"/>
            <ac:spMk id="3" creationId="{63166735-CFBD-6A3A-7CFC-7634377E1BCF}"/>
          </ac:spMkLst>
        </pc:spChg>
        <pc:picChg chg="add mod">
          <ac:chgData name="snehal Khandelwal" userId="0fda8cba0410d790" providerId="LiveId" clId="{BC9DAD69-34C1-4D12-B11A-9C7CF781805B}" dt="2025-01-10T16:40:39.047" v="1332" actId="14100"/>
          <ac:picMkLst>
            <pc:docMk/>
            <pc:sldMk cId="3316160334" sldId="257"/>
            <ac:picMk id="4" creationId="{90411ECC-1D9F-B96F-C0A0-DC6E798CA2AE}"/>
          </ac:picMkLst>
        </pc:picChg>
      </pc:sldChg>
      <pc:sldChg chg="addSp delSp modSp mod">
        <pc:chgData name="snehal Khandelwal" userId="0fda8cba0410d790" providerId="LiveId" clId="{BC9DAD69-34C1-4D12-B11A-9C7CF781805B}" dt="2025-01-10T16:47:42.229" v="1368" actId="14100"/>
        <pc:sldMkLst>
          <pc:docMk/>
          <pc:sldMk cId="1514471634" sldId="258"/>
        </pc:sldMkLst>
        <pc:spChg chg="add mod">
          <ac:chgData name="snehal Khandelwal" userId="0fda8cba0410d790" providerId="LiveId" clId="{BC9DAD69-34C1-4D12-B11A-9C7CF781805B}" dt="2025-01-10T16:47:32.347" v="1366" actId="14100"/>
          <ac:spMkLst>
            <pc:docMk/>
            <pc:sldMk cId="1514471634" sldId="258"/>
            <ac:spMk id="23" creationId="{70757982-B9C4-8A49-D2C3-3B2D396D7A3A}"/>
          </ac:spMkLst>
        </pc:spChg>
        <pc:picChg chg="add mod">
          <ac:chgData name="snehal Khandelwal" userId="0fda8cba0410d790" providerId="LiveId" clId="{BC9DAD69-34C1-4D12-B11A-9C7CF781805B}" dt="2025-01-10T16:47:42.229" v="1368" actId="14100"/>
          <ac:picMkLst>
            <pc:docMk/>
            <pc:sldMk cId="1514471634" sldId="258"/>
            <ac:picMk id="27" creationId="{6DA37AE2-F99C-E979-59B9-A95EF9448D3A}"/>
          </ac:picMkLst>
        </pc:picChg>
      </pc:sldChg>
      <pc:sldChg chg="addSp delSp modSp new mod">
        <pc:chgData name="snehal Khandelwal" userId="0fda8cba0410d790" providerId="LiveId" clId="{BC9DAD69-34C1-4D12-B11A-9C7CF781805B}" dt="2025-01-10T16:47:19.771" v="1364" actId="14100"/>
        <pc:sldMkLst>
          <pc:docMk/>
          <pc:sldMk cId="3296030345" sldId="259"/>
        </pc:sldMkLst>
        <pc:spChg chg="add mod">
          <ac:chgData name="snehal Khandelwal" userId="0fda8cba0410d790" providerId="LiveId" clId="{BC9DAD69-34C1-4D12-B11A-9C7CF781805B}" dt="2025-01-10T16:47:09.775" v="1362" actId="14100"/>
          <ac:spMkLst>
            <pc:docMk/>
            <pc:sldMk cId="3296030345" sldId="259"/>
            <ac:spMk id="6" creationId="{4F5BE476-0F50-150A-CBF2-608F4D0D6F97}"/>
          </ac:spMkLst>
        </pc:spChg>
        <pc:picChg chg="add mod">
          <ac:chgData name="snehal Khandelwal" userId="0fda8cba0410d790" providerId="LiveId" clId="{BC9DAD69-34C1-4D12-B11A-9C7CF781805B}" dt="2025-01-10T16:47:19.771" v="1364" actId="14100"/>
          <ac:picMkLst>
            <pc:docMk/>
            <pc:sldMk cId="3296030345" sldId="259"/>
            <ac:picMk id="3" creationId="{863931C0-1663-7140-CBEC-62712BC26CE8}"/>
          </ac:picMkLst>
        </pc:picChg>
      </pc:sldChg>
      <pc:sldChg chg="addSp delSp modSp new mod ord">
        <pc:chgData name="snehal Khandelwal" userId="0fda8cba0410d790" providerId="LiveId" clId="{BC9DAD69-34C1-4D12-B11A-9C7CF781805B}" dt="2025-01-08T18:05:32.560" v="1309" actId="113"/>
        <pc:sldMkLst>
          <pc:docMk/>
          <pc:sldMk cId="2240480722" sldId="260"/>
        </pc:sldMkLst>
        <pc:spChg chg="mod">
          <ac:chgData name="snehal Khandelwal" userId="0fda8cba0410d790" providerId="LiveId" clId="{BC9DAD69-34C1-4D12-B11A-9C7CF781805B}" dt="2025-01-08T18:05:32.560" v="1309" actId="113"/>
          <ac:spMkLst>
            <pc:docMk/>
            <pc:sldMk cId="2240480722" sldId="260"/>
            <ac:spMk id="2" creationId="{821C5F95-DABB-7D2F-76FB-A1D87F86950F}"/>
          </ac:spMkLst>
        </pc:spChg>
        <pc:spChg chg="add mod">
          <ac:chgData name="snehal Khandelwal" userId="0fda8cba0410d790" providerId="LiveId" clId="{BC9DAD69-34C1-4D12-B11A-9C7CF781805B}" dt="2025-01-08T17:42:00.792" v="1307" actId="113"/>
          <ac:spMkLst>
            <pc:docMk/>
            <pc:sldMk cId="2240480722" sldId="260"/>
            <ac:spMk id="6" creationId="{CA1F1672-FCE5-9905-B7FA-9BE1B8F8AB2E}"/>
          </ac:spMkLst>
        </pc:spChg>
        <pc:spChg chg="add mod">
          <ac:chgData name="snehal Khandelwal" userId="0fda8cba0410d790" providerId="LiveId" clId="{BC9DAD69-34C1-4D12-B11A-9C7CF781805B}" dt="2025-01-08T17:40:54.897" v="1302" actId="13926"/>
          <ac:spMkLst>
            <pc:docMk/>
            <pc:sldMk cId="2240480722" sldId="260"/>
            <ac:spMk id="7" creationId="{81F2311D-3F4F-E3ED-6F06-5FB2FB07801E}"/>
          </ac:spMkLst>
        </pc:spChg>
        <pc:picChg chg="add mod">
          <ac:chgData name="snehal Khandelwal" userId="0fda8cba0410d790" providerId="LiveId" clId="{BC9DAD69-34C1-4D12-B11A-9C7CF781805B}" dt="2025-01-08T17:41:28.782" v="1306" actId="1076"/>
          <ac:picMkLst>
            <pc:docMk/>
            <pc:sldMk cId="2240480722" sldId="260"/>
            <ac:picMk id="5" creationId="{5CAADDCC-6EEF-1B8D-E4C8-FD3A7C533A38}"/>
          </ac:picMkLst>
        </pc:picChg>
      </pc:sldChg>
      <pc:sldChg chg="delSp modSp new mod ord">
        <pc:chgData name="snehal Khandelwal" userId="0fda8cba0410d790" providerId="LiveId" clId="{BC9DAD69-34C1-4D12-B11A-9C7CF781805B}" dt="2025-01-10T16:48:25.965" v="1373" actId="14100"/>
        <pc:sldMkLst>
          <pc:docMk/>
          <pc:sldMk cId="1704820147" sldId="261"/>
        </pc:sldMkLst>
        <pc:spChg chg="mod">
          <ac:chgData name="snehal Khandelwal" userId="0fda8cba0410d790" providerId="LiveId" clId="{BC9DAD69-34C1-4D12-B11A-9C7CF781805B}" dt="2025-01-10T16:48:25.965" v="1373" actId="14100"/>
          <ac:spMkLst>
            <pc:docMk/>
            <pc:sldMk cId="1704820147" sldId="261"/>
            <ac:spMk id="2" creationId="{ECDC9B93-91FA-7437-C45E-E6EED60A4535}"/>
          </ac:spMkLst>
        </pc:spChg>
      </pc:sldChg>
      <pc:sldChg chg="modSp new mod">
        <pc:chgData name="snehal Khandelwal" userId="0fda8cba0410d790" providerId="LiveId" clId="{BC9DAD69-34C1-4D12-B11A-9C7CF781805B}" dt="2025-01-08T17:29:08.064" v="1198" actId="20577"/>
        <pc:sldMkLst>
          <pc:docMk/>
          <pc:sldMk cId="2020216628" sldId="262"/>
        </pc:sldMkLst>
        <pc:spChg chg="mod">
          <ac:chgData name="snehal Khandelwal" userId="0fda8cba0410d790" providerId="LiveId" clId="{BC9DAD69-34C1-4D12-B11A-9C7CF781805B}" dt="2025-01-08T17:29:05.026" v="1197" actId="1076"/>
          <ac:spMkLst>
            <pc:docMk/>
            <pc:sldMk cId="2020216628" sldId="262"/>
            <ac:spMk id="2" creationId="{6D105BC3-DC81-D2D9-C345-5E0D7F8D13DA}"/>
          </ac:spMkLst>
        </pc:spChg>
        <pc:spChg chg="mod">
          <ac:chgData name="snehal Khandelwal" userId="0fda8cba0410d790" providerId="LiveId" clId="{BC9DAD69-34C1-4D12-B11A-9C7CF781805B}" dt="2025-01-08T17:29:08.064" v="1198" actId="20577"/>
          <ac:spMkLst>
            <pc:docMk/>
            <pc:sldMk cId="2020216628" sldId="262"/>
            <ac:spMk id="3" creationId="{666400FE-6B43-E80A-4F5A-FC44E9AA5B00}"/>
          </ac:spMkLst>
        </pc:spChg>
      </pc:sldChg>
      <pc:sldChg chg="delSp modSp new mod">
        <pc:chgData name="snehal Khandelwal" userId="0fda8cba0410d790" providerId="LiveId" clId="{BC9DAD69-34C1-4D12-B11A-9C7CF781805B}" dt="2025-01-10T16:38:31.553" v="1312" actId="20577"/>
        <pc:sldMkLst>
          <pc:docMk/>
          <pc:sldMk cId="3233135899" sldId="263"/>
        </pc:sldMkLst>
        <pc:spChg chg="mod">
          <ac:chgData name="snehal Khandelwal" userId="0fda8cba0410d790" providerId="LiveId" clId="{BC9DAD69-34C1-4D12-B11A-9C7CF781805B}" dt="2025-01-10T16:38:31.553" v="1312" actId="20577"/>
          <ac:spMkLst>
            <pc:docMk/>
            <pc:sldMk cId="3233135899" sldId="263"/>
            <ac:spMk id="2" creationId="{D886E2D7-E3B1-1EB6-54A7-4488118277D3}"/>
          </ac:spMkLst>
        </pc:spChg>
      </pc:sldChg>
      <pc:sldChg chg="addSp delSp modSp new mod">
        <pc:chgData name="snehal Khandelwal" userId="0fda8cba0410d790" providerId="LiveId" clId="{BC9DAD69-34C1-4D12-B11A-9C7CF781805B}" dt="2025-01-08T17:35:10.630" v="1218" actId="1076"/>
        <pc:sldMkLst>
          <pc:docMk/>
          <pc:sldMk cId="1705372971" sldId="264"/>
        </pc:sldMkLst>
        <pc:spChg chg="add mod">
          <ac:chgData name="snehal Khandelwal" userId="0fda8cba0410d790" providerId="LiveId" clId="{BC9DAD69-34C1-4D12-B11A-9C7CF781805B}" dt="2025-01-08T17:35:10.630" v="1218" actId="1076"/>
          <ac:spMkLst>
            <pc:docMk/>
            <pc:sldMk cId="1705372971" sldId="264"/>
            <ac:spMk id="4" creationId="{308D271B-9D5A-170A-5754-CD435CE125BB}"/>
          </ac:spMkLst>
        </pc:spChg>
      </pc:sldChg>
      <pc:sldChg chg="modSp new mod">
        <pc:chgData name="snehal Khandelwal" userId="0fda8cba0410d790" providerId="LiveId" clId="{BC9DAD69-34C1-4D12-B11A-9C7CF781805B}" dt="2025-01-10T16:47:55.990" v="1370" actId="1076"/>
        <pc:sldMkLst>
          <pc:docMk/>
          <pc:sldMk cId="807517239" sldId="265"/>
        </pc:sldMkLst>
        <pc:spChg chg="mod">
          <ac:chgData name="snehal Khandelwal" userId="0fda8cba0410d790" providerId="LiveId" clId="{BC9DAD69-34C1-4D12-B11A-9C7CF781805B}" dt="2025-01-08T17:20:02.188" v="1126" actId="1076"/>
          <ac:spMkLst>
            <pc:docMk/>
            <pc:sldMk cId="807517239" sldId="265"/>
            <ac:spMk id="2" creationId="{B61FB377-CC70-8E64-EA7E-B2CF8F12D93E}"/>
          </ac:spMkLst>
        </pc:spChg>
        <pc:spChg chg="mod">
          <ac:chgData name="snehal Khandelwal" userId="0fda8cba0410d790" providerId="LiveId" clId="{BC9DAD69-34C1-4D12-B11A-9C7CF781805B}" dt="2025-01-10T16:47:55.990" v="1370" actId="1076"/>
          <ac:spMkLst>
            <pc:docMk/>
            <pc:sldMk cId="807517239" sldId="265"/>
            <ac:spMk id="3" creationId="{D59B6BE5-B8AE-6942-2820-BA8598BFD689}"/>
          </ac:spMkLst>
        </pc:spChg>
      </pc:sldChg>
      <pc:sldChg chg="new del">
        <pc:chgData name="snehal Khandelwal" userId="0fda8cba0410d790" providerId="LiveId" clId="{BC9DAD69-34C1-4D12-B11A-9C7CF781805B}" dt="2025-01-08T16:56:50.525" v="1024" actId="2696"/>
        <pc:sldMkLst>
          <pc:docMk/>
          <pc:sldMk cId="4220898351" sldId="265"/>
        </pc:sldMkLst>
      </pc:sldChg>
      <pc:sldChg chg="new del">
        <pc:chgData name="snehal Khandelwal" userId="0fda8cba0410d790" providerId="LiveId" clId="{BC9DAD69-34C1-4D12-B11A-9C7CF781805B}" dt="2025-01-08T17:20:33.768" v="1132" actId="2696"/>
        <pc:sldMkLst>
          <pc:docMk/>
          <pc:sldMk cId="2925114494" sldId="266"/>
        </pc:sldMkLst>
      </pc:sldChg>
      <pc:sldChg chg="addSp modSp new mod ord">
        <pc:chgData name="snehal Khandelwal" userId="0fda8cba0410d790" providerId="LiveId" clId="{BC9DAD69-34C1-4D12-B11A-9C7CF781805B}" dt="2025-01-08T17:21:47.217" v="1149" actId="14100"/>
        <pc:sldMkLst>
          <pc:docMk/>
          <pc:sldMk cId="3569710611" sldId="267"/>
        </pc:sldMkLst>
        <pc:spChg chg="add mod">
          <ac:chgData name="snehal Khandelwal" userId="0fda8cba0410d790" providerId="LiveId" clId="{BC9DAD69-34C1-4D12-B11A-9C7CF781805B}" dt="2025-01-08T17:21:47.217" v="1149" actId="14100"/>
          <ac:spMkLst>
            <pc:docMk/>
            <pc:sldMk cId="3569710611" sldId="267"/>
            <ac:spMk id="2" creationId="{FCD1D452-846A-A782-02DD-F1F194CE3E1C}"/>
          </ac:spMkLst>
        </pc:spChg>
      </pc:sldChg>
      <pc:sldChg chg="modSp add del mod">
        <pc:chgData name="snehal Khandelwal" userId="0fda8cba0410d790" providerId="LiveId" clId="{BC9DAD69-34C1-4D12-B11A-9C7CF781805B}" dt="2025-01-08T17:28:12.304" v="1193" actId="2696"/>
        <pc:sldMkLst>
          <pc:docMk/>
          <pc:sldMk cId="2144069592" sldId="268"/>
        </pc:sldMkLst>
      </pc:sldChg>
      <pc:sldChg chg="add del">
        <pc:chgData name="snehal Khandelwal" userId="0fda8cba0410d790" providerId="LiveId" clId="{BC9DAD69-34C1-4D12-B11A-9C7CF781805B}" dt="2025-01-08T17:27:24.427" v="1187"/>
        <pc:sldMkLst>
          <pc:docMk/>
          <pc:sldMk cId="618977073" sldId="269"/>
        </pc:sldMkLst>
      </pc:sldChg>
      <pc:sldMasterChg chg="setBg">
        <pc:chgData name="snehal Khandelwal" userId="0fda8cba0410d790" providerId="LiveId" clId="{BC9DAD69-34C1-4D12-B11A-9C7CF781805B}" dt="2025-01-10T16:41:53.395" v="1338"/>
        <pc:sldMasterMkLst>
          <pc:docMk/>
          <pc:sldMasterMk cId="4269543856" sldId="2147483864"/>
        </pc:sldMasterMkLst>
      </pc:sldMasterChg>
      <pc:sldMasterChg chg="setBg">
        <pc:chgData name="snehal Khandelwal" userId="0fda8cba0410d790" providerId="LiveId" clId="{BC9DAD69-34C1-4D12-B11A-9C7CF781805B}" dt="2025-01-10T16:45:36.712" v="1352"/>
        <pc:sldMasterMkLst>
          <pc:docMk/>
          <pc:sldMasterMk cId="4041574329" sldId="2147483882"/>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253-F1FC-8801-3292-60DFA19A53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E62F91-76A5-0D39-B4C3-1C1D4C901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0D4727-30D0-68A9-ADBB-BFF2D7EE48B9}"/>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5" name="Footer Placeholder 4">
            <a:extLst>
              <a:ext uri="{FF2B5EF4-FFF2-40B4-BE49-F238E27FC236}">
                <a16:creationId xmlns:a16="http://schemas.microsoft.com/office/drawing/2014/main" id="{E501B648-6732-A64A-49C2-FC14DD96CC1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8515368-AEB8-D4D4-FB50-A59CF6A9D198}"/>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180160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B413-2D65-337C-DBC3-D2B7146B34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F76BF1-0837-11BD-6991-0F14AF22E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7D319-59B9-ADCD-7923-89ADABEA640E}"/>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5" name="Footer Placeholder 4">
            <a:extLst>
              <a:ext uri="{FF2B5EF4-FFF2-40B4-BE49-F238E27FC236}">
                <a16:creationId xmlns:a16="http://schemas.microsoft.com/office/drawing/2014/main" id="{30C62CEF-C924-015B-FFC5-4EAA4DD6B0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3CF5170-C901-C820-A3C3-084506713295}"/>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133150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129237-C662-005A-746D-ED6BB778A1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62B0A7-EF9C-3048-3601-D0CC58B39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B2D77-AE6A-9645-B72F-B496617A3EA7}"/>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5" name="Footer Placeholder 4">
            <a:extLst>
              <a:ext uri="{FF2B5EF4-FFF2-40B4-BE49-F238E27FC236}">
                <a16:creationId xmlns:a16="http://schemas.microsoft.com/office/drawing/2014/main" id="{552B6FDE-5678-3507-8E92-6CA0CF14DC0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1DB5D1A-D81C-94DE-53AB-351489A7D102}"/>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86770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C2AC-838A-A296-26F6-65AA38A634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A6C77B-9D22-24E6-A681-A8A6F85CD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5C40E5-0475-956B-3397-0D2CB3FBD6EB}"/>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5" name="Footer Placeholder 4">
            <a:extLst>
              <a:ext uri="{FF2B5EF4-FFF2-40B4-BE49-F238E27FC236}">
                <a16:creationId xmlns:a16="http://schemas.microsoft.com/office/drawing/2014/main" id="{81E604F7-A9F0-B55A-D4D7-B56A43F7D18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A8C986-CB20-DBF5-C71C-7CE131993EE2}"/>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427380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D7F6-73C6-5F94-EA82-4A333FCCA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5ABCB2-AF0F-7BA0-D9D4-604A55D38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BC43D-4F0C-A86A-2999-8F82E4FFA01C}"/>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5" name="Footer Placeholder 4">
            <a:extLst>
              <a:ext uri="{FF2B5EF4-FFF2-40B4-BE49-F238E27FC236}">
                <a16:creationId xmlns:a16="http://schemas.microsoft.com/office/drawing/2014/main" id="{40347357-EECD-448F-F422-E6506952D1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453ADF0-33FE-7A28-F3CD-A0A7BD5D79B4}"/>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272349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39F5-0C39-5ABF-9DAE-92D398E078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F957F1-C125-E24D-E3BA-826A01149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BF28C1-F63D-3DE0-FBA5-762DD8241D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FE615F-55F8-CAA4-0C38-01732D0FD09D}"/>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6" name="Footer Placeholder 5">
            <a:extLst>
              <a:ext uri="{FF2B5EF4-FFF2-40B4-BE49-F238E27FC236}">
                <a16:creationId xmlns:a16="http://schemas.microsoft.com/office/drawing/2014/main" id="{C784B234-8A7E-054B-09FD-BA59CF5C728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00C6DA-79D4-086D-5FE8-EAE9232DBB2E}"/>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261112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9B01-3051-E417-A9A2-89BAF78D24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7787D0-A902-ABAB-F3E6-D2A5614EF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3E32D-1DA4-ECA3-11D4-289C34F96B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FAC0E9-97CF-F6A7-F55E-EB9BA8B36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AE0110-5640-DB5E-3BD3-A0C68E7C3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A68A53-9CE1-B220-A011-11E2A51B2E1E}"/>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8" name="Footer Placeholder 7">
            <a:extLst>
              <a:ext uri="{FF2B5EF4-FFF2-40B4-BE49-F238E27FC236}">
                <a16:creationId xmlns:a16="http://schemas.microsoft.com/office/drawing/2014/main" id="{25F9AF34-ECCD-0296-FADC-7792E1BCD84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CE6C777-035E-86F6-9AAF-9DC38E496551}"/>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152804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9F31-4992-CDB6-9702-90F37A4949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22F322-8BE9-0D12-CDB3-42FC9DD7A446}"/>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4" name="Footer Placeholder 3">
            <a:extLst>
              <a:ext uri="{FF2B5EF4-FFF2-40B4-BE49-F238E27FC236}">
                <a16:creationId xmlns:a16="http://schemas.microsoft.com/office/drawing/2014/main" id="{6447CA44-F188-631D-84C4-1459F8E7382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4792BA7-001D-4576-1836-CCDA55384A14}"/>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304754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07A0F-709F-4E9E-92B6-7556DFEAAC2E}"/>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3" name="Footer Placeholder 2">
            <a:extLst>
              <a:ext uri="{FF2B5EF4-FFF2-40B4-BE49-F238E27FC236}">
                <a16:creationId xmlns:a16="http://schemas.microsoft.com/office/drawing/2014/main" id="{3ED29146-7C4E-91EE-26DE-4334A7BB264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84FF136-2AEE-CCA8-507B-E77E96E019AE}"/>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104614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7F32-6CA7-09A6-1477-8BD6012BF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C2775C-4DCF-D58C-B2B6-0378FCF5C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290659-05A6-EF2D-C29D-F0D330C4F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53DC8-3E47-230B-8734-40BAFB6F47A9}"/>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6" name="Footer Placeholder 5">
            <a:extLst>
              <a:ext uri="{FF2B5EF4-FFF2-40B4-BE49-F238E27FC236}">
                <a16:creationId xmlns:a16="http://schemas.microsoft.com/office/drawing/2014/main" id="{09502010-4838-1B7F-4C25-83F12EFF454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606FBCD-7028-382F-39B0-229186E5108E}"/>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414984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D9F8-DE87-7A3E-89C7-3153E6E1AB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B42A68-2F9E-4A20-8805-8E5710671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F6701D-D5FA-B009-6B73-6C54B4320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0BA0A-E323-5A99-DE59-1DB8CC80E40D}"/>
              </a:ext>
            </a:extLst>
          </p:cNvPr>
          <p:cNvSpPr>
            <a:spLocks noGrp="1"/>
          </p:cNvSpPr>
          <p:nvPr>
            <p:ph type="dt" sz="half" idx="10"/>
          </p:nvPr>
        </p:nvSpPr>
        <p:spPr/>
        <p:txBody>
          <a:bodyPr/>
          <a:lstStyle/>
          <a:p>
            <a:fld id="{9D22E166-9AF1-4B8F-8F5D-7269C411A314}" type="datetimeFigureOut">
              <a:rPr lang="en-IN" smtClean="0"/>
              <a:t>10-01-2025</a:t>
            </a:fld>
            <a:endParaRPr lang="en-IN" dirty="0"/>
          </a:p>
        </p:txBody>
      </p:sp>
      <p:sp>
        <p:nvSpPr>
          <p:cNvPr id="6" name="Footer Placeholder 5">
            <a:extLst>
              <a:ext uri="{FF2B5EF4-FFF2-40B4-BE49-F238E27FC236}">
                <a16:creationId xmlns:a16="http://schemas.microsoft.com/office/drawing/2014/main" id="{9311487F-AB9B-A4AC-CA0C-F6DA3EF2492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0E52664-967E-51C7-D74D-D0C7854B5EA4}"/>
              </a:ext>
            </a:extLst>
          </p:cNvPr>
          <p:cNvSpPr>
            <a:spLocks noGrp="1"/>
          </p:cNvSpPr>
          <p:nvPr>
            <p:ph type="sldNum" sz="quarter" idx="12"/>
          </p:nvPr>
        </p:nvSpPr>
        <p:spPr/>
        <p:txBody>
          <a:bodyPr/>
          <a:lstStyle/>
          <a:p>
            <a:fld id="{5C6926FF-2E6C-461A-8716-94AA93D7A912}" type="slidenum">
              <a:rPr lang="en-IN" smtClean="0"/>
              <a:t>‹#›</a:t>
            </a:fld>
            <a:endParaRPr lang="en-IN" dirty="0"/>
          </a:p>
        </p:txBody>
      </p:sp>
    </p:spTree>
    <p:extLst>
      <p:ext uri="{BB962C8B-B14F-4D97-AF65-F5344CB8AC3E}">
        <p14:creationId xmlns:p14="http://schemas.microsoft.com/office/powerpoint/2010/main" val="37363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FC08E-2D46-16D6-419D-8751127D1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83A2C-0764-AA57-5E1B-1C1A997951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CA0A7-4FD8-5470-8781-B95A9AC52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2E166-9AF1-4B8F-8F5D-7269C411A314}" type="datetimeFigureOut">
              <a:rPr lang="en-IN" smtClean="0"/>
              <a:t>10-01-2025</a:t>
            </a:fld>
            <a:endParaRPr lang="en-IN" dirty="0"/>
          </a:p>
        </p:txBody>
      </p:sp>
      <p:sp>
        <p:nvSpPr>
          <p:cNvPr id="5" name="Footer Placeholder 4">
            <a:extLst>
              <a:ext uri="{FF2B5EF4-FFF2-40B4-BE49-F238E27FC236}">
                <a16:creationId xmlns:a16="http://schemas.microsoft.com/office/drawing/2014/main" id="{94C5BF69-EB4F-26A0-5BA3-713A10942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1469F67-5089-6667-4B2E-306ECAFE1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926FF-2E6C-461A-8716-94AA93D7A912}" type="slidenum">
              <a:rPr lang="en-IN" smtClean="0"/>
              <a:t>‹#›</a:t>
            </a:fld>
            <a:endParaRPr lang="en-IN" dirty="0"/>
          </a:p>
        </p:txBody>
      </p:sp>
    </p:spTree>
    <p:extLst>
      <p:ext uri="{BB962C8B-B14F-4D97-AF65-F5344CB8AC3E}">
        <p14:creationId xmlns:p14="http://schemas.microsoft.com/office/powerpoint/2010/main" val="4041574329"/>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5F95-DABB-7D2F-76FB-A1D87F86950F}"/>
              </a:ext>
            </a:extLst>
          </p:cNvPr>
          <p:cNvSpPr>
            <a:spLocks noGrp="1"/>
          </p:cNvSpPr>
          <p:nvPr>
            <p:ph type="title"/>
          </p:nvPr>
        </p:nvSpPr>
        <p:spPr>
          <a:xfrm>
            <a:off x="388496" y="260196"/>
            <a:ext cx="10914088" cy="968997"/>
          </a:xfrm>
        </p:spPr>
        <p:txBody>
          <a:bodyPr>
            <a:noAutofit/>
          </a:bodyPr>
          <a:lstStyle/>
          <a:p>
            <a:r>
              <a:rPr lang="en-US" b="1" dirty="0">
                <a:highlight>
                  <a:srgbClr val="FFFF00"/>
                </a:highlight>
                <a:latin typeface="Calibri" panose="020F0502020204030204" pitchFamily="34" charset="0"/>
                <a:cs typeface="Calibri" panose="020F0502020204030204" pitchFamily="34" charset="0"/>
              </a:rPr>
              <a:t>Finance Performance Dashboard Presentation</a:t>
            </a:r>
            <a:endParaRPr lang="en-IN" b="1" dirty="0">
              <a:highlight>
                <a:srgbClr val="FF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CAADDCC-6EEF-1B8D-E4C8-FD3A7C533A38}"/>
              </a:ext>
            </a:extLst>
          </p:cNvPr>
          <p:cNvPicPr>
            <a:picLocks noChangeAspect="1"/>
          </p:cNvPicPr>
          <p:nvPr/>
        </p:nvPicPr>
        <p:blipFill>
          <a:blip r:embed="rId2"/>
          <a:stretch>
            <a:fillRect/>
          </a:stretch>
        </p:blipFill>
        <p:spPr>
          <a:xfrm>
            <a:off x="1831298" y="1229193"/>
            <a:ext cx="8529403" cy="3983961"/>
          </a:xfrm>
          <a:prstGeom prst="rect">
            <a:avLst/>
          </a:prstGeom>
        </p:spPr>
      </p:pic>
      <p:sp>
        <p:nvSpPr>
          <p:cNvPr id="6" name="TextBox 5">
            <a:extLst>
              <a:ext uri="{FF2B5EF4-FFF2-40B4-BE49-F238E27FC236}">
                <a16:creationId xmlns:a16="http://schemas.microsoft.com/office/drawing/2014/main" id="{CA1F1672-FCE5-9905-B7FA-9BE1B8F8AB2E}"/>
              </a:ext>
            </a:extLst>
          </p:cNvPr>
          <p:cNvSpPr txBox="1"/>
          <p:nvPr/>
        </p:nvSpPr>
        <p:spPr>
          <a:xfrm>
            <a:off x="6805534" y="5696261"/>
            <a:ext cx="3357797" cy="1077218"/>
          </a:xfrm>
          <a:prstGeom prst="rect">
            <a:avLst/>
          </a:prstGeom>
          <a:noFill/>
        </p:spPr>
        <p:txBody>
          <a:bodyPr wrap="square" rtlCol="0">
            <a:spAutoFit/>
          </a:bodyPr>
          <a:lstStyle/>
          <a:p>
            <a:r>
              <a:rPr lang="en-US" sz="3200" b="1" dirty="0">
                <a:highlight>
                  <a:srgbClr val="FFFF00"/>
                </a:highlight>
                <a:latin typeface="Calibri" panose="020F0502020204030204" pitchFamily="34" charset="0"/>
                <a:cs typeface="Calibri" panose="020F0502020204030204" pitchFamily="34" charset="0"/>
              </a:rPr>
              <a:t>Project by: Snehal Khandelwal</a:t>
            </a:r>
            <a:endParaRPr lang="en-IN" sz="3200" b="1" dirty="0">
              <a:highlight>
                <a:srgbClr val="FFFF00"/>
              </a:highligh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1F2311D-3F4F-E3ED-6F06-5FB2FB07801E}"/>
              </a:ext>
            </a:extLst>
          </p:cNvPr>
          <p:cNvSpPr txBox="1"/>
          <p:nvPr/>
        </p:nvSpPr>
        <p:spPr>
          <a:xfrm>
            <a:off x="2255395" y="5628806"/>
            <a:ext cx="2908091" cy="1077218"/>
          </a:xfrm>
          <a:prstGeom prst="rect">
            <a:avLst/>
          </a:prstGeom>
          <a:noFill/>
        </p:spPr>
        <p:txBody>
          <a:bodyPr wrap="square" rtlCol="0">
            <a:spAutoFit/>
          </a:bodyPr>
          <a:lstStyle/>
          <a:p>
            <a:r>
              <a:rPr lang="en-US" sz="3200" b="1" dirty="0">
                <a:highlight>
                  <a:srgbClr val="FFFF00"/>
                </a:highlight>
              </a:rPr>
              <a:t>Mentor: Aman Gupta</a:t>
            </a:r>
            <a:endParaRPr lang="en-IN" sz="3200" b="1" dirty="0">
              <a:highlight>
                <a:srgbClr val="FFFF00"/>
              </a:highlight>
            </a:endParaRPr>
          </a:p>
        </p:txBody>
      </p:sp>
    </p:spTree>
    <p:extLst>
      <p:ext uri="{BB962C8B-B14F-4D97-AF65-F5344CB8AC3E}">
        <p14:creationId xmlns:p14="http://schemas.microsoft.com/office/powerpoint/2010/main" val="2240480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B377-CC70-8E64-EA7E-B2CF8F12D93E}"/>
              </a:ext>
            </a:extLst>
          </p:cNvPr>
          <p:cNvSpPr>
            <a:spLocks noGrp="1"/>
          </p:cNvSpPr>
          <p:nvPr>
            <p:ph type="title"/>
          </p:nvPr>
        </p:nvSpPr>
        <p:spPr>
          <a:xfrm>
            <a:off x="688299" y="153192"/>
            <a:ext cx="10515600" cy="1325563"/>
          </a:xfrm>
        </p:spPr>
        <p:txBody>
          <a:bodyPr>
            <a:normAutofit/>
          </a:bodyPr>
          <a:lstStyle/>
          <a:p>
            <a:r>
              <a:rPr lang="en-US" sz="2400" dirty="0">
                <a:highlight>
                  <a:srgbClr val="FFFF00"/>
                </a:highlight>
              </a:rPr>
              <a:t>The Output of Finance Performance Dashboard</a:t>
            </a:r>
            <a:endParaRPr lang="en-IN" sz="2400" dirty="0">
              <a:highlight>
                <a:srgbClr val="FFFF00"/>
              </a:highlight>
            </a:endParaRPr>
          </a:p>
        </p:txBody>
      </p:sp>
      <p:sp>
        <p:nvSpPr>
          <p:cNvPr id="3" name="Content Placeholder 2">
            <a:extLst>
              <a:ext uri="{FF2B5EF4-FFF2-40B4-BE49-F238E27FC236}">
                <a16:creationId xmlns:a16="http://schemas.microsoft.com/office/drawing/2014/main" id="{D59B6BE5-B8AE-6942-2820-BA8598BFD689}"/>
              </a:ext>
            </a:extLst>
          </p:cNvPr>
          <p:cNvSpPr>
            <a:spLocks noGrp="1"/>
          </p:cNvSpPr>
          <p:nvPr>
            <p:ph idx="1"/>
          </p:nvPr>
        </p:nvSpPr>
        <p:spPr>
          <a:xfrm>
            <a:off x="688299" y="1452267"/>
            <a:ext cx="10109616" cy="4292458"/>
          </a:xfrm>
        </p:spPr>
        <p:txBody>
          <a:bodyPr>
            <a:normAutofit/>
          </a:bodyPr>
          <a:lstStyle/>
          <a:p>
            <a:r>
              <a:rPr lang="en-US" sz="1400" b="1" dirty="0"/>
              <a:t>Recommendations:</a:t>
            </a:r>
            <a:endParaRPr lang="en-US" sz="1400" dirty="0"/>
          </a:p>
          <a:p>
            <a:pPr>
              <a:buFont typeface="Arial" panose="020B0604020202020204" pitchFamily="34" charset="0"/>
              <a:buChar char="•"/>
            </a:pPr>
            <a:r>
              <a:rPr lang="en-US" sz="1400" b="1" dirty="0"/>
              <a:t>Optimize Discount Strategies:</a:t>
            </a:r>
            <a:r>
              <a:rPr lang="en-US" sz="1400" dirty="0"/>
              <a:t> Further analyze profitability for each product and discount band to determine the most effective discount levels for each product and market.</a:t>
            </a:r>
          </a:p>
          <a:p>
            <a:pPr>
              <a:buFont typeface="Arial" panose="020B0604020202020204" pitchFamily="34" charset="0"/>
              <a:buChar char="•"/>
            </a:pPr>
            <a:r>
              <a:rPr lang="en-US" sz="1400" b="1" dirty="0"/>
              <a:t>Target High-Performing Products:</a:t>
            </a:r>
            <a:r>
              <a:rPr lang="en-US" sz="1400" dirty="0"/>
              <a:t> Focus on optimizing marketing and promotional efforts for products like Paseo that show strong responses to discounts.</a:t>
            </a:r>
          </a:p>
          <a:p>
            <a:pPr>
              <a:buFont typeface="Arial" panose="020B0604020202020204" pitchFamily="34" charset="0"/>
              <a:buChar char="•"/>
            </a:pPr>
            <a:r>
              <a:rPr lang="en-US" sz="1400" b="1" dirty="0"/>
              <a:t>Monitor Competitor Activity:</a:t>
            </a:r>
            <a:r>
              <a:rPr lang="en-US" sz="1400" dirty="0"/>
              <a:t> Continuously monitor competitor pricing and discounting strategies to adjust pricing and promotions accordingly.</a:t>
            </a:r>
          </a:p>
          <a:p>
            <a:pPr>
              <a:buFont typeface="Arial" panose="020B0604020202020204" pitchFamily="34" charset="0"/>
              <a:buChar char="•"/>
            </a:pPr>
            <a:r>
              <a:rPr lang="en-US" sz="1400" b="1" dirty="0"/>
              <a:t>Investigate Seasonality:</a:t>
            </a:r>
            <a:r>
              <a:rPr lang="en-US" sz="1400" dirty="0"/>
              <a:t> Analyze sales and profit trends over a longer period to identify potential seasonal patterns and adjust inventory and marketing strategies accordingly.</a:t>
            </a:r>
          </a:p>
          <a:p>
            <a:pPr>
              <a:buFont typeface="Arial" panose="020B0604020202020204" pitchFamily="34" charset="0"/>
              <a:buChar char="•"/>
            </a:pPr>
            <a:r>
              <a:rPr lang="en-US" sz="1400" b="1" dirty="0"/>
              <a:t>Improve Profit Margins:</a:t>
            </a:r>
            <a:r>
              <a:rPr lang="en-US" sz="1400" dirty="0"/>
              <a:t> Analyze factors impacting profit margins and identify areas for improvement, such as cost optimization or pricing adjustments.</a:t>
            </a:r>
          </a:p>
          <a:p>
            <a:endParaRPr lang="en-IN" sz="1800" dirty="0"/>
          </a:p>
        </p:txBody>
      </p:sp>
    </p:spTree>
    <p:extLst>
      <p:ext uri="{BB962C8B-B14F-4D97-AF65-F5344CB8AC3E}">
        <p14:creationId xmlns:p14="http://schemas.microsoft.com/office/powerpoint/2010/main" val="80751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1D452-846A-A782-02DD-F1F194CE3E1C}"/>
              </a:ext>
            </a:extLst>
          </p:cNvPr>
          <p:cNvSpPr txBox="1"/>
          <p:nvPr/>
        </p:nvSpPr>
        <p:spPr>
          <a:xfrm>
            <a:off x="4649451" y="2878111"/>
            <a:ext cx="2635770" cy="769441"/>
          </a:xfrm>
          <a:prstGeom prst="rect">
            <a:avLst/>
          </a:prstGeom>
          <a:noFill/>
        </p:spPr>
        <p:txBody>
          <a:bodyPr wrap="square" rtlCol="0">
            <a:spAutoFit/>
          </a:bodyPr>
          <a:lstStyle/>
          <a:p>
            <a:r>
              <a:rPr lang="en-US" sz="4400" dirty="0"/>
              <a:t>Thank You</a:t>
            </a:r>
            <a:endParaRPr lang="en-IN" sz="4400" dirty="0"/>
          </a:p>
        </p:txBody>
      </p:sp>
    </p:spTree>
    <p:extLst>
      <p:ext uri="{BB962C8B-B14F-4D97-AF65-F5344CB8AC3E}">
        <p14:creationId xmlns:p14="http://schemas.microsoft.com/office/powerpoint/2010/main" val="356971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9B93-91FA-7437-C45E-E6EED60A4535}"/>
              </a:ext>
            </a:extLst>
          </p:cNvPr>
          <p:cNvSpPr>
            <a:spLocks noGrp="1"/>
          </p:cNvSpPr>
          <p:nvPr>
            <p:ph type="title"/>
          </p:nvPr>
        </p:nvSpPr>
        <p:spPr>
          <a:xfrm>
            <a:off x="969086" y="437713"/>
            <a:ext cx="7513732" cy="4212236"/>
          </a:xfrm>
        </p:spPr>
        <p:txBody>
          <a:bodyPr>
            <a:normAutofit/>
          </a:bodyPr>
          <a:lstStyle/>
          <a:p>
            <a:r>
              <a:rPr lang="en-US" sz="2400" b="1" dirty="0">
                <a:solidFill>
                  <a:srgbClr val="070F25"/>
                </a:solidFill>
                <a:highlight>
                  <a:srgbClr val="FFFF00"/>
                </a:highlight>
                <a:latin typeface="Calibri" panose="020F0502020204030204" pitchFamily="34" charset="0"/>
                <a:cs typeface="Calibri" panose="020F0502020204030204" pitchFamily="34" charset="0"/>
              </a:rPr>
              <a:t>P</a:t>
            </a:r>
            <a:r>
              <a:rPr lang="en-US" sz="2400" b="1" i="0" dirty="0">
                <a:solidFill>
                  <a:srgbClr val="070F25"/>
                </a:solidFill>
                <a:effectLst/>
                <a:highlight>
                  <a:srgbClr val="FFFF00"/>
                </a:highlight>
                <a:latin typeface="Calibri" panose="020F0502020204030204" pitchFamily="34" charset="0"/>
                <a:cs typeface="Calibri" panose="020F0502020204030204" pitchFamily="34" charset="0"/>
              </a:rPr>
              <a:t>roblem Statement</a:t>
            </a:r>
            <a:br>
              <a:rPr lang="en-US" sz="1800" b="0" i="0" dirty="0">
                <a:solidFill>
                  <a:srgbClr val="070F25"/>
                </a:solidFill>
                <a:effectLst/>
                <a:latin typeface="Calibri" panose="020F0502020204030204" pitchFamily="34" charset="0"/>
                <a:cs typeface="Calibri" panose="020F0502020204030204" pitchFamily="34" charset="0"/>
              </a:rPr>
            </a:br>
            <a:br>
              <a:rPr lang="en-US" sz="1800" b="0" i="0" dirty="0">
                <a:solidFill>
                  <a:srgbClr val="070F25"/>
                </a:solidFill>
                <a:effectLst/>
                <a:latin typeface="Calibri" panose="020F0502020204030204" pitchFamily="34" charset="0"/>
                <a:cs typeface="Calibri" panose="020F0502020204030204" pitchFamily="34" charset="0"/>
              </a:rPr>
            </a:br>
            <a:br>
              <a:rPr lang="en-US" sz="1800" b="0" i="0" dirty="0">
                <a:solidFill>
                  <a:srgbClr val="070F25"/>
                </a:solidFill>
                <a:effectLst/>
                <a:latin typeface="Calibri" panose="020F0502020204030204" pitchFamily="34" charset="0"/>
                <a:cs typeface="Calibri" panose="020F0502020204030204" pitchFamily="34" charset="0"/>
              </a:rPr>
            </a:br>
            <a:r>
              <a:rPr lang="en-US" sz="1800" b="0" i="0" dirty="0">
                <a:solidFill>
                  <a:srgbClr val="070F25"/>
                </a:solidFill>
                <a:effectLst/>
                <a:latin typeface="Calibri" panose="020F0502020204030204" pitchFamily="34" charset="0"/>
                <a:cs typeface="Calibri" panose="020F0502020204030204" pitchFamily="34" charset="0"/>
              </a:rPr>
              <a:t>● To create a visually appealing dashboard that provides an overview of the</a:t>
            </a:r>
            <a:br>
              <a:rPr lang="en-US" sz="1800" b="0" i="0" dirty="0">
                <a:solidFill>
                  <a:srgbClr val="070F25"/>
                </a:solidFill>
                <a:effectLst/>
                <a:latin typeface="Calibri" panose="020F0502020204030204" pitchFamily="34" charset="0"/>
                <a:cs typeface="Calibri" panose="020F0502020204030204" pitchFamily="34" charset="0"/>
              </a:rPr>
            </a:br>
            <a:r>
              <a:rPr lang="en-US" sz="1800" b="0" i="0" dirty="0">
                <a:solidFill>
                  <a:srgbClr val="070F25"/>
                </a:solidFill>
                <a:effectLst/>
                <a:latin typeface="Calibri" panose="020F0502020204030204" pitchFamily="34" charset="0"/>
                <a:cs typeface="Calibri" panose="020F0502020204030204" pitchFamily="34" charset="0"/>
              </a:rPr>
              <a:t>company's financial metrics enabling stakeholders to make informed business</a:t>
            </a:r>
            <a:br>
              <a:rPr lang="en-US" sz="1800" b="0" i="0" dirty="0">
                <a:solidFill>
                  <a:srgbClr val="070F25"/>
                </a:solidFill>
                <a:effectLst/>
                <a:latin typeface="Calibri" panose="020F0502020204030204" pitchFamily="34" charset="0"/>
                <a:cs typeface="Calibri" panose="020F0502020204030204" pitchFamily="34" charset="0"/>
              </a:rPr>
            </a:br>
            <a:r>
              <a:rPr lang="en-US" sz="1800" b="0" i="0" dirty="0">
                <a:solidFill>
                  <a:srgbClr val="070F25"/>
                </a:solidFill>
                <a:effectLst/>
                <a:latin typeface="Calibri" panose="020F0502020204030204" pitchFamily="34" charset="0"/>
                <a:cs typeface="Calibri" panose="020F0502020204030204" pitchFamily="34" charset="0"/>
              </a:rPr>
              <a:t>decisions.</a:t>
            </a:r>
            <a:br>
              <a:rPr lang="en-US" sz="1800" b="0" i="0" dirty="0">
                <a:solidFill>
                  <a:srgbClr val="070F25"/>
                </a:solidFill>
                <a:effectLst/>
                <a:latin typeface="Calibri" panose="020F0502020204030204" pitchFamily="34" charset="0"/>
                <a:cs typeface="Calibri" panose="020F0502020204030204" pitchFamily="34" charset="0"/>
              </a:rPr>
            </a:b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482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5BC3-DC81-D2D9-C345-5E0D7F8D13DA}"/>
              </a:ext>
            </a:extLst>
          </p:cNvPr>
          <p:cNvSpPr>
            <a:spLocks noGrp="1"/>
          </p:cNvSpPr>
          <p:nvPr>
            <p:ph type="title"/>
          </p:nvPr>
        </p:nvSpPr>
        <p:spPr>
          <a:xfrm>
            <a:off x="2067393" y="2088994"/>
            <a:ext cx="7241499" cy="819098"/>
          </a:xfrm>
        </p:spPr>
        <p:txBody>
          <a:bodyPr>
            <a:normAutofit/>
          </a:bodyPr>
          <a:lstStyle/>
          <a:p>
            <a:r>
              <a:rPr lang="en-US" sz="2400" dirty="0">
                <a:highlight>
                  <a:srgbClr val="FFFF00"/>
                </a:highlight>
                <a:latin typeface="Calibri" panose="020F0502020204030204" pitchFamily="34" charset="0"/>
                <a:cs typeface="Calibri" panose="020F0502020204030204" pitchFamily="34" charset="0"/>
              </a:rPr>
              <a:t>The Objective of the Statement</a:t>
            </a:r>
            <a:endParaRPr lang="en-IN" sz="2400" dirty="0">
              <a:highlight>
                <a:srgbClr val="FFFF00"/>
              </a:highligh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66400FE-6B43-E80A-4F5A-FC44E9AA5B00}"/>
              </a:ext>
            </a:extLst>
          </p:cNvPr>
          <p:cNvSpPr>
            <a:spLocks noGrp="1"/>
          </p:cNvSpPr>
          <p:nvPr>
            <p:ph idx="1"/>
          </p:nvPr>
        </p:nvSpPr>
        <p:spPr>
          <a:xfrm>
            <a:off x="838200" y="3129769"/>
            <a:ext cx="10515600" cy="1592133"/>
          </a:xfrm>
        </p:spPr>
        <p:txBody>
          <a:bodyPr>
            <a:normAutofit/>
          </a:bodyPr>
          <a:lstStyle/>
          <a:p>
            <a:pPr algn="l"/>
            <a:r>
              <a:rPr lang="en-US" sz="1800" b="0" i="0" dirty="0">
                <a:solidFill>
                  <a:srgbClr val="070F25"/>
                </a:solidFill>
                <a:effectLst/>
                <a:latin typeface="Calibri" panose="020F0502020204030204" pitchFamily="34" charset="0"/>
                <a:cs typeface="Calibri" panose="020F0502020204030204" pitchFamily="34" charset="0"/>
              </a:rPr>
              <a:t>The goal of this Power BI project is to analyze financial performance across different countries, products, and time periods, using key financial metrics such as sales, profit,</a:t>
            </a:r>
            <a:r>
              <a:rPr lang="en-US" sz="1800" dirty="0">
                <a:solidFill>
                  <a:srgbClr val="070F25"/>
                </a:solidFill>
                <a:latin typeface="Calibri" panose="020F0502020204030204" pitchFamily="34" charset="0"/>
                <a:cs typeface="Calibri" panose="020F0502020204030204" pitchFamily="34" charset="0"/>
              </a:rPr>
              <a:t> </a:t>
            </a:r>
            <a:r>
              <a:rPr lang="en-US" sz="1800" b="0" i="0" dirty="0">
                <a:solidFill>
                  <a:srgbClr val="070F25"/>
                </a:solidFill>
                <a:effectLst/>
                <a:latin typeface="Calibri" panose="020F0502020204030204" pitchFamily="34" charset="0"/>
                <a:cs typeface="Calibri" panose="020F0502020204030204" pitchFamily="34" charset="0"/>
              </a:rPr>
              <a:t>cost of goods sold (COGS), and discounts.</a:t>
            </a:r>
          </a:p>
          <a:p>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021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E2D7-E3B1-1EB6-54A7-4488118277D3}"/>
              </a:ext>
            </a:extLst>
          </p:cNvPr>
          <p:cNvSpPr>
            <a:spLocks noGrp="1"/>
          </p:cNvSpPr>
          <p:nvPr>
            <p:ph type="title"/>
          </p:nvPr>
        </p:nvSpPr>
        <p:spPr>
          <a:xfrm>
            <a:off x="838200" y="479685"/>
            <a:ext cx="10524344" cy="5561351"/>
          </a:xfrm>
        </p:spPr>
        <p:txBody>
          <a:bodyPr>
            <a:normAutofit/>
          </a:bodyPr>
          <a:lstStyle/>
          <a:p>
            <a:r>
              <a:rPr lang="en-US" sz="2200" b="1" dirty="0">
                <a:highlight>
                  <a:srgbClr val="FFFF00"/>
                </a:highlight>
                <a:latin typeface="Calibri" panose="020F0502020204030204" pitchFamily="34" charset="0"/>
                <a:cs typeface="Calibri" panose="020F0502020204030204" pitchFamily="34" charset="0"/>
              </a:rPr>
              <a:t>Data Cleaning and Preparation.</a:t>
            </a:r>
            <a:br>
              <a:rPr lang="en-US" sz="2200" b="1" dirty="0">
                <a:latin typeface="Calibri" panose="020F0502020204030204" pitchFamily="34" charset="0"/>
                <a:cs typeface="Calibri" panose="020F0502020204030204" pitchFamily="34" charset="0"/>
              </a:rPr>
            </a:br>
            <a:br>
              <a:rPr lang="en-US" sz="2200" b="1" dirty="0">
                <a:latin typeface="Calibri" panose="020F0502020204030204" pitchFamily="34" charset="0"/>
                <a:cs typeface="Calibri" panose="020F0502020204030204" pitchFamily="34" charset="0"/>
              </a:rPr>
            </a:br>
            <a:r>
              <a:rPr lang="en-US" sz="1800" dirty="0">
                <a:effectLst/>
                <a:latin typeface="Calibri" panose="020F0502020204030204" pitchFamily="34" charset="0"/>
                <a:cs typeface="Calibri" panose="020F0502020204030204" pitchFamily="34" charset="0"/>
              </a:rPr>
              <a:t>I made this Finance Performance Dashboard in Power BI with the Power Query Editor.</a:t>
            </a:r>
            <a:br>
              <a:rPr lang="en-US" sz="1800" dirty="0">
                <a:latin typeface="Calibri" panose="020F0502020204030204" pitchFamily="34" charset="0"/>
                <a:cs typeface="Calibri" panose="020F0502020204030204" pitchFamily="34" charset="0"/>
              </a:rPr>
            </a:br>
            <a:br>
              <a:rPr lang="en-US" sz="1800" b="1"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Tools and Techniques Used in Power Query Editor</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 </a:t>
            </a:r>
            <a:r>
              <a:rPr lang="en-US" sz="1800" b="1" dirty="0">
                <a:latin typeface="Calibri" panose="020F0502020204030204" pitchFamily="34" charset="0"/>
                <a:cs typeface="Calibri" panose="020F0502020204030204" pitchFamily="34" charset="0"/>
              </a:rPr>
              <a:t>Change Data Types</a:t>
            </a:r>
            <a:r>
              <a:rPr lang="en-US" sz="1800" dirty="0">
                <a:latin typeface="Calibri" panose="020F0502020204030204" pitchFamily="34" charset="0"/>
                <a:cs typeface="Calibri" panose="020F0502020204030204" pitchFamily="34" charset="0"/>
              </a:rPr>
              <a:t>:</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Ensured the correct data types (e.g., Date, Decimal Number, Text) to avoid calculation errors.</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 </a:t>
            </a:r>
            <a:r>
              <a:rPr lang="en-US" sz="1800" b="1" dirty="0">
                <a:latin typeface="Calibri" panose="020F0502020204030204" pitchFamily="34" charset="0"/>
                <a:cs typeface="Calibri" panose="020F0502020204030204" pitchFamily="34" charset="0"/>
              </a:rPr>
              <a:t>Correct Date Format</a:t>
            </a:r>
            <a:r>
              <a:rPr lang="en-US" sz="1800" dirty="0">
                <a:latin typeface="Calibri" panose="020F0502020204030204" pitchFamily="34" charset="0"/>
                <a:cs typeface="Calibri" panose="020F0502020204030204" pitchFamily="34" charset="0"/>
              </a:rPr>
              <a:t>:</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Standardized the date column for accurate time-series analysis.</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3) </a:t>
            </a:r>
            <a:r>
              <a:rPr lang="en-US" sz="1800" b="1" dirty="0">
                <a:latin typeface="Calibri" panose="020F0502020204030204" pitchFamily="34" charset="0"/>
                <a:cs typeface="Calibri" panose="020F0502020204030204" pitchFamily="34" charset="0"/>
              </a:rPr>
              <a:t>Replace Errors and Values</a:t>
            </a:r>
            <a:r>
              <a:rPr lang="en-US" sz="1800" dirty="0">
                <a:latin typeface="Calibri" panose="020F0502020204030204" pitchFamily="34" charset="0"/>
                <a:cs typeface="Calibri" panose="020F0502020204030204" pitchFamily="34" charset="0"/>
              </a:rPr>
              <a:t>:</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Replaced invalid or missing data values with appropriate substitutes to maintain data integrity.</a:t>
            </a:r>
            <a:br>
              <a:rPr lang="en-US" dirty="0"/>
            </a:br>
            <a:endParaRPr lang="en-IN" dirty="0"/>
          </a:p>
        </p:txBody>
      </p:sp>
    </p:spTree>
    <p:extLst>
      <p:ext uri="{BB962C8B-B14F-4D97-AF65-F5344CB8AC3E}">
        <p14:creationId xmlns:p14="http://schemas.microsoft.com/office/powerpoint/2010/main" val="323313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08D271B-9D5A-170A-5754-CD435CE125BB}"/>
              </a:ext>
            </a:extLst>
          </p:cNvPr>
          <p:cNvSpPr>
            <a:spLocks noGrp="1" noChangeArrowheads="1"/>
          </p:cNvSpPr>
          <p:nvPr>
            <p:ph idx="1"/>
          </p:nvPr>
        </p:nvSpPr>
        <p:spPr bwMode="auto">
          <a:xfrm>
            <a:off x="1708879" y="395349"/>
            <a:ext cx="10253272" cy="606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1800" i="0" u="none" strike="noStrike" cap="none" normalizeH="0" baseline="0" dirty="0">
                <a:ln>
                  <a:noFill/>
                </a:ln>
                <a:solidFill>
                  <a:schemeClr val="tx1"/>
                </a:solidFill>
                <a:effectLst/>
                <a:highlight>
                  <a:srgbClr val="FFFF00"/>
                </a:highlight>
                <a:latin typeface="Calibri" panose="020F0502020204030204" pitchFamily="34" charset="0"/>
                <a:cs typeface="Calibri" panose="020F0502020204030204" pitchFamily="34" charset="0"/>
              </a:rPr>
              <a:t>DAX Measures for Performance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Custom Measures Created Using DAX</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Total Revenue: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DAX</a:t>
            </a:r>
          </a:p>
          <a:p>
            <a:pPr marL="0" marR="0" lvl="0" indent="0" algn="l" defTabSz="914400" rtl="0" eaLnBrk="0" fontAlgn="base" latinLnBrk="0" hangingPunct="0">
              <a:lnSpc>
                <a:spcPct val="100000"/>
              </a:lnSpc>
              <a:spcBef>
                <a:spcPct val="0"/>
              </a:spcBef>
              <a:spcAft>
                <a:spcPct val="0"/>
              </a:spcAft>
              <a:buClrTx/>
              <a:buSzTx/>
              <a:buNone/>
              <a:tabLst/>
            </a:pPr>
            <a:r>
              <a:rPr lang="en-US" sz="1800" dirty="0">
                <a:solidFill>
                  <a:srgbClr val="000000"/>
                </a:solidFill>
                <a:effectLst/>
                <a:latin typeface="Calibri" panose="020F0502020204030204" pitchFamily="34" charset="0"/>
                <a:cs typeface="Calibri" panose="020F0502020204030204" pitchFamily="34" charset="0"/>
              </a:rPr>
              <a:t>Total Revenue = </a:t>
            </a:r>
            <a:r>
              <a:rPr lang="en-US" sz="1800" dirty="0">
                <a:solidFill>
                  <a:srgbClr val="3165BB"/>
                </a:solidFill>
                <a:effectLst/>
                <a:latin typeface="Calibri" panose="020F0502020204030204" pitchFamily="34" charset="0"/>
                <a:cs typeface="Calibri" panose="020F0502020204030204" pitchFamily="34" charset="0"/>
              </a:rPr>
              <a:t>SUM</a:t>
            </a:r>
            <a:r>
              <a:rPr lang="en-US" sz="1800" dirty="0">
                <a:solidFill>
                  <a:srgbClr val="000000"/>
                </a:solidFill>
                <a:effectLst/>
                <a:latin typeface="Calibri" panose="020F0502020204030204" pitchFamily="34" charset="0"/>
                <a:cs typeface="Calibri" panose="020F0502020204030204" pitchFamily="34" charset="0"/>
              </a:rPr>
              <a:t>(</a:t>
            </a:r>
            <a:r>
              <a:rPr lang="en-US" sz="1800" dirty="0" err="1">
                <a:solidFill>
                  <a:srgbClr val="001080"/>
                </a:solidFill>
                <a:effectLst/>
                <a:latin typeface="Calibri" panose="020F0502020204030204" pitchFamily="34" charset="0"/>
                <a:cs typeface="Calibri" panose="020F0502020204030204" pitchFamily="34" charset="0"/>
              </a:rPr>
              <a:t>financial_data</a:t>
            </a:r>
            <a:r>
              <a:rPr lang="en-US" sz="1800" dirty="0">
                <a:solidFill>
                  <a:srgbClr val="001080"/>
                </a:solidFill>
                <a:effectLst/>
                <a:latin typeface="Calibri" panose="020F0502020204030204" pitchFamily="34" charset="0"/>
                <a:cs typeface="Calibri" panose="020F0502020204030204" pitchFamily="34" charset="0"/>
              </a:rPr>
              <a:t>[ Gross Sales ]</a:t>
            </a:r>
            <a:r>
              <a:rPr lang="en-US" sz="1800" dirty="0">
                <a:solidFill>
                  <a:srgbClr val="000000"/>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Profit Margin: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DAX</a:t>
            </a:r>
          </a:p>
          <a:p>
            <a:pPr marL="0" indent="0" eaLnBrk="0" fontAlgn="base" hangingPunct="0">
              <a:lnSpc>
                <a:spcPct val="100000"/>
              </a:lnSpc>
              <a:spcBef>
                <a:spcPct val="0"/>
              </a:spcBef>
              <a:spcAft>
                <a:spcPct val="0"/>
              </a:spcAft>
              <a:buNone/>
            </a:pPr>
            <a:r>
              <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Profit Margin = </a:t>
            </a:r>
            <a:r>
              <a:rPr lang="pt-BR" sz="1800" dirty="0">
                <a:solidFill>
                  <a:srgbClr val="000000"/>
                </a:solidFill>
                <a:effectLst/>
                <a:latin typeface="Calibri" panose="020F0502020204030204" pitchFamily="34" charset="0"/>
                <a:cs typeface="Calibri" panose="020F0502020204030204" pitchFamily="34" charset="0"/>
              </a:rPr>
              <a:t>(</a:t>
            </a:r>
            <a:r>
              <a:rPr lang="pt-BR" sz="1800" dirty="0">
                <a:solidFill>
                  <a:srgbClr val="3165BB"/>
                </a:solidFill>
                <a:effectLst/>
                <a:latin typeface="Calibri" panose="020F0502020204030204" pitchFamily="34" charset="0"/>
                <a:cs typeface="Calibri" panose="020F0502020204030204" pitchFamily="34" charset="0"/>
              </a:rPr>
              <a:t>SUM</a:t>
            </a:r>
            <a:r>
              <a:rPr lang="pt-BR" sz="1800" dirty="0">
                <a:solidFill>
                  <a:srgbClr val="000000"/>
                </a:solidFill>
                <a:effectLst/>
                <a:latin typeface="Calibri" panose="020F0502020204030204" pitchFamily="34" charset="0"/>
                <a:cs typeface="Calibri" panose="020F0502020204030204" pitchFamily="34" charset="0"/>
              </a:rPr>
              <a:t>(</a:t>
            </a:r>
            <a:r>
              <a:rPr lang="pt-BR" sz="1800" dirty="0">
                <a:solidFill>
                  <a:srgbClr val="001080"/>
                </a:solidFill>
                <a:effectLst/>
                <a:latin typeface="Calibri" panose="020F0502020204030204" pitchFamily="34" charset="0"/>
                <a:cs typeface="Calibri" panose="020F0502020204030204" pitchFamily="34" charset="0"/>
              </a:rPr>
              <a:t>financial_data[Profit]</a:t>
            </a:r>
            <a:r>
              <a:rPr lang="pt-BR" sz="1800" dirty="0">
                <a:solidFill>
                  <a:srgbClr val="000000"/>
                </a:solidFill>
                <a:effectLst/>
                <a:latin typeface="Calibri" panose="020F0502020204030204" pitchFamily="34" charset="0"/>
                <a:cs typeface="Calibri" panose="020F0502020204030204" pitchFamily="34" charset="0"/>
              </a:rPr>
              <a:t>)) / (</a:t>
            </a:r>
            <a:r>
              <a:rPr lang="pt-BR" sz="1800" dirty="0">
                <a:solidFill>
                  <a:srgbClr val="3165BB"/>
                </a:solidFill>
                <a:effectLst/>
                <a:latin typeface="Calibri" panose="020F0502020204030204" pitchFamily="34" charset="0"/>
                <a:cs typeface="Calibri" panose="020F0502020204030204" pitchFamily="34" charset="0"/>
              </a:rPr>
              <a:t>SUM</a:t>
            </a:r>
            <a:r>
              <a:rPr lang="pt-BR" sz="1800" dirty="0">
                <a:solidFill>
                  <a:srgbClr val="000000"/>
                </a:solidFill>
                <a:effectLst/>
                <a:latin typeface="Calibri" panose="020F0502020204030204" pitchFamily="34" charset="0"/>
                <a:cs typeface="Calibri" panose="020F0502020204030204" pitchFamily="34" charset="0"/>
              </a:rPr>
              <a:t>(</a:t>
            </a:r>
            <a:r>
              <a:rPr lang="pt-BR" sz="1800" dirty="0">
                <a:solidFill>
                  <a:srgbClr val="001080"/>
                </a:solidFill>
                <a:effectLst/>
                <a:latin typeface="Calibri" panose="020F0502020204030204" pitchFamily="34" charset="0"/>
                <a:cs typeface="Calibri" panose="020F0502020204030204" pitchFamily="34" charset="0"/>
              </a:rPr>
              <a:t>financial_data[Sales]</a:t>
            </a:r>
            <a:r>
              <a:rPr lang="pt-BR" sz="1800" dirty="0">
                <a:solidFill>
                  <a:srgbClr val="000000"/>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COGS to Sales Ratio: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DAX</a:t>
            </a:r>
          </a:p>
          <a:p>
            <a:pPr>
              <a:lnSpc>
                <a:spcPts val="1350"/>
              </a:lnSpc>
            </a:pPr>
            <a:r>
              <a:rPr lang="en-IN" sz="1800" dirty="0">
                <a:solidFill>
                  <a:srgbClr val="000000"/>
                </a:solidFill>
                <a:effectLst/>
                <a:latin typeface="Calibri" panose="020F0502020204030204" pitchFamily="34" charset="0"/>
                <a:cs typeface="Calibri" panose="020F0502020204030204" pitchFamily="34" charset="0"/>
              </a:rPr>
              <a:t>COGS to Sales = </a:t>
            </a:r>
            <a:r>
              <a:rPr lang="en-IN" sz="1800" dirty="0">
                <a:solidFill>
                  <a:srgbClr val="3165BB"/>
                </a:solidFill>
                <a:effectLst/>
                <a:latin typeface="Calibri" panose="020F0502020204030204" pitchFamily="34" charset="0"/>
                <a:cs typeface="Calibri" panose="020F0502020204030204" pitchFamily="34" charset="0"/>
              </a:rPr>
              <a:t>SUM</a:t>
            </a:r>
            <a:r>
              <a:rPr lang="en-IN" sz="1800" dirty="0">
                <a:solidFill>
                  <a:srgbClr val="000000"/>
                </a:solidFill>
                <a:effectLst/>
                <a:latin typeface="Calibri" panose="020F0502020204030204" pitchFamily="34" charset="0"/>
                <a:cs typeface="Calibri" panose="020F0502020204030204" pitchFamily="34" charset="0"/>
              </a:rPr>
              <a:t>(</a:t>
            </a:r>
            <a:r>
              <a:rPr lang="en-IN" sz="1800" dirty="0" err="1">
                <a:solidFill>
                  <a:srgbClr val="001080"/>
                </a:solidFill>
                <a:effectLst/>
                <a:latin typeface="Calibri" panose="020F0502020204030204" pitchFamily="34" charset="0"/>
                <a:cs typeface="Calibri" panose="020F0502020204030204" pitchFamily="34" charset="0"/>
              </a:rPr>
              <a:t>financial_data</a:t>
            </a:r>
            <a:r>
              <a:rPr lang="en-IN" sz="1800" dirty="0">
                <a:solidFill>
                  <a:srgbClr val="001080"/>
                </a:solidFill>
                <a:effectLst/>
                <a:latin typeface="Calibri" panose="020F0502020204030204" pitchFamily="34" charset="0"/>
                <a:cs typeface="Calibri" panose="020F0502020204030204" pitchFamily="34" charset="0"/>
              </a:rPr>
              <a:t>[ COGS ]</a:t>
            </a:r>
            <a:r>
              <a:rPr lang="en-IN" sz="1800" dirty="0">
                <a:solidFill>
                  <a:srgbClr val="000000"/>
                </a:solidFill>
                <a:effectLst/>
                <a:latin typeface="Calibri" panose="020F0502020204030204" pitchFamily="34" charset="0"/>
                <a:cs typeface="Calibri" panose="020F0502020204030204" pitchFamily="34" charset="0"/>
              </a:rPr>
              <a:t>) / </a:t>
            </a:r>
            <a:r>
              <a:rPr lang="en-IN" sz="1800" dirty="0">
                <a:solidFill>
                  <a:srgbClr val="3165BB"/>
                </a:solidFill>
                <a:effectLst/>
                <a:latin typeface="Calibri" panose="020F0502020204030204" pitchFamily="34" charset="0"/>
                <a:cs typeface="Calibri" panose="020F0502020204030204" pitchFamily="34" charset="0"/>
              </a:rPr>
              <a:t>SUM</a:t>
            </a:r>
            <a:r>
              <a:rPr lang="en-IN" sz="1800" dirty="0">
                <a:solidFill>
                  <a:srgbClr val="000000"/>
                </a:solidFill>
                <a:effectLst/>
                <a:latin typeface="Calibri" panose="020F0502020204030204" pitchFamily="34" charset="0"/>
                <a:cs typeface="Calibri" panose="020F0502020204030204" pitchFamily="34" charset="0"/>
              </a:rPr>
              <a:t>(</a:t>
            </a:r>
            <a:r>
              <a:rPr lang="en-IN" sz="1800" dirty="0" err="1">
                <a:solidFill>
                  <a:srgbClr val="001080"/>
                </a:solidFill>
                <a:effectLst/>
                <a:latin typeface="Calibri" panose="020F0502020204030204" pitchFamily="34" charset="0"/>
                <a:cs typeface="Calibri" panose="020F0502020204030204" pitchFamily="34" charset="0"/>
              </a:rPr>
              <a:t>financial_data</a:t>
            </a:r>
            <a:r>
              <a:rPr lang="en-IN" sz="1800" dirty="0">
                <a:solidFill>
                  <a:srgbClr val="001080"/>
                </a:solidFill>
                <a:effectLst/>
                <a:latin typeface="Calibri" panose="020F0502020204030204" pitchFamily="34" charset="0"/>
                <a:cs typeface="Calibri" panose="020F0502020204030204" pitchFamily="34" charset="0"/>
              </a:rPr>
              <a:t>[Sales]</a:t>
            </a:r>
            <a:r>
              <a:rPr lang="en-IN" sz="1800" dirty="0">
                <a:solidFill>
                  <a:srgbClr val="000000"/>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Calibri" panose="020F0502020204030204" pitchFamily="34" charset="0"/>
                <a:cs typeface="Calibri" panose="020F0502020204030204" pitchFamily="34" charset="0"/>
              </a:rPr>
              <a:t>DAX</a:t>
            </a:r>
            <a:endPar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indent="0" eaLnBrk="0" fontAlgn="base" hangingPunct="0">
              <a:lnSpc>
                <a:spcPct val="100000"/>
              </a:lnSpc>
              <a:spcBef>
                <a:spcPct val="0"/>
              </a:spcBef>
              <a:spcAft>
                <a:spcPct val="0"/>
              </a:spcAft>
              <a:buNone/>
            </a:pPr>
            <a:r>
              <a:rPr lang="en-IN" sz="1800" b="0" dirty="0">
                <a:solidFill>
                  <a:srgbClr val="000000"/>
                </a:solidFill>
                <a:effectLst/>
                <a:latin typeface="Calibri" panose="020F0502020204030204" pitchFamily="34" charset="0"/>
                <a:cs typeface="Calibri" panose="020F0502020204030204" pitchFamily="34" charset="0"/>
              </a:rPr>
              <a:t>Total Discounts = </a:t>
            </a:r>
            <a:r>
              <a:rPr lang="en-IN" sz="1800" b="0" dirty="0">
                <a:solidFill>
                  <a:srgbClr val="3165BB"/>
                </a:solidFill>
                <a:effectLst/>
                <a:latin typeface="Calibri" panose="020F0502020204030204" pitchFamily="34" charset="0"/>
                <a:cs typeface="Calibri" panose="020F0502020204030204" pitchFamily="34" charset="0"/>
              </a:rPr>
              <a:t>Sum</a:t>
            </a:r>
            <a:r>
              <a:rPr lang="en-IN" sz="1800" b="0" dirty="0">
                <a:solidFill>
                  <a:srgbClr val="000000"/>
                </a:solidFill>
                <a:effectLst/>
                <a:latin typeface="Calibri" panose="020F0502020204030204" pitchFamily="34" charset="0"/>
                <a:cs typeface="Calibri" panose="020F0502020204030204" pitchFamily="34" charset="0"/>
              </a:rPr>
              <a:t>(</a:t>
            </a:r>
            <a:r>
              <a:rPr lang="en-IN" sz="1800" b="0" dirty="0" err="1">
                <a:solidFill>
                  <a:srgbClr val="001080"/>
                </a:solidFill>
                <a:effectLst/>
                <a:latin typeface="Calibri" panose="020F0502020204030204" pitchFamily="34" charset="0"/>
                <a:cs typeface="Calibri" panose="020F0502020204030204" pitchFamily="34" charset="0"/>
              </a:rPr>
              <a:t>financial_data</a:t>
            </a:r>
            <a:r>
              <a:rPr lang="en-IN" sz="1800" b="0" dirty="0">
                <a:solidFill>
                  <a:srgbClr val="001080"/>
                </a:solidFill>
                <a:effectLst/>
                <a:latin typeface="Calibri" panose="020F0502020204030204" pitchFamily="34" charset="0"/>
                <a:cs typeface="Calibri" panose="020F0502020204030204" pitchFamily="34" charset="0"/>
              </a:rPr>
              <a:t>[ Discounts ]</a:t>
            </a:r>
            <a:r>
              <a:rPr lang="en-IN" sz="1800" b="0" dirty="0">
                <a:solidFill>
                  <a:srgbClr val="000000"/>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Purpose:</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Enabled profitability, cost management, and sales performance tracking with dynamic visualizations.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537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66735-CFBD-6A3A-7CFC-7634377E1BCF}"/>
              </a:ext>
            </a:extLst>
          </p:cNvPr>
          <p:cNvSpPr txBox="1"/>
          <p:nvPr/>
        </p:nvSpPr>
        <p:spPr>
          <a:xfrm>
            <a:off x="1128258" y="123755"/>
            <a:ext cx="4967742" cy="5693866"/>
          </a:xfrm>
          <a:prstGeom prst="rect">
            <a:avLst/>
          </a:prstGeom>
          <a:noFill/>
        </p:spPr>
        <p:txBody>
          <a:bodyPr wrap="square">
            <a:spAutoFit/>
          </a:bodyPr>
          <a:lstStyle/>
          <a:p>
            <a:pPr algn="just"/>
            <a:r>
              <a:rPr lang="en-US" sz="1400" b="1" dirty="0">
                <a:highlight>
                  <a:srgbClr val="FFFF00"/>
                </a:highlight>
                <a:latin typeface="Calibri" panose="020F0502020204030204" pitchFamily="34" charset="0"/>
                <a:cs typeface="Calibri" panose="020F0502020204030204" pitchFamily="34" charset="0"/>
              </a:rPr>
              <a:t>Sales and Profit Analysis by Country</a:t>
            </a:r>
          </a:p>
          <a:p>
            <a:pPr algn="just"/>
            <a:endParaRPr lang="en-US" sz="1400" dirty="0">
              <a:highlight>
                <a:srgbClr val="FFFF00"/>
              </a:highlight>
              <a:latin typeface="Calibri" panose="020F0502020204030204" pitchFamily="34" charset="0"/>
              <a:cs typeface="Calibri" panose="020F0502020204030204" pitchFamily="34" charset="0"/>
            </a:endParaRPr>
          </a:p>
          <a:p>
            <a:pPr algn="just"/>
            <a:r>
              <a:rPr lang="en-US" sz="1400" b="1" dirty="0">
                <a:latin typeface="Calibri" panose="020F0502020204030204" pitchFamily="34" charset="0"/>
                <a:cs typeface="Calibri" panose="020F0502020204030204" pitchFamily="34" charset="0"/>
              </a:rPr>
              <a:t>Top Performing Countries</a:t>
            </a:r>
            <a:r>
              <a:rPr lang="en-US" sz="1400" dirty="0">
                <a:latin typeface="Calibri" panose="020F0502020204030204" pitchFamily="34" charset="0"/>
                <a:cs typeface="Calibri" panose="020F0502020204030204" pitchFamily="34" charset="0"/>
              </a:rPr>
              <a:t>:</a:t>
            </a:r>
          </a:p>
          <a:p>
            <a:pPr marL="742950" lvl="1" indent="-285750" algn="just">
              <a:buFont typeface="Arial" panose="020B0604020202020204" pitchFamily="34" charset="0"/>
              <a:buChar char="•"/>
            </a:pPr>
            <a:r>
              <a:rPr lang="en-US" sz="1400" b="1" dirty="0">
                <a:latin typeface="Calibri" panose="020F0502020204030204" pitchFamily="34" charset="0"/>
                <a:cs typeface="Calibri" panose="020F0502020204030204" pitchFamily="34" charset="0"/>
              </a:rPr>
              <a:t>France</a:t>
            </a:r>
            <a:r>
              <a:rPr lang="en-US" sz="1400" dirty="0">
                <a:latin typeface="Calibri" panose="020F0502020204030204" pitchFamily="34" charset="0"/>
                <a:cs typeface="Calibri" panose="020F0502020204030204" pitchFamily="34" charset="0"/>
              </a:rPr>
              <a:t> has generated the highest profit across all segments.</a:t>
            </a:r>
          </a:p>
          <a:p>
            <a:pPr marL="742950" lvl="1" indent="-285750" algn="just">
              <a:buFont typeface="Arial" panose="020B0604020202020204" pitchFamily="34" charset="0"/>
              <a:buChar char="•"/>
            </a:pPr>
            <a:r>
              <a:rPr lang="en-US" sz="1400" b="1" dirty="0">
                <a:latin typeface="Calibri" panose="020F0502020204030204" pitchFamily="34" charset="0"/>
                <a:cs typeface="Calibri" panose="020F0502020204030204" pitchFamily="34" charset="0"/>
              </a:rPr>
              <a:t>Canada</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USA</a:t>
            </a:r>
            <a:r>
              <a:rPr lang="en-US" sz="1400" dirty="0">
                <a:latin typeface="Calibri" panose="020F0502020204030204" pitchFamily="34" charset="0"/>
                <a:cs typeface="Calibri" panose="020F0502020204030204" pitchFamily="34" charset="0"/>
              </a:rPr>
              <a:t> have equal sales, but </a:t>
            </a:r>
            <a:r>
              <a:rPr lang="en-US" sz="1400" b="1" dirty="0">
                <a:latin typeface="Calibri" panose="020F0502020204030204" pitchFamily="34" charset="0"/>
                <a:cs typeface="Calibri" panose="020F0502020204030204" pitchFamily="34" charset="0"/>
              </a:rPr>
              <a:t>Canada</a:t>
            </a:r>
            <a:r>
              <a:rPr lang="en-US" sz="1400" dirty="0">
                <a:latin typeface="Calibri" panose="020F0502020204030204" pitchFamily="34" charset="0"/>
                <a:cs typeface="Calibri" panose="020F0502020204030204" pitchFamily="34" charset="0"/>
              </a:rPr>
              <a:t> outperforms </a:t>
            </a:r>
            <a:r>
              <a:rPr lang="en-US" sz="1400" b="1" dirty="0">
                <a:latin typeface="Calibri" panose="020F0502020204030204" pitchFamily="34" charset="0"/>
                <a:cs typeface="Calibri" panose="020F0502020204030204" pitchFamily="34" charset="0"/>
              </a:rPr>
              <a:t>USA</a:t>
            </a:r>
            <a:r>
              <a:rPr lang="en-US" sz="1400" dirty="0">
                <a:latin typeface="Calibri" panose="020F0502020204030204" pitchFamily="34" charset="0"/>
                <a:cs typeface="Calibri" panose="020F0502020204030204" pitchFamily="34" charset="0"/>
              </a:rPr>
              <a:t> in profit.</a:t>
            </a:r>
          </a:p>
          <a:p>
            <a:pPr lvl="1" algn="just"/>
            <a:endParaRPr lang="en-US" sz="1400" dirty="0">
              <a:latin typeface="Calibri" panose="020F0502020204030204" pitchFamily="34" charset="0"/>
              <a:cs typeface="Calibri" panose="020F0502020204030204" pitchFamily="34" charset="0"/>
            </a:endParaRPr>
          </a:p>
          <a:p>
            <a:pPr algn="just"/>
            <a:r>
              <a:rPr lang="en-US" sz="1400" b="1" dirty="0">
                <a:latin typeface="Calibri" panose="020F0502020204030204" pitchFamily="34" charset="0"/>
                <a:cs typeface="Calibri" panose="020F0502020204030204" pitchFamily="34" charset="0"/>
              </a:rPr>
              <a:t>Top Performing Products</a:t>
            </a:r>
            <a:r>
              <a:rPr lang="en-US" sz="1400" dirty="0">
                <a:latin typeface="Calibri" panose="020F0502020204030204" pitchFamily="34" charset="0"/>
                <a:cs typeface="Calibri" panose="020F0502020204030204" pitchFamily="34" charset="0"/>
              </a:rPr>
              <a:t>:</a:t>
            </a:r>
          </a:p>
          <a:p>
            <a:pPr marL="742950" lvl="1" indent="-285750" algn="just">
              <a:buFont typeface="Arial" panose="020B0604020202020204" pitchFamily="34" charset="0"/>
              <a:buChar char="•"/>
            </a:pPr>
            <a:r>
              <a:rPr lang="en-US" sz="1400" b="1" dirty="0">
                <a:latin typeface="Calibri" panose="020F0502020204030204" pitchFamily="34" charset="0"/>
                <a:cs typeface="Calibri" panose="020F0502020204030204" pitchFamily="34" charset="0"/>
              </a:rPr>
              <a:t>Velo</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Paseo</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Amarilla</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VTT</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Montana</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Carretera</a:t>
            </a:r>
            <a:r>
              <a:rPr lang="en-US" sz="1400" dirty="0">
                <a:latin typeface="Calibri" panose="020F0502020204030204" pitchFamily="34" charset="0"/>
                <a:cs typeface="Calibri" panose="020F0502020204030204" pitchFamily="34" charset="0"/>
              </a:rPr>
              <a:t> have earned the highest profits in the </a:t>
            </a:r>
            <a:r>
              <a:rPr lang="en-US" sz="1400" b="1" dirty="0">
                <a:latin typeface="Calibri" panose="020F0502020204030204" pitchFamily="34" charset="0"/>
                <a:cs typeface="Calibri" panose="020F0502020204030204" pitchFamily="34" charset="0"/>
              </a:rPr>
              <a:t>Government</a:t>
            </a:r>
            <a:r>
              <a:rPr lang="en-US" sz="1400" dirty="0">
                <a:latin typeface="Calibri" panose="020F0502020204030204" pitchFamily="34" charset="0"/>
                <a:cs typeface="Calibri" panose="020F0502020204030204" pitchFamily="34" charset="0"/>
              </a:rPr>
              <a:t> segment.</a:t>
            </a:r>
          </a:p>
          <a:p>
            <a:pPr marL="742950" lvl="1" indent="-285750" algn="just">
              <a:buFont typeface="Arial" panose="020B0604020202020204" pitchFamily="34" charset="0"/>
              <a:buChar char="•"/>
            </a:pPr>
            <a:r>
              <a:rPr lang="en-US" sz="1400" b="1" dirty="0">
                <a:latin typeface="Calibri" panose="020F0502020204030204" pitchFamily="34" charset="0"/>
                <a:cs typeface="Calibri" panose="020F0502020204030204" pitchFamily="34" charset="0"/>
              </a:rPr>
              <a:t>Paseo</a:t>
            </a:r>
            <a:r>
              <a:rPr lang="en-US" sz="1400" dirty="0">
                <a:latin typeface="Calibri" panose="020F0502020204030204" pitchFamily="34" charset="0"/>
                <a:cs typeface="Calibri" panose="020F0502020204030204" pitchFamily="34" charset="0"/>
              </a:rPr>
              <a:t> stands out as the highest-demand and most profitable product across all segments.</a:t>
            </a:r>
          </a:p>
          <a:p>
            <a:pPr lvl="1" algn="just"/>
            <a:endParaRPr lang="en-US" sz="1400" dirty="0">
              <a:latin typeface="Calibri" panose="020F0502020204030204" pitchFamily="34" charset="0"/>
              <a:cs typeface="Calibri" panose="020F0502020204030204" pitchFamily="34" charset="0"/>
            </a:endParaRPr>
          </a:p>
          <a:p>
            <a:pPr algn="just"/>
            <a:r>
              <a:rPr lang="en-US" sz="1400" b="1" dirty="0">
                <a:latin typeface="Calibri" panose="020F0502020204030204" pitchFamily="34" charset="0"/>
                <a:cs typeface="Calibri" panose="020F0502020204030204" pitchFamily="34" charset="0"/>
              </a:rPr>
              <a:t>Underperforming Segments</a:t>
            </a:r>
            <a:r>
              <a:rPr lang="en-US" sz="1400" dirty="0">
                <a:latin typeface="Calibri" panose="020F0502020204030204" pitchFamily="34" charset="0"/>
                <a:cs typeface="Calibri" panose="020F0502020204030204" pitchFamily="34" charset="0"/>
              </a:rPr>
              <a:t>:</a:t>
            </a:r>
          </a:p>
          <a:p>
            <a:pPr marL="742950" lvl="1" indent="-285750" algn="just">
              <a:buFont typeface="Arial" panose="020B0604020202020204" pitchFamily="34" charset="0"/>
              <a:buChar char="•"/>
            </a:pPr>
            <a:r>
              <a:rPr lang="en-US" sz="1400" b="1" dirty="0">
                <a:latin typeface="Calibri" panose="020F0502020204030204" pitchFamily="34" charset="0"/>
                <a:cs typeface="Calibri" panose="020F0502020204030204" pitchFamily="34" charset="0"/>
              </a:rPr>
              <a:t>Small Business</a:t>
            </a:r>
            <a:r>
              <a:rPr lang="en-US" sz="1400" dirty="0">
                <a:latin typeface="Calibri" panose="020F0502020204030204" pitchFamily="34" charset="0"/>
                <a:cs typeface="Calibri" panose="020F0502020204030204" pitchFamily="34" charset="0"/>
              </a:rPr>
              <a:t> has shown good profit performance.</a:t>
            </a:r>
          </a:p>
          <a:p>
            <a:pPr marL="742950" lvl="1" indent="-285750" algn="just">
              <a:buFont typeface="Arial" panose="020B0604020202020204" pitchFamily="34" charset="0"/>
              <a:buChar char="•"/>
            </a:pPr>
            <a:r>
              <a:rPr lang="en-US" sz="1400" b="1" dirty="0">
                <a:latin typeface="Calibri" panose="020F0502020204030204" pitchFamily="34" charset="0"/>
                <a:cs typeface="Calibri" panose="020F0502020204030204" pitchFamily="34" charset="0"/>
              </a:rPr>
              <a:t>Channel Partner</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Midmarket</a:t>
            </a:r>
            <a:r>
              <a:rPr lang="en-US" sz="1400" dirty="0">
                <a:latin typeface="Calibri" panose="020F0502020204030204" pitchFamily="34" charset="0"/>
                <a:cs typeface="Calibri" panose="020F0502020204030204" pitchFamily="34" charset="0"/>
              </a:rPr>
              <a:t> segments are underperforming in both sales and profit.</a:t>
            </a:r>
          </a:p>
          <a:p>
            <a:pPr lvl="1" algn="just"/>
            <a:endParaRPr lang="en-US" sz="1400" dirty="0">
              <a:latin typeface="Calibri" panose="020F0502020204030204" pitchFamily="34" charset="0"/>
              <a:cs typeface="Calibri" panose="020F0502020204030204" pitchFamily="34" charset="0"/>
            </a:endParaRPr>
          </a:p>
          <a:p>
            <a:pPr algn="just"/>
            <a:r>
              <a:rPr lang="en-US" sz="1400" b="1" dirty="0">
                <a:highlight>
                  <a:srgbClr val="FFFF00"/>
                </a:highlight>
                <a:latin typeface="Calibri" panose="020F0502020204030204" pitchFamily="34" charset="0"/>
                <a:cs typeface="Calibri" panose="020F0502020204030204" pitchFamily="34" charset="0"/>
              </a:rPr>
              <a:t>Measure:</a:t>
            </a:r>
            <a:endParaRPr lang="en-US" sz="1400" dirty="0">
              <a:highlight>
                <a:srgbClr val="FFFF00"/>
              </a:highlight>
              <a:latin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sz="1400" b="1" dirty="0">
                <a:latin typeface="Calibri" panose="020F0502020204030204" pitchFamily="34" charset="0"/>
                <a:cs typeface="Calibri" panose="020F0502020204030204" pitchFamily="34" charset="0"/>
              </a:rPr>
              <a:t>Midmarket</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Channel Partner</a:t>
            </a:r>
            <a:r>
              <a:rPr lang="en-US" sz="1400" dirty="0">
                <a:latin typeface="Calibri" panose="020F0502020204030204" pitchFamily="34" charset="0"/>
                <a:cs typeface="Calibri" panose="020F0502020204030204" pitchFamily="34" charset="0"/>
              </a:rPr>
              <a:t> segments need attention to boost revenue. Targeting product performance in these segments across countries is crucial for growth.</a:t>
            </a:r>
          </a:p>
        </p:txBody>
      </p:sp>
      <p:pic>
        <p:nvPicPr>
          <p:cNvPr id="4" name="Picture 3">
            <a:extLst>
              <a:ext uri="{FF2B5EF4-FFF2-40B4-BE49-F238E27FC236}">
                <a16:creationId xmlns:a16="http://schemas.microsoft.com/office/drawing/2014/main" id="{90411ECC-1D9F-B96F-C0A0-DC6E798CA2AE}"/>
              </a:ext>
            </a:extLst>
          </p:cNvPr>
          <p:cNvPicPr>
            <a:picLocks noChangeAspect="1"/>
          </p:cNvPicPr>
          <p:nvPr/>
        </p:nvPicPr>
        <p:blipFill>
          <a:blip r:embed="rId2"/>
          <a:stretch>
            <a:fillRect/>
          </a:stretch>
        </p:blipFill>
        <p:spPr>
          <a:xfrm>
            <a:off x="6202849" y="276725"/>
            <a:ext cx="5673456" cy="5083066"/>
          </a:xfrm>
          <a:prstGeom prst="rect">
            <a:avLst/>
          </a:prstGeom>
          <a:ln>
            <a:solidFill>
              <a:schemeClr val="tx1">
                <a:lumMod val="95000"/>
                <a:lumOff val="5000"/>
              </a:schemeClr>
            </a:solidFill>
          </a:ln>
        </p:spPr>
      </p:pic>
    </p:spTree>
    <p:extLst>
      <p:ext uri="{BB962C8B-B14F-4D97-AF65-F5344CB8AC3E}">
        <p14:creationId xmlns:p14="http://schemas.microsoft.com/office/powerpoint/2010/main" val="331616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EDC5-762D-E145-0638-8451283DF05E}"/>
              </a:ext>
            </a:extLst>
          </p:cNvPr>
          <p:cNvSpPr>
            <a:spLocks noGrp="1"/>
          </p:cNvSpPr>
          <p:nvPr>
            <p:ph type="ctrTitle"/>
          </p:nvPr>
        </p:nvSpPr>
        <p:spPr>
          <a:xfrm>
            <a:off x="787790" y="1159208"/>
            <a:ext cx="4951827" cy="5241591"/>
          </a:xfrm>
        </p:spPr>
        <p:txBody>
          <a:bodyPr>
            <a:noAutofit/>
          </a:bodyPr>
          <a:lstStyle/>
          <a:p>
            <a:pPr algn="l"/>
            <a:r>
              <a:rPr lang="en-US" sz="1400" b="1" dirty="0">
                <a:highlight>
                  <a:srgbClr val="FFFF00"/>
                </a:highlight>
                <a:latin typeface="Calibri" panose="020F0502020204030204" pitchFamily="34" charset="0"/>
                <a:cs typeface="Calibri" panose="020F0502020204030204" pitchFamily="34" charset="0"/>
              </a:rPr>
              <a:t>Sales and Profit Trends by year and Month </a:t>
            </a:r>
            <a:br>
              <a:rPr lang="en-US" sz="1400" b="1" dirty="0">
                <a:highlight>
                  <a:srgbClr val="FFFF00"/>
                </a:highlight>
                <a:latin typeface="Calibri" panose="020F0502020204030204" pitchFamily="34" charset="0"/>
                <a:cs typeface="Calibri" panose="020F0502020204030204" pitchFamily="34" charset="0"/>
              </a:rPr>
            </a:br>
            <a:br>
              <a:rPr lang="en-US" sz="1400" b="1" cap="none" dirty="0">
                <a:latin typeface="Calibri" panose="020F0502020204030204" pitchFamily="34" charset="0"/>
                <a:cs typeface="Calibri" panose="020F0502020204030204" pitchFamily="34" charset="0"/>
              </a:rPr>
            </a:br>
            <a:r>
              <a:rPr lang="en-US" sz="1400" b="1" cap="none" dirty="0">
                <a:latin typeface="Calibri" panose="020F0502020204030204" pitchFamily="34" charset="0"/>
                <a:cs typeface="Calibri" panose="020F0502020204030204" pitchFamily="34" charset="0"/>
              </a:rPr>
              <a:t>1. Sales growth:</a:t>
            </a:r>
            <a:r>
              <a:rPr lang="en-US" sz="1400" cap="none" dirty="0">
                <a:latin typeface="Calibri" panose="020F0502020204030204" pitchFamily="34" charset="0"/>
                <a:cs typeface="Calibri" panose="020F0502020204030204" pitchFamily="34" charset="0"/>
              </a:rPr>
              <a:t> there was a significant increase in sales from 2013 to 2014. </a:t>
            </a:r>
            <a:br>
              <a:rPr lang="en-US" sz="1400" cap="none" dirty="0">
                <a:latin typeface="Calibri" panose="020F0502020204030204" pitchFamily="34" charset="0"/>
                <a:cs typeface="Calibri" panose="020F0502020204030204" pitchFamily="34" charset="0"/>
              </a:rPr>
            </a:br>
            <a:r>
              <a:rPr lang="en-US" sz="1400" b="1" cap="none" dirty="0">
                <a:latin typeface="Calibri" panose="020F0502020204030204" pitchFamily="34" charset="0"/>
                <a:cs typeface="Calibri" panose="020F0502020204030204" pitchFamily="34" charset="0"/>
              </a:rPr>
              <a:t>Profit growth:</a:t>
            </a:r>
            <a:r>
              <a:rPr lang="en-US" sz="1400" cap="none" dirty="0">
                <a:latin typeface="Calibri" panose="020F0502020204030204" pitchFamily="34" charset="0"/>
                <a:cs typeface="Calibri" panose="020F0502020204030204" pitchFamily="34" charset="0"/>
              </a:rPr>
              <a:t> profit also increased from 2013 to 2014</a:t>
            </a:r>
            <a:br>
              <a:rPr lang="en-US" sz="1400" cap="none" dirty="0">
                <a:latin typeface="Calibri" panose="020F0502020204030204" pitchFamily="34" charset="0"/>
                <a:cs typeface="Calibri" panose="020F0502020204030204" pitchFamily="34" charset="0"/>
              </a:rPr>
            </a:br>
            <a:br>
              <a:rPr lang="en-US" sz="1400" cap="none" dirty="0">
                <a:latin typeface="Calibri" panose="020F0502020204030204" pitchFamily="34" charset="0"/>
                <a:cs typeface="Calibri" panose="020F0502020204030204" pitchFamily="34" charset="0"/>
              </a:rPr>
            </a:br>
            <a:r>
              <a:rPr lang="en-US" sz="1400" b="1" cap="none" dirty="0">
                <a:latin typeface="Calibri" panose="020F0502020204030204" pitchFamily="34" charset="0"/>
                <a:cs typeface="Calibri" panose="020F0502020204030204" pitchFamily="34" charset="0"/>
              </a:rPr>
              <a:t>2. Monthly variations:</a:t>
            </a:r>
            <a:br>
              <a:rPr lang="en-US" sz="1400" cap="none" dirty="0">
                <a:latin typeface="Calibri" panose="020F0502020204030204" pitchFamily="34" charset="0"/>
                <a:cs typeface="Calibri" panose="020F0502020204030204" pitchFamily="34" charset="0"/>
              </a:rPr>
            </a:br>
            <a:r>
              <a:rPr lang="en-US" sz="1400" b="1" cap="none" dirty="0">
                <a:latin typeface="Calibri" panose="020F0502020204030204" pitchFamily="34" charset="0"/>
                <a:cs typeface="Calibri" panose="020F0502020204030204" pitchFamily="34" charset="0"/>
              </a:rPr>
              <a:t>sales:</a:t>
            </a:r>
            <a:r>
              <a:rPr lang="en-US" sz="1400" cap="none" dirty="0">
                <a:latin typeface="Calibri" panose="020F0502020204030204" pitchFamily="34" charset="0"/>
                <a:cs typeface="Calibri" panose="020F0502020204030204" pitchFamily="34" charset="0"/>
              </a:rPr>
              <a:t> sales fluctuated considerably month-to-month. </a:t>
            </a:r>
            <a:br>
              <a:rPr lang="en-US" sz="1400" cap="none" dirty="0">
                <a:latin typeface="Calibri" panose="020F0502020204030204" pitchFamily="34" charset="0"/>
                <a:cs typeface="Calibri" panose="020F0502020204030204" pitchFamily="34" charset="0"/>
              </a:rPr>
            </a:br>
            <a:r>
              <a:rPr lang="en-US" sz="1400" cap="none" dirty="0">
                <a:latin typeface="Calibri" panose="020F0502020204030204" pitchFamily="34" charset="0"/>
                <a:cs typeface="Calibri" panose="020F0502020204030204" pitchFamily="34" charset="0"/>
              </a:rPr>
              <a:t>December 2014 had the highest sales volume.</a:t>
            </a:r>
            <a:br>
              <a:rPr lang="en-US" sz="1400" cap="none" dirty="0">
                <a:latin typeface="Calibri" panose="020F0502020204030204" pitchFamily="34" charset="0"/>
                <a:cs typeface="Calibri" panose="020F0502020204030204" pitchFamily="34" charset="0"/>
              </a:rPr>
            </a:br>
            <a:r>
              <a:rPr lang="en-US" sz="1400" cap="none" dirty="0">
                <a:latin typeface="Calibri" panose="020F0502020204030204" pitchFamily="34" charset="0"/>
                <a:cs typeface="Calibri" panose="020F0502020204030204" pitchFamily="34" charset="0"/>
              </a:rPr>
              <a:t>November 2013 had the lowest sales volume.</a:t>
            </a:r>
            <a:br>
              <a:rPr lang="en-US" sz="1400" cap="none" dirty="0">
                <a:latin typeface="Calibri" panose="020F0502020204030204" pitchFamily="34" charset="0"/>
                <a:cs typeface="Calibri" panose="020F0502020204030204" pitchFamily="34" charset="0"/>
              </a:rPr>
            </a:br>
            <a:r>
              <a:rPr lang="en-US" sz="1400" b="1" cap="none" dirty="0">
                <a:latin typeface="Calibri" panose="020F0502020204030204" pitchFamily="34" charset="0"/>
                <a:cs typeface="Calibri" panose="020F0502020204030204" pitchFamily="34" charset="0"/>
              </a:rPr>
              <a:t>Profit:</a:t>
            </a:r>
            <a:r>
              <a:rPr lang="en-US" sz="1400" cap="none" dirty="0">
                <a:latin typeface="Calibri" panose="020F0502020204030204" pitchFamily="34" charset="0"/>
                <a:cs typeface="Calibri" panose="020F0502020204030204" pitchFamily="34" charset="0"/>
              </a:rPr>
              <a:t> profit also varied across months, with </a:t>
            </a:r>
            <a:r>
              <a:rPr lang="en-US" sz="1400" cap="none" dirty="0" err="1">
                <a:latin typeface="Calibri" panose="020F0502020204030204" pitchFamily="34" charset="0"/>
                <a:cs typeface="Calibri" panose="020F0502020204030204" pitchFamily="34" charset="0"/>
              </a:rPr>
              <a:t>december</a:t>
            </a:r>
            <a:r>
              <a:rPr lang="en-US" sz="1400" cap="none" dirty="0">
                <a:latin typeface="Calibri" panose="020F0502020204030204" pitchFamily="34" charset="0"/>
                <a:cs typeface="Calibri" panose="020F0502020204030204" pitchFamily="34" charset="0"/>
              </a:rPr>
              <a:t> 2014 being the most profitable and </a:t>
            </a:r>
            <a:r>
              <a:rPr lang="en-US" sz="1400" cap="none" dirty="0" err="1">
                <a:latin typeface="Calibri" panose="020F0502020204030204" pitchFamily="34" charset="0"/>
                <a:cs typeface="Calibri" panose="020F0502020204030204" pitchFamily="34" charset="0"/>
              </a:rPr>
              <a:t>september</a:t>
            </a:r>
            <a:r>
              <a:rPr lang="en-US" sz="1400" cap="none" dirty="0">
                <a:latin typeface="Calibri" panose="020F0502020204030204" pitchFamily="34" charset="0"/>
                <a:cs typeface="Calibri" panose="020F0502020204030204" pitchFamily="34" charset="0"/>
              </a:rPr>
              <a:t> 2013 being the least.</a:t>
            </a:r>
            <a:br>
              <a:rPr lang="en-US" sz="1400" cap="none" dirty="0">
                <a:latin typeface="Calibri" panose="020F0502020204030204" pitchFamily="34" charset="0"/>
                <a:cs typeface="Calibri" panose="020F0502020204030204" pitchFamily="34" charset="0"/>
              </a:rPr>
            </a:br>
            <a:br>
              <a:rPr lang="en-US" sz="1400" cap="none" dirty="0">
                <a:latin typeface="Calibri" panose="020F0502020204030204" pitchFamily="34" charset="0"/>
                <a:cs typeface="Calibri" panose="020F0502020204030204" pitchFamily="34" charset="0"/>
              </a:rPr>
            </a:br>
            <a:r>
              <a:rPr lang="en-US" sz="1400" b="1" cap="none" dirty="0">
                <a:latin typeface="Calibri" panose="020F0502020204030204" pitchFamily="34" charset="0"/>
                <a:cs typeface="Calibri" panose="020F0502020204030204" pitchFamily="34" charset="0"/>
              </a:rPr>
              <a:t>3. Year-over-year comparison:</a:t>
            </a:r>
            <a:br>
              <a:rPr lang="en-US" sz="1400" cap="none" dirty="0">
                <a:latin typeface="Calibri" panose="020F0502020204030204" pitchFamily="34" charset="0"/>
                <a:cs typeface="Calibri" panose="020F0502020204030204" pitchFamily="34" charset="0"/>
              </a:rPr>
            </a:br>
            <a:r>
              <a:rPr lang="en-US" sz="1400" cap="none" dirty="0">
                <a:latin typeface="Calibri" panose="020F0502020204030204" pitchFamily="34" charset="0"/>
                <a:cs typeface="Calibri" panose="020F0502020204030204" pitchFamily="34" charset="0"/>
              </a:rPr>
              <a:t>the "sales </a:t>
            </a:r>
            <a:r>
              <a:rPr lang="en-US" sz="1400" cap="none" dirty="0" err="1">
                <a:latin typeface="Calibri" panose="020F0502020204030204" pitchFamily="34" charset="0"/>
                <a:cs typeface="Calibri" panose="020F0502020204030204" pitchFamily="34" charset="0"/>
              </a:rPr>
              <a:t>yoy</a:t>
            </a:r>
            <a:r>
              <a:rPr lang="en-US" sz="1400" cap="none" dirty="0">
                <a:latin typeface="Calibri" panose="020F0502020204030204" pitchFamily="34" charset="0"/>
                <a:cs typeface="Calibri" panose="020F0502020204030204" pitchFamily="34" charset="0"/>
              </a:rPr>
              <a:t>%" column shows the percentage change in sales compared to the same month in the previous year. For example, a 42.70% value in </a:t>
            </a:r>
            <a:r>
              <a:rPr lang="en-US" sz="1400" cap="none" dirty="0" err="1">
                <a:latin typeface="Calibri" panose="020F0502020204030204" pitchFamily="34" charset="0"/>
                <a:cs typeface="Calibri" panose="020F0502020204030204" pitchFamily="34" charset="0"/>
              </a:rPr>
              <a:t>september</a:t>
            </a:r>
            <a:r>
              <a:rPr lang="en-US" sz="1400" cap="none" dirty="0">
                <a:latin typeface="Calibri" panose="020F0502020204030204" pitchFamily="34" charset="0"/>
                <a:cs typeface="Calibri" panose="020F0502020204030204" pitchFamily="34" charset="0"/>
              </a:rPr>
              <a:t> 2014 indicates that sales in </a:t>
            </a:r>
            <a:r>
              <a:rPr lang="en-US" sz="1400" cap="none" dirty="0" err="1">
                <a:latin typeface="Calibri" panose="020F0502020204030204" pitchFamily="34" charset="0"/>
                <a:cs typeface="Calibri" panose="020F0502020204030204" pitchFamily="34" charset="0"/>
              </a:rPr>
              <a:t>september</a:t>
            </a:r>
            <a:r>
              <a:rPr lang="en-US" sz="1400" cap="none" dirty="0">
                <a:latin typeface="Calibri" panose="020F0502020204030204" pitchFamily="34" charset="0"/>
                <a:cs typeface="Calibri" panose="020F0502020204030204" pitchFamily="34" charset="0"/>
              </a:rPr>
              <a:t> 2014 were 42.70% higher than in </a:t>
            </a:r>
            <a:r>
              <a:rPr lang="en-US" sz="1400" cap="none" dirty="0" err="1">
                <a:latin typeface="Calibri" panose="020F0502020204030204" pitchFamily="34" charset="0"/>
                <a:cs typeface="Calibri" panose="020F0502020204030204" pitchFamily="34" charset="0"/>
              </a:rPr>
              <a:t>september</a:t>
            </a:r>
            <a:r>
              <a:rPr lang="en-US" sz="1400" cap="none" dirty="0">
                <a:latin typeface="Calibri" panose="020F0502020204030204" pitchFamily="34" charset="0"/>
                <a:cs typeface="Calibri" panose="020F0502020204030204" pitchFamily="34" charset="0"/>
              </a:rPr>
              <a:t> 2013.</a:t>
            </a:r>
            <a:br>
              <a:rPr lang="en-US" sz="1400" cap="none" dirty="0">
                <a:latin typeface="Calibri" panose="020F0502020204030204" pitchFamily="34" charset="0"/>
                <a:cs typeface="Calibri" panose="020F0502020204030204" pitchFamily="34" charset="0"/>
              </a:rPr>
            </a:br>
            <a:br>
              <a:rPr lang="en-US" sz="1400" cap="none" dirty="0">
                <a:latin typeface="Calibri" panose="020F0502020204030204" pitchFamily="34" charset="0"/>
                <a:cs typeface="Calibri" panose="020F0502020204030204" pitchFamily="34" charset="0"/>
              </a:rPr>
            </a:br>
            <a:r>
              <a:rPr lang="en-US" sz="1400" b="1" cap="none" dirty="0">
                <a:latin typeface="Calibri" panose="020F0502020204030204" pitchFamily="34" charset="0"/>
                <a:cs typeface="Calibri" panose="020F0502020204030204" pitchFamily="34" charset="0"/>
              </a:rPr>
              <a:t>4. Profitability: </a:t>
            </a:r>
            <a:r>
              <a:rPr lang="en-US" sz="1400" cap="none" dirty="0">
                <a:latin typeface="Calibri" panose="020F0502020204030204" pitchFamily="34" charset="0"/>
                <a:cs typeface="Calibri" panose="020F0502020204030204" pitchFamily="34" charset="0"/>
              </a:rPr>
              <a:t>profit margins varied across months, indicating potential areas for improvement.</a:t>
            </a:r>
            <a:br>
              <a:rPr lang="en-US" sz="1400" cap="none" dirty="0">
                <a:latin typeface="Calibri" panose="020F0502020204030204" pitchFamily="34" charset="0"/>
                <a:cs typeface="Calibri" panose="020F0502020204030204" pitchFamily="34" charset="0"/>
              </a:rPr>
            </a:br>
            <a:r>
              <a:rPr lang="en-US" sz="1400" cap="none" dirty="0">
                <a:latin typeface="Calibri" panose="020F0502020204030204" pitchFamily="34" charset="0"/>
                <a:cs typeface="Calibri" panose="020F0502020204030204" pitchFamily="34" charset="0"/>
              </a:rPr>
              <a:t>Profit margins varied across months.</a:t>
            </a:r>
            <a:br>
              <a:rPr lang="en-US" sz="1400" cap="none" dirty="0">
                <a:latin typeface="Calibri" panose="020F0502020204030204" pitchFamily="34" charset="0"/>
                <a:cs typeface="Calibri" panose="020F0502020204030204" pitchFamily="34" charset="0"/>
              </a:rPr>
            </a:br>
            <a:br>
              <a:rPr lang="en-US" sz="1400" cap="none" dirty="0">
                <a:latin typeface="Calibri" panose="020F0502020204030204" pitchFamily="34" charset="0"/>
                <a:cs typeface="Calibri" panose="020F0502020204030204" pitchFamily="34" charset="0"/>
              </a:rPr>
            </a:br>
            <a:r>
              <a:rPr lang="en-US" sz="1400" b="1" cap="none" dirty="0">
                <a:highlight>
                  <a:srgbClr val="FFFF00"/>
                </a:highlight>
                <a:latin typeface="Calibri" panose="020F0502020204030204" pitchFamily="34" charset="0"/>
                <a:cs typeface="Calibri" panose="020F0502020204030204" pitchFamily="34" charset="0"/>
              </a:rPr>
              <a:t>Measure: </a:t>
            </a:r>
            <a:r>
              <a:rPr lang="en-US" sz="1400" cap="none" dirty="0">
                <a:latin typeface="Calibri" panose="020F0502020204030204" pitchFamily="34" charset="0"/>
                <a:cs typeface="Calibri" panose="020F0502020204030204" pitchFamily="34" charset="0"/>
              </a:rPr>
              <a:t>there might be seasonal patterns in sales and profit, which shown in graph that increase in certain period like seasonal demand increase or decrease of product as well as need to focus on internal and external factors</a:t>
            </a:r>
            <a:br>
              <a:rPr lang="en-US" sz="1400" cap="none" dirty="0">
                <a:latin typeface="Calibri" panose="020F0502020204030204" pitchFamily="34" charset="0"/>
                <a:cs typeface="Calibri" panose="020F0502020204030204" pitchFamily="34" charset="0"/>
              </a:rPr>
            </a:br>
            <a:endParaRPr lang="en-IN" sz="1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D2BD513-81C8-602A-388F-BB3A629F2B82}"/>
              </a:ext>
            </a:extLst>
          </p:cNvPr>
          <p:cNvPicPr>
            <a:picLocks noChangeAspect="1"/>
          </p:cNvPicPr>
          <p:nvPr/>
        </p:nvPicPr>
        <p:blipFill>
          <a:blip r:embed="rId2"/>
          <a:stretch>
            <a:fillRect/>
          </a:stretch>
        </p:blipFill>
        <p:spPr>
          <a:xfrm>
            <a:off x="5739617" y="147712"/>
            <a:ext cx="5992837" cy="3029764"/>
          </a:xfrm>
          <a:prstGeom prst="rect">
            <a:avLst/>
          </a:prstGeom>
        </p:spPr>
      </p:pic>
      <p:pic>
        <p:nvPicPr>
          <p:cNvPr id="7" name="Picture 6">
            <a:extLst>
              <a:ext uri="{FF2B5EF4-FFF2-40B4-BE49-F238E27FC236}">
                <a16:creationId xmlns:a16="http://schemas.microsoft.com/office/drawing/2014/main" id="{296E4338-C3B8-F17B-C6F2-FFBFA6B7C7D1}"/>
              </a:ext>
            </a:extLst>
          </p:cNvPr>
          <p:cNvPicPr>
            <a:picLocks noChangeAspect="1"/>
          </p:cNvPicPr>
          <p:nvPr/>
        </p:nvPicPr>
        <p:blipFill>
          <a:blip r:embed="rId3"/>
          <a:stretch>
            <a:fillRect/>
          </a:stretch>
        </p:blipFill>
        <p:spPr>
          <a:xfrm>
            <a:off x="7271750" y="3177476"/>
            <a:ext cx="3771388" cy="3329321"/>
          </a:xfrm>
          <a:prstGeom prst="rect">
            <a:avLst/>
          </a:prstGeom>
        </p:spPr>
      </p:pic>
    </p:spTree>
    <p:extLst>
      <p:ext uri="{BB962C8B-B14F-4D97-AF65-F5344CB8AC3E}">
        <p14:creationId xmlns:p14="http://schemas.microsoft.com/office/powerpoint/2010/main" val="328752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5BE476-0F50-150A-CBF2-608F4D0D6F97}"/>
              </a:ext>
            </a:extLst>
          </p:cNvPr>
          <p:cNvSpPr txBox="1"/>
          <p:nvPr/>
        </p:nvSpPr>
        <p:spPr>
          <a:xfrm>
            <a:off x="365761" y="582866"/>
            <a:ext cx="6147582" cy="3970318"/>
          </a:xfrm>
          <a:prstGeom prst="rect">
            <a:avLst/>
          </a:prstGeom>
          <a:noFill/>
        </p:spPr>
        <p:txBody>
          <a:bodyPr wrap="square">
            <a:spAutoFit/>
          </a:bodyPr>
          <a:lstStyle/>
          <a:p>
            <a:r>
              <a:rPr lang="en-US" sz="1400" b="1" dirty="0">
                <a:highlight>
                  <a:srgbClr val="FFFF00"/>
                </a:highlight>
              </a:rPr>
              <a:t>Discount V/s Gross Sales by Product and Country </a:t>
            </a:r>
            <a:endParaRPr lang="en-US" sz="1400" dirty="0"/>
          </a:p>
          <a:p>
            <a:r>
              <a:rPr lang="en-US" sz="1400" dirty="0"/>
              <a:t>The overall trend suggests a positive correlation between discounts and gross sales. In general, products with higher discounts tend to generate higher gross sales but in some of product might be varies</a:t>
            </a:r>
          </a:p>
          <a:p>
            <a:pPr algn="l">
              <a:buFont typeface="+mj-lt"/>
              <a:buAutoNum type="arabicPeriod"/>
            </a:pPr>
            <a:r>
              <a:rPr lang="en-US" sz="1400" b="1" i="0" dirty="0">
                <a:solidFill>
                  <a:srgbClr val="000000"/>
                </a:solidFill>
                <a:effectLst/>
              </a:rPr>
              <a:t>Positive Correlation</a:t>
            </a:r>
            <a:r>
              <a:rPr lang="en-US" sz="1400" b="0" i="0" dirty="0">
                <a:solidFill>
                  <a:srgbClr val="000000"/>
                </a:solidFill>
                <a:effectLst/>
              </a:rPr>
              <a:t>: Across all countries (Canada, France, Germany, Mexico, and the United States), there's a general positive relationship between discounts and gross sales.</a:t>
            </a:r>
            <a:endParaRPr lang="en-US" sz="1400" b="0" i="0" dirty="0">
              <a:solidFill>
                <a:srgbClr val="070F25"/>
              </a:solidFill>
              <a:effectLst/>
            </a:endParaRPr>
          </a:p>
          <a:p>
            <a:pPr algn="l">
              <a:buFont typeface="+mj-lt"/>
              <a:buAutoNum type="arabicPeriod"/>
            </a:pPr>
            <a:r>
              <a:rPr lang="en-US" sz="1400" b="1" i="0" dirty="0">
                <a:solidFill>
                  <a:srgbClr val="000000"/>
                </a:solidFill>
                <a:effectLst/>
              </a:rPr>
              <a:t>Paseo</a:t>
            </a:r>
            <a:r>
              <a:rPr lang="en-US" sz="1400" b="0" i="0" dirty="0">
                <a:solidFill>
                  <a:srgbClr val="000000"/>
                </a:solidFill>
                <a:effectLst/>
              </a:rPr>
              <a:t>: Consistently demonstrates high discounts and high gross sales across all countries, indicating a strong response to discounts.</a:t>
            </a:r>
            <a:endParaRPr lang="en-US" sz="1400" b="0" i="0" dirty="0">
              <a:solidFill>
                <a:srgbClr val="070F25"/>
              </a:solidFill>
              <a:effectLst/>
            </a:endParaRPr>
          </a:p>
          <a:p>
            <a:pPr algn="l">
              <a:buFont typeface="+mj-lt"/>
              <a:buAutoNum type="arabicPeriod"/>
            </a:pPr>
            <a:r>
              <a:rPr lang="en-US" sz="1400" b="1" i="0" dirty="0">
                <a:solidFill>
                  <a:srgbClr val="000000"/>
                </a:solidFill>
                <a:effectLst/>
              </a:rPr>
              <a:t>Carretera</a:t>
            </a:r>
            <a:r>
              <a:rPr lang="en-US" sz="1400" b="0" i="0" dirty="0">
                <a:solidFill>
                  <a:srgbClr val="000000"/>
                </a:solidFill>
                <a:effectLst/>
              </a:rPr>
              <a:t>: Generally, shows lower discounts and lower gross sales, suggesting a potential need for alternative pricing or promotional strategies.</a:t>
            </a:r>
            <a:endParaRPr lang="en-US" sz="1400" b="0" i="0" dirty="0">
              <a:solidFill>
                <a:srgbClr val="070F25"/>
              </a:solidFill>
              <a:effectLst/>
            </a:endParaRPr>
          </a:p>
          <a:p>
            <a:pPr algn="l">
              <a:buFont typeface="+mj-lt"/>
              <a:buAutoNum type="arabicPeriod"/>
            </a:pPr>
            <a:r>
              <a:rPr lang="en-US" sz="1400" b="1" i="0" dirty="0">
                <a:solidFill>
                  <a:srgbClr val="000000"/>
                </a:solidFill>
                <a:effectLst/>
              </a:rPr>
              <a:t>Other Products</a:t>
            </a:r>
            <a:r>
              <a:rPr lang="en-US" sz="1400" b="0" i="0" dirty="0">
                <a:solidFill>
                  <a:srgbClr val="000000"/>
                </a:solidFill>
                <a:effectLst/>
              </a:rPr>
              <a:t>: Amarilla, Montana, Velo, and VTT exhibit varying levels of performance across countries, indicating potential influences of regional preferences or market conditions.</a:t>
            </a:r>
          </a:p>
          <a:p>
            <a:pPr algn="l">
              <a:buFont typeface="+mj-lt"/>
              <a:buAutoNum type="arabicPeriod"/>
            </a:pPr>
            <a:endParaRPr lang="en-US" sz="1400" dirty="0">
              <a:solidFill>
                <a:srgbClr val="000000"/>
              </a:solidFill>
            </a:endParaRPr>
          </a:p>
          <a:p>
            <a:pPr algn="l">
              <a:buFont typeface="+mj-lt"/>
              <a:buAutoNum type="arabicPeriod"/>
            </a:pPr>
            <a:r>
              <a:rPr lang="en-US" sz="1400" b="0" i="0" dirty="0">
                <a:solidFill>
                  <a:srgbClr val="000000"/>
                </a:solidFill>
                <a:effectLst/>
                <a:highlight>
                  <a:srgbClr val="FFFF00"/>
                </a:highlight>
              </a:rPr>
              <a:t>Measure</a:t>
            </a:r>
            <a:r>
              <a:rPr lang="en-US" sz="1400" b="0" i="0" dirty="0">
                <a:solidFill>
                  <a:srgbClr val="000000"/>
                </a:solidFill>
                <a:effectLst/>
              </a:rPr>
              <a:t>: Due to competitors, Discount Strategies need to focus on proper implementation and execution of sales according to strategies and how other products can improved their potential in different region.</a:t>
            </a:r>
            <a:endParaRPr lang="en-US" sz="1400" b="0" i="0" dirty="0">
              <a:solidFill>
                <a:srgbClr val="070F25"/>
              </a:solidFill>
              <a:effectLst/>
            </a:endParaRPr>
          </a:p>
        </p:txBody>
      </p:sp>
      <p:pic>
        <p:nvPicPr>
          <p:cNvPr id="3" name="Picture 2">
            <a:extLst>
              <a:ext uri="{FF2B5EF4-FFF2-40B4-BE49-F238E27FC236}">
                <a16:creationId xmlns:a16="http://schemas.microsoft.com/office/drawing/2014/main" id="{863931C0-1663-7140-CBEC-62712BC26CE8}"/>
              </a:ext>
            </a:extLst>
          </p:cNvPr>
          <p:cNvPicPr>
            <a:picLocks noChangeAspect="1"/>
          </p:cNvPicPr>
          <p:nvPr/>
        </p:nvPicPr>
        <p:blipFill>
          <a:blip r:embed="rId2"/>
          <a:stretch>
            <a:fillRect/>
          </a:stretch>
        </p:blipFill>
        <p:spPr>
          <a:xfrm>
            <a:off x="6513342" y="457752"/>
            <a:ext cx="5488407" cy="4845767"/>
          </a:xfrm>
          <a:prstGeom prst="rect">
            <a:avLst/>
          </a:prstGeom>
        </p:spPr>
      </p:pic>
    </p:spTree>
    <p:extLst>
      <p:ext uri="{BB962C8B-B14F-4D97-AF65-F5344CB8AC3E}">
        <p14:creationId xmlns:p14="http://schemas.microsoft.com/office/powerpoint/2010/main" val="329603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0757982-B9C4-8A49-D2C3-3B2D396D7A3A}"/>
              </a:ext>
            </a:extLst>
          </p:cNvPr>
          <p:cNvSpPr txBox="1"/>
          <p:nvPr/>
        </p:nvSpPr>
        <p:spPr>
          <a:xfrm>
            <a:off x="354690" y="280969"/>
            <a:ext cx="6355599" cy="5047536"/>
          </a:xfrm>
          <a:prstGeom prst="rect">
            <a:avLst/>
          </a:prstGeom>
          <a:noFill/>
        </p:spPr>
        <p:txBody>
          <a:bodyPr wrap="square">
            <a:spAutoFit/>
          </a:bodyPr>
          <a:lstStyle/>
          <a:p>
            <a:r>
              <a:rPr lang="en-US" sz="1400" dirty="0">
                <a:highlight>
                  <a:srgbClr val="FFFF00"/>
                </a:highlight>
              </a:rPr>
              <a:t>A matrix visualization with Heatmap Effect (Product by Discount)</a:t>
            </a:r>
          </a:p>
          <a:p>
            <a:pPr marL="285750" indent="-285750">
              <a:buFont typeface="Arial" panose="020B0604020202020204" pitchFamily="34" charset="0"/>
              <a:buChar char="•"/>
            </a:pPr>
            <a:r>
              <a:rPr lang="en-US" sz="1400" dirty="0"/>
              <a:t>Red represents low sales</a:t>
            </a:r>
          </a:p>
          <a:p>
            <a:pPr marL="285750" indent="-285750">
              <a:buFont typeface="Arial" panose="020B0604020202020204" pitchFamily="34" charset="0"/>
              <a:buChar char="•"/>
            </a:pPr>
            <a:r>
              <a:rPr lang="en-US" sz="1400" dirty="0"/>
              <a:t>White and Baby Pink represents moderate sales</a:t>
            </a:r>
          </a:p>
          <a:p>
            <a:pPr marL="285750" indent="-285750">
              <a:buFont typeface="Arial" panose="020B0604020202020204" pitchFamily="34" charset="0"/>
              <a:buChar char="•"/>
            </a:pPr>
            <a:r>
              <a:rPr lang="en-US" sz="1400" dirty="0"/>
              <a:t>Green represents high </a:t>
            </a:r>
          </a:p>
          <a:p>
            <a:endParaRPr lang="en-US" sz="1400" dirty="0"/>
          </a:p>
          <a:p>
            <a:pPr>
              <a:buFont typeface="+mj-lt"/>
              <a:buAutoNum type="arabicPeriod"/>
            </a:pPr>
            <a:r>
              <a:rPr lang="en-US" sz="1400" dirty="0"/>
              <a:t>Paseo:</a:t>
            </a:r>
          </a:p>
          <a:p>
            <a:pPr marL="742950" lvl="1" indent="-285750">
              <a:buFont typeface="+mj-lt"/>
              <a:buAutoNum type="arabicPeriod"/>
            </a:pPr>
            <a:r>
              <a:rPr lang="en-US" sz="1400" dirty="0"/>
              <a:t>High sales across all discount bands except "None".</a:t>
            </a:r>
          </a:p>
          <a:p>
            <a:pPr marL="742950" lvl="1" indent="-285750">
              <a:buFont typeface="+mj-lt"/>
              <a:buAutoNum type="arabicPeriod"/>
            </a:pPr>
            <a:r>
              <a:rPr lang="en-US" sz="1400" dirty="0"/>
              <a:t>Action: Test reduced discounting or premium pricing strategy.</a:t>
            </a:r>
          </a:p>
          <a:p>
            <a:pPr>
              <a:buFont typeface="+mj-lt"/>
              <a:buAutoNum type="arabicPeriod"/>
            </a:pPr>
            <a:r>
              <a:rPr lang="en-US" sz="1400" dirty="0"/>
              <a:t>VTT:</a:t>
            </a:r>
          </a:p>
          <a:p>
            <a:pPr marL="742950" lvl="1" indent="-285750">
              <a:buFont typeface="+mj-lt"/>
              <a:buAutoNum type="arabicPeriod"/>
            </a:pPr>
            <a:r>
              <a:rPr lang="en-US" sz="1400" dirty="0"/>
              <a:t>Strong sales with discounts; low sales without discounts.</a:t>
            </a:r>
          </a:p>
          <a:p>
            <a:pPr marL="742950" lvl="1" indent="-285750">
              <a:buFont typeface="+mj-lt"/>
              <a:buAutoNum type="arabicPeriod"/>
            </a:pPr>
            <a:r>
              <a:rPr lang="en-US" sz="1400" dirty="0"/>
              <a:t>Action: Evaluate lower discount levels to increase profitability.</a:t>
            </a:r>
          </a:p>
          <a:p>
            <a:pPr>
              <a:buFont typeface="+mj-lt"/>
              <a:buAutoNum type="arabicPeriod"/>
            </a:pPr>
            <a:r>
              <a:rPr lang="en-US" sz="1400" dirty="0"/>
              <a:t>Carretera:</a:t>
            </a:r>
          </a:p>
          <a:p>
            <a:pPr marL="742950" lvl="1" indent="-285750">
              <a:buFont typeface="+mj-lt"/>
              <a:buAutoNum type="arabicPeriod"/>
            </a:pPr>
            <a:r>
              <a:rPr lang="en-US" sz="1400" dirty="0"/>
              <a:t>Best performance with high discounts.</a:t>
            </a:r>
          </a:p>
          <a:p>
            <a:pPr marL="742950" lvl="1" indent="-285750">
              <a:buFont typeface="+mj-lt"/>
              <a:buAutoNum type="arabicPeriod"/>
            </a:pPr>
            <a:r>
              <a:rPr lang="en-US" sz="1400" dirty="0"/>
              <a:t>Action: Investigate product positioning; explore non-discount promotions.</a:t>
            </a:r>
          </a:p>
          <a:p>
            <a:pPr>
              <a:buFont typeface="+mj-lt"/>
              <a:buAutoNum type="arabicPeriod"/>
            </a:pPr>
            <a:r>
              <a:rPr lang="en-US" sz="1400" dirty="0"/>
              <a:t>Montana and Amarilla:</a:t>
            </a:r>
          </a:p>
          <a:p>
            <a:pPr marL="742950" lvl="1" indent="-285750">
              <a:buFont typeface="+mj-lt"/>
              <a:buAutoNum type="arabicPeriod"/>
            </a:pPr>
            <a:r>
              <a:rPr lang="en-US" sz="1400" dirty="0"/>
              <a:t>Moderate sales, higher in "Medium" and "High" bands.</a:t>
            </a:r>
          </a:p>
          <a:p>
            <a:pPr marL="742950" lvl="1" indent="-285750">
              <a:buFont typeface="+mj-lt"/>
              <a:buAutoNum type="arabicPeriod"/>
            </a:pPr>
            <a:r>
              <a:rPr lang="en-US" sz="1400" dirty="0"/>
              <a:t>Action: Focus on medium-level discounts to optimize margins.</a:t>
            </a:r>
          </a:p>
          <a:p>
            <a:pPr>
              <a:buFont typeface="+mj-lt"/>
              <a:buAutoNum type="arabicPeriod"/>
            </a:pPr>
            <a:r>
              <a:rPr lang="en-US" sz="1400" dirty="0"/>
              <a:t>Velo:</a:t>
            </a:r>
          </a:p>
          <a:p>
            <a:pPr marL="742950" lvl="1" indent="-285750">
              <a:buFont typeface="+mj-lt"/>
              <a:buAutoNum type="arabicPeriod"/>
            </a:pPr>
            <a:r>
              <a:rPr lang="en-US" sz="1400" dirty="0"/>
              <a:t>Discount-sensitive; significant drop in sales with no discount.</a:t>
            </a:r>
          </a:p>
          <a:p>
            <a:pPr marL="742950" lvl="1" indent="-285750">
              <a:buFont typeface="+mj-lt"/>
              <a:buAutoNum type="arabicPeriod"/>
            </a:pPr>
            <a:r>
              <a:rPr lang="en-US" sz="1400" dirty="0"/>
              <a:t>Action: Introduce bundling strategies or loyalty programs.</a:t>
            </a:r>
          </a:p>
          <a:p>
            <a:endParaRPr lang="en-US" sz="1400" dirty="0">
              <a:highlight>
                <a:srgbClr val="FFFF00"/>
              </a:highlight>
            </a:endParaRPr>
          </a:p>
          <a:p>
            <a:r>
              <a:rPr lang="en-US" sz="1400" dirty="0">
                <a:highlight>
                  <a:srgbClr val="FFFF00"/>
                </a:highlight>
              </a:rPr>
              <a:t>Measure </a:t>
            </a:r>
            <a:r>
              <a:rPr lang="en-US" sz="1400" dirty="0"/>
              <a:t>: </a:t>
            </a:r>
            <a:r>
              <a:rPr lang="en-US" sz="1400" i="0" dirty="0">
                <a:solidFill>
                  <a:srgbClr val="070F25"/>
                </a:solidFill>
                <a:effectLst/>
              </a:rPr>
              <a:t>Need to focus on area where sales is affected in spite of giving discounts so need to work on discount and selling strategy.</a:t>
            </a:r>
            <a:endParaRPr lang="en-US" sz="1400" dirty="0"/>
          </a:p>
        </p:txBody>
      </p:sp>
      <p:pic>
        <p:nvPicPr>
          <p:cNvPr id="27" name="Picture 26">
            <a:extLst>
              <a:ext uri="{FF2B5EF4-FFF2-40B4-BE49-F238E27FC236}">
                <a16:creationId xmlns:a16="http://schemas.microsoft.com/office/drawing/2014/main" id="{6DA37AE2-F99C-E979-59B9-A95EF9448D3A}"/>
              </a:ext>
            </a:extLst>
          </p:cNvPr>
          <p:cNvPicPr>
            <a:picLocks noChangeAspect="1"/>
          </p:cNvPicPr>
          <p:nvPr/>
        </p:nvPicPr>
        <p:blipFill>
          <a:blip r:embed="rId2"/>
          <a:stretch>
            <a:fillRect/>
          </a:stretch>
        </p:blipFill>
        <p:spPr>
          <a:xfrm>
            <a:off x="6879850" y="280969"/>
            <a:ext cx="4444642" cy="6022707"/>
          </a:xfrm>
          <a:prstGeom prst="rect">
            <a:avLst/>
          </a:prstGeom>
        </p:spPr>
      </p:pic>
    </p:spTree>
    <p:extLst>
      <p:ext uri="{BB962C8B-B14F-4D97-AF65-F5344CB8AC3E}">
        <p14:creationId xmlns:p14="http://schemas.microsoft.com/office/powerpoint/2010/main" val="151447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1114</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Finance Performance Dashboard Presentation</vt:lpstr>
      <vt:lpstr>Problem Statement   ● To create a visually appealing dashboard that provides an overview of the company's financial metrics enabling stakeholders to make informed business decisions. </vt:lpstr>
      <vt:lpstr>The Objective of the Statement</vt:lpstr>
      <vt:lpstr>Data Cleaning and Preparation.  I made this Finance Performance Dashboard in Power BI with the Power Query Editor.  Tools and Techniques Used in Power Query Editor  1) Change Data Types: Ensured the correct data types (e.g., Date, Decimal Number, Text) to avoid calculation errors.  2) Correct Date Format: Standardized the date column for accurate time-series analysis.  3) Replace Errors and Values: Replaced invalid or missing data values with appropriate substitutes to maintain data integrity. </vt:lpstr>
      <vt:lpstr>PowerPoint Presentation</vt:lpstr>
      <vt:lpstr>PowerPoint Presentation</vt:lpstr>
      <vt:lpstr>Sales and Profit Trends by year and Month   1. Sales growth: there was a significant increase in sales from 2013 to 2014.  Profit growth: profit also increased from 2013 to 2014  2. Monthly variations: sales: sales fluctuated considerably month-to-month.  December 2014 had the highest sales volume. November 2013 had the lowest sales volume. Profit: profit also varied across months, with december 2014 being the most profitable and september 2013 being the least.  3. Year-over-year comparison: the "sales yoy%" column shows the percentage change in sales compared to the same month in the previous year. For example, a 42.70% value in september 2014 indicates that sales in september 2014 were 42.70% higher than in september 2013.  4. Profitability: profit margins varied across months, indicating potential areas for improvement. Profit margins varied across months.  Measure: there might be seasonal patterns in sales and profit, which shown in graph that increase in certain period like seasonal demand increase or decrease of product as well as need to focus on internal and external factors </vt:lpstr>
      <vt:lpstr>PowerPoint Presentation</vt:lpstr>
      <vt:lpstr>PowerPoint Presentation</vt:lpstr>
      <vt:lpstr>The Output of Finance Performance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snehal Khandelwal</dc:creator>
  <cp:lastModifiedBy>snehal Khandelwal</cp:lastModifiedBy>
  <cp:revision>1</cp:revision>
  <dcterms:created xsi:type="dcterms:W3CDTF">2025-01-07T18:38:44Z</dcterms:created>
  <dcterms:modified xsi:type="dcterms:W3CDTF">2025-01-10T16:50:52Z</dcterms:modified>
</cp:coreProperties>
</file>