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\1.2%20Gross_sale%20for%20crom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\SQL%20excercise%208.12%20Region_wise_market_shar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\SQL%20excercise%208.12%20Region_wise_market_shar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\SQL%20excercise%208.12%20Region_wise_market_shar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\SQL%20excercise%208.12%20Region_wise_market_shar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Gross</a:t>
            </a:r>
            <a:r>
              <a:rPr lang="en-IN" baseline="0"/>
              <a:t> Monthly Total Sales Report For Croma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'1.2 Gross_sale for croma'!$A$2:$A$40</c:f>
              <c:numCache>
                <c:formatCode>m/d/yyyy</c:formatCode>
                <c:ptCount val="39"/>
                <c:pt idx="0">
                  <c:v>42979</c:v>
                </c:pt>
                <c:pt idx="1">
                  <c:v>43009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43191</c:v>
                </c:pt>
                <c:pt idx="6">
                  <c:v>43221</c:v>
                </c:pt>
                <c:pt idx="7">
                  <c:v>43252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43556</c:v>
                </c:pt>
                <c:pt idx="15">
                  <c:v>43586</c:v>
                </c:pt>
                <c:pt idx="16">
                  <c:v>43617</c:v>
                </c:pt>
                <c:pt idx="17">
                  <c:v>43678</c:v>
                </c:pt>
                <c:pt idx="18">
                  <c:v>43709</c:v>
                </c:pt>
                <c:pt idx="19">
                  <c:v>43739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43922</c:v>
                </c:pt>
                <c:pt idx="24">
                  <c:v>43952</c:v>
                </c:pt>
                <c:pt idx="25">
                  <c:v>43983</c:v>
                </c:pt>
                <c:pt idx="26">
                  <c:v>44044</c:v>
                </c:pt>
                <c:pt idx="27">
                  <c:v>44075</c:v>
                </c:pt>
                <c:pt idx="28">
                  <c:v>44105</c:v>
                </c:pt>
                <c:pt idx="29">
                  <c:v>44166</c:v>
                </c:pt>
                <c:pt idx="30">
                  <c:v>44197</c:v>
                </c:pt>
                <c:pt idx="31">
                  <c:v>44228</c:v>
                </c:pt>
                <c:pt idx="32">
                  <c:v>44287</c:v>
                </c:pt>
                <c:pt idx="33">
                  <c:v>44317</c:v>
                </c:pt>
                <c:pt idx="34">
                  <c:v>44348</c:v>
                </c:pt>
                <c:pt idx="35">
                  <c:v>44409</c:v>
                </c:pt>
                <c:pt idx="36">
                  <c:v>44440</c:v>
                </c:pt>
                <c:pt idx="37">
                  <c:v>44470</c:v>
                </c:pt>
                <c:pt idx="38">
                  <c:v>44531</c:v>
                </c:pt>
              </c:numCache>
            </c:numRef>
          </c:cat>
          <c:val>
            <c:numRef>
              <c:f>'1.2 Gross_sale for croma'!$B$2:$B$40</c:f>
              <c:numCache>
                <c:formatCode>General</c:formatCode>
                <c:ptCount val="39"/>
                <c:pt idx="0">
                  <c:v>122407.5582</c:v>
                </c:pt>
                <c:pt idx="1">
                  <c:v>162687.5716</c:v>
                </c:pt>
                <c:pt idx="2">
                  <c:v>245673.80420000001</c:v>
                </c:pt>
                <c:pt idx="3">
                  <c:v>127574.7372</c:v>
                </c:pt>
                <c:pt idx="4">
                  <c:v>144799.51819999999</c:v>
                </c:pt>
                <c:pt idx="5">
                  <c:v>130643.8976</c:v>
                </c:pt>
                <c:pt idx="6">
                  <c:v>139165.0975</c:v>
                </c:pt>
                <c:pt idx="7">
                  <c:v>125735.3786</c:v>
                </c:pt>
                <c:pt idx="8">
                  <c:v>125409.88009999999</c:v>
                </c:pt>
                <c:pt idx="9">
                  <c:v>343337.16509999998</c:v>
                </c:pt>
                <c:pt idx="10">
                  <c:v>440562.07539999997</c:v>
                </c:pt>
                <c:pt idx="11">
                  <c:v>653944.74860000005</c:v>
                </c:pt>
                <c:pt idx="12">
                  <c:v>359025.01860000001</c:v>
                </c:pt>
                <c:pt idx="13">
                  <c:v>356607.17290000001</c:v>
                </c:pt>
                <c:pt idx="14">
                  <c:v>379549.685</c:v>
                </c:pt>
                <c:pt idx="15">
                  <c:v>340152.23489999998</c:v>
                </c:pt>
                <c:pt idx="16">
                  <c:v>343792.04200000002</c:v>
                </c:pt>
                <c:pt idx="17">
                  <c:v>338108.8774</c:v>
                </c:pt>
                <c:pt idx="18">
                  <c:v>808250.44059999997</c:v>
                </c:pt>
                <c:pt idx="19">
                  <c:v>1092622.1983</c:v>
                </c:pt>
                <c:pt idx="20">
                  <c:v>1488174.0157999999</c:v>
                </c:pt>
                <c:pt idx="21">
                  <c:v>812929.74970000004</c:v>
                </c:pt>
                <c:pt idx="22">
                  <c:v>862762.76560000004</c:v>
                </c:pt>
                <c:pt idx="23">
                  <c:v>130520.9209</c:v>
                </c:pt>
                <c:pt idx="24">
                  <c:v>145049.05249999999</c:v>
                </c:pt>
                <c:pt idx="25">
                  <c:v>362545.13640000002</c:v>
                </c:pt>
                <c:pt idx="26">
                  <c:v>799327.63450000004</c:v>
                </c:pt>
                <c:pt idx="27">
                  <c:v>2296919.6327</c:v>
                </c:pt>
                <c:pt idx="28">
                  <c:v>3109316.8802</c:v>
                </c:pt>
                <c:pt idx="29">
                  <c:v>4078789.9182000002</c:v>
                </c:pt>
                <c:pt idx="30">
                  <c:v>2303086.3698999998</c:v>
                </c:pt>
                <c:pt idx="31">
                  <c:v>2355170.4534999998</c:v>
                </c:pt>
                <c:pt idx="32">
                  <c:v>2253574.9125000001</c:v>
                </c:pt>
                <c:pt idx="33">
                  <c:v>2181587.7842999999</c:v>
                </c:pt>
                <c:pt idx="34">
                  <c:v>2288587.4482999998</c:v>
                </c:pt>
                <c:pt idx="35">
                  <c:v>2349478.8218999999</c:v>
                </c:pt>
                <c:pt idx="36">
                  <c:v>11192823.075099999</c:v>
                </c:pt>
                <c:pt idx="37">
                  <c:v>13908229.286900001</c:v>
                </c:pt>
                <c:pt idx="38">
                  <c:v>19537146.559900001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AE-4677-A719-4B8248244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1641359"/>
        <c:axId val="1351633455"/>
      </c:lineChart>
      <c:dateAx>
        <c:axId val="135164135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633455"/>
        <c:crosses val="autoZero"/>
        <c:auto val="1"/>
        <c:lblOffset val="100"/>
        <c:baseTimeUnit val="months"/>
      </c:dateAx>
      <c:valAx>
        <c:axId val="13516334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Gross_Price_Total</a:t>
                </a:r>
              </a:p>
              <a:p>
                <a:pPr>
                  <a:defRPr/>
                </a:pP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641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APAC_Region</a:t>
            </a:r>
          </a:p>
          <a:p>
            <a:pPr>
              <a:defRPr/>
            </a:pP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7B-44C4-B698-36717F550F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17B-44C4-B698-36717F550F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17B-44C4-B698-36717F550F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17B-44C4-B698-36717F550F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17B-44C4-B698-36717F550F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17B-44C4-B698-36717F550F6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17B-44C4-B698-36717F550F6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17B-44C4-B698-36717F550F6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B17B-44C4-B698-36717F550F6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B17B-44C4-B698-36717F550F6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  <c15:layout/>
              </c:ext>
            </c:extLst>
          </c:dLbls>
          <c:cat>
            <c:multiLvlStrRef>
              <c:f>'SQL excercise 8.12 Region_wise_'!$A$2:$B$11</c:f>
              <c:multiLvlStrCache>
                <c:ptCount val="10"/>
                <c:lvl>
                  <c:pt idx="0">
                    <c:v>APAC</c:v>
                  </c:pt>
                  <c:pt idx="1">
                    <c:v>APAC</c:v>
                  </c:pt>
                  <c:pt idx="2">
                    <c:v>APAC</c:v>
                  </c:pt>
                  <c:pt idx="3">
                    <c:v>APAC</c:v>
                  </c:pt>
                  <c:pt idx="4">
                    <c:v>APAC</c:v>
                  </c:pt>
                  <c:pt idx="5">
                    <c:v>APAC</c:v>
                  </c:pt>
                  <c:pt idx="6">
                    <c:v>APAC</c:v>
                  </c:pt>
                  <c:pt idx="7">
                    <c:v>APAC</c:v>
                  </c:pt>
                  <c:pt idx="8">
                    <c:v>APAC</c:v>
                  </c:pt>
                  <c:pt idx="9">
                    <c:v>APAC</c:v>
                  </c:pt>
                </c:lvl>
                <c:lvl>
                  <c:pt idx="0">
                    <c:v>Amazon </c:v>
                  </c:pt>
                  <c:pt idx="1">
                    <c:v>Atliq Exclusive</c:v>
                  </c:pt>
                  <c:pt idx="2">
                    <c:v>Atliq e Store</c:v>
                  </c:pt>
                  <c:pt idx="3">
                    <c:v>Leader</c:v>
                  </c:pt>
                  <c:pt idx="4">
                    <c:v>Sage</c:v>
                  </c:pt>
                  <c:pt idx="5">
                    <c:v>Neptune</c:v>
                  </c:pt>
                  <c:pt idx="6">
                    <c:v>Electricalsocity</c:v>
                  </c:pt>
                  <c:pt idx="7">
                    <c:v>Propel</c:v>
                  </c:pt>
                  <c:pt idx="8">
                    <c:v>Synthetic</c:v>
                  </c:pt>
                  <c:pt idx="9">
                    <c:v>Flipkart</c:v>
                  </c:pt>
                </c:lvl>
              </c:multiLvlStrCache>
            </c:multiLvlStrRef>
          </c:cat>
          <c:val>
            <c:numRef>
              <c:f>'SQL excercise 8.12 Region_wise_'!$D$2:$D$11</c:f>
              <c:numCache>
                <c:formatCode>General</c:formatCode>
                <c:ptCount val="10"/>
                <c:pt idx="0">
                  <c:v>12.99</c:v>
                </c:pt>
                <c:pt idx="1">
                  <c:v>11.669682999999999</c:v>
                </c:pt>
                <c:pt idx="2">
                  <c:v>8.3642529999999997</c:v>
                </c:pt>
                <c:pt idx="3">
                  <c:v>5.5475110000000001</c:v>
                </c:pt>
                <c:pt idx="4">
                  <c:v>5.169683</c:v>
                </c:pt>
                <c:pt idx="5">
                  <c:v>4.7533940000000001</c:v>
                </c:pt>
                <c:pt idx="6">
                  <c:v>3.6764709999999998</c:v>
                </c:pt>
                <c:pt idx="7">
                  <c:v>3.1990949999999998</c:v>
                </c:pt>
                <c:pt idx="8">
                  <c:v>3.1990949999999998</c:v>
                </c:pt>
                <c:pt idx="9">
                  <c:v>2.9321269999999999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17B-44C4-B698-36717F550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EU_Region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366902668416447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F3-4861-B3C8-428A7EE950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F3-4861-B3C8-428A7EE950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F3-4861-B3C8-428A7EE950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F3-4861-B3C8-428A7EE9509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2F3-4861-B3C8-428A7EE9509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2F3-4861-B3C8-428A7EE9509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2F3-4861-B3C8-428A7EE9509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2F3-4861-B3C8-428A7EE9509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2F3-4861-B3C8-428A7EE9509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2F3-4861-B3C8-428A7EE9509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  <c15:layout/>
              </c:ext>
            </c:extLst>
          </c:dLbls>
          <c:cat>
            <c:multiLvlStrRef>
              <c:f>'SQL excercise 8.12 Region_wise_'!$A$40:$B$49</c:f>
              <c:multiLvlStrCache>
                <c:ptCount val="10"/>
                <c:lvl>
                  <c:pt idx="0">
                    <c:v>EU</c:v>
                  </c:pt>
                  <c:pt idx="1">
                    <c:v>EU</c:v>
                  </c:pt>
                  <c:pt idx="2">
                    <c:v>EU</c:v>
                  </c:pt>
                  <c:pt idx="3">
                    <c:v>EU</c:v>
                  </c:pt>
                  <c:pt idx="4">
                    <c:v>EU</c:v>
                  </c:pt>
                  <c:pt idx="5">
                    <c:v>EU</c:v>
                  </c:pt>
                  <c:pt idx="6">
                    <c:v>EU</c:v>
                  </c:pt>
                  <c:pt idx="7">
                    <c:v>EU</c:v>
                  </c:pt>
                  <c:pt idx="8">
                    <c:v>EU</c:v>
                  </c:pt>
                  <c:pt idx="9">
                    <c:v>EU</c:v>
                  </c:pt>
                </c:lvl>
                <c:lvl>
                  <c:pt idx="0">
                    <c:v>Atliq e Store</c:v>
                  </c:pt>
                  <c:pt idx="1">
                    <c:v>Amazon </c:v>
                  </c:pt>
                  <c:pt idx="2">
                    <c:v>Atliq Exclusive</c:v>
                  </c:pt>
                  <c:pt idx="3">
                    <c:v>UniEuro</c:v>
                  </c:pt>
                  <c:pt idx="4">
                    <c:v>Expert</c:v>
                  </c:pt>
                  <c:pt idx="5">
                    <c:v>Chip 7</c:v>
                  </c:pt>
                  <c:pt idx="6">
                    <c:v>Radio Popular</c:v>
                  </c:pt>
                  <c:pt idx="7">
                    <c:v>Media Markt</c:v>
                  </c:pt>
                  <c:pt idx="8">
                    <c:v>ElkjÃ¸p</c:v>
                  </c:pt>
                  <c:pt idx="9">
                    <c:v>Sorefoz</c:v>
                  </c:pt>
                </c:lvl>
              </c:multiLvlStrCache>
            </c:multiLvlStrRef>
          </c:cat>
          <c:val>
            <c:numRef>
              <c:f>'SQL excercise 8.12 Region_wise_'!$D$40:$D$49</c:f>
              <c:numCache>
                <c:formatCode>General</c:formatCode>
                <c:ptCount val="10"/>
                <c:pt idx="0">
                  <c:v>9.8745139999999996</c:v>
                </c:pt>
                <c:pt idx="1">
                  <c:v>9.8446370000000005</c:v>
                </c:pt>
                <c:pt idx="2">
                  <c:v>6.6676630000000001</c:v>
                </c:pt>
                <c:pt idx="3">
                  <c:v>4.7953390000000002</c:v>
                </c:pt>
                <c:pt idx="4">
                  <c:v>4.1728909999999999</c:v>
                </c:pt>
                <c:pt idx="5">
                  <c:v>3.6002390000000002</c:v>
                </c:pt>
                <c:pt idx="6">
                  <c:v>3.4608110000000001</c:v>
                </c:pt>
                <c:pt idx="7">
                  <c:v>3.4259539999999999</c:v>
                </c:pt>
                <c:pt idx="8">
                  <c:v>3.3661989999999999</c:v>
                </c:pt>
                <c:pt idx="9">
                  <c:v>3.0524849999999999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2F3-4861-B3C8-428A7EE95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LATAM_Title</a:t>
            </a:r>
          </a:p>
        </c:rich>
      </c:tx>
      <c:layout>
        <c:manualLayout>
          <c:xMode val="edge"/>
          <c:yMode val="edge"/>
          <c:x val="0.383569335083114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2CB-400F-8E7B-21E9BDECA4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2CB-400F-8E7B-21E9BDECA4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2CB-400F-8E7B-21E9BDECA47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  <c15:layout/>
              </c:ext>
            </c:extLst>
          </c:dLbls>
          <c:cat>
            <c:multiLvlStrRef>
              <c:f>'SQL excercise 8.12 Region_wise_'!$A$84:$B$86</c:f>
              <c:multiLvlStrCache>
                <c:ptCount val="3"/>
                <c:lvl>
                  <c:pt idx="0">
                    <c:v>LATAM</c:v>
                  </c:pt>
                  <c:pt idx="1">
                    <c:v>LATAM</c:v>
                  </c:pt>
                  <c:pt idx="2">
                    <c:v>LATAM</c:v>
                  </c:pt>
                </c:lvl>
                <c:lvl>
                  <c:pt idx="0">
                    <c:v>Amazon </c:v>
                  </c:pt>
                  <c:pt idx="1">
                    <c:v>Atliq e Store</c:v>
                  </c:pt>
                  <c:pt idx="2">
                    <c:v>Electricalsbea Stores</c:v>
                  </c:pt>
                </c:lvl>
              </c:multiLvlStrCache>
            </c:multiLvlStrRef>
          </c:cat>
          <c:val>
            <c:numRef>
              <c:f>'SQL excercise 8.12 Region_wise_'!$C$84:$C$86</c:f>
              <c:numCache>
                <c:formatCode>General</c:formatCode>
                <c:ptCount val="3"/>
                <c:pt idx="0">
                  <c:v>1.54</c:v>
                </c:pt>
                <c:pt idx="1">
                  <c:v>1.0900000000000001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CB-400F-8E7B-21E9BDECA47D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2CB-400F-8E7B-21E9BDECA4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2CB-400F-8E7B-21E9BDECA4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52CB-400F-8E7B-21E9BDECA47D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multiLvlStrRef>
              <c:f>'SQL excercise 8.12 Region_wise_'!$A$84:$B$86</c:f>
              <c:multiLvlStrCache>
                <c:ptCount val="3"/>
                <c:lvl>
                  <c:pt idx="0">
                    <c:v>LATAM</c:v>
                  </c:pt>
                  <c:pt idx="1">
                    <c:v>LATAM</c:v>
                  </c:pt>
                  <c:pt idx="2">
                    <c:v>LATAM</c:v>
                  </c:pt>
                </c:lvl>
                <c:lvl>
                  <c:pt idx="0">
                    <c:v>Amazon </c:v>
                  </c:pt>
                  <c:pt idx="1">
                    <c:v>Atliq e Store</c:v>
                  </c:pt>
                  <c:pt idx="2">
                    <c:v>Electricalsbea Stores</c:v>
                  </c:pt>
                </c:lvl>
              </c:multiLvlStrCache>
            </c:multiLvlStrRef>
          </c:cat>
          <c:val>
            <c:numRef>
              <c:f>'SQL excercise 8.12 Region_wise_'!$D$84:$D$86</c:f>
              <c:numCache>
                <c:formatCode>General</c:formatCode>
                <c:ptCount val="3"/>
                <c:pt idx="0">
                  <c:v>48.734177000000003</c:v>
                </c:pt>
                <c:pt idx="1">
                  <c:v>34.493670999999999</c:v>
                </c:pt>
                <c:pt idx="2">
                  <c:v>16.772151999999998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2CB-400F-8E7B-21E9BDECA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NA_Region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87-4C8E-99F1-CB124AD634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87-4C8E-99F1-CB124AD634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C87-4C8E-99F1-CB124AD634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C87-4C8E-99F1-CB124AD634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C87-4C8E-99F1-CB124AD6340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C87-4C8E-99F1-CB124AD6340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C87-4C8E-99F1-CB124AD634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C87-4C8E-99F1-CB124AD6340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C87-4C8E-99F1-CB124AD6340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7C87-4C8E-99F1-CB124AD6340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  <c15:layout/>
              </c:ext>
            </c:extLst>
          </c:dLbls>
          <c:cat>
            <c:multiLvlStrRef>
              <c:f>'SQL excercise 8.12 Region_wise_'!$A$87:$B$96</c:f>
              <c:multiLvlStrCache>
                <c:ptCount val="10"/>
                <c:lvl>
                  <c:pt idx="0">
                    <c:v>NA</c:v>
                  </c:pt>
                  <c:pt idx="1">
                    <c:v>NA</c:v>
                  </c:pt>
                  <c:pt idx="2">
                    <c:v>NA</c:v>
                  </c:pt>
                  <c:pt idx="3">
                    <c:v>NA</c:v>
                  </c:pt>
                  <c:pt idx="4">
                    <c:v>NA</c:v>
                  </c:pt>
                  <c:pt idx="5">
                    <c:v>NA</c:v>
                  </c:pt>
                  <c:pt idx="6">
                    <c:v>NA</c:v>
                  </c:pt>
                  <c:pt idx="7">
                    <c:v>NA</c:v>
                  </c:pt>
                  <c:pt idx="8">
                    <c:v>NA</c:v>
                  </c:pt>
                  <c:pt idx="9">
                    <c:v>NA</c:v>
                  </c:pt>
                </c:lvl>
                <c:lvl>
                  <c:pt idx="0">
                    <c:v>Amazon </c:v>
                  </c:pt>
                  <c:pt idx="1">
                    <c:v>Atliq Exclusive</c:v>
                  </c:pt>
                  <c:pt idx="2">
                    <c:v>walmart</c:v>
                  </c:pt>
                  <c:pt idx="3">
                    <c:v>Atliq e Store</c:v>
                  </c:pt>
                  <c:pt idx="4">
                    <c:v>Costco</c:v>
                  </c:pt>
                  <c:pt idx="5">
                    <c:v>Staples</c:v>
                  </c:pt>
                  <c:pt idx="6">
                    <c:v>Flipkart</c:v>
                  </c:pt>
                  <c:pt idx="7">
                    <c:v>Path</c:v>
                  </c:pt>
                  <c:pt idx="8">
                    <c:v>Ebay</c:v>
                  </c:pt>
                  <c:pt idx="9">
                    <c:v>Acclaimed Stores</c:v>
                  </c:pt>
                </c:lvl>
              </c:multiLvlStrCache>
            </c:multiLvlStrRef>
          </c:cat>
          <c:val>
            <c:numRef>
              <c:f>'SQL excercise 8.12 Region_wise_'!$C$87:$C$96</c:f>
              <c:numCache>
                <c:formatCode>General</c:formatCode>
                <c:ptCount val="10"/>
                <c:pt idx="0">
                  <c:v>30.31</c:v>
                </c:pt>
                <c:pt idx="1">
                  <c:v>14.95</c:v>
                </c:pt>
                <c:pt idx="2">
                  <c:v>12.63</c:v>
                </c:pt>
                <c:pt idx="3">
                  <c:v>12.42</c:v>
                </c:pt>
                <c:pt idx="4">
                  <c:v>12.19</c:v>
                </c:pt>
                <c:pt idx="5">
                  <c:v>11.49</c:v>
                </c:pt>
                <c:pt idx="6">
                  <c:v>10.35</c:v>
                </c:pt>
                <c:pt idx="7">
                  <c:v>9.1</c:v>
                </c:pt>
                <c:pt idx="8">
                  <c:v>8.74</c:v>
                </c:pt>
                <c:pt idx="9">
                  <c:v>8.5299999999999994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C87-4C8E-99F1-CB124AD63401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7C87-4C8E-99F1-CB124AD634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7C87-4C8E-99F1-CB124AD634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7C87-4C8E-99F1-CB124AD634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7C87-4C8E-99F1-CB124AD634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7C87-4C8E-99F1-CB124AD6340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7C87-4C8E-99F1-CB124AD6340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7C87-4C8E-99F1-CB124AD634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7C87-4C8E-99F1-CB124AD6340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7C87-4C8E-99F1-CB124AD6340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7C87-4C8E-99F1-CB124AD63401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multiLvlStrRef>
              <c:f>'SQL excercise 8.12 Region_wise_'!$A$87:$B$96</c:f>
              <c:multiLvlStrCache>
                <c:ptCount val="10"/>
                <c:lvl>
                  <c:pt idx="0">
                    <c:v>NA</c:v>
                  </c:pt>
                  <c:pt idx="1">
                    <c:v>NA</c:v>
                  </c:pt>
                  <c:pt idx="2">
                    <c:v>NA</c:v>
                  </c:pt>
                  <c:pt idx="3">
                    <c:v>NA</c:v>
                  </c:pt>
                  <c:pt idx="4">
                    <c:v>NA</c:v>
                  </c:pt>
                  <c:pt idx="5">
                    <c:v>NA</c:v>
                  </c:pt>
                  <c:pt idx="6">
                    <c:v>NA</c:v>
                  </c:pt>
                  <c:pt idx="7">
                    <c:v>NA</c:v>
                  </c:pt>
                  <c:pt idx="8">
                    <c:v>NA</c:v>
                  </c:pt>
                  <c:pt idx="9">
                    <c:v>NA</c:v>
                  </c:pt>
                </c:lvl>
                <c:lvl>
                  <c:pt idx="0">
                    <c:v>Amazon </c:v>
                  </c:pt>
                  <c:pt idx="1">
                    <c:v>Atliq Exclusive</c:v>
                  </c:pt>
                  <c:pt idx="2">
                    <c:v>walmart</c:v>
                  </c:pt>
                  <c:pt idx="3">
                    <c:v>Atliq e Store</c:v>
                  </c:pt>
                  <c:pt idx="4">
                    <c:v>Costco</c:v>
                  </c:pt>
                  <c:pt idx="5">
                    <c:v>Staples</c:v>
                  </c:pt>
                  <c:pt idx="6">
                    <c:v>Flipkart</c:v>
                  </c:pt>
                  <c:pt idx="7">
                    <c:v>Path</c:v>
                  </c:pt>
                  <c:pt idx="8">
                    <c:v>Ebay</c:v>
                  </c:pt>
                  <c:pt idx="9">
                    <c:v>Acclaimed Stores</c:v>
                  </c:pt>
                </c:lvl>
              </c:multiLvlStrCache>
            </c:multiLvlStrRef>
          </c:cat>
          <c:val>
            <c:numRef>
              <c:f>'SQL excercise 8.12 Region_wise_'!$D$87:$D$96</c:f>
              <c:numCache>
                <c:formatCode>General</c:formatCode>
                <c:ptCount val="10"/>
                <c:pt idx="0">
                  <c:v>17.033832</c:v>
                </c:pt>
                <c:pt idx="1">
                  <c:v>8.4017079999999993</c:v>
                </c:pt>
                <c:pt idx="2">
                  <c:v>7.0978979999999998</c:v>
                </c:pt>
                <c:pt idx="3">
                  <c:v>6.9798809999999998</c:v>
                </c:pt>
                <c:pt idx="4">
                  <c:v>6.8506239999999998</c:v>
                </c:pt>
                <c:pt idx="5">
                  <c:v>6.4572329999999996</c:v>
                </c:pt>
                <c:pt idx="6">
                  <c:v>5.816567</c:v>
                </c:pt>
                <c:pt idx="7">
                  <c:v>5.1140829999999999</c:v>
                </c:pt>
                <c:pt idx="8">
                  <c:v>4.9117680000000004</c:v>
                </c:pt>
                <c:pt idx="9">
                  <c:v>4.7937510000000003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C87-4C8E-99F1-CB124AD63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6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64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2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6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2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56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3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5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3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7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91B1-4164-472A-8B18-0DD52005F12B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5E500A-B8BE-4DAF-B7ED-717AA718F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1" y="170690"/>
            <a:ext cx="2537680" cy="1295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8220" y="1804087"/>
            <a:ext cx="5750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Sales Report </a:t>
            </a:r>
            <a:endParaRPr lang="en-IN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8" y="4606367"/>
            <a:ext cx="2143125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23" y="4606366"/>
            <a:ext cx="2143125" cy="2143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80030" y="4996199"/>
            <a:ext cx="402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By.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Snehal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Jamale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3" y="379632"/>
            <a:ext cx="3383177" cy="45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629" y="1683"/>
            <a:ext cx="4183809" cy="5114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318" y="2723981"/>
            <a:ext cx="8224409" cy="35654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4707924" y="185352"/>
            <a:ext cx="51033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Croma_India_Product_Wise_sales_report</a:t>
            </a:r>
            <a:endParaRPr lang="en-US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5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09816"/>
            <a:ext cx="4665723" cy="5325763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926399"/>
              </p:ext>
            </p:extLst>
          </p:nvPr>
        </p:nvGraphicFramePr>
        <p:xfrm>
          <a:off x="5115697" y="3481387"/>
          <a:ext cx="7076303" cy="3376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41" y="172996"/>
            <a:ext cx="5375419" cy="322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638" y="123569"/>
            <a:ext cx="5139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Gross Monthly Total sales Report for 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roma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7553" y="95920"/>
            <a:ext cx="5731510" cy="41948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26" y="1987022"/>
            <a:ext cx="7153618" cy="46074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6303672" y="908125"/>
            <a:ext cx="441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Market by </a:t>
            </a:r>
            <a:r>
              <a:rPr lang="en-US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net_sales_million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82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7553" y="95920"/>
            <a:ext cx="5731510" cy="4194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77" y="1409015"/>
            <a:ext cx="7430537" cy="57634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04238" y="383136"/>
            <a:ext cx="4621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Products by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net_sales_million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482" y="-38015"/>
            <a:ext cx="6272101" cy="5314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450" y="2100648"/>
            <a:ext cx="5073751" cy="4594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3535" y="630195"/>
            <a:ext cx="43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Net_Sales_%_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Share_By_Region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7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454433"/>
              </p:ext>
            </p:extLst>
          </p:nvPr>
        </p:nvGraphicFramePr>
        <p:xfrm>
          <a:off x="250868" y="206976"/>
          <a:ext cx="6162289" cy="4785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066877"/>
              </p:ext>
            </p:extLst>
          </p:nvPr>
        </p:nvGraphicFramePr>
        <p:xfrm>
          <a:off x="6317262" y="2795587"/>
          <a:ext cx="5686425" cy="406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947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241777"/>
              </p:ext>
            </p:extLst>
          </p:nvPr>
        </p:nvGraphicFramePr>
        <p:xfrm>
          <a:off x="385119" y="327454"/>
          <a:ext cx="5638800" cy="352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91518"/>
              </p:ext>
            </p:extLst>
          </p:nvPr>
        </p:nvGraphicFramePr>
        <p:xfrm>
          <a:off x="6168853" y="2565893"/>
          <a:ext cx="5810251" cy="414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0073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40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2025-02-19T07:52:41Z</dcterms:created>
  <dcterms:modified xsi:type="dcterms:W3CDTF">2025-02-19T10:15:21Z</dcterms:modified>
</cp:coreProperties>
</file>