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2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4C088-317A-47AE-BA7E-B89DECC2D146}" type="datetimeFigureOut">
              <a:rPr lang="en-IN" smtClean="0"/>
              <a:t>10-01-2025</a:t>
            </a:fld>
            <a:endParaRPr lang="en-IN"/>
          </a:p>
        </p:txBody>
      </p:sp>
      <p:sp>
        <p:nvSpPr>
          <p:cNvPr id="104872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2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2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D9C66-732B-464C-B720-CBA5C245C3C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Image Placeholder 1"/>
          <p:cNvSpPr>
            <a:spLocks noGrp="1" noRot="1" noChangeAspect="1"/>
          </p:cNvSpPr>
          <p:nvPr>
            <p:ph type="sldImg"/>
          </p:nvPr>
        </p:nvSpPr>
        <p:spPr/>
      </p:sp>
      <p:sp>
        <p:nvSpPr>
          <p:cNvPr id="1048595" name="Notes Placeholder 2"/>
          <p:cNvSpPr>
            <a:spLocks noGrp="1"/>
          </p:cNvSpPr>
          <p:nvPr>
            <p:ph type="body" idx="1"/>
          </p:nvPr>
        </p:nvSpPr>
        <p:spPr/>
        <p:txBody>
          <a:bodyPr/>
          <a:lstStyle/>
          <a:p>
            <a:endParaRPr lang="en-IN" dirty="0"/>
          </a:p>
        </p:txBody>
      </p:sp>
      <p:sp>
        <p:nvSpPr>
          <p:cNvPr id="1048596" name="Slide Number Placeholder 3"/>
          <p:cNvSpPr>
            <a:spLocks noGrp="1"/>
          </p:cNvSpPr>
          <p:nvPr>
            <p:ph type="sldNum" sz="quarter" idx="5"/>
          </p:nvPr>
        </p:nvSpPr>
        <p:spPr/>
        <p:txBody>
          <a:bodyPr/>
          <a:lstStyle/>
          <a:p>
            <a:fld id="{B43D9C66-732B-464C-B720-CBA5C245C3C9}"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Slide Image Placeholder 1"/>
          <p:cNvSpPr>
            <a:spLocks noGrp="1" noRot="1" noChangeAspect="1"/>
          </p:cNvSpPr>
          <p:nvPr>
            <p:ph type="sldImg"/>
          </p:nvPr>
        </p:nvSpPr>
        <p:spPr/>
      </p:sp>
      <p:sp>
        <p:nvSpPr>
          <p:cNvPr id="1048601" name="Notes Placeholder 2"/>
          <p:cNvSpPr>
            <a:spLocks noGrp="1"/>
          </p:cNvSpPr>
          <p:nvPr>
            <p:ph type="body" idx="1"/>
          </p:nvPr>
        </p:nvSpPr>
        <p:spPr/>
        <p:txBody>
          <a:bodyPr/>
          <a:lstStyle/>
          <a:p>
            <a:endParaRPr lang="en-IN" dirty="0"/>
          </a:p>
        </p:txBody>
      </p:sp>
      <p:sp>
        <p:nvSpPr>
          <p:cNvPr id="1048602" name="Slide Number Placeholder 3"/>
          <p:cNvSpPr>
            <a:spLocks noGrp="1"/>
          </p:cNvSpPr>
          <p:nvPr>
            <p:ph type="sldNum" sz="quarter" idx="5"/>
          </p:nvPr>
        </p:nvSpPr>
        <p:spPr/>
        <p:txBody>
          <a:bodyPr/>
          <a:lstStyle/>
          <a:p>
            <a:fld id="{B43D9C66-732B-464C-B720-CBA5C245C3C9}"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p:cNvSpPr>
          <p:nvPr>
            <p:ph type="sldImg"/>
          </p:nvPr>
        </p:nvSpPr>
        <p:spPr/>
      </p:sp>
      <p:sp>
        <p:nvSpPr>
          <p:cNvPr id="1048621" name="Notes Placeholder 2"/>
          <p:cNvSpPr>
            <a:spLocks noGrp="1"/>
          </p:cNvSpPr>
          <p:nvPr>
            <p:ph type="body" idx="1"/>
          </p:nvPr>
        </p:nvSpPr>
        <p:spPr/>
        <p:txBody>
          <a:bodyPr/>
          <a:lstStyle/>
          <a:p>
            <a:endParaRPr lang="en-IN" dirty="0"/>
          </a:p>
        </p:txBody>
      </p:sp>
      <p:sp>
        <p:nvSpPr>
          <p:cNvPr id="1048622" name="Slide Number Placeholder 3"/>
          <p:cNvSpPr>
            <a:spLocks noGrp="1"/>
          </p:cNvSpPr>
          <p:nvPr>
            <p:ph type="sldNum" sz="quarter" idx="5"/>
          </p:nvPr>
        </p:nvSpPr>
        <p:spPr/>
        <p:txBody>
          <a:bodyPr/>
          <a:lstStyle/>
          <a:p>
            <a:fld id="{B43D9C66-732B-464C-B720-CBA5C245C3C9}"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30"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1048631"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32" name="Date Placeholder 3"/>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33" name="Footer Placeholder 4"/>
          <p:cNvSpPr>
            <a:spLocks noGrp="1"/>
          </p:cNvSpPr>
          <p:nvPr>
            <p:ph type="ftr" sz="quarter" idx="11"/>
          </p:nvPr>
        </p:nvSpPr>
        <p:spPr/>
        <p:txBody>
          <a:bodyPr/>
          <a:lstStyle/>
          <a:p>
            <a:endParaRPr lang="en-IN"/>
          </a:p>
        </p:txBody>
      </p:sp>
      <p:sp>
        <p:nvSpPr>
          <p:cNvPr id="1048634" name="Slide Number Placeholder 5"/>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104861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1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5" name="Date Placeholder 4"/>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16" name="Footer Placeholder 5"/>
          <p:cNvSpPr>
            <a:spLocks noGrp="1"/>
          </p:cNvSpPr>
          <p:nvPr>
            <p:ph type="ftr" sz="quarter" idx="11"/>
          </p:nvPr>
        </p:nvSpPr>
        <p:spPr/>
        <p:txBody>
          <a:bodyPr/>
          <a:lstStyle/>
          <a:p>
            <a:endParaRPr lang="en-IN"/>
          </a:p>
        </p:txBody>
      </p:sp>
      <p:sp>
        <p:nvSpPr>
          <p:cNvPr id="1048617" name="Slide Number Placeholder 6"/>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1048645"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6" name="Date Placeholder 4"/>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47" name="Footer Placeholder 5"/>
          <p:cNvSpPr>
            <a:spLocks noGrp="1"/>
          </p:cNvSpPr>
          <p:nvPr>
            <p:ph type="ftr" sz="quarter" idx="11"/>
          </p:nvPr>
        </p:nvSpPr>
        <p:spPr/>
        <p:txBody>
          <a:bodyPr/>
          <a:lstStyle/>
          <a:p>
            <a:endParaRPr lang="en-IN"/>
          </a:p>
        </p:txBody>
      </p:sp>
      <p:sp>
        <p:nvSpPr>
          <p:cNvPr id="1048648" name="Slide Number Placeholder 6"/>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86"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87"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8"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9" name="Date Placeholder 4"/>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90" name="Footer Placeholder 5"/>
          <p:cNvSpPr>
            <a:spLocks noGrp="1"/>
          </p:cNvSpPr>
          <p:nvPr>
            <p:ph type="ftr" sz="quarter" idx="11"/>
          </p:nvPr>
        </p:nvSpPr>
        <p:spPr/>
        <p:txBody>
          <a:bodyPr/>
          <a:lstStyle/>
          <a:p>
            <a:endParaRPr lang="en-IN"/>
          </a:p>
        </p:txBody>
      </p:sp>
      <p:sp>
        <p:nvSpPr>
          <p:cNvPr id="1048691" name="Slide Number Placeholder 6"/>
          <p:cNvSpPr>
            <a:spLocks noGrp="1"/>
          </p:cNvSpPr>
          <p:nvPr>
            <p:ph type="sldNum" sz="quarter" idx="12"/>
          </p:nvPr>
        </p:nvSpPr>
        <p:spPr/>
        <p:txBody>
          <a:bodyPr/>
          <a:lstStyle/>
          <a:p>
            <a:fld id="{BBEDB26D-2908-440A-96BB-0656CE5BDF61}" type="slidenum">
              <a:rPr lang="en-IN" smtClean="0"/>
              <a:t>‹#›</a:t>
            </a:fld>
            <a:endParaRPr lang="en-IN"/>
          </a:p>
        </p:txBody>
      </p:sp>
      <p:sp>
        <p:nvSpPr>
          <p:cNvPr id="1048692"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9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1048640"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1" name="Date Placeholder 4"/>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42" name="Footer Placeholder 5"/>
          <p:cNvSpPr>
            <a:spLocks noGrp="1"/>
          </p:cNvSpPr>
          <p:nvPr>
            <p:ph type="ftr" sz="quarter" idx="11"/>
          </p:nvPr>
        </p:nvSpPr>
        <p:spPr/>
        <p:txBody>
          <a:bodyPr/>
          <a:lstStyle/>
          <a:p>
            <a:endParaRPr lang="en-IN"/>
          </a:p>
        </p:txBody>
      </p:sp>
      <p:sp>
        <p:nvSpPr>
          <p:cNvPr id="1048643" name="Slide Number Placeholder 6"/>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00"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1048701"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2"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3"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4"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5"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6"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7" name="Date Placeholder 2"/>
          <p:cNvSpPr>
            <a:spLocks noGrp="1"/>
          </p:cNvSpPr>
          <p:nvPr>
            <p:ph type="dt" sz="half" idx="10"/>
          </p:nvPr>
        </p:nvSpPr>
        <p:spPr/>
        <p:txBody>
          <a:bodyPr/>
          <a:lstStyle/>
          <a:p>
            <a:fld id="{5D28FEA9-B8F6-4E51-BAE5-D9B3C5744581}" type="datetimeFigureOut">
              <a:rPr lang="en-IN" smtClean="0"/>
              <a:t>10-01-2025</a:t>
            </a:fld>
            <a:endParaRPr lang="en-IN"/>
          </a:p>
        </p:txBody>
      </p:sp>
      <p:sp>
        <p:nvSpPr>
          <p:cNvPr id="1048708" name="Footer Placeholder 3"/>
          <p:cNvSpPr>
            <a:spLocks noGrp="1"/>
          </p:cNvSpPr>
          <p:nvPr>
            <p:ph type="ftr" sz="quarter" idx="11"/>
          </p:nvPr>
        </p:nvSpPr>
        <p:spPr/>
        <p:txBody>
          <a:bodyPr/>
          <a:lstStyle/>
          <a:p>
            <a:endParaRPr lang="en-IN"/>
          </a:p>
        </p:txBody>
      </p:sp>
      <p:sp>
        <p:nvSpPr>
          <p:cNvPr id="1048709" name="Slide Number Placeholder 4"/>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55"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048656"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8"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9"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1"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2"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3"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4"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2"/>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66" name="Footer Placeholder 3"/>
          <p:cNvSpPr>
            <a:spLocks noGrp="1"/>
          </p:cNvSpPr>
          <p:nvPr>
            <p:ph type="ftr" sz="quarter" idx="11"/>
          </p:nvPr>
        </p:nvSpPr>
        <p:spPr/>
        <p:txBody>
          <a:bodyPr/>
          <a:lstStyle/>
          <a:p>
            <a:endParaRPr lang="en-IN"/>
          </a:p>
        </p:txBody>
      </p:sp>
      <p:sp>
        <p:nvSpPr>
          <p:cNvPr id="1048667" name="Slide Number Placeholder 4"/>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6" name="Title 1"/>
          <p:cNvSpPr>
            <a:spLocks noGrp="1"/>
          </p:cNvSpPr>
          <p:nvPr>
            <p:ph type="title"/>
          </p:nvPr>
        </p:nvSpPr>
        <p:spPr/>
        <p:txBody>
          <a:bodyPr/>
          <a:lstStyle/>
          <a:p>
            <a:r>
              <a:rPr lang="en-US"/>
              <a:t>Click to edit Master title style</a:t>
            </a:r>
            <a:endParaRPr lang="en-US" dirty="0"/>
          </a:p>
        </p:txBody>
      </p:sp>
      <p:sp>
        <p:nvSpPr>
          <p:cNvPr id="104871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8" name="Date Placeholder 3"/>
          <p:cNvSpPr>
            <a:spLocks noGrp="1"/>
          </p:cNvSpPr>
          <p:nvPr>
            <p:ph type="dt" sz="half" idx="10"/>
          </p:nvPr>
        </p:nvSpPr>
        <p:spPr/>
        <p:txBody>
          <a:bodyPr/>
          <a:lstStyle/>
          <a:p>
            <a:fld id="{5D28FEA9-B8F6-4E51-BAE5-D9B3C5744581}" type="datetimeFigureOut">
              <a:rPr lang="en-IN" smtClean="0"/>
              <a:t>10-01-2025</a:t>
            </a:fld>
            <a:endParaRPr lang="en-IN"/>
          </a:p>
        </p:txBody>
      </p:sp>
      <p:sp>
        <p:nvSpPr>
          <p:cNvPr id="1048719" name="Footer Placeholder 4"/>
          <p:cNvSpPr>
            <a:spLocks noGrp="1"/>
          </p:cNvSpPr>
          <p:nvPr>
            <p:ph type="ftr" sz="quarter" idx="11"/>
          </p:nvPr>
        </p:nvSpPr>
        <p:spPr/>
        <p:txBody>
          <a:bodyPr/>
          <a:lstStyle/>
          <a:p>
            <a:endParaRPr lang="en-IN"/>
          </a:p>
        </p:txBody>
      </p:sp>
      <p:sp>
        <p:nvSpPr>
          <p:cNvPr id="1048720" name="Slide Number Placeholder 5"/>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1"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lang="en-US" dirty="0"/>
          </a:p>
        </p:txBody>
      </p:sp>
      <p:sp>
        <p:nvSpPr>
          <p:cNvPr id="1048682"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Date Placeholder 3"/>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84" name="Footer Placeholder 4"/>
          <p:cNvSpPr>
            <a:spLocks noGrp="1"/>
          </p:cNvSpPr>
          <p:nvPr>
            <p:ph type="ftr" sz="quarter" idx="11"/>
          </p:nvPr>
        </p:nvSpPr>
        <p:spPr/>
        <p:txBody>
          <a:bodyPr/>
          <a:lstStyle/>
          <a:p>
            <a:endParaRPr lang="en-IN"/>
          </a:p>
        </p:txBody>
      </p:sp>
      <p:sp>
        <p:nvSpPr>
          <p:cNvPr id="1048685" name="Slide Number Placeholder 5"/>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US" dirty="0"/>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0" name="Date Placeholder 3"/>
          <p:cNvSpPr>
            <a:spLocks noGrp="1"/>
          </p:cNvSpPr>
          <p:nvPr>
            <p:ph type="dt" sz="half" idx="10"/>
          </p:nvPr>
        </p:nvSpPr>
        <p:spPr/>
        <p:txBody>
          <a:bodyPr/>
          <a:lstStyle/>
          <a:p>
            <a:fld id="{5D28FEA9-B8F6-4E51-BAE5-D9B3C5744581}" type="datetimeFigureOut">
              <a:rPr lang="en-IN" smtClean="0"/>
              <a:t>10-01-2025</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8"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1048669"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71" name="Footer Placeholder 4"/>
          <p:cNvSpPr>
            <a:spLocks noGrp="1"/>
          </p:cNvSpPr>
          <p:nvPr>
            <p:ph type="ftr" sz="quarter" idx="11"/>
          </p:nvPr>
        </p:nvSpPr>
        <p:spPr/>
        <p:txBody>
          <a:bodyPr/>
          <a:lstStyle/>
          <a:p>
            <a:endParaRPr lang="en-IN"/>
          </a:p>
        </p:txBody>
      </p:sp>
      <p:sp>
        <p:nvSpPr>
          <p:cNvPr id="1048672" name="Slide Number Placeholder 5"/>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4"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1048695"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Date Placeholder 4"/>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98" name="Footer Placeholder 5"/>
          <p:cNvSpPr>
            <a:spLocks noGrp="1"/>
          </p:cNvSpPr>
          <p:nvPr>
            <p:ph type="ftr" sz="quarter" idx="11"/>
          </p:nvPr>
        </p:nvSpPr>
        <p:spPr/>
        <p:txBody>
          <a:bodyPr/>
          <a:lstStyle/>
          <a:p>
            <a:endParaRPr lang="en-IN"/>
          </a:p>
        </p:txBody>
      </p:sp>
      <p:sp>
        <p:nvSpPr>
          <p:cNvPr id="1048699" name="Slide Number Placeholder 6"/>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3"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1048674"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5"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6"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7"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8" name="Date Placeholder 6"/>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79" name="Footer Placeholder 7"/>
          <p:cNvSpPr>
            <a:spLocks noGrp="1"/>
          </p:cNvSpPr>
          <p:nvPr>
            <p:ph type="ftr" sz="quarter" idx="11"/>
          </p:nvPr>
        </p:nvSpPr>
        <p:spPr/>
        <p:txBody>
          <a:bodyPr/>
          <a:lstStyle/>
          <a:p>
            <a:endParaRPr lang="en-IN"/>
          </a:p>
        </p:txBody>
      </p:sp>
      <p:sp>
        <p:nvSpPr>
          <p:cNvPr id="1048680" name="Slide Number Placeholder 8"/>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endParaRPr lang="en-US" dirty="0"/>
          </a:p>
        </p:txBody>
      </p:sp>
      <p:sp>
        <p:nvSpPr>
          <p:cNvPr id="1048636" name="Date Placeholder 2"/>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37" name="Footer Placeholder 3"/>
          <p:cNvSpPr>
            <a:spLocks noGrp="1"/>
          </p:cNvSpPr>
          <p:nvPr>
            <p:ph type="ftr" sz="quarter" idx="11"/>
          </p:nvPr>
        </p:nvSpPr>
        <p:spPr/>
        <p:txBody>
          <a:bodyPr/>
          <a:lstStyle/>
          <a:p>
            <a:endParaRPr lang="en-IN"/>
          </a:p>
        </p:txBody>
      </p:sp>
      <p:sp>
        <p:nvSpPr>
          <p:cNvPr id="1048638" name="Slide Number Placeholder 4"/>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5D28FEA9-B8F6-4E51-BAE5-D9B3C5744581}" type="datetimeFigureOut">
              <a:rPr lang="en-IN" smtClean="0"/>
              <a:t>10-01-2025</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0"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1048711"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3" name="Date Placeholder 4"/>
          <p:cNvSpPr>
            <a:spLocks noGrp="1"/>
          </p:cNvSpPr>
          <p:nvPr>
            <p:ph type="dt" sz="half" idx="10"/>
          </p:nvPr>
        </p:nvSpPr>
        <p:spPr/>
        <p:txBody>
          <a:bodyPr/>
          <a:lstStyle/>
          <a:p>
            <a:fld id="{5D28FEA9-B8F6-4E51-BAE5-D9B3C5744581}" type="datetimeFigureOut">
              <a:rPr lang="en-IN" smtClean="0"/>
              <a:t>10-01-2025</a:t>
            </a:fld>
            <a:endParaRPr lang="en-IN"/>
          </a:p>
        </p:txBody>
      </p:sp>
      <p:sp>
        <p:nvSpPr>
          <p:cNvPr id="1048714" name="Footer Placeholder 5"/>
          <p:cNvSpPr>
            <a:spLocks noGrp="1"/>
          </p:cNvSpPr>
          <p:nvPr>
            <p:ph type="ftr" sz="quarter" idx="11"/>
          </p:nvPr>
        </p:nvSpPr>
        <p:spPr/>
        <p:txBody>
          <a:bodyPr/>
          <a:lstStyle/>
          <a:p>
            <a:endParaRPr lang="en-IN"/>
          </a:p>
        </p:txBody>
      </p:sp>
      <p:sp>
        <p:nvSpPr>
          <p:cNvPr id="1048715" name="Slide Number Placeholder 6"/>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1048650"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1"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2" name="Date Placeholder 4"/>
          <p:cNvSpPr>
            <a:spLocks noGrp="1"/>
          </p:cNvSpPr>
          <p:nvPr>
            <p:ph type="dt" sz="half" idx="10"/>
          </p:nvPr>
        </p:nvSpPr>
        <p:spPr/>
        <p:txBody>
          <a:bodyPr/>
          <a:lstStyle/>
          <a:p>
            <a:fld id="{5D28FEA9-B8F6-4E51-BAE5-D9B3C5744581}" type="datetimeFigureOut">
              <a:rPr lang="en-IN" smtClean="0"/>
              <a:t>10-01-2025</a:t>
            </a:fld>
            <a:endParaRPr lang="en-IN"/>
          </a:p>
        </p:txBody>
      </p:sp>
      <p:sp>
        <p:nvSpPr>
          <p:cNvPr id="1048653" name="Footer Placeholder 5"/>
          <p:cNvSpPr>
            <a:spLocks noGrp="1"/>
          </p:cNvSpPr>
          <p:nvPr>
            <p:ph type="ftr" sz="quarter" idx="11"/>
          </p:nvPr>
        </p:nvSpPr>
        <p:spPr/>
        <p:txBody>
          <a:bodyPr/>
          <a:lstStyle/>
          <a:p>
            <a:endParaRPr lang="en-IN"/>
          </a:p>
        </p:txBody>
      </p:sp>
      <p:sp>
        <p:nvSpPr>
          <p:cNvPr id="1048654" name="Slide Number Placeholder 6"/>
          <p:cNvSpPr>
            <a:spLocks noGrp="1"/>
          </p:cNvSpPr>
          <p:nvPr>
            <p:ph type="sldNum" sz="quarter" idx="12"/>
          </p:nvPr>
        </p:nvSpPr>
        <p:spPr/>
        <p:txBody>
          <a:bodyPr/>
          <a:lstStyle/>
          <a:p>
            <a:fld id="{BBEDB26D-2908-440A-96BB-0656CE5BDF6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28FEA9-B8F6-4E51-BAE5-D9B3C5744581}" type="datetimeFigureOut">
              <a:rPr lang="en-IN" smtClean="0"/>
              <a:t>10-01-2025</a:t>
            </a:fld>
            <a:endParaRPr lang="en-IN"/>
          </a:p>
        </p:txBody>
      </p:sp>
      <p:sp>
        <p:nvSpPr>
          <p:cNvPr id="1048579"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EDB26D-2908-440A-96BB-0656CE5BDF6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8" Type="http://schemas.openxmlformats.org/officeDocument/2006/relationships/hyperlink" Target="https://scholar.google.co.in/citations?user=u7iiwdgAAAAJ&amp;hl=en&amp;oi=sra" TargetMode="External" /><Relationship Id="rId3" Type="http://schemas.openxmlformats.org/officeDocument/2006/relationships/hyperlink" Target="https://scholar.google.co.in/citations?user=gGHDcOEAAAAJ&amp;hl=en&amp;oi=sra" TargetMode="External" /><Relationship Id="rId7" Type="http://schemas.openxmlformats.org/officeDocument/2006/relationships/hyperlink" Target="https://scholar.google.co.in/citations?user=itCS1r0AAAAJ&amp;hl=en&amp;oi=sra" TargetMode="External" /><Relationship Id="rId2" Type="http://schemas.openxmlformats.org/officeDocument/2006/relationships/hyperlink" Target="https://www.tandfonline.com/doi/abs/10.1080/17517575.2021.1896786" TargetMode="External" /><Relationship Id="rId1" Type="http://schemas.openxmlformats.org/officeDocument/2006/relationships/slideLayout" Target="../slideLayouts/slideLayout2.xml" /><Relationship Id="rId6" Type="http://schemas.openxmlformats.org/officeDocument/2006/relationships/hyperlink" Target="https://link.springer.com/article/10.1007/s11235-017-0334-z" TargetMode="External" /><Relationship Id="rId5" Type="http://schemas.openxmlformats.org/officeDocument/2006/relationships/hyperlink" Target="https://scholar.google.co.in/citations?user=3E5uZD8AAAAJ&amp;hl=en&amp;oi=sra" TargetMode="External" /><Relationship Id="rId4" Type="http://schemas.openxmlformats.org/officeDocument/2006/relationships/hyperlink" Target="https://www.researchgate.net/profile/Abeer-Alotaibi-3/publication/348606991_A_STUDY_ON_SOCIAL_ENGINEERING_ATTACKS_PHISHING_ATTACK/links/6007330f92851c13fe238ca7/A-STUDY-ON-SOCIAL-ENGINEERING-ATTACKS-PHISHING-ATTACK.pdf" TargetMode="External" /></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scientific-contributions/Aditya-Kadlak-2150955082?_tp=eyJjb250ZXh0Ijp7ImZpcnN0UGFnZSI6InB1YmxpY2F0aW9uIiwicGFnZSI6InB1YmxpY2F0aW9uIn19" TargetMode="External" /><Relationship Id="rId2" Type="http://schemas.openxmlformats.org/officeDocument/2006/relationships/hyperlink" Target="https://www.researchgate.net/scientific-contributions/Vaishnavi-Bhavsar-2150964151?_tp=eyJjb250ZXh0Ijp7ImZpcnN0UGFnZSI6InB1YmxpY2F0aW9uIiwicGFnZSI6InB1YmxpY2F0aW9uIn19" TargetMode="External" /><Relationship Id="rId1" Type="http://schemas.openxmlformats.org/officeDocument/2006/relationships/slideLayout" Target="../slideLayouts/slideLayout7.xml" /><Relationship Id="rId4" Type="http://schemas.openxmlformats.org/officeDocument/2006/relationships/hyperlink" Target="https://www.researchgate.net/profile/Shabnam-Sharma-2?_tp=eyJjb250ZXh0Ijp7ImZpcnN0UGFnZSI6InB1YmxpY2F0aW9uIiwicGFnZSI6InB1YmxpY2F0aW9uIn19" TargetMode="Externa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1"/>
          <p:cNvSpPr>
            <a:spLocks noGrp="1"/>
          </p:cNvSpPr>
          <p:nvPr>
            <p:ph type="ctrTitle" idx="4294967295"/>
          </p:nvPr>
        </p:nvSpPr>
        <p:spPr>
          <a:xfrm>
            <a:off x="347663" y="2109788"/>
            <a:ext cx="11844337" cy="3524250"/>
          </a:xfrm>
          <a:effectLst>
            <a:glow rad="101600">
              <a:schemeClr val="accent2">
                <a:satMod val="175000"/>
                <a:alpha val="40000"/>
              </a:schemeClr>
            </a:glow>
            <a:innerShdw blurRad="63500" dist="50800" dir="16200000">
              <a:prstClr val="black">
                <a:alpha val="50000"/>
              </a:prstClr>
            </a:innerShdw>
          </a:effectLst>
        </p:spPr>
        <p:txBody>
          <a:bodyPr>
            <a:normAutofit fontScale="90000"/>
          </a:bodyPr>
          <a:lstStyle/>
          <a:p>
            <a:pPr algn="ctr"/>
            <a:br>
              <a:rPr lang="en-US" b="1" dirty="0">
                <a:solidFill>
                  <a:srgbClr val="66FFCC"/>
                </a:solidFill>
                <a:latin typeface="Times New Roman" panose="02020603050405020304" pitchFamily="18" charset="0"/>
                <a:cs typeface="Times New Roman" panose="02020603050405020304" pitchFamily="18" charset="0"/>
              </a:rPr>
            </a:br>
            <a:r>
              <a:rPr lang="en-US" b="1" dirty="0">
                <a:solidFill>
                  <a:srgbClr val="66FFCC"/>
                </a:solidFill>
              </a:rPr>
              <a:t>"Phishing Attacks: Unmasking Cyber Threats and Future Countermeasures"</a:t>
            </a:r>
            <a:br>
              <a:rPr lang="en-US" b="1" dirty="0">
                <a:solidFill>
                  <a:schemeClr val="accent1"/>
                </a:solidFill>
                <a:latin typeface="Times New Roman" panose="02020603050405020304" pitchFamily="18" charset="0"/>
                <a:cs typeface="Times New Roman" panose="02020603050405020304" pitchFamily="18" charset="0"/>
              </a:rPr>
            </a:br>
            <a:br>
              <a:rPr lang="en-US" b="1" dirty="0">
                <a:solidFill>
                  <a:schemeClr val="accent1"/>
                </a:solidFill>
                <a:latin typeface="Times New Roman" panose="02020603050405020304" pitchFamily="18" charset="0"/>
                <a:cs typeface="Times New Roman" panose="02020603050405020304" pitchFamily="18" charset="0"/>
              </a:rPr>
            </a:br>
            <a:br>
              <a:rPr lang="en-US" b="1" dirty="0">
                <a:solidFill>
                  <a:srgbClr val="66FFCC"/>
                </a:solidFill>
                <a:latin typeface="Times New Roman" panose="02020603050405020304" pitchFamily="18" charset="0"/>
                <a:cs typeface="Times New Roman" panose="02020603050405020304" pitchFamily="18" charset="0"/>
              </a:rPr>
            </a:br>
            <a:br>
              <a:rPr lang="en-US" b="1" dirty="0">
                <a:solidFill>
                  <a:srgbClr val="66FFCC"/>
                </a:solidFill>
                <a:latin typeface="Times New Roman" panose="02020603050405020304" pitchFamily="18" charset="0"/>
                <a:cs typeface="Times New Roman" panose="02020603050405020304" pitchFamily="18" charset="0"/>
              </a:rPr>
            </a:br>
            <a:br>
              <a:rPr lang="en-US" b="1" dirty="0">
                <a:solidFill>
                  <a:srgbClr val="66FFCC"/>
                </a:solidFill>
                <a:latin typeface="Times New Roman" panose="02020603050405020304" pitchFamily="18" charset="0"/>
                <a:cs typeface="Times New Roman" panose="02020603050405020304" pitchFamily="18" charset="0"/>
              </a:rPr>
            </a:br>
            <a:br>
              <a:rPr lang="en-US" b="1" dirty="0">
                <a:solidFill>
                  <a:srgbClr val="66FFCC"/>
                </a:solidFill>
                <a:latin typeface="Times New Roman" panose="02020603050405020304" pitchFamily="18" charset="0"/>
                <a:cs typeface="Times New Roman" panose="02020603050405020304" pitchFamily="18" charset="0"/>
              </a:rPr>
            </a:br>
            <a:endParaRPr lang="en-IN" b="1" dirty="0">
              <a:solidFill>
                <a:srgbClr val="66FFCC"/>
              </a:solidFill>
              <a:latin typeface="Times New Roman" panose="02020603050405020304" pitchFamily="18" charset="0"/>
              <a:cs typeface="Times New Roman" panose="02020603050405020304" pitchFamily="18" charset="0"/>
            </a:endParaRPr>
          </a:p>
        </p:txBody>
      </p:sp>
      <p:cxnSp>
        <p:nvCxnSpPr>
          <p:cNvPr id="3145728" name="Straight Connector 3"/>
          <p:cNvCxnSpPr>
            <a:cxnSpLocks/>
          </p:cNvCxnSpPr>
          <p:nvPr/>
        </p:nvCxnSpPr>
        <p:spPr>
          <a:xfrm flipV="1">
            <a:off x="2947669" y="1556922"/>
            <a:ext cx="6296660" cy="8255"/>
          </a:xfrm>
          <a:prstGeom prst="line">
            <a:avLst/>
          </a:prstGeom>
          <a:ln w="28575"/>
        </p:spPr>
        <p:style>
          <a:lnRef idx="1">
            <a:schemeClr val="dk1"/>
          </a:lnRef>
          <a:fillRef idx="0">
            <a:schemeClr val="dk1"/>
          </a:fillRef>
          <a:effectRef idx="0">
            <a:schemeClr val="dk1"/>
          </a:effectRef>
          <a:fontRef idx="minor">
            <a:schemeClr val="tx1"/>
          </a:fontRef>
        </p:style>
      </p:cxnSp>
      <p:sp>
        <p:nvSpPr>
          <p:cNvPr id="1048585" name="Rectangle 3"/>
          <p:cNvSpPr>
            <a:spLocks noChangeArrowheads="1"/>
          </p:cNvSpPr>
          <p:nvPr/>
        </p:nvSpPr>
        <p:spPr bwMode="auto">
          <a:xfrm>
            <a:off x="6003634" y="43934"/>
            <a:ext cx="18473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3"/>
          <p:cNvSpPr>
            <a:spLocks noGrp="1"/>
          </p:cNvSpPr>
          <p:nvPr>
            <p:ph type="title"/>
          </p:nvPr>
        </p:nvSpPr>
        <p:spPr>
          <a:xfrm>
            <a:off x="1122947" y="555825"/>
            <a:ext cx="8610600" cy="1293028"/>
          </a:xfrm>
        </p:spPr>
        <p:txBody>
          <a:bodyPr>
            <a:normAutofit/>
          </a:bodyPr>
          <a:lstStyle/>
          <a:p>
            <a:r>
              <a:rPr lang="en-IN" b="1" dirty="0"/>
              <a:t>Phishing Detection Technologies:</a:t>
            </a:r>
            <a:br>
              <a:rPr lang="en-IN" b="1" dirty="0"/>
            </a:br>
            <a:endParaRPr lang="en-IN" dirty="0"/>
          </a:p>
        </p:txBody>
      </p:sp>
      <p:sp>
        <p:nvSpPr>
          <p:cNvPr id="1048611" name="Content Placeholder 4"/>
          <p:cNvSpPr>
            <a:spLocks noGrp="1"/>
          </p:cNvSpPr>
          <p:nvPr>
            <p:ph idx="1"/>
          </p:nvPr>
        </p:nvSpPr>
        <p:spPr>
          <a:xfrm>
            <a:off x="1122947" y="2195397"/>
            <a:ext cx="10860506" cy="4106778"/>
          </a:xfrm>
        </p:spPr>
        <p:txBody>
          <a:bodyPr>
            <a:normAutofit fontScale="95000" lnSpcReduction="20000"/>
          </a:bodyPr>
          <a:lstStyle/>
          <a:p>
            <a:r>
              <a:rPr lang="en-US" b="1" dirty="0"/>
              <a:t>1. Email Filtering Tools</a:t>
            </a:r>
            <a:r>
              <a:rPr lang="en-US" dirty="0"/>
              <a:t>: Identify and block suspicious emails before they reach users.</a:t>
            </a:r>
          </a:p>
          <a:p>
            <a:pPr marL="0" indent="0">
              <a:buNone/>
            </a:pPr>
            <a:endParaRPr lang="en-US" dirty="0"/>
          </a:p>
          <a:p>
            <a:r>
              <a:rPr lang="en-US" b="1" dirty="0"/>
              <a:t>2. Machine Learning Models</a:t>
            </a:r>
            <a:r>
              <a:rPr lang="en-US" dirty="0"/>
              <a:t>: Use AI to learn phishing patterns and flag suspicious activity.</a:t>
            </a:r>
          </a:p>
          <a:p>
            <a:pPr marL="0" indent="0">
              <a:buNone/>
            </a:pPr>
            <a:endParaRPr lang="en-US" dirty="0"/>
          </a:p>
          <a:p>
            <a:r>
              <a:rPr lang="en-US" b="1" dirty="0"/>
              <a:t>3. Two-Factor Authentication (2FA)</a:t>
            </a:r>
            <a:r>
              <a:rPr lang="en-US" dirty="0"/>
              <a:t>: Requires additional authentication beyond a password, making phishing attacks less successful.</a:t>
            </a:r>
          </a:p>
          <a:p>
            <a:pPr marL="0" indent="0">
              <a:buNone/>
            </a:pPr>
            <a:endParaRPr lang="en-US" dirty="0"/>
          </a:p>
          <a:p>
            <a:r>
              <a:rPr lang="en-US" b="1" dirty="0"/>
              <a:t>4. Domain-based Message Authentication, Reporting &amp; Conformance (DMARC)</a:t>
            </a:r>
            <a:r>
              <a:rPr lang="en-US" dirty="0"/>
              <a:t>: Protects domains from being used in phishing attempts.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681533" y="0"/>
            <a:ext cx="10822034" cy="819355"/>
          </a:xfrm>
        </p:spPr>
        <p:txBody>
          <a:bodyPr/>
          <a:lstStyle/>
          <a:p>
            <a:pPr algn="just"/>
            <a:r>
              <a:rPr lang="en-IN" dirty="0"/>
              <a:t>Result Analysis</a:t>
            </a:r>
          </a:p>
        </p:txBody>
      </p:sp>
      <p:pic>
        <p:nvPicPr>
          <p:cNvPr id="2097161" name="Picture 8"/>
          <p:cNvPicPr>
            <a:picLocks noGrp="1" noChangeAspect="1" noChangeArrowheads="1"/>
          </p:cNvPicPr>
          <p:nvPr>
            <p:ph type="pic" idx="1"/>
          </p:nvPr>
        </p:nvPicPr>
        <p:blipFill>
          <a:blip r:embed="rId3"/>
          <a:srcRect t="20829" b="20829"/>
          <a:stretch>
            <a:fillRect/>
          </a:stretch>
        </p:blipFill>
        <p:spPr bwMode="auto">
          <a:xfrm>
            <a:off x="908768" y="988967"/>
            <a:ext cx="10367564" cy="3379735"/>
          </a:xfrm>
          <a:prstGeom prst="rect">
            <a:avLst/>
          </a:prstGeom>
          <a:noFill/>
        </p:spPr>
      </p:pic>
      <p:sp>
        <p:nvSpPr>
          <p:cNvPr id="1048619" name="Text Placeholder 8"/>
          <p:cNvSpPr>
            <a:spLocks noGrp="1"/>
          </p:cNvSpPr>
          <p:nvPr>
            <p:ph type="body" sz="half" idx="2"/>
          </p:nvPr>
        </p:nvSpPr>
        <p:spPr>
          <a:xfrm>
            <a:off x="683167" y="4707581"/>
            <a:ext cx="10820400" cy="1966125"/>
          </a:xfrm>
        </p:spPr>
        <p:txBody>
          <a:bodyPr>
            <a:normAutofit fontScale="93750" lnSpcReduction="10000"/>
          </a:bodyPr>
          <a:lstStyle/>
          <a:p>
            <a:r>
              <a:rPr lang="en-IN" sz="2000" b="1" dirty="0"/>
              <a:t>Detection Efficiency:</a:t>
            </a:r>
            <a:r>
              <a:rPr lang="en-US" sz="2000" dirty="0"/>
              <a:t>Technologies like AI-based email filtering and machine learning algorithms have shown effectiveness in reducing phishing attacks by as much as 95%.</a:t>
            </a:r>
          </a:p>
          <a:p>
            <a:r>
              <a:rPr lang="en-US" sz="2000" b="1" dirty="0"/>
              <a:t>Current Trends in Success Rates:</a:t>
            </a:r>
          </a:p>
          <a:p>
            <a:r>
              <a:rPr lang="en-US" sz="2000" dirty="0"/>
              <a:t>Phishing emails continue to have a click-through rate of approximately 4-6%, which may seem low but can have devastating impacts in large organizations.</a:t>
            </a:r>
          </a:p>
          <a:p>
            <a:pPr>
              <a:buFont typeface="Wingdings" panose="05000000000000000000" pitchFamily="2" charset="2"/>
              <a:buChar char="Ø"/>
            </a:pPr>
            <a:endParaRPr lang="en-US" sz="2000" dirty="0"/>
          </a:p>
          <a:p>
            <a:endParaRPr lang="en-US" dirty="0"/>
          </a:p>
          <a:p>
            <a:endParaRPr lang="en-IN" sz="1600" b="1"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580493" y="73572"/>
            <a:ext cx="8610600" cy="1293028"/>
          </a:xfrm>
        </p:spPr>
        <p:txBody>
          <a:bodyPr>
            <a:normAutofit/>
          </a:bodyPr>
          <a:lstStyle/>
          <a:p>
            <a:pPr algn="ctr">
              <a:buClr>
                <a:schemeClr val="tx1"/>
              </a:buClr>
            </a:pPr>
            <a:r>
              <a:rPr lang="en-IN" b="1" dirty="0">
                <a:latin typeface="Arial Black" panose="020B0A04020102020204" pitchFamily="34" charset="0"/>
              </a:rPr>
              <a:t>FUTURE</a:t>
            </a:r>
            <a:r>
              <a:rPr lang="en-IN" sz="3600" b="1" dirty="0">
                <a:latin typeface="Arial Black" panose="020B0A04020102020204" pitchFamily="34" charset="0"/>
              </a:rPr>
              <a:t> SCOPE</a:t>
            </a:r>
            <a:br>
              <a:rPr lang="en-IN" sz="1400" dirty="0">
                <a:latin typeface="Arial Black" panose="020B0A04020102020204" pitchFamily="34" charset="0"/>
              </a:rPr>
            </a:br>
            <a:endParaRPr lang="en-IN" sz="3600" b="1" dirty="0">
              <a:latin typeface="Arial Black" panose="020B0A04020102020204" pitchFamily="34" charset="0"/>
            </a:endParaRPr>
          </a:p>
        </p:txBody>
      </p:sp>
      <p:sp>
        <p:nvSpPr>
          <p:cNvPr id="1048624" name="Rectangle 1"/>
          <p:cNvSpPr>
            <a:spLocks noGrp="1" noChangeArrowheads="1"/>
          </p:cNvSpPr>
          <p:nvPr>
            <p:ph idx="1"/>
          </p:nvPr>
        </p:nvSpPr>
        <p:spPr bwMode="auto">
          <a:xfrm>
            <a:off x="2133600" y="2055878"/>
            <a:ext cx="8142890"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48625" name="Rectangle 1"/>
          <p:cNvSpPr>
            <a:spLocks noChangeArrowheads="1"/>
          </p:cNvSpPr>
          <p:nvPr/>
        </p:nvSpPr>
        <p:spPr bwMode="auto">
          <a:xfrm>
            <a:off x="617482" y="1414653"/>
            <a:ext cx="10957035" cy="532453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IN" sz="2000" b="1" dirty="0"/>
              <a:t>AI and Machine Learning:</a:t>
            </a:r>
          </a:p>
          <a:p>
            <a:r>
              <a:rPr lang="en-US" sz="2000" dirty="0"/>
              <a:t>Predictive algorithms will play a critical role in anticipating and identifying phishing attacks before they occur.</a:t>
            </a:r>
          </a:p>
          <a:p>
            <a:r>
              <a:rPr lang="en-US" sz="2000" dirty="0"/>
              <a:t>Emerging technologies like deepfake detection and natural language processing (NLP) can help combat sophisticated phishing attempts.</a:t>
            </a:r>
          </a:p>
          <a:p>
            <a:pPr>
              <a:buFont typeface="Wingdings" panose="05000000000000000000" pitchFamily="2" charset="2"/>
              <a:buChar char="Ø"/>
            </a:pPr>
            <a:endParaRPr lang="en-US" sz="2000" dirty="0"/>
          </a:p>
          <a:p>
            <a:pPr marL="342900" indent="-342900">
              <a:buFont typeface="Wingdings" panose="05000000000000000000" pitchFamily="2" charset="2"/>
              <a:buChar char="q"/>
            </a:pPr>
            <a:r>
              <a:rPr lang="en-IN" sz="2000" b="1" dirty="0"/>
              <a:t>Cybersecurity Policies and Standards:</a:t>
            </a:r>
          </a:p>
          <a:p>
            <a:r>
              <a:rPr lang="en-US" sz="2000" dirty="0"/>
              <a:t>Governments and regulatory bodies are focusing on tightening regulations, requiring organizations to adopt stricter cybersecurity frameworks to prevent phishing attacks.</a:t>
            </a:r>
          </a:p>
          <a:p>
            <a:pPr>
              <a:buFont typeface="Wingdings" panose="05000000000000000000" pitchFamily="2" charset="2"/>
              <a:buChar char="Ø"/>
            </a:pPr>
            <a:endParaRPr lang="en-US" sz="2000" b="1" dirty="0"/>
          </a:p>
          <a:p>
            <a:pPr marL="342900" indent="-342900">
              <a:buFont typeface="Wingdings" panose="05000000000000000000" pitchFamily="2" charset="2"/>
              <a:buChar char="q"/>
            </a:pPr>
            <a:r>
              <a:rPr lang="en-US" sz="2000" b="1" dirty="0"/>
              <a:t>New Attack Vectors:</a:t>
            </a:r>
          </a:p>
          <a:p>
            <a:r>
              <a:rPr lang="en-US" sz="2000" dirty="0"/>
              <a:t>Phishing attacks are extending beyond email to social media platforms, SMS (smishing), and IoT devices.</a:t>
            </a:r>
          </a:p>
          <a:p>
            <a:r>
              <a:rPr lang="en-US" sz="2000" dirty="0"/>
              <a:t>Attackers may increasingly use deepfakes and AI-generated content to create more believable phishing scams.</a:t>
            </a:r>
          </a:p>
          <a:p>
            <a:pPr>
              <a:buFont typeface="Wingdings" panose="05000000000000000000" pitchFamily="2" charset="2"/>
              <a:buChar char="Ø"/>
            </a:pPr>
            <a:endParaRPr lang="en-US" sz="2000" dirty="0"/>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1973317" y="88719"/>
            <a:ext cx="8610600" cy="1293028"/>
          </a:xfrm>
        </p:spPr>
        <p:txBody>
          <a:bodyPr>
            <a:normAutofit/>
          </a:bodyPr>
          <a:lstStyle/>
          <a:p>
            <a:pPr algn="ctr">
              <a:buClr>
                <a:schemeClr val="tx1"/>
              </a:buClr>
            </a:pPr>
            <a:br>
              <a:rPr lang="en-IN" sz="1400" dirty="0">
                <a:latin typeface="Arial Black" panose="020B0A04020102020204" pitchFamily="34" charset="0"/>
              </a:rPr>
            </a:br>
            <a:r>
              <a:rPr lang="en-IN" b="1" dirty="0">
                <a:latin typeface="Arial Black" panose="020B0A04020102020204" pitchFamily="34" charset="0"/>
              </a:rPr>
              <a:t>CONCLUSION</a:t>
            </a:r>
            <a:r>
              <a:rPr lang="en-IN" sz="3600" b="1" dirty="0">
                <a:latin typeface="Arial Black" panose="020B0A04020102020204" pitchFamily="34" charset="0"/>
              </a:rPr>
              <a:t>   </a:t>
            </a:r>
          </a:p>
        </p:txBody>
      </p:sp>
      <p:sp>
        <p:nvSpPr>
          <p:cNvPr id="1048627" name="Rectangle 1"/>
          <p:cNvSpPr>
            <a:spLocks noGrp="1" noChangeArrowheads="1"/>
          </p:cNvSpPr>
          <p:nvPr>
            <p:ph idx="1"/>
          </p:nvPr>
        </p:nvSpPr>
        <p:spPr bwMode="auto">
          <a:xfrm>
            <a:off x="698721" y="1381747"/>
            <a:ext cx="10477178" cy="41601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Phishing attack, there are many ways to launch the attack. Here  the  research  focuses  on  developing  a  detection  and prevention  techniques  so  that  in  future  the  client  can  take necessary  actions to  prevent phishing  attacks. In  this  work, various types of attacks and their prevention and detection are studied.  In  future,  focus  is  to  compare  various  tools  for phishing attack prevention.</a:t>
            </a:r>
          </a:p>
          <a:p>
            <a:pPr marL="0" indent="0">
              <a:buNone/>
            </a:pPr>
            <a:r>
              <a:rPr lang="en-US" dirty="0">
                <a:latin typeface="Times New Roman" panose="02020603050405020304" pitchFamily="18" charset="0"/>
                <a:cs typeface="Times New Roman" panose="02020603050405020304" pitchFamily="18" charset="0"/>
              </a:rPr>
              <a:t>Recap the seminar by highlighting:</a:t>
            </a:r>
          </a:p>
          <a:p>
            <a:pPr marL="0" indent="0">
              <a:buNone/>
            </a:pPr>
            <a:r>
              <a:rPr lang="en-US" dirty="0">
                <a:latin typeface="Times New Roman" panose="02020603050405020304" pitchFamily="18" charset="0"/>
                <a:cs typeface="Times New Roman" panose="02020603050405020304" pitchFamily="18" charset="0"/>
              </a:rPr>
              <a:t>The growing sophistication and prevalence of phishing attacks.</a:t>
            </a:r>
          </a:p>
          <a:p>
            <a:pPr marL="0" indent="0">
              <a:buNone/>
            </a:pPr>
            <a:r>
              <a:rPr lang="en-US" dirty="0">
                <a:latin typeface="Times New Roman" panose="02020603050405020304" pitchFamily="18" charset="0"/>
                <a:cs typeface="Times New Roman" panose="02020603050405020304" pitchFamily="18" charset="0"/>
              </a:rPr>
              <a:t>The effectiveness of current detection technologies like AI and 2FA.</a:t>
            </a:r>
          </a:p>
          <a:p>
            <a:pPr marL="0" indent="0">
              <a:buNone/>
            </a:pPr>
            <a:r>
              <a:rPr lang="en-US" dirty="0">
                <a:latin typeface="Times New Roman" panose="02020603050405020304" pitchFamily="18" charset="0"/>
                <a:cs typeface="Times New Roman" panose="02020603050405020304" pitchFamily="18" charset="0"/>
              </a:rPr>
              <a:t>The need for continuous vigilance and cybersecurity awareness as phishing attacks continue to evolve.</a:t>
            </a:r>
          </a:p>
          <a:p>
            <a:pPr marL="0" marR="0" lvl="0" indent="0" algn="l" defTabSz="914400" rtl="0" eaLnBrk="0" fontAlgn="base" latinLnBrk="0" hangingPunct="0">
              <a:lnSpc>
                <a:spcPct val="100000"/>
              </a:lnSpc>
              <a:spcBef>
                <a:spcPct val="0"/>
              </a:spcBef>
              <a:spcAft>
                <a:spcPct val="0"/>
              </a:spcAft>
              <a:buClrTx/>
              <a:buSzTx/>
              <a:buFontTx/>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1580493" y="73572"/>
            <a:ext cx="8610600" cy="1293028"/>
          </a:xfrm>
        </p:spPr>
        <p:txBody>
          <a:bodyPr>
            <a:normAutofit/>
          </a:bodyPr>
          <a:lstStyle/>
          <a:p>
            <a:pPr algn="ctr">
              <a:buClr>
                <a:schemeClr val="tx1"/>
              </a:buClr>
            </a:pPr>
            <a:r>
              <a:rPr lang="en-IN" b="1" dirty="0">
                <a:latin typeface="Arial Black" panose="020B0A04020102020204" pitchFamily="34" charset="0"/>
              </a:rPr>
              <a:t> REFERENCES</a:t>
            </a:r>
            <a:br>
              <a:rPr lang="en-IN" dirty="0">
                <a:latin typeface="Arial Black" panose="020B0A04020102020204" pitchFamily="34" charset="0"/>
              </a:rPr>
            </a:br>
            <a:endParaRPr lang="en-IN" b="1" dirty="0">
              <a:latin typeface="Arial Black" panose="020B0A04020102020204" pitchFamily="34" charset="0"/>
            </a:endParaRPr>
          </a:p>
        </p:txBody>
      </p:sp>
      <p:sp>
        <p:nvSpPr>
          <p:cNvPr id="1048629" name="Rectangle 1"/>
          <p:cNvSpPr>
            <a:spLocks noGrp="1" noChangeArrowheads="1"/>
          </p:cNvSpPr>
          <p:nvPr>
            <p:ph idx="1"/>
          </p:nvPr>
        </p:nvSpPr>
        <p:spPr bwMode="auto">
          <a:xfrm>
            <a:off x="520262" y="1669730"/>
            <a:ext cx="11429999"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457200" indent="-457200" eaLnBrk="0" fontAlgn="base" hangingPunct="0">
              <a:lnSpc>
                <a:spcPct val="100000"/>
              </a:lnSpc>
              <a:spcBef>
                <a:spcPct val="0"/>
              </a:spcBef>
              <a:spcAft>
                <a:spcPct val="0"/>
              </a:spcAft>
              <a:buFont typeface="+mj-lt"/>
              <a:buAutoNum type="arabicPeriod"/>
            </a:pPr>
            <a:r>
              <a:rPr kumimoji="0" lang="en-US" altLang="en-US" sz="2400" u="none" strike="noStrike" cap="none" normalizeH="0" baseline="0" dirty="0">
                <a:ln>
                  <a:noFill/>
                </a:ln>
                <a:latin typeface="Times New Roman" panose="02020603050405020304" pitchFamily="18" charset="0"/>
                <a:cs typeface="Times New Roman" panose="02020603050405020304" pitchFamily="18" charset="0"/>
              </a:rPr>
              <a:t>Gupta, B. B., Tewari, A., Jain, A. K., &amp; Agrawal, D. P. (2017). Fighting against phishing attacks: state of the art and  future  challenges.  Neural  Computing  and Applications, 28(12), 3629-3654. </a:t>
            </a:r>
          </a:p>
          <a:p>
            <a:pPr marL="457200" indent="-457200" eaLnBrk="0" fontAlgn="base" hangingPunct="0">
              <a:lnSpc>
                <a:spcPct val="100000"/>
              </a:lnSpc>
              <a:spcBef>
                <a:spcPct val="0"/>
              </a:spcBef>
              <a:spcAft>
                <a:spcPct val="0"/>
              </a:spcAft>
              <a:buFont typeface="+mj-lt"/>
              <a:buAutoNum type="arabicPeriod"/>
            </a:pPr>
            <a:endParaRPr kumimoji="0" lang="en-IN" altLang="en-US" sz="2400" u="none" strike="noStrike" cap="none" normalizeH="0" baseline="0" dirty="0">
              <a:ln>
                <a:noFill/>
              </a:ln>
              <a:latin typeface="Times New Roman" panose="02020603050405020304" pitchFamily="18" charset="0"/>
              <a:cs typeface="Times New Roman" panose="02020603050405020304" pitchFamily="18" charset="0"/>
            </a:endParaRPr>
          </a:p>
          <a:p>
            <a:pPr marL="457200" indent="-457200" eaLnBrk="0" fontAlgn="base" hangingPunct="0">
              <a:lnSpc>
                <a:spcPct val="100000"/>
              </a:lnSpc>
              <a:spcBef>
                <a:spcPct val="0"/>
              </a:spcBef>
              <a:spcAft>
                <a:spcPct val="0"/>
              </a:spcAft>
              <a:buFont typeface="+mj-lt"/>
              <a:buAutoNum type="arabicPeriod"/>
            </a:pPr>
            <a:r>
              <a:rPr lang="en-US" sz="2400" b="0" i="0" dirty="0">
                <a:effectLst/>
                <a:latin typeface="Times New Roman" panose="02020603050405020304" pitchFamily="18" charset="0"/>
                <a:cs typeface="Times New Roman" panose="02020603050405020304" pitchFamily="18" charset="0"/>
              </a:rPr>
              <a:t>Huang,  H.,  Zhong,  S.,  &amp;  Tan,  J.  (2009,  August). Browser-side  countermeasures  for  deceptive  phishing attack.  In  2009  Fifth  International  Conference  on Information  Assurance  and  Security  (pp.  352-355). IEEE.</a:t>
            </a:r>
          </a:p>
          <a:p>
            <a:pPr marL="457200" indent="-457200" eaLnBrk="0" fontAlgn="base" hangingPunct="0">
              <a:lnSpc>
                <a:spcPct val="100000"/>
              </a:lnSpc>
              <a:spcBef>
                <a:spcPct val="0"/>
              </a:spcBef>
              <a:spcAft>
                <a:spcPct val="0"/>
              </a:spcAft>
              <a:buFont typeface="+mj-lt"/>
              <a:buAutoNum type="arabicPeriod"/>
            </a:pPr>
            <a:endParaRPr lang="en-IN" sz="2400" b="0" i="0" dirty="0">
              <a:effectLst/>
              <a:latin typeface="Times New Roman" panose="02020603050405020304" pitchFamily="18" charset="0"/>
              <a:cs typeface="Times New Roman" panose="02020603050405020304" pitchFamily="18" charset="0"/>
            </a:endParaRPr>
          </a:p>
          <a:p>
            <a:pPr marL="457200" indent="-457200" eaLnBrk="0" fontAlgn="base" hangingPunct="0">
              <a:lnSpc>
                <a:spcPct val="100000"/>
              </a:lnSpc>
              <a:spcBef>
                <a:spcPct val="0"/>
              </a:spcBef>
              <a:spcAft>
                <a:spcPct val="0"/>
              </a:spcAft>
              <a:buFont typeface="+mj-lt"/>
              <a:buAutoNum type="arabicPeriod"/>
            </a:pPr>
            <a:r>
              <a:rPr kumimoji="0" lang="en-US" altLang="en-US" sz="2400" u="none" strike="noStrike" cap="none" normalizeH="0" baseline="0" dirty="0">
                <a:ln>
                  <a:noFill/>
                </a:ln>
                <a:latin typeface="Times New Roman" panose="02020603050405020304" pitchFamily="18" charset="0"/>
                <a:cs typeface="Times New Roman" panose="02020603050405020304" pitchFamily="18" charset="0"/>
              </a:rPr>
              <a:t>Huang,  H.,  Zhong,  S.,  &amp;  Tan,  J.  (2009,  August). Browser-side  countermeasures  for  deceptive  phishing attack.  In  2009  Fifth  International  Conference  on Information  Assurance  and  Security  (pp.  352-355). IEEE.</a:t>
            </a:r>
            <a:endParaRPr kumimoji="0" lang="en-IN" altLang="en-US" sz="2400" u="none" strike="noStrike" cap="none" normalizeH="0" baseline="0" dirty="0">
              <a:ln>
                <a:noFill/>
              </a:l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3"/>
          <p:cNvSpPr>
            <a:spLocks noGrp="1" noChangeArrowheads="1"/>
          </p:cNvSpPr>
          <p:nvPr>
            <p:ph idx="1"/>
          </p:nvPr>
        </p:nvSpPr>
        <p:spPr bwMode="auto">
          <a:xfrm>
            <a:off x="564629" y="1640114"/>
            <a:ext cx="11062741" cy="39522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3200" dirty="0">
                <a:latin typeface="Times New Roman" panose="02020603050405020304" pitchFamily="18" charset="0"/>
                <a:cs typeface="Times New Roman" panose="02020603050405020304" pitchFamily="18" charset="0"/>
              </a:rPr>
              <a:t>Abstract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p>
          <a:p>
            <a:pPr marR="0" lvl="0" algn="l" defTabSz="914400" rtl="0" eaLnBrk="0" fontAlgn="base" latinLnBrk="0" hangingPunct="0">
              <a:lnSpc>
                <a:spcPct val="100000"/>
              </a:lnSpc>
              <a:spcBef>
                <a:spcPct val="0"/>
              </a:spcBef>
              <a:spcAft>
                <a:spcPct val="0"/>
              </a:spcAft>
              <a:buClrTx/>
              <a:buSzTx/>
            </a:pPr>
            <a:r>
              <a:rPr lang="en-US" altLang="en-US" sz="3200" dirty="0">
                <a:latin typeface="Times New Roman" panose="02020603050405020304" pitchFamily="18" charset="0"/>
                <a:cs typeface="Times New Roman" panose="02020603050405020304" pitchFamily="18" charset="0"/>
              </a:rPr>
              <a:t>Literature Survey</a:t>
            </a:r>
          </a:p>
          <a:p>
            <a:pPr marR="0" lvl="0" algn="l" defTabSz="914400" rtl="0" eaLnBrk="0" fontAlgn="base" latinLnBrk="0" hangingPunct="0">
              <a:lnSpc>
                <a:spcPct val="100000"/>
              </a:lnSpc>
              <a:spcBef>
                <a:spcPct val="0"/>
              </a:spcBef>
              <a:spcAft>
                <a:spcPct val="0"/>
              </a:spcAft>
              <a:buClrTx/>
              <a:buSzTx/>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Architecture</a:t>
            </a:r>
          </a:p>
          <a:p>
            <a:pPr marR="0" lvl="0" algn="l" defTabSz="914400" rtl="0" eaLnBrk="0" fontAlgn="base" latinLnBrk="0" hangingPunct="0">
              <a:lnSpc>
                <a:spcPct val="100000"/>
              </a:lnSpc>
              <a:spcBef>
                <a:spcPct val="0"/>
              </a:spcBef>
              <a:spcAft>
                <a:spcPct val="0"/>
              </a:spcAft>
              <a:buClrTx/>
              <a:buSzTx/>
            </a:pPr>
            <a:r>
              <a:rPr lang="en-US" altLang="en-US" sz="3200" dirty="0">
                <a:latin typeface="Times New Roman" panose="02020603050405020304" pitchFamily="18" charset="0"/>
                <a:cs typeface="Times New Roman" panose="02020603050405020304" pitchFamily="18" charset="0"/>
              </a:rPr>
              <a:t>Methodology</a:t>
            </a:r>
          </a:p>
          <a:p>
            <a:pPr marR="0" lvl="0" algn="l" defTabSz="914400" rtl="0" eaLnBrk="0" fontAlgn="base" latinLnBrk="0" hangingPunct="0">
              <a:lnSpc>
                <a:spcPct val="100000"/>
              </a:lnSpc>
              <a:spcBef>
                <a:spcPct val="0"/>
              </a:spcBef>
              <a:spcAft>
                <a:spcPct val="0"/>
              </a:spcAft>
              <a:buClrTx/>
              <a:buSzTx/>
            </a:pPr>
            <a:r>
              <a:rPr lang="en-US" altLang="en-US" sz="3200" dirty="0">
                <a:latin typeface="Times New Roman" panose="02020603050405020304" pitchFamily="18" charset="0"/>
                <a:cs typeface="Times New Roman" panose="02020603050405020304" pitchFamily="18" charset="0"/>
              </a:rPr>
              <a:t>Conclusion</a:t>
            </a:r>
          </a:p>
          <a:p>
            <a:pPr marR="0" lvl="0" algn="l" defTabSz="914400" rtl="0" eaLnBrk="0" fontAlgn="base" latinLnBrk="0" hangingPunct="0">
              <a:lnSpc>
                <a:spcPct val="100000"/>
              </a:lnSpc>
              <a:spcBef>
                <a:spcPct val="0"/>
              </a:spcBef>
              <a:spcAft>
                <a:spcPct val="0"/>
              </a:spcAft>
              <a:buClrTx/>
              <a:buSzTx/>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Scope</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2"/>
          <p:cNvSpPr txBox="1"/>
          <p:nvPr/>
        </p:nvSpPr>
        <p:spPr>
          <a:xfrm>
            <a:off x="394138" y="662152"/>
            <a:ext cx="11211911" cy="4066540"/>
          </a:xfrm>
          <a:prstGeom prst="rect">
            <a:avLst/>
          </a:prstGeom>
          <a:noFill/>
        </p:spPr>
        <p:txBody>
          <a:bodyPr wrap="square">
            <a:spAutoFit/>
          </a:bodyPr>
          <a:lstStyle/>
          <a:p>
            <a:r>
              <a:rPr lang="en-US" sz="3600" dirty="0">
                <a:latin typeface="Arial Black" panose="020B0A04020102020204" pitchFamily="34" charset="0"/>
                <a:cs typeface="Arial" panose="020B0604020202020204" pitchFamily="34" charset="0"/>
              </a:rPr>
              <a:t>                         </a:t>
            </a:r>
            <a:r>
              <a:rPr lang="en-US" sz="4000" dirty="0">
                <a:latin typeface="Arial Black" panose="020B0A04020102020204" pitchFamily="34" charset="0"/>
                <a:cs typeface="Arial" panose="020B0604020202020204" pitchFamily="34" charset="0"/>
              </a:rPr>
              <a:t>ABSTRACT</a:t>
            </a:r>
            <a:r>
              <a:rPr lang="en-US" dirty="0"/>
              <a:t> </a:t>
            </a:r>
          </a:p>
          <a:p>
            <a:endParaRPr lang="en-US" dirty="0"/>
          </a:p>
          <a:p>
            <a:endParaRPr lang="en-US" dirty="0"/>
          </a:p>
          <a:p>
            <a:endParaRPr lang="en-US" sz="2400" dirty="0">
              <a:latin typeface="Times New Roman" panose="02020603050405020304" pitchFamily="18" charset="0"/>
              <a:cs typeface="Times New Roman" panose="02020603050405020304" pitchFamily="18" charset="0"/>
            </a:endParaRPr>
          </a:p>
          <a:p>
            <a:r>
              <a:rPr lang="en-US" sz="2400" dirty="0"/>
              <a:t>Phishing attacks are a critical issue in today’s cybersecurity landscape. These attacks trick users into revealing sensitive information by impersonating legitimate entities. The seminar explores the history of phishing, various techniques used by attackers, and countermeasures. We will also discuss future trends and emerging phishing techniques that exploit modern technologies like AI and machine learning.</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1623848" y="0"/>
            <a:ext cx="8610600" cy="1293028"/>
          </a:xfrm>
        </p:spPr>
        <p:txBody>
          <a:bodyPr/>
          <a:lstStyle/>
          <a:p>
            <a:pPr algn="ctr"/>
            <a:r>
              <a:rPr lang="en-IN" b="1" dirty="0">
                <a:latin typeface="Arial Black" panose="020B0A04020102020204" pitchFamily="34" charset="0"/>
              </a:rPr>
              <a:t>INTRODUCTION</a:t>
            </a:r>
          </a:p>
        </p:txBody>
      </p:sp>
      <p:sp>
        <p:nvSpPr>
          <p:cNvPr id="1048599" name="Rectangle 2"/>
          <p:cNvSpPr>
            <a:spLocks noChangeArrowheads="1"/>
          </p:cNvSpPr>
          <p:nvPr/>
        </p:nvSpPr>
        <p:spPr bwMode="auto">
          <a:xfrm>
            <a:off x="493987" y="1567772"/>
            <a:ext cx="11698013"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b="1" dirty="0"/>
              <a:t>What is Phishing?</a:t>
            </a:r>
          </a:p>
          <a:p>
            <a:r>
              <a:rPr lang="en-US" sz="2000" dirty="0"/>
              <a:t>Phishing is a cybercrime where attackers impersonate trusted organizations or individuals to steal sensitive data such as login credentials, credit card numbers, or personal information.</a:t>
            </a:r>
          </a:p>
          <a:p>
            <a:endParaRPr lang="en-US" sz="2000" dirty="0"/>
          </a:p>
        </p:txBody>
      </p:sp>
      <p:pic>
        <p:nvPicPr>
          <p:cNvPr id="2097156" name="Picture 4" descr="A Phishing Attack"/>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2382252" y="2764903"/>
            <a:ext cx="7427496" cy="387332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23810" y="0"/>
            <a:ext cx="12031556" cy="1293028"/>
          </a:xfrm>
        </p:spPr>
        <p:txBody>
          <a:bodyPr/>
          <a:lstStyle/>
          <a:p>
            <a:pPr algn="ctr"/>
            <a:r>
              <a:rPr lang="en-IN" dirty="0">
                <a:latin typeface="Arial Black" panose="020B0A04020102020204" pitchFamily="34" charset="0"/>
              </a:rPr>
              <a:t>LITERATURE SURVEY</a:t>
            </a:r>
            <a:br>
              <a:rPr lang="en-IN" dirty="0">
                <a:latin typeface="Arial Black" panose="020B0A04020102020204" pitchFamily="34" charset="0"/>
              </a:rPr>
            </a:br>
            <a:endParaRPr lang="en-IN" dirty="0">
              <a:latin typeface="Arial Black" panose="020B0A04020102020204" pitchFamily="34" charset="0"/>
            </a:endParaRPr>
          </a:p>
        </p:txBody>
      </p:sp>
      <p:graphicFrame>
        <p:nvGraphicFramePr>
          <p:cNvPr id="4194304" name="Content Placeholder 6"/>
          <p:cNvGraphicFramePr>
            <a:graphicFrameLocks noGrp="1"/>
          </p:cNvGraphicFramePr>
          <p:nvPr>
            <p:ph idx="1"/>
          </p:nvPr>
        </p:nvGraphicFramePr>
        <p:xfrm>
          <a:off x="511040" y="924059"/>
          <a:ext cx="11057095" cy="5303520"/>
        </p:xfrm>
        <a:graphic>
          <a:graphicData uri="http://schemas.openxmlformats.org/drawingml/2006/table">
            <a:tbl>
              <a:tblPr firstRow="1" bandRow="1">
                <a:tableStyleId>{5C22544A-7EE6-4342-B048-85BDC9FD1C3A}</a:tableStyleId>
              </a:tblPr>
              <a:tblGrid>
                <a:gridCol w="1230044">
                  <a:extLst>
                    <a:ext uri="{9D8B030D-6E8A-4147-A177-3AD203B41FA5}">
                      <a16:colId xmlns:a16="http://schemas.microsoft.com/office/drawing/2014/main" val="20000"/>
                    </a:ext>
                  </a:extLst>
                </a:gridCol>
                <a:gridCol w="3430179">
                  <a:extLst>
                    <a:ext uri="{9D8B030D-6E8A-4147-A177-3AD203B41FA5}">
                      <a16:colId xmlns:a16="http://schemas.microsoft.com/office/drawing/2014/main" val="20001"/>
                    </a:ext>
                  </a:extLst>
                </a:gridCol>
                <a:gridCol w="1440042">
                  <a:extLst>
                    <a:ext uri="{9D8B030D-6E8A-4147-A177-3AD203B41FA5}">
                      <a16:colId xmlns:a16="http://schemas.microsoft.com/office/drawing/2014/main" val="20002"/>
                    </a:ext>
                  </a:extLst>
                </a:gridCol>
                <a:gridCol w="2488557">
                  <a:extLst>
                    <a:ext uri="{9D8B030D-6E8A-4147-A177-3AD203B41FA5}">
                      <a16:colId xmlns:a16="http://schemas.microsoft.com/office/drawing/2014/main" val="20003"/>
                    </a:ext>
                  </a:extLst>
                </a:gridCol>
                <a:gridCol w="2468273">
                  <a:extLst>
                    <a:ext uri="{9D8B030D-6E8A-4147-A177-3AD203B41FA5}">
                      <a16:colId xmlns:a16="http://schemas.microsoft.com/office/drawing/2014/main" val="20004"/>
                    </a:ext>
                  </a:extLst>
                </a:gridCol>
              </a:tblGrid>
              <a:tr h="535727">
                <a:tc>
                  <a:txBody>
                    <a:bodyPr/>
                    <a:lstStyle/>
                    <a:p>
                      <a:r>
                        <a:rPr lang="en-IN" dirty="0"/>
                        <a:t>Sr No</a:t>
                      </a:r>
                    </a:p>
                  </a:txBody>
                  <a:tcPr/>
                </a:tc>
                <a:tc>
                  <a:txBody>
                    <a:bodyPr/>
                    <a:lstStyle/>
                    <a:p>
                      <a:r>
                        <a:rPr lang="en-IN" dirty="0"/>
                        <a:t>Paper name with author</a:t>
                      </a:r>
                    </a:p>
                  </a:txBody>
                  <a:tcPr/>
                </a:tc>
                <a:tc>
                  <a:txBody>
                    <a:bodyPr/>
                    <a:lstStyle/>
                    <a:p>
                      <a:r>
                        <a:rPr lang="en-IN" dirty="0"/>
                        <a:t>Published year</a:t>
                      </a:r>
                    </a:p>
                  </a:txBody>
                  <a:tcPr/>
                </a:tc>
                <a:tc>
                  <a:txBody>
                    <a:bodyPr/>
                    <a:lstStyle/>
                    <a:p>
                      <a:r>
                        <a:rPr lang="en-IN" dirty="0"/>
                        <a:t>Methodology</a:t>
                      </a:r>
                    </a:p>
                  </a:txBody>
                  <a:tcPr/>
                </a:tc>
                <a:tc>
                  <a:txBody>
                    <a:bodyPr/>
                    <a:lstStyle/>
                    <a:p>
                      <a:r>
                        <a:rPr lang="en-IN" dirty="0"/>
                        <a:t>Future Scope of Paper</a:t>
                      </a:r>
                    </a:p>
                  </a:txBody>
                  <a:tcPr/>
                </a:tc>
                <a:extLst>
                  <a:ext uri="{0D108BD9-81ED-4DB2-BD59-A6C34878D82A}">
                    <a16:rowId xmlns:a16="http://schemas.microsoft.com/office/drawing/2014/main" val="10000"/>
                  </a:ext>
                </a:extLst>
              </a:tr>
              <a:tr h="1076401">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b="0" i="0" u="none" strike="noStrike" kern="1200" dirty="0">
                          <a:solidFill>
                            <a:schemeClr val="bg1"/>
                          </a:solidFill>
                          <a:effectLst/>
                          <a:latin typeface="+mn-lt"/>
                          <a:ea typeface="+mn-ea"/>
                          <a:cs typeface="+mn-cs"/>
                          <a:hlinkClick r:id="rId2"/>
                        </a:rPr>
                        <a:t>A survey of phishing attack techniques, </a:t>
                      </a:r>
                      <a:r>
                        <a:rPr lang="en-US" sz="1800" b="0" i="0" u="none" strike="noStrike" kern="1200" dirty="0" err="1">
                          <a:solidFill>
                            <a:schemeClr val="bg1"/>
                          </a:solidFill>
                          <a:effectLst/>
                          <a:latin typeface="+mn-lt"/>
                          <a:ea typeface="+mn-ea"/>
                          <a:cs typeface="+mn-cs"/>
                          <a:hlinkClick r:id="rId2"/>
                        </a:rPr>
                        <a:t>defence</a:t>
                      </a:r>
                      <a:r>
                        <a:rPr lang="en-US" sz="1800" b="0" i="0" u="none" strike="noStrike" kern="1200" dirty="0">
                          <a:solidFill>
                            <a:schemeClr val="bg1"/>
                          </a:solidFill>
                          <a:effectLst/>
                          <a:latin typeface="+mn-lt"/>
                          <a:ea typeface="+mn-ea"/>
                          <a:cs typeface="+mn-cs"/>
                          <a:hlinkClick r:id="rId2"/>
                        </a:rPr>
                        <a:t> mechanisms and open research challenges</a:t>
                      </a:r>
                      <a:endParaRPr lang="en-US" sz="1800" b="0" i="0" kern="1200" dirty="0">
                        <a:solidFill>
                          <a:schemeClr val="bg1"/>
                        </a:solidFill>
                        <a:effectLst/>
                        <a:latin typeface="+mn-lt"/>
                        <a:ea typeface="+mn-ea"/>
                        <a:cs typeface="+mn-cs"/>
                      </a:endParaRPr>
                    </a:p>
                    <a:p>
                      <a:r>
                        <a:rPr lang="en-IN" sz="1800" b="0" i="0" u="sng" kern="1200" dirty="0">
                          <a:solidFill>
                            <a:schemeClr val="bg1"/>
                          </a:solidFill>
                          <a:effectLst/>
                          <a:latin typeface="+mn-lt"/>
                          <a:ea typeface="+mn-ea"/>
                          <a:cs typeface="+mn-cs"/>
                          <a:hlinkClick r:id="rId3"/>
                        </a:rPr>
                        <a:t>AK Jain</a:t>
                      </a:r>
                      <a:r>
                        <a:rPr lang="en-IN" sz="1800" b="0" i="0" kern="1200" dirty="0">
                          <a:solidFill>
                            <a:schemeClr val="bg1"/>
                          </a:solidFill>
                          <a:effectLst/>
                          <a:latin typeface="+mn-lt"/>
                          <a:ea typeface="+mn-ea"/>
                          <a:cs typeface="+mn-cs"/>
                        </a:rPr>
                        <a:t>, BB Gupta</a:t>
                      </a:r>
                      <a:endParaRPr lang="en-IN" dirty="0">
                        <a:solidFill>
                          <a:schemeClr val="bg1"/>
                        </a:solidFill>
                      </a:endParaRPr>
                    </a:p>
                  </a:txBody>
                  <a:tcPr/>
                </a:tc>
                <a:tc>
                  <a:txBody>
                    <a:bodyPr/>
                    <a:lstStyle/>
                    <a:p>
                      <a:r>
                        <a:rPr lang="en-IN" dirty="0"/>
                        <a:t>2022</a:t>
                      </a:r>
                    </a:p>
                  </a:txBody>
                  <a:tcPr/>
                </a:tc>
                <a:tc>
                  <a:txBody>
                    <a:bodyPr/>
                    <a:lstStyle/>
                    <a:p>
                      <a:r>
                        <a:rPr lang="en-IN" dirty="0"/>
                        <a:t>Phishing Attack </a:t>
                      </a:r>
                      <a:r>
                        <a:rPr lang="en-IN" dirty="0" err="1"/>
                        <a:t>techniues</a:t>
                      </a:r>
                      <a:r>
                        <a:rPr lang="en-IN" dirty="0"/>
                        <a:t>  and                Defence mechanism</a:t>
                      </a:r>
                    </a:p>
                  </a:txBody>
                  <a:tcPr/>
                </a:tc>
                <a:tc>
                  <a:txBody>
                    <a:bodyPr/>
                    <a:lstStyle/>
                    <a:p>
                      <a:r>
                        <a:rPr lang="en-IN" dirty="0"/>
                        <a:t>AI-Driven Improvements</a:t>
                      </a:r>
                    </a:p>
                    <a:p>
                      <a:r>
                        <a:rPr lang="en-IN" dirty="0"/>
                        <a:t>Enhanced Security Measures</a:t>
                      </a:r>
                    </a:p>
                    <a:p>
                      <a:endParaRPr lang="en-IN" dirty="0"/>
                    </a:p>
                  </a:txBody>
                  <a:tcPr/>
                </a:tc>
                <a:extLst>
                  <a:ext uri="{0D108BD9-81ED-4DB2-BD59-A6C34878D82A}">
                    <a16:rowId xmlns:a16="http://schemas.microsoft.com/office/drawing/2014/main" val="10001"/>
                  </a:ext>
                </a:extLst>
              </a:tr>
              <a:tr h="1224519">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b="0" i="0" u="none" strike="noStrike" kern="1200" dirty="0">
                          <a:solidFill>
                            <a:schemeClr val="bg1"/>
                          </a:solidFill>
                          <a:effectLst/>
                          <a:latin typeface="+mn-lt"/>
                          <a:ea typeface="+mn-ea"/>
                          <a:cs typeface="+mn-cs"/>
                          <a:hlinkClick r:id="rId4"/>
                        </a:rPr>
                        <a:t>A study on social engineering attacks: Phishing attack</a:t>
                      </a:r>
                      <a:r>
                        <a:rPr lang="en-US" sz="1800" b="0" i="0" u="none" strike="noStrike" kern="1200" dirty="0">
                          <a:solidFill>
                            <a:schemeClr val="bg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pPr>
                      <a:r>
                        <a:rPr lang="en-IN" sz="1800" b="0" i="0" kern="1200" dirty="0">
                          <a:solidFill>
                            <a:schemeClr val="dk1"/>
                          </a:solidFill>
                          <a:effectLst/>
                          <a:latin typeface="+mn-lt"/>
                          <a:ea typeface="+mn-ea"/>
                          <a:cs typeface="+mn-cs"/>
                        </a:rPr>
                        <a:t>AF Al-</a:t>
                      </a:r>
                      <a:r>
                        <a:rPr lang="en-IN" sz="1800" b="0" i="0" kern="1200" dirty="0" err="1">
                          <a:solidFill>
                            <a:schemeClr val="dk1"/>
                          </a:solidFill>
                          <a:effectLst/>
                          <a:latin typeface="+mn-lt"/>
                          <a:ea typeface="+mn-ea"/>
                          <a:cs typeface="+mn-cs"/>
                        </a:rPr>
                        <a:t>Otaibi</a:t>
                      </a:r>
                      <a:r>
                        <a:rPr lang="en-IN" sz="1800" b="0" i="0" kern="1200" dirty="0">
                          <a:solidFill>
                            <a:schemeClr val="dk1"/>
                          </a:solidFill>
                          <a:effectLst/>
                          <a:latin typeface="+mn-lt"/>
                          <a:ea typeface="+mn-ea"/>
                          <a:cs typeface="+mn-cs"/>
                        </a:rPr>
                        <a:t>, </a:t>
                      </a:r>
                      <a:r>
                        <a:rPr lang="en-IN" sz="1800" b="0" i="0" u="sng" kern="1200" dirty="0">
                          <a:solidFill>
                            <a:schemeClr val="bg1"/>
                          </a:solidFill>
                          <a:effectLst/>
                          <a:latin typeface="+mn-lt"/>
                          <a:ea typeface="+mn-ea"/>
                          <a:cs typeface="+mn-cs"/>
                          <a:hlinkClick r:id="rId5"/>
                        </a:rPr>
                        <a:t>ES </a:t>
                      </a:r>
                      <a:r>
                        <a:rPr lang="en-IN" sz="1800" b="0" i="0" u="sng" kern="1200" dirty="0" err="1">
                          <a:solidFill>
                            <a:schemeClr val="bg1"/>
                          </a:solidFill>
                          <a:effectLst/>
                          <a:latin typeface="+mn-lt"/>
                          <a:ea typeface="+mn-ea"/>
                          <a:cs typeface="+mn-cs"/>
                          <a:hlinkClick r:id="rId5"/>
                        </a:rPr>
                        <a:t>Alsuwat</a:t>
                      </a:r>
                      <a:endParaRPr lang="en-US" sz="1800" b="0" i="0" kern="1200" dirty="0">
                        <a:solidFill>
                          <a:schemeClr val="bg1"/>
                        </a:solidFill>
                        <a:effectLst/>
                        <a:latin typeface="+mn-lt"/>
                        <a:ea typeface="+mn-ea"/>
                        <a:cs typeface="+mn-cs"/>
                      </a:endParaRPr>
                    </a:p>
                    <a:p>
                      <a:endParaRPr lang="en-IN" dirty="0"/>
                    </a:p>
                  </a:txBody>
                  <a:tcPr/>
                </a:tc>
                <a:tc>
                  <a:txBody>
                    <a:bodyPr/>
                    <a:lstStyle/>
                    <a:p>
                      <a:r>
                        <a:rPr lang="en-IN" dirty="0"/>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dirty="0"/>
                        <a:t>Showcasing Types of Social Engineering attacks.</a:t>
                      </a:r>
                    </a:p>
                    <a:p>
                      <a:endParaRPr lang="en-IN" dirty="0"/>
                    </a:p>
                  </a:txBody>
                  <a:tcPr/>
                </a:tc>
                <a:tc>
                  <a:txBody>
                    <a:bodyPr/>
                    <a:lstStyle/>
                    <a:p>
                      <a:r>
                        <a:rPr lang="en-US" dirty="0"/>
                        <a:t>Predictive algorithm</a:t>
                      </a:r>
                    </a:p>
                    <a:p>
                      <a:r>
                        <a:rPr lang="en-US" dirty="0"/>
                        <a:t> and  Emerging technologies for avoiding Attacks.</a:t>
                      </a:r>
                      <a:endParaRPr lang="en-IN" dirty="0"/>
                    </a:p>
                  </a:txBody>
                  <a:tcPr/>
                </a:tc>
                <a:extLst>
                  <a:ext uri="{0D108BD9-81ED-4DB2-BD59-A6C34878D82A}">
                    <a16:rowId xmlns:a16="http://schemas.microsoft.com/office/drawing/2014/main" val="10002"/>
                  </a:ext>
                </a:extLst>
              </a:tr>
              <a:tr h="442298">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800" b="0" i="0" u="none" strike="noStrike" kern="1200" dirty="0">
                          <a:solidFill>
                            <a:schemeClr val="bg1"/>
                          </a:solidFill>
                          <a:effectLst/>
                          <a:latin typeface="+mn-lt"/>
                          <a:ea typeface="+mn-ea"/>
                          <a:cs typeface="+mn-cs"/>
                          <a:hlinkClick r:id="rId6"/>
                        </a:rPr>
                        <a:t>Defending against phishing attacks: taxonomy of methods, current issues and future directions</a:t>
                      </a:r>
                      <a:endParaRPr lang="en-US" sz="1800" b="0" i="0" u="none" strike="noStrike"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lang="en-IN" sz="1800" b="0" i="0" kern="1200" dirty="0">
                          <a:solidFill>
                            <a:schemeClr val="bg1"/>
                          </a:solidFill>
                          <a:effectLst/>
                          <a:latin typeface="+mn-lt"/>
                          <a:ea typeface="+mn-ea"/>
                          <a:cs typeface="+mn-cs"/>
                        </a:rPr>
                        <a:t>BB Gupta, </a:t>
                      </a:r>
                      <a:r>
                        <a:rPr lang="en-IN" sz="1800" b="0" i="0" u="sng" kern="1200" dirty="0">
                          <a:solidFill>
                            <a:schemeClr val="bg1"/>
                          </a:solidFill>
                          <a:effectLst/>
                          <a:latin typeface="+mn-lt"/>
                          <a:ea typeface="+mn-ea"/>
                          <a:cs typeface="+mn-cs"/>
                          <a:hlinkClick r:id="rId7"/>
                        </a:rPr>
                        <a:t>NAG </a:t>
                      </a:r>
                      <a:r>
                        <a:rPr lang="en-IN" sz="1800" b="0" i="0" u="sng" kern="1200" dirty="0" err="1">
                          <a:solidFill>
                            <a:schemeClr val="bg1"/>
                          </a:solidFill>
                          <a:effectLst/>
                          <a:latin typeface="+mn-lt"/>
                          <a:ea typeface="+mn-ea"/>
                          <a:cs typeface="+mn-cs"/>
                          <a:hlinkClick r:id="rId7"/>
                        </a:rPr>
                        <a:t>Arachchilage</a:t>
                      </a:r>
                      <a:r>
                        <a:rPr lang="en-IN" sz="1800" b="0" i="0" kern="1200" dirty="0">
                          <a:solidFill>
                            <a:schemeClr val="bg1"/>
                          </a:solidFill>
                          <a:effectLst/>
                          <a:latin typeface="+mn-lt"/>
                          <a:ea typeface="+mn-ea"/>
                          <a:cs typeface="+mn-cs"/>
                        </a:rPr>
                        <a:t>, </a:t>
                      </a:r>
                      <a:r>
                        <a:rPr lang="en-IN" sz="1800" b="0" i="0" u="sng" kern="1200" dirty="0">
                          <a:solidFill>
                            <a:schemeClr val="bg1"/>
                          </a:solidFill>
                          <a:effectLst/>
                          <a:latin typeface="+mn-lt"/>
                          <a:ea typeface="+mn-ea"/>
                          <a:cs typeface="+mn-cs"/>
                          <a:hlinkClick r:id="rId8"/>
                        </a:rPr>
                        <a:t>KE </a:t>
                      </a:r>
                      <a:r>
                        <a:rPr lang="en-IN" sz="1800" b="0" i="0" u="sng" kern="1200" dirty="0" err="1">
                          <a:solidFill>
                            <a:schemeClr val="bg1"/>
                          </a:solidFill>
                          <a:effectLst/>
                          <a:latin typeface="+mn-lt"/>
                          <a:ea typeface="+mn-ea"/>
                          <a:cs typeface="+mn-cs"/>
                          <a:hlinkClick r:id="rId8"/>
                        </a:rPr>
                        <a:t>Psannis</a:t>
                      </a:r>
                      <a:endParaRPr lang="en-US" sz="1800" b="0" i="0" kern="1200" dirty="0">
                        <a:solidFill>
                          <a:schemeClr val="bg1"/>
                        </a:solidFill>
                        <a:effectLst/>
                        <a:latin typeface="+mn-lt"/>
                        <a:ea typeface="+mn-ea"/>
                        <a:cs typeface="+mn-cs"/>
                      </a:endParaRPr>
                    </a:p>
                  </a:txBody>
                  <a:tcPr/>
                </a:tc>
                <a:tc>
                  <a:txBody>
                    <a:bodyPr/>
                    <a:lstStyle/>
                    <a:p>
                      <a:r>
                        <a:rPr lang="en-IN" dirty="0"/>
                        <a:t>2018</a:t>
                      </a:r>
                    </a:p>
                  </a:txBody>
                  <a:tcPr/>
                </a:tc>
                <a:tc>
                  <a:txBody>
                    <a:bodyPr/>
                    <a:lstStyle/>
                    <a:p>
                      <a:r>
                        <a:rPr lang="en-IN" dirty="0"/>
                        <a:t>Defence mechanism against phishing attacks</a:t>
                      </a:r>
                    </a:p>
                  </a:txBody>
                  <a:tcPr/>
                </a:tc>
                <a:tc>
                  <a:txBody>
                    <a:bodyPr/>
                    <a:lstStyle/>
                    <a:p>
                      <a:endParaRPr lang="en-IN" dirty="0"/>
                    </a:p>
                    <a:p>
                      <a:r>
                        <a:rPr lang="en-IN" sz="1800" b="0" i="0" kern="1200" dirty="0">
                          <a:solidFill>
                            <a:schemeClr val="dk1"/>
                          </a:solidFill>
                          <a:effectLst/>
                          <a:latin typeface="+mn-lt"/>
                          <a:ea typeface="+mn-ea"/>
                          <a:cs typeface="+mn-cs"/>
                        </a:rPr>
                        <a:t>Exploitation of new technologies</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1"/>
          <p:cNvGraphicFramePr>
            <a:graphicFrameLocks noGrp="1"/>
          </p:cNvGraphicFramePr>
          <p:nvPr/>
        </p:nvGraphicFramePr>
        <p:xfrm>
          <a:off x="513347" y="1411705"/>
          <a:ext cx="10778264" cy="4924926"/>
        </p:xfrm>
        <a:graphic>
          <a:graphicData uri="http://schemas.openxmlformats.org/drawingml/2006/table">
            <a:tbl>
              <a:tblPr firstRow="1" bandRow="1">
                <a:tableStyleId>{5C22544A-7EE6-4342-B048-85BDC9FD1C3A}</a:tableStyleId>
              </a:tblPr>
              <a:tblGrid>
                <a:gridCol w="940725">
                  <a:extLst>
                    <a:ext uri="{9D8B030D-6E8A-4147-A177-3AD203B41FA5}">
                      <a16:colId xmlns:a16="http://schemas.microsoft.com/office/drawing/2014/main" val="20000"/>
                    </a:ext>
                  </a:extLst>
                </a:gridCol>
                <a:gridCol w="3360955">
                  <a:extLst>
                    <a:ext uri="{9D8B030D-6E8A-4147-A177-3AD203B41FA5}">
                      <a16:colId xmlns:a16="http://schemas.microsoft.com/office/drawing/2014/main" val="20001"/>
                    </a:ext>
                  </a:extLst>
                </a:gridCol>
                <a:gridCol w="1962600">
                  <a:extLst>
                    <a:ext uri="{9D8B030D-6E8A-4147-A177-3AD203B41FA5}">
                      <a16:colId xmlns:a16="http://schemas.microsoft.com/office/drawing/2014/main" val="20002"/>
                    </a:ext>
                  </a:extLst>
                </a:gridCol>
                <a:gridCol w="2355123">
                  <a:extLst>
                    <a:ext uri="{9D8B030D-6E8A-4147-A177-3AD203B41FA5}">
                      <a16:colId xmlns:a16="http://schemas.microsoft.com/office/drawing/2014/main" val="20003"/>
                    </a:ext>
                  </a:extLst>
                </a:gridCol>
                <a:gridCol w="2158861">
                  <a:extLst>
                    <a:ext uri="{9D8B030D-6E8A-4147-A177-3AD203B41FA5}">
                      <a16:colId xmlns:a16="http://schemas.microsoft.com/office/drawing/2014/main" val="20004"/>
                    </a:ext>
                  </a:extLst>
                </a:gridCol>
              </a:tblGrid>
              <a:tr h="976559">
                <a:tc>
                  <a:txBody>
                    <a:bodyPr/>
                    <a:lstStyle/>
                    <a:p>
                      <a:r>
                        <a:rPr lang="en-IN" dirty="0" err="1"/>
                        <a:t>Sr.No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dirty="0"/>
                        <a:t>Paper name with 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dirty="0"/>
                        <a:t>Published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dirty="0"/>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dirty="0"/>
                        <a:t>Future Scope of Paper</a:t>
                      </a:r>
                    </a:p>
                  </a:txBody>
                  <a:tcPr/>
                </a:tc>
                <a:extLst>
                  <a:ext uri="{0D108BD9-81ED-4DB2-BD59-A6C34878D82A}">
                    <a16:rowId xmlns:a16="http://schemas.microsoft.com/office/drawing/2014/main" val="10000"/>
                  </a:ext>
                </a:extLst>
              </a:tr>
              <a:tr h="1832121">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IN" sz="1800" b="0" i="0" kern="1200" dirty="0">
                          <a:solidFill>
                            <a:schemeClr val="dk1"/>
                          </a:solidFill>
                          <a:effectLst/>
                          <a:latin typeface="+mn-lt"/>
                          <a:ea typeface="+mn-ea"/>
                          <a:cs typeface="+mn-cs"/>
                        </a:rPr>
                        <a:t>Study on Phishing Attacks</a:t>
                      </a:r>
                    </a:p>
                    <a:p>
                      <a:endParaRPr lang="en-IN" dirty="0"/>
                    </a:p>
                    <a:p>
                      <a:r>
                        <a:rPr lang="en-IN" sz="1800" b="0" i="0" u="none" strike="noStrike" kern="1200" dirty="0">
                          <a:solidFill>
                            <a:schemeClr val="bg1"/>
                          </a:solidFill>
                          <a:effectLst/>
                          <a:latin typeface="+mn-lt"/>
                          <a:ea typeface="+mn-ea"/>
                          <a:cs typeface="+mn-cs"/>
                          <a:hlinkClick r:id="rId2"/>
                        </a:rPr>
                        <a:t>Vaishnavi Bhavsar</a:t>
                      </a:r>
                      <a:endParaRPr lang="en-IN" sz="1800" b="0" i="0" u="none" strike="noStrike" kern="1200" dirty="0">
                        <a:solidFill>
                          <a:schemeClr val="bg1"/>
                        </a:solidFill>
                        <a:effectLst/>
                        <a:latin typeface="+mn-lt"/>
                        <a:ea typeface="+mn-ea"/>
                        <a:cs typeface="+mn-cs"/>
                      </a:endParaRPr>
                    </a:p>
                    <a:p>
                      <a:r>
                        <a:rPr lang="en-IN" sz="1800" b="0" i="0" u="none" strike="noStrike" kern="1200" dirty="0">
                          <a:solidFill>
                            <a:schemeClr val="bg1"/>
                          </a:solidFill>
                          <a:effectLst/>
                          <a:latin typeface="+mn-lt"/>
                          <a:ea typeface="+mn-ea"/>
                          <a:cs typeface="+mn-cs"/>
                          <a:hlinkClick r:id="rId3"/>
                        </a:rPr>
                        <a:t>Aditya </a:t>
                      </a:r>
                      <a:r>
                        <a:rPr lang="en-IN" sz="1800" b="0" i="0" u="none" strike="noStrike" kern="1200" dirty="0" err="1">
                          <a:solidFill>
                            <a:schemeClr val="bg1"/>
                          </a:solidFill>
                          <a:effectLst/>
                          <a:latin typeface="+mn-lt"/>
                          <a:ea typeface="+mn-ea"/>
                          <a:cs typeface="+mn-cs"/>
                          <a:hlinkClick r:id="rId3"/>
                        </a:rPr>
                        <a:t>Kadlak</a:t>
                      </a:r>
                      <a:endParaRPr lang="en-IN" sz="1800" b="0" i="0" kern="1200" dirty="0">
                        <a:solidFill>
                          <a:schemeClr val="bg1"/>
                        </a:solidFill>
                        <a:effectLst/>
                        <a:latin typeface="+mn-lt"/>
                        <a:ea typeface="+mn-ea"/>
                        <a:cs typeface="+mn-cs"/>
                      </a:endParaRPr>
                    </a:p>
                    <a:p>
                      <a:r>
                        <a:rPr lang="en-IN" sz="1800" b="0" i="0" u="none" strike="noStrike" kern="1200" dirty="0">
                          <a:solidFill>
                            <a:schemeClr val="bg1"/>
                          </a:solidFill>
                          <a:effectLst/>
                          <a:latin typeface="+mn-lt"/>
                          <a:ea typeface="+mn-ea"/>
                          <a:cs typeface="+mn-cs"/>
                          <a:hlinkClick r:id="rId4"/>
                        </a:rPr>
                        <a:t>Shabnam Sharma</a:t>
                      </a:r>
                      <a:br>
                        <a:rPr lang="en-IN" sz="1800" b="0" i="0" kern="1200" dirty="0">
                          <a:solidFill>
                            <a:schemeClr val="dk1"/>
                          </a:solidFill>
                          <a:effectLst/>
                          <a:latin typeface="+mn-lt"/>
                          <a:ea typeface="+mn-ea"/>
                          <a:cs typeface="+mn-cs"/>
                        </a:rPr>
                      </a:br>
                      <a:endParaRPr lang="en-IN" b="0" dirty="0">
                        <a:solidFill>
                          <a:schemeClr val="bg1"/>
                        </a:solidFill>
                      </a:endParaRPr>
                    </a:p>
                  </a:txBody>
                  <a:tcPr/>
                </a:tc>
                <a:tc>
                  <a:txBody>
                    <a:bodyPr/>
                    <a:lstStyle/>
                    <a:p>
                      <a:r>
                        <a:rPr lang="en-IN" dirty="0"/>
                        <a:t>2017</a:t>
                      </a:r>
                    </a:p>
                  </a:txBody>
                  <a:tcPr/>
                </a:tc>
                <a:tc>
                  <a:txBody>
                    <a:bodyPr/>
                    <a:lstStyle/>
                    <a:p>
                      <a:pPr marL="0" indent="0">
                        <a:buFont typeface="Arial" panose="020B0604020202020204" pitchFamily="34" charset="0"/>
                        <a:buNone/>
                      </a:pPr>
                      <a:r>
                        <a:rPr lang="en-IN" dirty="0"/>
                        <a:t>Types of Phishing Attacks and their consequences.</a:t>
                      </a:r>
                    </a:p>
                  </a:txBody>
                  <a:tcPr/>
                </a:tc>
                <a:tc>
                  <a:txBody>
                    <a:bodyPr/>
                    <a:lstStyle/>
                    <a:p>
                      <a:r>
                        <a:rPr lang="en-IN" dirty="0"/>
                        <a:t>Deep Learning Techniques</a:t>
                      </a:r>
                    </a:p>
                    <a:p>
                      <a:r>
                        <a:rPr lang="en-IN" dirty="0"/>
                        <a:t>For phishing attacks.</a:t>
                      </a:r>
                    </a:p>
                    <a:p>
                      <a:endParaRPr lang="en-IN" dirty="0"/>
                    </a:p>
                  </a:txBody>
                  <a:tcPr/>
                </a:tc>
                <a:extLst>
                  <a:ext uri="{0D108BD9-81ED-4DB2-BD59-A6C34878D82A}">
                    <a16:rowId xmlns:a16="http://schemas.microsoft.com/office/drawing/2014/main" val="10001"/>
                  </a:ext>
                </a:extLst>
              </a:tr>
              <a:tr h="2116246">
                <a:tc>
                  <a:txBody>
                    <a:bodyPr/>
                    <a:lstStyle/>
                    <a:p>
                      <a:r>
                        <a:rPr lang="en-IN" dirty="0"/>
                        <a:t>5</a:t>
                      </a:r>
                    </a:p>
                  </a:txBody>
                  <a:tcPr/>
                </a:tc>
                <a:tc>
                  <a:txBody>
                    <a:bodyPr/>
                    <a:lstStyle/>
                    <a:p>
                      <a:r>
                        <a:rPr lang="en-US" sz="1800" b="0" i="0" kern="1200" dirty="0">
                          <a:solidFill>
                            <a:schemeClr val="dk1"/>
                          </a:solidFill>
                          <a:effectLst/>
                          <a:latin typeface="+mn-lt"/>
                          <a:ea typeface="+mn-ea"/>
                          <a:cs typeface="+mn-cs"/>
                        </a:rPr>
                        <a:t>A review on recent phishing attacks in Internet</a:t>
                      </a:r>
                    </a:p>
                    <a:p>
                      <a:br>
                        <a:rPr lang="en-US" sz="1800" b="0" i="0" kern="1200" dirty="0">
                          <a:solidFill>
                            <a:schemeClr val="dk1"/>
                          </a:solidFill>
                          <a:effectLst/>
                          <a:latin typeface="+mn-lt"/>
                          <a:ea typeface="+mn-ea"/>
                          <a:cs typeface="+mn-cs"/>
                        </a:rPr>
                      </a:br>
                      <a:endParaRPr lang="en-IN" dirty="0"/>
                    </a:p>
                    <a:p>
                      <a:r>
                        <a:rPr lang="en-IN" dirty="0"/>
                        <a:t>Maitri Chokshi</a:t>
                      </a:r>
                    </a:p>
                    <a:p>
                      <a:r>
                        <a:rPr lang="en-IN" dirty="0"/>
                        <a:t>Nikhil Shah </a:t>
                      </a:r>
                    </a:p>
                  </a:txBody>
                  <a:tcPr/>
                </a:tc>
                <a:tc>
                  <a:txBody>
                    <a:bodyPr/>
                    <a:lstStyle/>
                    <a:p>
                      <a:r>
                        <a:rPr lang="en-IN" dirty="0"/>
                        <a:t>2015</a:t>
                      </a:r>
                    </a:p>
                  </a:txBody>
                  <a:tcPr/>
                </a:tc>
                <a:tc>
                  <a:txBody>
                    <a:bodyPr/>
                    <a:lstStyle/>
                    <a:p>
                      <a:r>
                        <a:rPr lang="en-IN" dirty="0"/>
                        <a:t>Showcasing Recent phishing </a:t>
                      </a:r>
                      <a:r>
                        <a:rPr lang="en-IN" dirty="0" err="1"/>
                        <a:t>atacks</a:t>
                      </a:r>
                      <a:r>
                        <a:rPr lang="en-IN" dirty="0"/>
                        <a:t> on internet</a:t>
                      </a:r>
                    </a:p>
                  </a:txBody>
                  <a:tcPr/>
                </a:tc>
                <a:tc>
                  <a:txBody>
                    <a:bodyPr/>
                    <a:lstStyle/>
                    <a:p>
                      <a:r>
                        <a:rPr lang="en-IN" dirty="0"/>
                        <a:t> Detection and avoidance of phishing attacks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147145" y="0"/>
            <a:ext cx="11960772" cy="1293028"/>
          </a:xfrm>
        </p:spPr>
        <p:txBody>
          <a:bodyPr>
            <a:normAutofit/>
          </a:bodyPr>
          <a:lstStyle/>
          <a:p>
            <a:pPr algn="ctr">
              <a:buClr>
                <a:schemeClr val="tx1"/>
              </a:buClr>
            </a:pPr>
            <a:r>
              <a:rPr lang="en-IN" b="1" dirty="0">
                <a:latin typeface="Arial Black" panose="020B0A04020102020204" pitchFamily="34" charset="0"/>
              </a:rPr>
              <a:t>METHODOLOGY</a:t>
            </a:r>
          </a:p>
        </p:txBody>
      </p:sp>
      <p:sp>
        <p:nvSpPr>
          <p:cNvPr id="1048605" name="TextBox 4"/>
          <p:cNvSpPr txBox="1"/>
          <p:nvPr/>
        </p:nvSpPr>
        <p:spPr>
          <a:xfrm>
            <a:off x="378372" y="1749973"/>
            <a:ext cx="11587656" cy="677108"/>
          </a:xfrm>
          <a:prstGeom prst="rect">
            <a:avLst/>
          </a:prstGeom>
          <a:noFill/>
        </p:spPr>
        <p:txBody>
          <a:bodyPr wrap="square">
            <a:spAutoFit/>
          </a:bodyPr>
          <a:lstStyle/>
          <a:p>
            <a:endParaRPr lang="en-US" sz="2000" dirty="0">
              <a:latin typeface="Aharoni" panose="02010803020104030203" pitchFamily="2" charset="-79"/>
              <a:cs typeface="Aharoni" panose="02010803020104030203" pitchFamily="2" charset="-79"/>
            </a:endParaRPr>
          </a:p>
          <a:p>
            <a:endParaRPr lang="en-US" sz="1800" dirty="0">
              <a:latin typeface="Arial" panose="020B0604020202020204" pitchFamily="34" charset="0"/>
              <a:cs typeface="Arial" panose="020B0604020202020204" pitchFamily="34" charset="0"/>
            </a:endParaRPr>
          </a:p>
        </p:txBody>
      </p:sp>
      <p:sp>
        <p:nvSpPr>
          <p:cNvPr id="1048606" name="AutoShape 2" descr="What is Phishing? How it works, Types, Stats, Prevention"/>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8607" name="AutoShape 4" descr="Phishing cycle diagram"/>
          <p:cNvSpPr>
            <a:spLocks noChangeAspect="1" noChangeArrowheads="1"/>
          </p:cNvSpPr>
          <p:nvPr/>
        </p:nvSpPr>
        <p:spPr bwMode="auto">
          <a:xfrm>
            <a:off x="6096000" y="34290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58" name="Picture 7"/>
          <p:cNvPicPr>
            <a:picLocks noChangeAspect="1"/>
          </p:cNvPicPr>
          <p:nvPr/>
        </p:nvPicPr>
        <p:blipFill>
          <a:blip r:embed="rId2"/>
          <a:stretch>
            <a:fillRect/>
          </a:stretch>
        </p:blipFill>
        <p:spPr>
          <a:xfrm>
            <a:off x="217268" y="1749973"/>
            <a:ext cx="11820525" cy="4171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15614" y="144379"/>
            <a:ext cx="11960772" cy="1293028"/>
          </a:xfrm>
        </p:spPr>
        <p:txBody>
          <a:bodyPr>
            <a:normAutofit/>
          </a:bodyPr>
          <a:lstStyle/>
          <a:p>
            <a:pPr algn="ctr">
              <a:buClr>
                <a:schemeClr val="tx1"/>
              </a:buClr>
            </a:pPr>
            <a:r>
              <a:rPr lang="en-IN" sz="3600" b="1" dirty="0">
                <a:latin typeface="Arial Black" panose="020B0A04020102020204" pitchFamily="34" charset="0"/>
              </a:rPr>
              <a:t>Basic architecture of Phishing Attack</a:t>
            </a:r>
            <a:br>
              <a:rPr lang="en-IN" sz="1400" dirty="0">
                <a:latin typeface="Arial Black" panose="020B0A04020102020204" pitchFamily="34" charset="0"/>
              </a:rPr>
            </a:br>
            <a:endParaRPr lang="en-IN" sz="3600" b="1" dirty="0">
              <a:latin typeface="Arial Black" panose="020B0A04020102020204" pitchFamily="34" charset="0"/>
            </a:endParaRPr>
          </a:p>
        </p:txBody>
      </p:sp>
      <p:pic>
        <p:nvPicPr>
          <p:cNvPr id="2097159" name="Picture 2" descr="Phishing Detection System Architecture or PDSA. "/>
          <p:cNvPicPr>
            <a:picLocks noChangeAspect="1" noChangeArrowheads="1"/>
          </p:cNvPicPr>
          <p:nvPr/>
        </p:nvPicPr>
        <p:blipFill>
          <a:blip r:embed="rId2"/>
          <a:srcRect/>
          <a:stretch>
            <a:fillRect/>
          </a:stretch>
        </p:blipFill>
        <p:spPr bwMode="auto">
          <a:xfrm>
            <a:off x="874817" y="1437407"/>
            <a:ext cx="10442365" cy="465859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Box 2"/>
          <p:cNvSpPr txBox="1"/>
          <p:nvPr/>
        </p:nvSpPr>
        <p:spPr>
          <a:xfrm>
            <a:off x="1554480" y="333137"/>
            <a:ext cx="9616440" cy="4185761"/>
          </a:xfrm>
          <a:prstGeom prst="rect">
            <a:avLst/>
          </a:prstGeom>
          <a:noFill/>
        </p:spPr>
        <p:txBody>
          <a:bodyPr wrap="square">
            <a:spAutoFit/>
          </a:bodyPr>
          <a:lstStyle/>
          <a:p>
            <a:r>
              <a:rPr lang="en-US" sz="4000" dirty="0">
                <a:latin typeface="Arial Black" panose="020B0A04020102020204" pitchFamily="34" charset="0"/>
              </a:rPr>
              <a:t>ALGORITHMS AND TECHNOLOGY </a:t>
            </a:r>
          </a:p>
          <a:p>
            <a:endParaRPr lang="en-US" sz="4000" dirty="0">
              <a:latin typeface="Arial Black" panose="020B0A04020102020204" pitchFamily="34" charset="0"/>
            </a:endParaRPr>
          </a:p>
          <a:p>
            <a:endParaRPr lang="en-US" dirty="0"/>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Machine Learning Algorithm</a:t>
            </a:r>
          </a:p>
          <a:p>
            <a:pPr marL="28575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Deep Algorithm </a:t>
            </a:r>
          </a:p>
          <a:p>
            <a:pPr marL="28575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Random  Forest  Algorithm</a:t>
            </a:r>
          </a:p>
          <a:p>
            <a:pPr marL="28575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Damask</vt:lpstr>
      <vt:lpstr> "Phishing Attacks: Unmasking Cyber Threats and Future Countermeasures"      </vt:lpstr>
      <vt:lpstr>PowerPoint Presentation</vt:lpstr>
      <vt:lpstr>PowerPoint Presentation</vt:lpstr>
      <vt:lpstr>INTRODUCTION</vt:lpstr>
      <vt:lpstr>LITERATURE SURVEY </vt:lpstr>
      <vt:lpstr>PowerPoint Presentation</vt:lpstr>
      <vt:lpstr>METHODOLOGY</vt:lpstr>
      <vt:lpstr>Basic architecture of Phishing Attack </vt:lpstr>
      <vt:lpstr>PowerPoint Presentation</vt:lpstr>
      <vt:lpstr>Phishing Detection Technologies: </vt:lpstr>
      <vt:lpstr>Result Analysis</vt:lpstr>
      <vt:lpstr>FUTURE SCOPE </vt:lpstr>
      <vt:lpstr> CONCLUSION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"Phishing Attacks: Unmasking Cyber Threats and Future Countermeasures"      </dc:title>
  <dc:creator>Shreeyash Shinde</dc:creator>
  <cp:lastModifiedBy>snehalghume901@gmail.com</cp:lastModifiedBy>
  <cp:revision>1</cp:revision>
  <dcterms:created xsi:type="dcterms:W3CDTF">2024-09-16T18:24:47Z</dcterms:created>
  <dcterms:modified xsi:type="dcterms:W3CDTF">2025-01-10T09:44:40Z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10778e4c5f824be1a6545c71fc849f39</vt:lpwstr>
  </property>
</Properties>
</file>