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3" r:id="rId2"/>
    <p:sldId id="262" r:id="rId3"/>
    <p:sldId id="270" r:id="rId4"/>
    <p:sldId id="275" r:id="rId5"/>
    <p:sldId id="278" r:id="rId6"/>
    <p:sldId id="280" r:id="rId7"/>
    <p:sldId id="282" r:id="rId8"/>
    <p:sldId id="287" r:id="rId9"/>
    <p:sldId id="288" r:id="rId10"/>
    <p:sldId id="286" r:id="rId11"/>
    <p:sldId id="291" r:id="rId12"/>
    <p:sldId id="296" r:id="rId13"/>
    <p:sldId id="292" r:id="rId14"/>
    <p:sldId id="294" r:id="rId15"/>
    <p:sldId id="290" r:id="rId16"/>
    <p:sldId id="295" r:id="rId17"/>
    <p:sldId id="293" r:id="rId18"/>
    <p:sldId id="28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A311B7-30E2-46B8-8C81-D0E4470DA364}"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D72F-A076-46AA-A2A2-07FD493A165B}" type="slidenum">
              <a:rPr lang="en-IN" smtClean="0"/>
              <a:t>‹#›</a:t>
            </a:fld>
            <a:endParaRPr lang="en-IN"/>
          </a:p>
        </p:txBody>
      </p:sp>
    </p:spTree>
    <p:extLst>
      <p:ext uri="{BB962C8B-B14F-4D97-AF65-F5344CB8AC3E}">
        <p14:creationId xmlns:p14="http://schemas.microsoft.com/office/powerpoint/2010/main" val="227468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311B7-30E2-46B8-8C81-D0E4470DA364}"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D72F-A076-46AA-A2A2-07FD493A165B}" type="slidenum">
              <a:rPr lang="en-IN" smtClean="0"/>
              <a:t>‹#›</a:t>
            </a:fld>
            <a:endParaRPr lang="en-IN"/>
          </a:p>
        </p:txBody>
      </p:sp>
    </p:spTree>
    <p:extLst>
      <p:ext uri="{BB962C8B-B14F-4D97-AF65-F5344CB8AC3E}">
        <p14:creationId xmlns:p14="http://schemas.microsoft.com/office/powerpoint/2010/main" val="145517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311B7-30E2-46B8-8C81-D0E4470DA364}"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D72F-A076-46AA-A2A2-07FD493A165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1112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311B7-30E2-46B8-8C81-D0E4470DA364}"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D72F-A076-46AA-A2A2-07FD493A165B}" type="slidenum">
              <a:rPr lang="en-IN" smtClean="0"/>
              <a:t>‹#›</a:t>
            </a:fld>
            <a:endParaRPr lang="en-IN"/>
          </a:p>
        </p:txBody>
      </p:sp>
    </p:spTree>
    <p:extLst>
      <p:ext uri="{BB962C8B-B14F-4D97-AF65-F5344CB8AC3E}">
        <p14:creationId xmlns:p14="http://schemas.microsoft.com/office/powerpoint/2010/main" val="4026935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311B7-30E2-46B8-8C81-D0E4470DA364}"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D72F-A076-46AA-A2A2-07FD493A165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93627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311B7-30E2-46B8-8C81-D0E4470DA364}"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D72F-A076-46AA-A2A2-07FD493A165B}" type="slidenum">
              <a:rPr lang="en-IN" smtClean="0"/>
              <a:t>‹#›</a:t>
            </a:fld>
            <a:endParaRPr lang="en-IN"/>
          </a:p>
        </p:txBody>
      </p:sp>
    </p:spTree>
    <p:extLst>
      <p:ext uri="{BB962C8B-B14F-4D97-AF65-F5344CB8AC3E}">
        <p14:creationId xmlns:p14="http://schemas.microsoft.com/office/powerpoint/2010/main" val="1612065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311B7-30E2-46B8-8C81-D0E4470DA364}"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D72F-A076-46AA-A2A2-07FD493A165B}" type="slidenum">
              <a:rPr lang="en-IN" smtClean="0"/>
              <a:t>‹#›</a:t>
            </a:fld>
            <a:endParaRPr lang="en-IN"/>
          </a:p>
        </p:txBody>
      </p:sp>
    </p:spTree>
    <p:extLst>
      <p:ext uri="{BB962C8B-B14F-4D97-AF65-F5344CB8AC3E}">
        <p14:creationId xmlns:p14="http://schemas.microsoft.com/office/powerpoint/2010/main" val="2699004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311B7-30E2-46B8-8C81-D0E4470DA364}"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D72F-A076-46AA-A2A2-07FD493A165B}" type="slidenum">
              <a:rPr lang="en-IN" smtClean="0"/>
              <a:t>‹#›</a:t>
            </a:fld>
            <a:endParaRPr lang="en-IN"/>
          </a:p>
        </p:txBody>
      </p:sp>
    </p:spTree>
    <p:extLst>
      <p:ext uri="{BB962C8B-B14F-4D97-AF65-F5344CB8AC3E}">
        <p14:creationId xmlns:p14="http://schemas.microsoft.com/office/powerpoint/2010/main" val="2552979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311B7-30E2-46B8-8C81-D0E4470DA364}"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D72F-A076-46AA-A2A2-07FD493A165B}" type="slidenum">
              <a:rPr lang="en-IN" smtClean="0"/>
              <a:t>‹#›</a:t>
            </a:fld>
            <a:endParaRPr lang="en-IN"/>
          </a:p>
        </p:txBody>
      </p:sp>
    </p:spTree>
    <p:extLst>
      <p:ext uri="{BB962C8B-B14F-4D97-AF65-F5344CB8AC3E}">
        <p14:creationId xmlns:p14="http://schemas.microsoft.com/office/powerpoint/2010/main" val="118232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311B7-30E2-46B8-8C81-D0E4470DA364}" type="datetimeFigureOut">
              <a:rPr lang="en-IN" smtClean="0"/>
              <a:t>19-02-2022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74D72F-A076-46AA-A2A2-07FD493A165B}" type="slidenum">
              <a:rPr lang="en-IN" smtClean="0"/>
              <a:t>‹#›</a:t>
            </a:fld>
            <a:endParaRPr lang="en-IN"/>
          </a:p>
        </p:txBody>
      </p:sp>
    </p:spTree>
    <p:extLst>
      <p:ext uri="{BB962C8B-B14F-4D97-AF65-F5344CB8AC3E}">
        <p14:creationId xmlns:p14="http://schemas.microsoft.com/office/powerpoint/2010/main" val="185475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A311B7-30E2-46B8-8C81-D0E4470DA364}"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74D72F-A076-46AA-A2A2-07FD493A165B}" type="slidenum">
              <a:rPr lang="en-IN" smtClean="0"/>
              <a:t>‹#›</a:t>
            </a:fld>
            <a:endParaRPr lang="en-IN"/>
          </a:p>
        </p:txBody>
      </p:sp>
    </p:spTree>
    <p:extLst>
      <p:ext uri="{BB962C8B-B14F-4D97-AF65-F5344CB8AC3E}">
        <p14:creationId xmlns:p14="http://schemas.microsoft.com/office/powerpoint/2010/main" val="298571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A311B7-30E2-46B8-8C81-D0E4470DA364}" type="datetimeFigureOut">
              <a:rPr lang="en-IN" smtClean="0"/>
              <a:t>19-02-2022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74D72F-A076-46AA-A2A2-07FD493A165B}" type="slidenum">
              <a:rPr lang="en-IN" smtClean="0"/>
              <a:t>‹#›</a:t>
            </a:fld>
            <a:endParaRPr lang="en-IN"/>
          </a:p>
        </p:txBody>
      </p:sp>
    </p:spTree>
    <p:extLst>
      <p:ext uri="{BB962C8B-B14F-4D97-AF65-F5344CB8AC3E}">
        <p14:creationId xmlns:p14="http://schemas.microsoft.com/office/powerpoint/2010/main" val="372726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A311B7-30E2-46B8-8C81-D0E4470DA364}" type="datetimeFigureOut">
              <a:rPr lang="en-IN" smtClean="0"/>
              <a:t>19-02-2022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74D72F-A076-46AA-A2A2-07FD493A165B}" type="slidenum">
              <a:rPr lang="en-IN" smtClean="0"/>
              <a:t>‹#›</a:t>
            </a:fld>
            <a:endParaRPr lang="en-IN"/>
          </a:p>
        </p:txBody>
      </p:sp>
    </p:spTree>
    <p:extLst>
      <p:ext uri="{BB962C8B-B14F-4D97-AF65-F5344CB8AC3E}">
        <p14:creationId xmlns:p14="http://schemas.microsoft.com/office/powerpoint/2010/main" val="228976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311B7-30E2-46B8-8C81-D0E4470DA364}" type="datetimeFigureOut">
              <a:rPr lang="en-IN" smtClean="0"/>
              <a:t>19-02-2022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74D72F-A076-46AA-A2A2-07FD493A165B}" type="slidenum">
              <a:rPr lang="en-IN" smtClean="0"/>
              <a:t>‹#›</a:t>
            </a:fld>
            <a:endParaRPr lang="en-IN"/>
          </a:p>
        </p:txBody>
      </p:sp>
    </p:spTree>
    <p:extLst>
      <p:ext uri="{BB962C8B-B14F-4D97-AF65-F5344CB8AC3E}">
        <p14:creationId xmlns:p14="http://schemas.microsoft.com/office/powerpoint/2010/main" val="39898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A311B7-30E2-46B8-8C81-D0E4470DA364}" type="datetimeFigureOut">
              <a:rPr lang="en-IN" smtClean="0"/>
              <a:t>19-02-2022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74D72F-A076-46AA-A2A2-07FD493A165B}" type="slidenum">
              <a:rPr lang="en-IN" smtClean="0"/>
              <a:t>‹#›</a:t>
            </a:fld>
            <a:endParaRPr lang="en-IN"/>
          </a:p>
        </p:txBody>
      </p:sp>
    </p:spTree>
    <p:extLst>
      <p:ext uri="{BB962C8B-B14F-4D97-AF65-F5344CB8AC3E}">
        <p14:creationId xmlns:p14="http://schemas.microsoft.com/office/powerpoint/2010/main" val="139546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74D72F-A076-46AA-A2A2-07FD493A165B}" type="slidenum">
              <a:rPr lang="en-IN" smtClean="0"/>
              <a:t>‹#›</a:t>
            </a:fld>
            <a:endParaRPr lang="en-IN"/>
          </a:p>
        </p:txBody>
      </p:sp>
      <p:sp>
        <p:nvSpPr>
          <p:cNvPr id="5" name="Date Placeholder 4"/>
          <p:cNvSpPr>
            <a:spLocks noGrp="1"/>
          </p:cNvSpPr>
          <p:nvPr>
            <p:ph type="dt" sz="half" idx="10"/>
          </p:nvPr>
        </p:nvSpPr>
        <p:spPr/>
        <p:txBody>
          <a:bodyPr/>
          <a:lstStyle/>
          <a:p>
            <a:fld id="{B4A311B7-30E2-46B8-8C81-D0E4470DA364}" type="datetimeFigureOut">
              <a:rPr lang="en-IN" smtClean="0"/>
              <a:t>19-02-2022</a:t>
            </a:fld>
            <a:endParaRPr lang="en-IN"/>
          </a:p>
        </p:txBody>
      </p:sp>
    </p:spTree>
    <p:extLst>
      <p:ext uri="{BB962C8B-B14F-4D97-AF65-F5344CB8AC3E}">
        <p14:creationId xmlns:p14="http://schemas.microsoft.com/office/powerpoint/2010/main" val="134223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A311B7-30E2-46B8-8C81-D0E4470DA364}" type="datetimeFigureOut">
              <a:rPr lang="en-IN" smtClean="0"/>
              <a:t>19-02-2022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74D72F-A076-46AA-A2A2-07FD493A165B}" type="slidenum">
              <a:rPr lang="en-IN" smtClean="0"/>
              <a:t>‹#›</a:t>
            </a:fld>
            <a:endParaRPr lang="en-IN"/>
          </a:p>
        </p:txBody>
      </p:sp>
    </p:spTree>
    <p:extLst>
      <p:ext uri="{BB962C8B-B14F-4D97-AF65-F5344CB8AC3E}">
        <p14:creationId xmlns:p14="http://schemas.microsoft.com/office/powerpoint/2010/main" val="33466673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s://netcorecloud.com/" TargetMode="External"/><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hyperlink" Target="https://www.serverside.com/" TargetMode="External"/><Relationship Id="rId5" Type="http://schemas.openxmlformats.org/officeDocument/2006/relationships/hyperlink" Target="https://www.javatpoint.com/" TargetMode="External"/><Relationship Id="rId4" Type="http://schemas.openxmlformats.org/officeDocument/2006/relationships/hyperlink" Target="https://projectsgeeks.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mailto:firstnamelastname@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11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922905" cy="6858000"/>
          </a:xfrm>
          <a:prstGeom prst="rect">
            <a:avLst/>
          </a:prstGeom>
        </p:spPr>
      </p:pic>
      <p:sp>
        <p:nvSpPr>
          <p:cNvPr id="3" name="TextBox 2">
            <a:extLst>
              <a:ext uri="{FF2B5EF4-FFF2-40B4-BE49-F238E27FC236}">
                <a16:creationId xmlns:a16="http://schemas.microsoft.com/office/drawing/2014/main" id="{694FA21B-4D7C-49DE-852C-59EE0D2F1DA7}"/>
              </a:ext>
            </a:extLst>
          </p:cNvPr>
          <p:cNvSpPr txBox="1"/>
          <p:nvPr/>
        </p:nvSpPr>
        <p:spPr>
          <a:xfrm flipH="1">
            <a:off x="4780153" y="876300"/>
            <a:ext cx="3992372" cy="1015663"/>
          </a:xfrm>
          <a:prstGeom prst="rect">
            <a:avLst/>
          </a:prstGeom>
          <a:noFill/>
        </p:spPr>
        <p:txBody>
          <a:bodyPr wrap="square" rtlCol="0">
            <a:spAutoFit/>
          </a:bodyPr>
          <a:lstStyle/>
          <a:p>
            <a:r>
              <a:rPr lang="en-US" sz="6000" dirty="0">
                <a:latin typeface="Elephant" panose="02020904090505020303" pitchFamily="18" charset="0"/>
              </a:rPr>
              <a:t>EMAIL</a:t>
            </a:r>
            <a:endParaRPr lang="en-IN" sz="6000" dirty="0">
              <a:latin typeface="Elephant" panose="02020904090505020303" pitchFamily="18" charset="0"/>
            </a:endParaRPr>
          </a:p>
        </p:txBody>
      </p:sp>
      <p:sp>
        <p:nvSpPr>
          <p:cNvPr id="6" name="TextBox 5">
            <a:extLst>
              <a:ext uri="{FF2B5EF4-FFF2-40B4-BE49-F238E27FC236}">
                <a16:creationId xmlns:a16="http://schemas.microsoft.com/office/drawing/2014/main" id="{E7E7446E-6401-4CE2-BF4B-DEBEA58E5DC4}"/>
              </a:ext>
            </a:extLst>
          </p:cNvPr>
          <p:cNvSpPr txBox="1"/>
          <p:nvPr/>
        </p:nvSpPr>
        <p:spPr>
          <a:xfrm>
            <a:off x="3619500" y="2209979"/>
            <a:ext cx="8905875" cy="1015663"/>
          </a:xfrm>
          <a:prstGeom prst="rect">
            <a:avLst/>
          </a:prstGeom>
          <a:noFill/>
        </p:spPr>
        <p:txBody>
          <a:bodyPr wrap="square" rtlCol="0">
            <a:spAutoFit/>
          </a:bodyPr>
          <a:lstStyle/>
          <a:p>
            <a:r>
              <a:rPr lang="en-US" sz="6000" dirty="0">
                <a:latin typeface="Elephant" panose="02020904090505020303" pitchFamily="18" charset="0"/>
              </a:rPr>
              <a:t>APPLICATION</a:t>
            </a:r>
            <a:endParaRPr lang="en-IN" sz="6000" dirty="0">
              <a:latin typeface="Elephant" panose="02020904090505020303" pitchFamily="18" charset="0"/>
            </a:endParaRPr>
          </a:p>
        </p:txBody>
      </p:sp>
      <p:sp>
        <p:nvSpPr>
          <p:cNvPr id="7" name="TextBox 6">
            <a:extLst>
              <a:ext uri="{FF2B5EF4-FFF2-40B4-BE49-F238E27FC236}">
                <a16:creationId xmlns:a16="http://schemas.microsoft.com/office/drawing/2014/main" id="{AFD8BFE9-C48D-4990-93D8-8D5BEE64DF86}"/>
              </a:ext>
            </a:extLst>
          </p:cNvPr>
          <p:cNvSpPr txBox="1"/>
          <p:nvPr/>
        </p:nvSpPr>
        <p:spPr>
          <a:xfrm flipH="1">
            <a:off x="5724523" y="5153026"/>
            <a:ext cx="4267201" cy="369332"/>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Guideded</a:t>
            </a:r>
            <a:r>
              <a:rPr lang="en-US" dirty="0">
                <a:latin typeface="Times New Roman" panose="02020603050405020304" pitchFamily="18" charset="0"/>
                <a:cs typeface="Times New Roman" panose="02020603050405020304" pitchFamily="18" charset="0"/>
              </a:rPr>
              <a:t> By : Prof. </a:t>
            </a:r>
            <a:r>
              <a:rPr lang="en-US" dirty="0" err="1">
                <a:latin typeface="Times New Roman" panose="02020603050405020304" pitchFamily="18" charset="0"/>
                <a:cs typeface="Times New Roman" panose="02020603050405020304" pitchFamily="18" charset="0"/>
              </a:rPr>
              <a:t>Aakansha</a:t>
            </a:r>
            <a:r>
              <a:rPr lang="en-US" dirty="0">
                <a:latin typeface="Times New Roman" panose="02020603050405020304" pitchFamily="18" charset="0"/>
                <a:cs typeface="Times New Roman" panose="02020603050405020304" pitchFamily="18" charset="0"/>
              </a:rPr>
              <a:t>  Panday</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B2D3D68-3E87-49EA-8ADD-85C05A0FD3A8}"/>
              </a:ext>
            </a:extLst>
          </p:cNvPr>
          <p:cNvSpPr txBox="1"/>
          <p:nvPr/>
        </p:nvSpPr>
        <p:spPr>
          <a:xfrm>
            <a:off x="5724523" y="5522358"/>
            <a:ext cx="372427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Presented By : Miss. Snehal Pawar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927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2" name="TextBox 1">
            <a:extLst>
              <a:ext uri="{FF2B5EF4-FFF2-40B4-BE49-F238E27FC236}">
                <a16:creationId xmlns:a16="http://schemas.microsoft.com/office/drawing/2014/main" id="{307CB6B7-8954-43C5-BD3A-B1AEEBE45B03}"/>
              </a:ext>
            </a:extLst>
          </p:cNvPr>
          <p:cNvSpPr txBox="1"/>
          <p:nvPr/>
        </p:nvSpPr>
        <p:spPr>
          <a:xfrm>
            <a:off x="3190875" y="200025"/>
            <a:ext cx="6286500" cy="834437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Change Password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change password is a message sent to a user that has problems logging into their customer portal account. The email contains their email or login information and a link that redirects them to a secure page where  they can change their password. A change password can be prompted by a user who has trouble logging in  and chooses to Change the password.</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Mailbox Capacity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your mailbox is nearing its maximum capacity, we will begin sending you emails and in-app messages telling you your storage is almost full. If it does exceed capacity, you won’t be able to send or receive any messages.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 Alternate Email Address :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you add an alternate email address to your account, you can sign in to your Google Accounts not only with the email address you used to set up the account, but also with the alternate email address.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i="1" strike="sngStrike"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6929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3" name="Rectangle 2">
            <a:extLst>
              <a:ext uri="{FF2B5EF4-FFF2-40B4-BE49-F238E27FC236}">
                <a16:creationId xmlns:a16="http://schemas.microsoft.com/office/drawing/2014/main" id="{104617C2-0B1D-41CE-BF55-897AB3BAA755}"/>
              </a:ext>
            </a:extLst>
          </p:cNvPr>
          <p:cNvSpPr/>
          <p:nvPr/>
        </p:nvSpPr>
        <p:spPr>
          <a:xfrm>
            <a:off x="3324225" y="1257300"/>
            <a:ext cx="2876550" cy="6000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Times New Roman" panose="02020603050405020304" pitchFamily="18" charset="0"/>
                <a:cs typeface="Times New Roman" panose="02020603050405020304" pitchFamily="18" charset="0"/>
              </a:rPr>
              <a:t>Advantages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7DD7983-65EC-42B6-91A9-B131F932E247}"/>
              </a:ext>
            </a:extLst>
          </p:cNvPr>
          <p:cNvSpPr/>
          <p:nvPr/>
        </p:nvSpPr>
        <p:spPr>
          <a:xfrm>
            <a:off x="3324225" y="2247900"/>
            <a:ext cx="2876550" cy="35433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Convenient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contact a group of people at once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 limit on how short or how long the message should be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Quick delivery and reply of messages</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8229135-31DF-4900-A02B-ED2F7163D198}"/>
              </a:ext>
            </a:extLst>
          </p:cNvPr>
          <p:cNvSpPr/>
          <p:nvPr/>
        </p:nvSpPr>
        <p:spPr>
          <a:xfrm>
            <a:off x="6532419" y="1257300"/>
            <a:ext cx="2876549" cy="6000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Times New Roman" panose="02020603050405020304" pitchFamily="18" charset="0"/>
                <a:cs typeface="Times New Roman" panose="02020603050405020304" pitchFamily="18" charset="0"/>
              </a:rPr>
              <a:t>Disadvantage</a:t>
            </a:r>
            <a:endParaRPr lang="en-IN" sz="24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C82A1F6-DC1F-4B50-9D82-47911126B0B2}"/>
              </a:ext>
            </a:extLst>
          </p:cNvPr>
          <p:cNvSpPr/>
          <p:nvPr/>
        </p:nvSpPr>
        <p:spPr>
          <a:xfrm>
            <a:off x="6559262" y="2247900"/>
            <a:ext cx="2876550" cy="35432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Message may be misinterpreted easily</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provide an easy way to spread viruses to computers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internet is necessary, and this may not be convenient for all people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61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3" name="TextBox 2">
            <a:extLst>
              <a:ext uri="{FF2B5EF4-FFF2-40B4-BE49-F238E27FC236}">
                <a16:creationId xmlns:a16="http://schemas.microsoft.com/office/drawing/2014/main" id="{D9C6844B-2484-47BB-9860-B86CAAF7F67F}"/>
              </a:ext>
            </a:extLst>
          </p:cNvPr>
          <p:cNvSpPr txBox="1"/>
          <p:nvPr/>
        </p:nvSpPr>
        <p:spPr>
          <a:xfrm>
            <a:off x="4236097" y="1004567"/>
            <a:ext cx="513183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APPLICATIONS</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17F234-D276-4A94-808C-4857DBEFCABA}"/>
              </a:ext>
            </a:extLst>
          </p:cNvPr>
          <p:cNvSpPr txBox="1"/>
          <p:nvPr/>
        </p:nvSpPr>
        <p:spPr>
          <a:xfrm>
            <a:off x="4590661" y="2183363"/>
            <a:ext cx="3247053" cy="3536302"/>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College for Students Communication</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Retail</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Finance</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Accounting</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Sales and Marketing</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Inventory Management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421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3" name="TextBox 2">
            <a:extLst>
              <a:ext uri="{FF2B5EF4-FFF2-40B4-BE49-F238E27FC236}">
                <a16:creationId xmlns:a16="http://schemas.microsoft.com/office/drawing/2014/main" id="{C4686E7E-6517-41FD-9CC9-2C39F5CA3795}"/>
              </a:ext>
            </a:extLst>
          </p:cNvPr>
          <p:cNvSpPr txBox="1"/>
          <p:nvPr/>
        </p:nvSpPr>
        <p:spPr>
          <a:xfrm>
            <a:off x="3552824" y="952500"/>
            <a:ext cx="469582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PDF File Of Source Code</a:t>
            </a:r>
            <a:endParaRPr lang="en-IN" sz="3200" b="1" dirty="0">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AF12336E-BC9A-476C-888E-700DB0ABDC4B}"/>
              </a:ext>
            </a:extLst>
          </p:cNvPr>
          <p:cNvGraphicFramePr>
            <a:graphicFrameLocks noChangeAspect="1"/>
          </p:cNvGraphicFramePr>
          <p:nvPr>
            <p:extLst>
              <p:ext uri="{D42A27DB-BD31-4B8C-83A1-F6EECF244321}">
                <p14:modId xmlns:p14="http://schemas.microsoft.com/office/powerpoint/2010/main" val="1398905704"/>
              </p:ext>
            </p:extLst>
          </p:nvPr>
        </p:nvGraphicFramePr>
        <p:xfrm>
          <a:off x="4627107" y="2024744"/>
          <a:ext cx="2547257" cy="2230016"/>
        </p:xfrm>
        <a:graphic>
          <a:graphicData uri="http://schemas.openxmlformats.org/presentationml/2006/ole">
            <mc:AlternateContent xmlns:mc="http://schemas.openxmlformats.org/markup-compatibility/2006">
              <mc:Choice xmlns:v="urn:schemas-microsoft-com:vml" Requires="v">
                <p:oleObj spid="_x0000_s1034" name="Acrobat Document" showAsIcon="1" r:id="rId5" imgW="914400" imgH="792360" progId="Acrobat.Document.DC">
                  <p:embed/>
                </p:oleObj>
              </mc:Choice>
              <mc:Fallback>
                <p:oleObj name="Acrobat Document" showAsIcon="1" r:id="rId5" imgW="914400" imgH="792360" progId="Acrobat.Document.DC">
                  <p:embed/>
                  <p:pic>
                    <p:nvPicPr>
                      <p:cNvPr id="0" name=""/>
                      <p:cNvPicPr/>
                      <p:nvPr/>
                    </p:nvPicPr>
                    <p:blipFill>
                      <a:blip r:embed="rId6"/>
                      <a:stretch>
                        <a:fillRect/>
                      </a:stretch>
                    </p:blipFill>
                    <p:spPr>
                      <a:xfrm>
                        <a:off x="4627107" y="2024744"/>
                        <a:ext cx="2547257" cy="2230016"/>
                      </a:xfrm>
                      <a:prstGeom prst="rect">
                        <a:avLst/>
                      </a:prstGeom>
                    </p:spPr>
                  </p:pic>
                </p:oleObj>
              </mc:Fallback>
            </mc:AlternateContent>
          </a:graphicData>
        </a:graphic>
      </p:graphicFrame>
    </p:spTree>
    <p:extLst>
      <p:ext uri="{BB962C8B-B14F-4D97-AF65-F5344CB8AC3E}">
        <p14:creationId xmlns:p14="http://schemas.microsoft.com/office/powerpoint/2010/main" val="2565055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2" name="TextBox 1">
            <a:extLst>
              <a:ext uri="{FF2B5EF4-FFF2-40B4-BE49-F238E27FC236}">
                <a16:creationId xmlns:a16="http://schemas.microsoft.com/office/drawing/2014/main" id="{5666C503-36EA-4FD5-BE5D-668BF3EE24F8}"/>
              </a:ext>
            </a:extLst>
          </p:cNvPr>
          <p:cNvSpPr txBox="1"/>
          <p:nvPr/>
        </p:nvSpPr>
        <p:spPr>
          <a:xfrm>
            <a:off x="3544964" y="1037485"/>
            <a:ext cx="477988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PDF File Of Snapshots</a:t>
            </a:r>
            <a:endParaRPr lang="en-IN" sz="3200" b="1" dirty="0">
              <a:latin typeface="Times New Roman" panose="02020603050405020304" pitchFamily="18" charset="0"/>
              <a:cs typeface="Times New Roman" panose="02020603050405020304" pitchFamily="18" charset="0"/>
            </a:endParaRPr>
          </a:p>
        </p:txBody>
      </p:sp>
      <p:graphicFrame>
        <p:nvGraphicFramePr>
          <p:cNvPr id="3" name="Object 2">
            <a:extLst>
              <a:ext uri="{FF2B5EF4-FFF2-40B4-BE49-F238E27FC236}">
                <a16:creationId xmlns:a16="http://schemas.microsoft.com/office/drawing/2014/main" id="{69629909-44F2-498F-9F7F-7473446FD113}"/>
              </a:ext>
            </a:extLst>
          </p:cNvPr>
          <p:cNvGraphicFramePr>
            <a:graphicFrameLocks noChangeAspect="1"/>
          </p:cNvGraphicFramePr>
          <p:nvPr>
            <p:extLst>
              <p:ext uri="{D42A27DB-BD31-4B8C-83A1-F6EECF244321}">
                <p14:modId xmlns:p14="http://schemas.microsoft.com/office/powerpoint/2010/main" val="720351072"/>
              </p:ext>
            </p:extLst>
          </p:nvPr>
        </p:nvGraphicFramePr>
        <p:xfrm>
          <a:off x="4273419" y="2140268"/>
          <a:ext cx="2715209" cy="2352239"/>
        </p:xfrm>
        <a:graphic>
          <a:graphicData uri="http://schemas.openxmlformats.org/presentationml/2006/ole">
            <mc:AlternateContent xmlns:mc="http://schemas.openxmlformats.org/markup-compatibility/2006">
              <mc:Choice xmlns:v="urn:schemas-microsoft-com:vml" Requires="v">
                <p:oleObj spid="_x0000_s2058" name="Acrobat Document" showAsIcon="1" r:id="rId5" imgW="914400" imgH="792360" progId="Acrobat.Document.DC">
                  <p:embed/>
                </p:oleObj>
              </mc:Choice>
              <mc:Fallback>
                <p:oleObj name="Acrobat Document" showAsIcon="1" r:id="rId5" imgW="914400" imgH="792360" progId="Acrobat.Document.DC">
                  <p:embed/>
                  <p:pic>
                    <p:nvPicPr>
                      <p:cNvPr id="0" name=""/>
                      <p:cNvPicPr/>
                      <p:nvPr/>
                    </p:nvPicPr>
                    <p:blipFill>
                      <a:blip r:embed="rId6"/>
                      <a:stretch>
                        <a:fillRect/>
                      </a:stretch>
                    </p:blipFill>
                    <p:spPr>
                      <a:xfrm>
                        <a:off x="4273419" y="2140268"/>
                        <a:ext cx="2715209" cy="2352239"/>
                      </a:xfrm>
                      <a:prstGeom prst="rect">
                        <a:avLst/>
                      </a:prstGeom>
                    </p:spPr>
                  </p:pic>
                </p:oleObj>
              </mc:Fallback>
            </mc:AlternateContent>
          </a:graphicData>
        </a:graphic>
      </p:graphicFrame>
    </p:spTree>
    <p:extLst>
      <p:ext uri="{BB962C8B-B14F-4D97-AF65-F5344CB8AC3E}">
        <p14:creationId xmlns:p14="http://schemas.microsoft.com/office/powerpoint/2010/main" val="126197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2" name="TextBox 1">
            <a:extLst>
              <a:ext uri="{FF2B5EF4-FFF2-40B4-BE49-F238E27FC236}">
                <a16:creationId xmlns:a16="http://schemas.microsoft.com/office/drawing/2014/main" id="{5666C503-36EA-4FD5-BE5D-668BF3EE24F8}"/>
              </a:ext>
            </a:extLst>
          </p:cNvPr>
          <p:cNvSpPr txBox="1"/>
          <p:nvPr/>
        </p:nvSpPr>
        <p:spPr>
          <a:xfrm>
            <a:off x="4021214" y="727541"/>
            <a:ext cx="382738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Future Scope</a:t>
            </a:r>
            <a:endParaRPr lang="en-IN" sz="3600" b="1"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E972E043-87B0-49BB-8621-A50B1305A1D7}"/>
              </a:ext>
            </a:extLst>
          </p:cNvPr>
          <p:cNvSpPr>
            <a:spLocks noChangeArrowheads="1"/>
          </p:cNvSpPr>
          <p:nvPr/>
        </p:nvSpPr>
        <p:spPr bwMode="auto">
          <a:xfrm>
            <a:off x="3124200" y="1926732"/>
            <a:ext cx="6248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i="0" u="none" strike="noStrike" cap="none" normalizeH="0" baseline="0" dirty="0">
                <a:ln>
                  <a:noFill/>
                </a:ln>
                <a:solidFill>
                  <a:srgbClr val="000000"/>
                </a:solidFill>
                <a:effectLst/>
                <a:ea typeface="Times New Roman" panose="02020603050405020304" pitchFamily="18" charset="0"/>
              </a:rPr>
              <a:t> </a:t>
            </a:r>
            <a:r>
              <a:rPr kumimoji="0" lang="en-US" altLang="en-US"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Providing the SMS alerts facility to users to remove the dependency on email account (web)</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dirty="0">
              <a:solidFill>
                <a:srgbClr val="000000"/>
              </a:solidFill>
              <a:latin typeface="Times New Roman" panose="02020603050405020304" pitchFamily="18" charset="0"/>
              <a:cs typeface="Times New Roman" panose="02020603050405020304" pitchFamily="18" charset="0"/>
            </a:endParaRPr>
          </a:p>
          <a:p>
            <a:pPr marL="285750" indent="-285750" defTabSz="914400" eaLnBrk="0" fontAlgn="base" hangingPunct="0">
              <a:spcBef>
                <a:spcPct val="0"/>
              </a:spcBef>
              <a:spcAft>
                <a:spcPct val="0"/>
              </a:spcAft>
              <a:buFont typeface="Wingdings" panose="05000000000000000000" pitchFamily="2" charset="2"/>
              <a:buChar char="q"/>
            </a:pP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As the </a:t>
            </a:r>
            <a:r>
              <a:rPr kumimoji="0" lang="en-US" altLang="en-US"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project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flexible, so in future </a:t>
            </a:r>
            <a:r>
              <a:rPr kumimoji="0" lang="en-US" alt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'DOCUMENT ATTACHMENT'</a:t>
            </a:r>
            <a:r>
              <a:rPr kumimoji="0" lang="en-US" altLang="en-US"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can be added in the project</a:t>
            </a:r>
            <a:r>
              <a:rPr kumimoji="0" lang="en-US" altLang="en-US" sz="1100" b="0" i="0" u="none" strike="noStrike" cap="none" normalizeH="0" baseline="0" dirty="0">
                <a:ln>
                  <a:noFill/>
                </a:ln>
                <a:solidFill>
                  <a:srgbClr val="000000"/>
                </a:solidFill>
                <a:effectLst/>
                <a:ea typeface="Times New Roman" panose="02020603050405020304" pitchFamily="18" charset="0"/>
              </a:rPr>
              <a:t>.</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pic>
        <p:nvPicPr>
          <p:cNvPr id="1025" name="Picture 38115">
            <a:extLst>
              <a:ext uri="{FF2B5EF4-FFF2-40B4-BE49-F238E27FC236}">
                <a16:creationId xmlns:a16="http://schemas.microsoft.com/office/drawing/2014/main" id="{FC7C6A4A-51C5-4DEE-ABA9-14B7ECEB2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60325" cy="6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32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2" name="TextBox 1">
            <a:extLst>
              <a:ext uri="{FF2B5EF4-FFF2-40B4-BE49-F238E27FC236}">
                <a16:creationId xmlns:a16="http://schemas.microsoft.com/office/drawing/2014/main" id="{5666C503-36EA-4FD5-BE5D-668BF3EE24F8}"/>
              </a:ext>
            </a:extLst>
          </p:cNvPr>
          <p:cNvSpPr txBox="1"/>
          <p:nvPr/>
        </p:nvSpPr>
        <p:spPr>
          <a:xfrm>
            <a:off x="4240289" y="617250"/>
            <a:ext cx="299258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7FDDB48-E9F6-4516-8EB8-0FF47CA55F42}"/>
              </a:ext>
            </a:extLst>
          </p:cNvPr>
          <p:cNvSpPr txBox="1"/>
          <p:nvPr/>
        </p:nvSpPr>
        <p:spPr>
          <a:xfrm>
            <a:off x="2886075" y="1819275"/>
            <a:ext cx="6981825"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E-mail is a fast and effective method to exchange the messages and other data.</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 interact through the e-mail one needs to have an e-mail account.</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messages are instantly delivered and it is not necessary for the recipient to be present while the mail is delivered to his/her mail box.</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e-mail system has a broad future scope as new features  can be incorporated in the present proposed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82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2" name="TextBox 1">
            <a:extLst>
              <a:ext uri="{FF2B5EF4-FFF2-40B4-BE49-F238E27FC236}">
                <a16:creationId xmlns:a16="http://schemas.microsoft.com/office/drawing/2014/main" id="{5666C503-36EA-4FD5-BE5D-668BF3EE24F8}"/>
              </a:ext>
            </a:extLst>
          </p:cNvPr>
          <p:cNvSpPr txBox="1"/>
          <p:nvPr/>
        </p:nvSpPr>
        <p:spPr>
          <a:xfrm>
            <a:off x="4506989" y="675535"/>
            <a:ext cx="299258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2303DB-CBD8-4596-8946-5BC1306AB702}"/>
              </a:ext>
            </a:extLst>
          </p:cNvPr>
          <p:cNvSpPr txBox="1"/>
          <p:nvPr/>
        </p:nvSpPr>
        <p:spPr>
          <a:xfrm>
            <a:off x="3590925" y="1762125"/>
            <a:ext cx="4667250" cy="3416320"/>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tx1">
                    <a:lumMod val="85000"/>
                    <a:lumOff val="1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https://www.google.com</a:t>
            </a:r>
          </a:p>
          <a:p>
            <a:pPr marL="285750" indent="-285750">
              <a:buFont typeface="Wingdings" panose="05000000000000000000" pitchFamily="2" charset="2"/>
              <a:buChar char="Ø"/>
            </a:pPr>
            <a:endParaRPr lang="en-IN" dirty="0">
              <a:solidFill>
                <a:schemeClr val="tx1">
                  <a:lumMod val="85000"/>
                  <a:lumOff val="1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endParaRPr>
          </a:p>
          <a:p>
            <a:pPr marL="285750" indent="-285750">
              <a:buFont typeface="Wingdings" panose="05000000000000000000" pitchFamily="2" charset="2"/>
              <a:buChar char="Ø"/>
            </a:pPr>
            <a:r>
              <a:rPr lang="en-US" dirty="0">
                <a:solidFill>
                  <a:schemeClr val="tx1">
                    <a:lumMod val="85000"/>
                    <a:lumOff val="1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https://www.javatpoint.com</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u="sng" dirty="0">
                <a:solidFill>
                  <a:schemeClr val="tx1">
                    <a:lumMod val="85000"/>
                    <a:lumOff val="1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https://www.serverside.com</a:t>
            </a:r>
            <a:endParaRPr lang="en-IN" u="sng" dirty="0">
              <a:solidFill>
                <a:schemeClr val="tx1">
                  <a:lumMod val="85000"/>
                  <a:lumOff val="1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solidFill>
                  <a:schemeClr val="tx1">
                    <a:lumMod val="85000"/>
                    <a:lumOff val="1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https://projectsgeeks.com</a:t>
            </a: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solidFill>
                  <a:schemeClr val="tx1">
                    <a:lumMod val="85000"/>
                    <a:lumOff val="15000"/>
                  </a:schemeClr>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https://netcorecloud.com</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solidFill>
                <a:schemeClr val="tx1">
                  <a:lumMod val="85000"/>
                  <a:lumOff val="15000"/>
                </a:schemeClr>
              </a:solidFill>
            </a:endParaRPr>
          </a:p>
          <a:p>
            <a:endParaRPr lang="en-US" dirty="0"/>
          </a:p>
          <a:p>
            <a:endParaRPr lang="en-IN" dirty="0"/>
          </a:p>
        </p:txBody>
      </p:sp>
    </p:spTree>
    <p:extLst>
      <p:ext uri="{BB962C8B-B14F-4D97-AF65-F5344CB8AC3E}">
        <p14:creationId xmlns:p14="http://schemas.microsoft.com/office/powerpoint/2010/main" val="158632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2" name="TextBox 1">
            <a:extLst>
              <a:ext uri="{FF2B5EF4-FFF2-40B4-BE49-F238E27FC236}">
                <a16:creationId xmlns:a16="http://schemas.microsoft.com/office/drawing/2014/main" id="{B64E2DD1-289A-463D-8A9E-FDDDD7D19EC1}"/>
              </a:ext>
            </a:extLst>
          </p:cNvPr>
          <p:cNvSpPr txBox="1"/>
          <p:nvPr/>
        </p:nvSpPr>
        <p:spPr>
          <a:xfrm>
            <a:off x="3817397" y="3013501"/>
            <a:ext cx="8513685" cy="830997"/>
          </a:xfrm>
          <a:prstGeom prst="rect">
            <a:avLst/>
          </a:prstGeom>
          <a:noFill/>
        </p:spPr>
        <p:txBody>
          <a:bodyPr wrap="square" rtlCol="0">
            <a:spAutoFit/>
          </a:bodyPr>
          <a:lstStyle/>
          <a:p>
            <a:r>
              <a:rPr lang="en-US" sz="4800" b="1" dirty="0">
                <a:latin typeface="Elephant" panose="02020904090505020303" pitchFamily="18" charset="0"/>
              </a:rPr>
              <a:t>THANK YOU!</a:t>
            </a:r>
            <a:endParaRPr lang="en-IN" sz="4800" b="1" dirty="0">
              <a:latin typeface="Elephant" panose="02020904090505020303" pitchFamily="18" charset="0"/>
            </a:endParaRPr>
          </a:p>
        </p:txBody>
      </p:sp>
    </p:spTree>
    <p:extLst>
      <p:ext uri="{BB962C8B-B14F-4D97-AF65-F5344CB8AC3E}">
        <p14:creationId xmlns:p14="http://schemas.microsoft.com/office/powerpoint/2010/main" val="3482104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2" name="TextBox 1">
            <a:extLst>
              <a:ext uri="{FF2B5EF4-FFF2-40B4-BE49-F238E27FC236}">
                <a16:creationId xmlns:a16="http://schemas.microsoft.com/office/drawing/2014/main" id="{A21580E2-8891-4D30-8CE8-0DE2C116ED66}"/>
              </a:ext>
            </a:extLst>
          </p:cNvPr>
          <p:cNvSpPr txBox="1"/>
          <p:nvPr/>
        </p:nvSpPr>
        <p:spPr>
          <a:xfrm>
            <a:off x="3614736" y="771526"/>
            <a:ext cx="474821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ACKNOWLEDGEMENT</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7B6933-9A18-4FFB-BFBB-724BCBC5B902}"/>
              </a:ext>
            </a:extLst>
          </p:cNvPr>
          <p:cNvSpPr txBox="1"/>
          <p:nvPr/>
        </p:nvSpPr>
        <p:spPr>
          <a:xfrm>
            <a:off x="3091728" y="1961227"/>
            <a:ext cx="7014297" cy="255454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 would like to take this opportunity to express my gratitude</a:t>
            </a:r>
          </a:p>
          <a:p>
            <a:r>
              <a:rPr lang="en-US" sz="2000" dirty="0">
                <a:latin typeface="Times New Roman" panose="02020603050405020304" pitchFamily="18" charset="0"/>
                <a:cs typeface="Times New Roman" panose="02020603050405020304" pitchFamily="18" charset="0"/>
              </a:rPr>
              <a:t>towards all the people who have in various ways, helped in the</a:t>
            </a:r>
          </a:p>
          <a:p>
            <a:r>
              <a:rPr lang="en-US" sz="2000" dirty="0">
                <a:latin typeface="Times New Roman" panose="02020603050405020304" pitchFamily="18" charset="0"/>
                <a:cs typeface="Times New Roman" panose="02020603050405020304" pitchFamily="18" charset="0"/>
              </a:rPr>
              <a:t>successful completion of my project.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 must convey my gratitude to </a:t>
            </a:r>
            <a:r>
              <a:rPr lang="en-US" sz="2000" b="1" dirty="0">
                <a:latin typeface="Times New Roman" panose="02020603050405020304" pitchFamily="18" charset="0"/>
                <a:cs typeface="Times New Roman" panose="02020603050405020304" pitchFamily="18" charset="0"/>
              </a:rPr>
              <a:t>Prof. Akanksha Panday </a:t>
            </a:r>
            <a:r>
              <a:rPr lang="en-US" sz="2000" dirty="0">
                <a:latin typeface="Times New Roman" panose="02020603050405020304" pitchFamily="18" charset="0"/>
                <a:cs typeface="Times New Roman" panose="02020603050405020304" pitchFamily="18" charset="0"/>
              </a:rPr>
              <a:t>for giving me the constant source of inspiration and help in preparing the project, personally correcting my work and providing encouragement throughout the project.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18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2" name="TextBox 1">
            <a:extLst>
              <a:ext uri="{FF2B5EF4-FFF2-40B4-BE49-F238E27FC236}">
                <a16:creationId xmlns:a16="http://schemas.microsoft.com/office/drawing/2014/main" id="{B467EE0A-2915-4CF2-9297-AC30E9BBDAAE}"/>
              </a:ext>
            </a:extLst>
          </p:cNvPr>
          <p:cNvSpPr txBox="1"/>
          <p:nvPr/>
        </p:nvSpPr>
        <p:spPr>
          <a:xfrm>
            <a:off x="3809134" y="333137"/>
            <a:ext cx="299258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CONTENTS </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4EE2DB9-CC6F-467F-AD80-99A793EE7F11}"/>
              </a:ext>
            </a:extLst>
          </p:cNvPr>
          <p:cNvSpPr txBox="1"/>
          <p:nvPr/>
        </p:nvSpPr>
        <p:spPr>
          <a:xfrm>
            <a:off x="4905374" y="965537"/>
            <a:ext cx="4419601" cy="5940088"/>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Calibri" panose="020F0502020204030204" pitchFamily="34" charset="0"/>
                <a:cs typeface="Calibri" panose="020F0502020204030204" pitchFamily="34" charset="0"/>
              </a:rPr>
              <a:t> </a:t>
            </a:r>
            <a:r>
              <a:rPr lang="en-US" sz="2000"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Objective</a:t>
            </a:r>
          </a:p>
          <a:p>
            <a:pPr marL="342900"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Proposed System</a:t>
            </a:r>
          </a:p>
          <a:p>
            <a:pPr marL="342900"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Modules</a:t>
            </a:r>
          </a:p>
          <a:p>
            <a:pPr marL="342900"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Advantage and Disadvantage</a:t>
            </a:r>
          </a:p>
          <a:p>
            <a:pPr marL="342900"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PDF file of Source Code</a:t>
            </a:r>
          </a:p>
          <a:p>
            <a:pPr marL="342900"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PDF file of Snapshots</a:t>
            </a:r>
          </a:p>
          <a:p>
            <a:pPr marL="342900"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Future Scope</a:t>
            </a:r>
          </a:p>
          <a:p>
            <a:pPr marL="342900"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Conclusion</a:t>
            </a:r>
          </a:p>
          <a:p>
            <a:pPr marL="342900" indent="-342900">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References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364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38" y="0"/>
            <a:ext cx="2992581" cy="6858000"/>
          </a:xfrm>
          <a:prstGeom prst="rect">
            <a:avLst/>
          </a:prstGeom>
        </p:spPr>
      </p:pic>
      <p:sp>
        <p:nvSpPr>
          <p:cNvPr id="2" name="TextBox 1">
            <a:extLst>
              <a:ext uri="{FF2B5EF4-FFF2-40B4-BE49-F238E27FC236}">
                <a16:creationId xmlns:a16="http://schemas.microsoft.com/office/drawing/2014/main" id="{EB6EEC27-4AAF-4B4E-830A-146B09C3A285}"/>
              </a:ext>
            </a:extLst>
          </p:cNvPr>
          <p:cNvSpPr txBox="1"/>
          <p:nvPr/>
        </p:nvSpPr>
        <p:spPr>
          <a:xfrm>
            <a:off x="4338637" y="695971"/>
            <a:ext cx="351472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2990CDC-7509-44E7-9F0C-0B448ECAF665}"/>
              </a:ext>
            </a:extLst>
          </p:cNvPr>
          <p:cNvSpPr txBox="1"/>
          <p:nvPr/>
        </p:nvSpPr>
        <p:spPr>
          <a:xfrm>
            <a:off x="3097356" y="1791602"/>
            <a:ext cx="6715124" cy="4370427"/>
          </a:xfrm>
          <a:prstGeom prst="rect">
            <a:avLst/>
          </a:prstGeom>
          <a:noFill/>
        </p:spPr>
        <p:txBody>
          <a:bodyPr wrap="square" rtlCol="0">
            <a:spAutoFit/>
          </a:bodyPr>
          <a:lstStyle/>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Electronic mail, commonly called email or e-mail, is a method of exchanging digital messages from an author to one or more recipients . E</a:t>
            </a:r>
            <a:r>
              <a:rPr lang="en-US" sz="2000" b="0" i="0" dirty="0">
                <a:solidFill>
                  <a:srgbClr val="000000"/>
                </a:solidFill>
                <a:effectLst/>
                <a:latin typeface="Times New Roman" panose="02020603050405020304" pitchFamily="18" charset="0"/>
                <a:cs typeface="Times New Roman" panose="02020603050405020304" pitchFamily="18" charset="0"/>
              </a:rPr>
              <a:t>mail program system is to simulate the existing email system.</a:t>
            </a:r>
            <a:r>
              <a:rPr lang="en-US" sz="2000" dirty="0">
                <a:solidFill>
                  <a:srgbClr val="000000"/>
                </a:solidFill>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Modern email operates across the internet or other computer networks. Some early email systems required that the author and the recipient both be online at the same time, in common with instant messaging. Today's email systems are based on a store and-forward model Email servers accept, forward, deliver and store messages. Neither the users nor their computers are required to be online simultaneously; they need connect only briefly, typically to an email server, </a:t>
            </a:r>
          </a:p>
          <a:p>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as long as it takes to send or receive messages.</a:t>
            </a:r>
            <a:r>
              <a:rPr lang="en-US" sz="2000" b="1" i="0" dirty="0">
                <a:solidFill>
                  <a:srgbClr val="000000"/>
                </a:solidFill>
                <a:effectLst/>
                <a:latin typeface="Times New Roman" panose="02020603050405020304" pitchFamily="18" charset="0"/>
                <a:cs typeface="Times New Roman" panose="02020603050405020304" pitchFamily="18" charset="0"/>
              </a:rPr>
              <a:t> </a:t>
            </a:r>
            <a:endParaRPr lang="en-IN" sz="2000" dirty="0">
              <a:solidFill>
                <a:srgbClr val="000000"/>
              </a:solidFill>
              <a:latin typeface="Times New Roman" panose="02020603050405020304" pitchFamily="18" charset="0"/>
              <a:cs typeface="Times New Roman" panose="02020603050405020304" pitchFamily="18" charset="0"/>
            </a:endParaRPr>
          </a:p>
          <a:p>
            <a:endParaRPr lang="en-IN" sz="2000" dirty="0">
              <a:solidFill>
                <a:srgbClr val="000000"/>
              </a:solidFill>
              <a:latin typeface="Times New Roman" panose="02020603050405020304" pitchFamily="18" charset="0"/>
              <a:cs typeface="Times New Roman" panose="02020603050405020304" pitchFamily="18" charset="0"/>
            </a:endParaRPr>
          </a:p>
          <a:p>
            <a:pPr algn="just"/>
            <a:endParaRPr lang="en-IN" dirty="0">
              <a:latin typeface="Calibri" panose="020F0502020204030204" pitchFamily="34" charset="0"/>
              <a:cs typeface="Calibri" panose="020F0502020204030204" pitchFamily="34" charset="0"/>
            </a:endParaRPr>
          </a:p>
        </p:txBody>
      </p:sp>
      <p:sp>
        <p:nvSpPr>
          <p:cNvPr id="11" name="Rectangle 8">
            <a:extLst>
              <a:ext uri="{FF2B5EF4-FFF2-40B4-BE49-F238E27FC236}">
                <a16:creationId xmlns:a16="http://schemas.microsoft.com/office/drawing/2014/main" id="{DDCDEF28-A7C9-40DC-85B3-1208134A899E}"/>
              </a:ext>
            </a:extLst>
          </p:cNvPr>
          <p:cNvSpPr>
            <a:spLocks noChangeArrowheads="1"/>
          </p:cNvSpPr>
          <p:nvPr/>
        </p:nvSpPr>
        <p:spPr bwMode="auto">
          <a:xfrm>
            <a:off x="0" y="-85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82" name="Picture 3659">
            <a:extLst>
              <a:ext uri="{FF2B5EF4-FFF2-40B4-BE49-F238E27FC236}">
                <a16:creationId xmlns:a16="http://schemas.microsoft.com/office/drawing/2014/main" id="{805C6C3F-CAF1-4AD1-9D17-E9E0169517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7938" cy="7938"/>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3659">
            <a:extLst>
              <a:ext uri="{FF2B5EF4-FFF2-40B4-BE49-F238E27FC236}">
                <a16:creationId xmlns:a16="http://schemas.microsoft.com/office/drawing/2014/main" id="{C53E8B93-0B2B-4823-A902-757F422C14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57200"/>
            <a:ext cx="7938" cy="7938"/>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F3F3800A-7733-429C-BAA2-07A6DF20F8E4}"/>
              </a:ext>
            </a:extLst>
          </p:cNvPr>
          <p:cNvSpPr>
            <a:spLocks noChangeArrowheads="1"/>
          </p:cNvSpPr>
          <p:nvPr/>
        </p:nvSpPr>
        <p:spPr bwMode="auto">
          <a:xfrm>
            <a:off x="800100" y="234306"/>
            <a:ext cx="2728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175"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6531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2" name="TextBox 1">
            <a:extLst>
              <a:ext uri="{FF2B5EF4-FFF2-40B4-BE49-F238E27FC236}">
                <a16:creationId xmlns:a16="http://schemas.microsoft.com/office/drawing/2014/main" id="{2FB593E1-5EB4-431D-9AFD-F77F0DA938B1}"/>
              </a:ext>
            </a:extLst>
          </p:cNvPr>
          <p:cNvSpPr txBox="1"/>
          <p:nvPr/>
        </p:nvSpPr>
        <p:spPr>
          <a:xfrm>
            <a:off x="4675044" y="533400"/>
            <a:ext cx="369743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OBJECTIVE</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337950F-D2AD-4805-8E1F-EEFF6AA1A5CB}"/>
              </a:ext>
            </a:extLst>
          </p:cNvPr>
          <p:cNvSpPr txBox="1"/>
          <p:nvPr/>
        </p:nvSpPr>
        <p:spPr>
          <a:xfrm>
            <a:off x="3195637" y="1571625"/>
            <a:ext cx="7329488" cy="5874942"/>
          </a:xfrm>
          <a:prstGeom prst="rect">
            <a:avLst/>
          </a:prstGeom>
          <a:noFill/>
        </p:spPr>
        <p:txBody>
          <a:bodyPr wrap="square" rtlCol="0">
            <a:spAutoFit/>
          </a:bodyPr>
          <a:lstStyle/>
          <a:p>
            <a:pPr marL="476250" marR="1315085" indent="-342900" algn="just">
              <a:lnSpc>
                <a:spcPct val="95000"/>
              </a:lnSpc>
              <a:spcAft>
                <a:spcPts val="410"/>
              </a:spcAft>
              <a:buFont typeface="Wingdings" panose="05000000000000000000" pitchFamily="2" charset="2"/>
              <a:buChar char="q"/>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objective of this software is to completely automate the process of organization.</a:t>
            </a:r>
          </a:p>
          <a:p>
            <a:pPr marL="476250" marR="1315085" indent="-342900" algn="just">
              <a:lnSpc>
                <a:spcPct val="95000"/>
              </a:lnSpc>
              <a:spcAft>
                <a:spcPts val="410"/>
              </a:spcAft>
              <a:buFont typeface="Wingdings" panose="05000000000000000000" pitchFamily="2" charset="2"/>
              <a:buChar char="q"/>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76250" marR="1315085" indent="-342900" algn="just">
              <a:lnSpc>
                <a:spcPct val="95000"/>
              </a:lnSpc>
              <a:spcAft>
                <a:spcPts val="410"/>
              </a:spcAft>
              <a:buFont typeface="Wingdings" panose="05000000000000000000" pitchFamily="2" charset="2"/>
              <a:buChar char="q"/>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can send information and query to each other.</a:t>
            </a:r>
          </a:p>
          <a:p>
            <a:pPr marL="476250" marR="1315085" indent="-342900" algn="just">
              <a:lnSpc>
                <a:spcPct val="95000"/>
              </a:lnSpc>
              <a:spcAft>
                <a:spcPts val="410"/>
              </a:spcAft>
              <a:buFont typeface="Wingdings" panose="05000000000000000000" pitchFamily="2" charset="2"/>
              <a:buChar char="q"/>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76250" marR="1315085" indent="-342900" algn="just">
              <a:lnSpc>
                <a:spcPct val="95000"/>
              </a:lnSpc>
              <a:spcAft>
                <a:spcPts val="410"/>
              </a:spcAft>
              <a:buFont typeface="Wingdings" panose="05000000000000000000" pitchFamily="2" charset="2"/>
              <a:buChar char="q"/>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Provide the facilities that improve the procedures within organizations.</a:t>
            </a:r>
          </a:p>
          <a:p>
            <a:pPr marL="476250" marR="1315085" indent="-342900" algn="just">
              <a:lnSpc>
                <a:spcPct val="95000"/>
              </a:lnSpc>
              <a:spcAft>
                <a:spcPts val="410"/>
              </a:spcAft>
              <a:buFont typeface="Wingdings" panose="05000000000000000000" pitchFamily="2" charset="2"/>
              <a:buChar char="q"/>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76250" marR="1315085" indent="-342900" algn="just">
              <a:lnSpc>
                <a:spcPct val="95000"/>
              </a:lnSpc>
              <a:spcAft>
                <a:spcPts val="410"/>
              </a:spcAft>
              <a:buFont typeface="Wingdings" panose="05000000000000000000" pitchFamily="2" charset="2"/>
              <a:buChar char="q"/>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maintain and store the information about the process of organization.  Provide excellent and easy to access means of communication medium between Employees and Admin.</a:t>
            </a:r>
          </a:p>
          <a:p>
            <a:pPr marL="133350" marR="1315085" algn="just">
              <a:lnSpc>
                <a:spcPct val="95000"/>
              </a:lnSpc>
              <a:spcAft>
                <a:spcPts val="410"/>
              </a:spcAft>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76250" marR="1315085" indent="-342900" algn="just">
              <a:lnSpc>
                <a:spcPct val="95000"/>
              </a:lnSpc>
              <a:spcAft>
                <a:spcPts val="410"/>
              </a:spcAft>
              <a:buFont typeface="Wingdings" panose="05000000000000000000" pitchFamily="2" charset="2"/>
              <a:buChar char="q"/>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Provide Classifieds as a service to enable its Employees to connect with one another.</a:t>
            </a:r>
          </a:p>
          <a:p>
            <a:pPr marL="476250" marR="1315085" indent="-342900" algn="just">
              <a:lnSpc>
                <a:spcPct val="95000"/>
              </a:lnSpc>
              <a:spcAft>
                <a:spcPts val="410"/>
              </a:spcAft>
              <a:buFont typeface="Wingdings" panose="05000000000000000000" pitchFamily="2" charset="2"/>
              <a:buChar char="q"/>
            </a:pPr>
            <a:endPar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19100" marR="1315085" indent="-285750" algn="just">
              <a:lnSpc>
                <a:spcPct val="95000"/>
              </a:lnSpc>
              <a:spcAft>
                <a:spcPts val="410"/>
              </a:spcAft>
              <a:buFont typeface="Wingdings" panose="05000000000000000000" pitchFamily="2" charset="2"/>
              <a:buChar char="q"/>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4580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3" name="TextBox 2">
            <a:extLst>
              <a:ext uri="{FF2B5EF4-FFF2-40B4-BE49-F238E27FC236}">
                <a16:creationId xmlns:a16="http://schemas.microsoft.com/office/drawing/2014/main" id="{D0EB4EAB-D95A-4828-9F20-57AC63992EAC}"/>
              </a:ext>
            </a:extLst>
          </p:cNvPr>
          <p:cNvSpPr txBox="1"/>
          <p:nvPr/>
        </p:nvSpPr>
        <p:spPr>
          <a:xfrm>
            <a:off x="3733800" y="742950"/>
            <a:ext cx="49720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63ABB8E-7B5E-41D3-938B-8E0CA2097127}"/>
              </a:ext>
            </a:extLst>
          </p:cNvPr>
          <p:cNvSpPr txBox="1"/>
          <p:nvPr/>
        </p:nvSpPr>
        <p:spPr>
          <a:xfrm>
            <a:off x="3171825" y="1885950"/>
            <a:ext cx="6038850" cy="5860835"/>
          </a:xfrm>
          <a:prstGeom prst="rect">
            <a:avLst/>
          </a:prstGeom>
          <a:noFill/>
        </p:spPr>
        <p:txBody>
          <a:bodyPr wrap="square" rtlCol="0">
            <a:spAutoFit/>
          </a:bodyPr>
          <a:lstStyle/>
          <a:p>
            <a:pPr marL="285750" marR="847725" indent="-285750" algn="just">
              <a:lnSpc>
                <a:spcPct val="100000"/>
              </a:lnSpc>
              <a:spcAft>
                <a:spcPts val="207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The proposed system was developed using the </a:t>
            </a:r>
            <a:r>
              <a:rPr lang="en-IN" dirty="0">
                <a:solidFill>
                  <a:srgbClr val="000000"/>
                </a:solidFill>
                <a:latin typeface="Times New Roman" panose="02020603050405020304" pitchFamily="18" charset="0"/>
                <a:ea typeface="Times New Roman" panose="02020603050405020304" pitchFamily="18" charset="0"/>
              </a:rPr>
              <a:t>oops</a:t>
            </a:r>
            <a:r>
              <a:rPr lang="en-IN" sz="1800" dirty="0">
                <a:solidFill>
                  <a:srgbClr val="000000"/>
                </a:solidFill>
                <a:effectLst/>
                <a:latin typeface="Times New Roman" panose="02020603050405020304" pitchFamily="18" charset="0"/>
                <a:ea typeface="Times New Roman" panose="02020603050405020304" pitchFamily="18" charset="0"/>
              </a:rPr>
              <a:t>  concepts.</a:t>
            </a:r>
          </a:p>
          <a:p>
            <a:pPr marL="285750" marR="847725" indent="-285750" algn="just">
              <a:lnSpc>
                <a:spcPct val="100000"/>
              </a:lnSpc>
              <a:spcAft>
                <a:spcPts val="207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This application helps us in Change the password, Mailbox capacity, Alternate email address. </a:t>
            </a:r>
          </a:p>
          <a:p>
            <a:pPr marL="285750" marR="847725" indent="-285750" algn="just">
              <a:lnSpc>
                <a:spcPct val="100000"/>
              </a:lnSpc>
              <a:spcAft>
                <a:spcPts val="207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All these actions are dependent on the Email Server. </a:t>
            </a:r>
          </a:p>
          <a:p>
            <a:pPr marL="285750" marR="847725" indent="-285750" algn="just">
              <a:lnSpc>
                <a:spcPct val="100000"/>
              </a:lnSpc>
              <a:spcAft>
                <a:spcPts val="207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In Email System Client Server there will be two users.</a:t>
            </a:r>
          </a:p>
          <a:p>
            <a:pPr marL="285750" marR="847725" indent="-285750" algn="just">
              <a:lnSpc>
                <a:spcPct val="100000"/>
              </a:lnSpc>
              <a:spcAft>
                <a:spcPts val="2070"/>
              </a:spcAf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The following are the users process diagrams:</a:t>
            </a:r>
          </a:p>
          <a:p>
            <a:pPr marL="1362075" indent="-285750">
              <a:lnSpc>
                <a:spcPct val="107000"/>
              </a:lnSpc>
              <a:spcAft>
                <a:spcPts val="8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EMail</a:t>
            </a:r>
            <a:r>
              <a:rPr lang="en-IN" sz="1800" dirty="0">
                <a:solidFill>
                  <a:srgbClr val="000000"/>
                </a:solidFill>
                <a:effectLst/>
                <a:latin typeface="Times New Roman" panose="02020603050405020304" pitchFamily="18" charset="0"/>
                <a:ea typeface="Times New Roman" panose="02020603050405020304" pitchFamily="18" charset="0"/>
              </a:rPr>
              <a:t>-server :</a:t>
            </a:r>
          </a:p>
          <a:p>
            <a:pPr marL="1362075" indent="-285750">
              <a:lnSpc>
                <a:spcPct val="107000"/>
              </a:lnSpc>
              <a:spcAft>
                <a:spcPts val="3195"/>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EMail</a:t>
            </a:r>
            <a:r>
              <a:rPr lang="en-IN" sz="1800" dirty="0">
                <a:solidFill>
                  <a:srgbClr val="000000"/>
                </a:solidFill>
                <a:effectLst/>
                <a:latin typeface="Times New Roman" panose="02020603050405020304" pitchFamily="18" charset="0"/>
                <a:ea typeface="Times New Roman" panose="02020603050405020304" pitchFamily="18" charset="0"/>
              </a:rPr>
              <a:t>-client :</a:t>
            </a:r>
          </a:p>
          <a:p>
            <a:pPr marL="285750" marR="847725" indent="-285750" algn="just">
              <a:lnSpc>
                <a:spcPct val="100000"/>
              </a:lnSpc>
              <a:spcAft>
                <a:spcPts val="2070"/>
              </a:spcAft>
              <a:buFont typeface="Wingdings" panose="05000000000000000000" pitchFamily="2" charset="2"/>
              <a:buChar char="q"/>
            </a:pP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53329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687" y="0"/>
            <a:ext cx="2992581" cy="6858000"/>
          </a:xfrm>
          <a:prstGeom prst="rect">
            <a:avLst/>
          </a:prstGeom>
        </p:spPr>
      </p:pic>
      <p:sp>
        <p:nvSpPr>
          <p:cNvPr id="3" name="Oval 2">
            <a:extLst>
              <a:ext uri="{FF2B5EF4-FFF2-40B4-BE49-F238E27FC236}">
                <a16:creationId xmlns:a16="http://schemas.microsoft.com/office/drawing/2014/main" id="{019DA963-0019-426C-B5C4-209CCBB33049}"/>
              </a:ext>
            </a:extLst>
          </p:cNvPr>
          <p:cNvSpPr/>
          <p:nvPr/>
        </p:nvSpPr>
        <p:spPr>
          <a:xfrm>
            <a:off x="5741249" y="488512"/>
            <a:ext cx="2724150" cy="581025"/>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Serve</a:t>
            </a:r>
            <a:r>
              <a:rPr lang="en-US" b="1" dirty="0">
                <a:solidFill>
                  <a:schemeClr val="tx1"/>
                </a:solidFill>
              </a:rPr>
              <a:t>r</a:t>
            </a:r>
            <a:endParaRPr lang="en-IN" b="1" dirty="0">
              <a:solidFill>
                <a:schemeClr val="tx1"/>
              </a:solidFill>
            </a:endParaRPr>
          </a:p>
        </p:txBody>
      </p:sp>
      <p:sp>
        <p:nvSpPr>
          <p:cNvPr id="6" name="Rectangle: Rounded Corners 5">
            <a:extLst>
              <a:ext uri="{FF2B5EF4-FFF2-40B4-BE49-F238E27FC236}">
                <a16:creationId xmlns:a16="http://schemas.microsoft.com/office/drawing/2014/main" id="{FB0C31FF-FFD1-448E-AB93-9FD161C81521}"/>
              </a:ext>
            </a:extLst>
          </p:cNvPr>
          <p:cNvSpPr/>
          <p:nvPr/>
        </p:nvSpPr>
        <p:spPr>
          <a:xfrm>
            <a:off x="5328006" y="2028230"/>
            <a:ext cx="3550633" cy="6953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Shows whole process of Client </a:t>
            </a:r>
            <a:r>
              <a:rPr lang="en-US" b="1" dirty="0" err="1">
                <a:latin typeface="Times New Roman" panose="02020603050405020304" pitchFamily="18" charset="0"/>
                <a:cs typeface="Times New Roman" panose="02020603050405020304" pitchFamily="18" charset="0"/>
              </a:rPr>
              <a:t>Client</a:t>
            </a:r>
            <a:r>
              <a:rPr lang="en-US" b="1" dirty="0">
                <a:latin typeface="Times New Roman" panose="02020603050405020304" pitchFamily="18" charset="0"/>
                <a:cs typeface="Times New Roman" panose="02020603050405020304" pitchFamily="18" charset="0"/>
              </a:rPr>
              <a:t> Communication </a:t>
            </a:r>
            <a:endParaRPr lang="en-IN"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768438D-E415-458D-8300-EB650C254929}"/>
              </a:ext>
            </a:extLst>
          </p:cNvPr>
          <p:cNvSpPr txBox="1"/>
          <p:nvPr/>
        </p:nvSpPr>
        <p:spPr>
          <a:xfrm>
            <a:off x="2925040" y="73014"/>
            <a:ext cx="2163638" cy="830997"/>
          </a:xfrm>
          <a:prstGeom prst="rect">
            <a:avLst/>
          </a:prstGeom>
          <a:noFill/>
        </p:spPr>
        <p:txBody>
          <a:bodyPr wrap="square" rtlCol="0">
            <a:spAutoFit/>
          </a:bodyPr>
          <a:lstStyle/>
          <a:p>
            <a:r>
              <a:rPr lang="en-IN" sz="2400" b="1" dirty="0" err="1">
                <a:solidFill>
                  <a:srgbClr val="000000"/>
                </a:solidFill>
                <a:effectLst/>
                <a:latin typeface="Times New Roman" panose="02020603050405020304" pitchFamily="18" charset="0"/>
                <a:ea typeface="Times New Roman" panose="02020603050405020304" pitchFamily="18" charset="0"/>
              </a:rPr>
              <a:t>EMail</a:t>
            </a:r>
            <a:r>
              <a:rPr lang="en-IN" sz="2400" b="1" dirty="0">
                <a:solidFill>
                  <a:srgbClr val="000000"/>
                </a:solidFill>
                <a:effectLst/>
                <a:latin typeface="Times New Roman" panose="02020603050405020304" pitchFamily="18" charset="0"/>
                <a:ea typeface="Times New Roman" panose="02020603050405020304" pitchFamily="18" charset="0"/>
              </a:rPr>
              <a:t>-Server :</a:t>
            </a:r>
          </a:p>
          <a:p>
            <a:endParaRPr lang="en-IN" sz="2400" b="1" dirty="0"/>
          </a:p>
        </p:txBody>
      </p:sp>
      <p:sp>
        <p:nvSpPr>
          <p:cNvPr id="13" name="TextBox 12">
            <a:extLst>
              <a:ext uri="{FF2B5EF4-FFF2-40B4-BE49-F238E27FC236}">
                <a16:creationId xmlns:a16="http://schemas.microsoft.com/office/drawing/2014/main" id="{0ACFD71C-41DD-4801-B18E-2A42599E2832}"/>
              </a:ext>
            </a:extLst>
          </p:cNvPr>
          <p:cNvSpPr txBox="1"/>
          <p:nvPr/>
        </p:nvSpPr>
        <p:spPr>
          <a:xfrm>
            <a:off x="2925040" y="3848100"/>
            <a:ext cx="2626574"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EMail</a:t>
            </a:r>
            <a:r>
              <a:rPr lang="en-US" sz="2400" b="1" dirty="0">
                <a:latin typeface="Times New Roman" panose="02020603050405020304" pitchFamily="18" charset="0"/>
                <a:cs typeface="Times New Roman" panose="02020603050405020304" pitchFamily="18" charset="0"/>
              </a:rPr>
              <a:t>-Client :</a:t>
            </a:r>
            <a:endParaRPr lang="en-IN" sz="2400" b="1" dirty="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ED6C37DB-5D5A-4E46-A3BD-972E883EDB5E}"/>
              </a:ext>
            </a:extLst>
          </p:cNvPr>
          <p:cNvSpPr/>
          <p:nvPr/>
        </p:nvSpPr>
        <p:spPr>
          <a:xfrm>
            <a:off x="5901013" y="3335447"/>
            <a:ext cx="2626574" cy="5386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User</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0D1DE837-62D8-4FB6-A3AE-43ED7F022FB2}"/>
              </a:ext>
            </a:extLst>
          </p:cNvPr>
          <p:cNvSpPr/>
          <p:nvPr/>
        </p:nvSpPr>
        <p:spPr>
          <a:xfrm>
            <a:off x="5741249" y="6119137"/>
            <a:ext cx="1169137" cy="5622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Read</a:t>
            </a:r>
          </a:p>
          <a:p>
            <a:pPr algn="ctr"/>
            <a:r>
              <a:rPr lang="en-US" b="1" dirty="0">
                <a:latin typeface="Times New Roman" panose="02020603050405020304" pitchFamily="18" charset="0"/>
                <a:cs typeface="Times New Roman" panose="02020603050405020304" pitchFamily="18" charset="0"/>
              </a:rPr>
              <a:t>Message</a:t>
            </a:r>
            <a:endParaRPr lang="en-IN" b="1" dirty="0">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4663A937-82B6-4D47-ACE3-258E734456B2}"/>
              </a:ext>
            </a:extLst>
          </p:cNvPr>
          <p:cNvSpPr/>
          <p:nvPr/>
        </p:nvSpPr>
        <p:spPr>
          <a:xfrm>
            <a:off x="6629676" y="4344484"/>
            <a:ext cx="1169247" cy="5622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err="1">
                <a:latin typeface="Times New Roman" panose="02020603050405020304" pitchFamily="18" charset="0"/>
                <a:cs typeface="Times New Roman" panose="02020603050405020304" pitchFamily="18" charset="0"/>
              </a:rPr>
              <a:t>Registrtion</a:t>
            </a:r>
            <a:r>
              <a:rPr lang="en-US" b="1" dirty="0">
                <a:latin typeface="Times New Roman" panose="02020603050405020304" pitchFamily="18" charset="0"/>
                <a:cs typeface="Times New Roman" panose="02020603050405020304" pitchFamily="18" charset="0"/>
              </a:rPr>
              <a:t> form</a:t>
            </a:r>
            <a:endParaRPr lang="en-IN" b="1" dirty="0">
              <a:latin typeface="Times New Roman" panose="02020603050405020304" pitchFamily="18"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7DA68D5F-BD29-4565-9082-00013F7528EA}"/>
              </a:ext>
            </a:extLst>
          </p:cNvPr>
          <p:cNvSpPr/>
          <p:nvPr/>
        </p:nvSpPr>
        <p:spPr>
          <a:xfrm>
            <a:off x="6629677" y="5244677"/>
            <a:ext cx="1169247" cy="5622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Login</a:t>
            </a:r>
            <a:endParaRPr lang="en-IN" b="1"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4181FD44-9EE1-4096-8A55-C53F19E887F4}"/>
              </a:ext>
            </a:extLst>
          </p:cNvPr>
          <p:cNvSpPr/>
          <p:nvPr/>
        </p:nvSpPr>
        <p:spPr>
          <a:xfrm>
            <a:off x="7669831" y="6088366"/>
            <a:ext cx="1169247" cy="5622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Send Message</a:t>
            </a:r>
            <a:endParaRPr lang="en-IN" b="1" dirty="0">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91A2C45B-7F4A-4874-B6E0-C8024014C395}"/>
              </a:ext>
            </a:extLst>
          </p:cNvPr>
          <p:cNvCxnSpPr>
            <a:cxnSpLocks/>
            <a:endCxn id="18" idx="0"/>
          </p:cNvCxnSpPr>
          <p:nvPr/>
        </p:nvCxnSpPr>
        <p:spPr>
          <a:xfrm>
            <a:off x="7214299" y="3897691"/>
            <a:ext cx="1" cy="446793"/>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156A3C6C-12BC-4581-8DB2-F972FCBB32B9}"/>
              </a:ext>
            </a:extLst>
          </p:cNvPr>
          <p:cNvCxnSpPr/>
          <p:nvPr/>
        </p:nvCxnSpPr>
        <p:spPr>
          <a:xfrm flipV="1">
            <a:off x="2838450" y="1524000"/>
            <a:ext cx="0" cy="248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D58AFC0-78C2-48D4-A9A3-9BD31107D210}"/>
              </a:ext>
            </a:extLst>
          </p:cNvPr>
          <p:cNvCxnSpPr>
            <a:cxnSpLocks/>
          </p:cNvCxnSpPr>
          <p:nvPr/>
        </p:nvCxnSpPr>
        <p:spPr>
          <a:xfrm>
            <a:off x="7200900" y="4908888"/>
            <a:ext cx="0" cy="312216"/>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7459EFAA-F306-43A2-8DC7-8B8509AAEBAB}"/>
              </a:ext>
            </a:extLst>
          </p:cNvPr>
          <p:cNvCxnSpPr>
            <a:cxnSpLocks/>
            <a:endCxn id="19" idx="2"/>
          </p:cNvCxnSpPr>
          <p:nvPr/>
        </p:nvCxnSpPr>
        <p:spPr>
          <a:xfrm flipV="1">
            <a:off x="7214300" y="5806921"/>
            <a:ext cx="1" cy="603404"/>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A22B2CBD-AA59-4CA0-B8E3-527AECA30FDA}"/>
              </a:ext>
            </a:extLst>
          </p:cNvPr>
          <p:cNvCxnSpPr>
            <a:cxnSpLocks/>
          </p:cNvCxnSpPr>
          <p:nvPr/>
        </p:nvCxnSpPr>
        <p:spPr>
          <a:xfrm>
            <a:off x="6899975" y="6400259"/>
            <a:ext cx="300925" cy="10066"/>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7BFD5CED-1C67-4778-A35B-5459D2F65033}"/>
              </a:ext>
            </a:extLst>
          </p:cNvPr>
          <p:cNvCxnSpPr>
            <a:cxnSpLocks/>
          </p:cNvCxnSpPr>
          <p:nvPr/>
        </p:nvCxnSpPr>
        <p:spPr>
          <a:xfrm>
            <a:off x="7214300" y="6119137"/>
            <a:ext cx="455531" cy="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B56B2699-5CC2-4C2E-A071-CD3AAC0E34A7}"/>
              </a:ext>
            </a:extLst>
          </p:cNvPr>
          <p:cNvCxnSpPr>
            <a:cxnSpLocks/>
          </p:cNvCxnSpPr>
          <p:nvPr/>
        </p:nvCxnSpPr>
        <p:spPr>
          <a:xfrm>
            <a:off x="7105650" y="1069537"/>
            <a:ext cx="0" cy="9586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528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2992581" cy="6858000"/>
          </a:xfrm>
          <a:prstGeom prst="rect">
            <a:avLst/>
          </a:prstGeom>
        </p:spPr>
      </p:pic>
      <p:sp>
        <p:nvSpPr>
          <p:cNvPr id="2" name="TextBox 1">
            <a:extLst>
              <a:ext uri="{FF2B5EF4-FFF2-40B4-BE49-F238E27FC236}">
                <a16:creationId xmlns:a16="http://schemas.microsoft.com/office/drawing/2014/main" id="{277AB712-4514-489A-8FD0-5907CAD4F8A4}"/>
              </a:ext>
            </a:extLst>
          </p:cNvPr>
          <p:cNvSpPr txBox="1"/>
          <p:nvPr/>
        </p:nvSpPr>
        <p:spPr>
          <a:xfrm>
            <a:off x="4545156" y="863842"/>
            <a:ext cx="325755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93CDE12-208C-427F-8107-6C6ECF4B478F}"/>
              </a:ext>
            </a:extLst>
          </p:cNvPr>
          <p:cNvSpPr txBox="1"/>
          <p:nvPr/>
        </p:nvSpPr>
        <p:spPr>
          <a:xfrm>
            <a:off x="3271837" y="2057400"/>
            <a:ext cx="6905625" cy="3139321"/>
          </a:xfrm>
          <a:prstGeom prst="rect">
            <a:avLst/>
          </a:prstGeom>
          <a:noFill/>
        </p:spPr>
        <p:txBody>
          <a:bodyPr wrap="square" rtlCol="0">
            <a:spAutoFit/>
          </a:bodyPr>
          <a:lstStyle/>
          <a:p>
            <a:pPr marL="285750" indent="-285750" algn="l" rtl="0" eaLnBrk="1" fontAlgn="t" latinLnBrk="0" hangingPunct="1">
              <a:spcBef>
                <a:spcPts val="0"/>
              </a:spcBef>
              <a:spcAft>
                <a:spcPts val="0"/>
              </a:spcAft>
              <a:buFont typeface="Wingdings" panose="05000000000000000000" pitchFamily="2" charset="2"/>
              <a:buChar char="Ø"/>
            </a:pPr>
            <a:r>
              <a:rPr lang="en-IN" dirty="0">
                <a:effectLst>
                  <a:outerShdw blurRad="38100" dist="38100" dir="2700000" algn="tl">
                    <a:srgbClr val="000000">
                      <a:alpha val="43137"/>
                    </a:srgbClr>
                  </a:outerShdw>
                </a:effectLst>
                <a:latin typeface="Arial" panose="020B0604020202020204" pitchFamily="34" charset="0"/>
              </a:rPr>
              <a:t> </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project consists of the following modules they are as follows :</a:t>
            </a:r>
            <a:r>
              <a:rPr lang="en-US" sz="1800" b="0" i="0" u="none" strike="noStrike"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l" rtl="0" eaLnBrk="1" fontAlgn="t" latinLnBrk="0" hangingPunct="1">
              <a:spcBef>
                <a:spcPts val="0"/>
              </a:spcBef>
              <a:spcAft>
                <a:spcPts val="0"/>
              </a:spcAft>
            </a:pPr>
            <a:endParaRPr lang="en-US" sz="1800" b="0" i="0" u="none" strike="noStrike"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fontAlgn="t">
              <a:buFont typeface="+mj-lt"/>
              <a:buAutoNum type="arabicPeriod"/>
            </a:pPr>
            <a:r>
              <a:rPr lang="en-US" sz="1800" b="0" i="0" u="none" strike="noStrike"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 Registration Module </a:t>
            </a:r>
          </a:p>
          <a:p>
            <a:pPr marL="342900" indent="-342900" fontAlgn="t">
              <a:buFont typeface="+mj-lt"/>
              <a:buAutoNum type="arabicPeriod"/>
            </a:pPr>
            <a:endParaRPr lang="en-US" sz="1800" b="0" i="0" u="none" strike="noStrike"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l" rtl="0" eaLnBrk="1" fontAlgn="t" latinLnBrk="0" hangingPunct="1">
              <a:spcBef>
                <a:spcPts val="0"/>
              </a:spcBef>
              <a:spcAft>
                <a:spcPts val="0"/>
              </a:spcAft>
              <a:buFont typeface="+mj-lt"/>
              <a:buAutoNum type="arabicPeriod"/>
            </a:pPr>
            <a:r>
              <a:rPr lang="en-US"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Login Module</a:t>
            </a:r>
          </a:p>
          <a:p>
            <a:pPr marL="342900" indent="-342900" algn="l" rtl="0" eaLnBrk="1" fontAlgn="t" latinLnBrk="0" hangingPunct="1">
              <a:spcBef>
                <a:spcPts val="0"/>
              </a:spcBef>
              <a:spcAft>
                <a:spcPts val="0"/>
              </a:spcAft>
              <a:buFont typeface="+mj-lt"/>
              <a:buAutoNum type="arabicPeriod"/>
            </a:pPr>
            <a:endParaRPr lang="en-US" sz="1800" b="0" i="0" u="none" strike="noStrike"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l" rtl="0" eaLnBrk="1" fontAlgn="t" latinLnBrk="0" hangingPunct="1">
              <a:spcBef>
                <a:spcPts val="0"/>
              </a:spcBef>
              <a:spcAft>
                <a:spcPts val="0"/>
              </a:spcAft>
              <a:buFont typeface="+mj-lt"/>
              <a:buAutoNum type="arabicPeriod"/>
            </a:pPr>
            <a:r>
              <a:rPr lang="en-US" sz="1800" b="0" i="0" u="none" strike="noStrike"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Change Password</a:t>
            </a:r>
          </a:p>
          <a:p>
            <a:pPr marL="342900" indent="-342900" algn="l" rtl="0" eaLnBrk="1" fontAlgn="t" latinLnBrk="0" hangingPunct="1">
              <a:spcBef>
                <a:spcPts val="0"/>
              </a:spcBef>
              <a:spcAft>
                <a:spcPts val="0"/>
              </a:spcAft>
              <a:buFont typeface="+mj-lt"/>
              <a:buAutoNum type="arabicPeriod"/>
            </a:pPr>
            <a:endParaRPr lang="en-US" sz="1800" b="0" i="0" u="none" strike="noStrike"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l" rtl="0" eaLnBrk="1" fontAlgn="t" latinLnBrk="0" hangingPunct="1">
              <a:spcBef>
                <a:spcPts val="0"/>
              </a:spcBef>
              <a:spcAft>
                <a:spcPts val="0"/>
              </a:spcAft>
              <a:buFont typeface="+mj-lt"/>
              <a:buAutoNum type="arabicPeriod"/>
            </a:pPr>
            <a:r>
              <a:rPr lang="en-US"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Mailbox Capacity</a:t>
            </a:r>
          </a:p>
          <a:p>
            <a:pPr marL="342900" indent="-342900" algn="l" rtl="0" eaLnBrk="1" fontAlgn="t" latinLnBrk="0" hangingPunct="1">
              <a:spcBef>
                <a:spcPts val="0"/>
              </a:spcBef>
              <a:spcAft>
                <a:spcPts val="0"/>
              </a:spcAft>
              <a:buFont typeface="+mj-lt"/>
              <a:buAutoNum type="arabicPeriod"/>
            </a:pPr>
            <a:endParaRPr lang="en-US"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rtl="0" eaLnBrk="1" fontAlgn="t" latinLnBrk="0" hangingPunct="1">
              <a:spcBef>
                <a:spcPts val="0"/>
              </a:spcBef>
              <a:spcAft>
                <a:spcPts val="0"/>
              </a:spcAft>
            </a:pPr>
            <a:r>
              <a:rPr lang="en-US" sz="1800" b="0" i="0" u="none" strike="noStrike" kern="1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  Alternate Email Address            </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0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0" t="-14000" r="4000" b="-14000"/>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F750D8-00AB-47E2-A396-C5548514F9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894" y="0"/>
            <a:ext cx="2992581" cy="6858000"/>
          </a:xfrm>
          <a:prstGeom prst="rect">
            <a:avLst/>
          </a:prstGeom>
        </p:spPr>
      </p:pic>
      <p:sp>
        <p:nvSpPr>
          <p:cNvPr id="2" name="TextBox 1">
            <a:extLst>
              <a:ext uri="{FF2B5EF4-FFF2-40B4-BE49-F238E27FC236}">
                <a16:creationId xmlns:a16="http://schemas.microsoft.com/office/drawing/2014/main" id="{FE672979-6285-43F1-A1C1-6F3D5C02F210}"/>
              </a:ext>
            </a:extLst>
          </p:cNvPr>
          <p:cNvSpPr txBox="1"/>
          <p:nvPr/>
        </p:nvSpPr>
        <p:spPr>
          <a:xfrm>
            <a:off x="2790824" y="1057276"/>
            <a:ext cx="7381875" cy="6463308"/>
          </a:xfrm>
          <a:prstGeom prst="rect">
            <a:avLst/>
          </a:prstGeom>
          <a:noFill/>
        </p:spPr>
        <p:txBody>
          <a:bodyPr wrap="square" rtlCol="0">
            <a:spAutoFit/>
          </a:bodyPr>
          <a:lstStyle/>
          <a:p>
            <a:r>
              <a:rPr lang="en-US" b="1" dirty="0"/>
              <a:t>     </a:t>
            </a:r>
            <a:r>
              <a:rPr lang="en-US" b="1" dirty="0">
                <a:latin typeface="Times New Roman" panose="02020603050405020304" pitchFamily="18" charset="0"/>
                <a:cs typeface="Times New Roman" panose="02020603050405020304" pitchFamily="18" charset="0"/>
              </a:rPr>
              <a:t>1. User Registration Module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Allow users to register using an email address and password.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Generate an email with the following syntax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firstname.lastname@gmail.com</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Generate a password with the following method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 to Z \ a to z \ 0 to 9 \ #$@!*&amp;</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2.  Login Module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Users can then log-in using their email address and password</a:t>
            </a:r>
          </a:p>
          <a:p>
            <a:r>
              <a:rPr lang="en-US" dirty="0">
                <a:latin typeface="Times New Roman" panose="02020603050405020304" pitchFamily="18" charset="0"/>
                <a:cs typeface="Times New Roman" panose="02020603050405020304" pitchFamily="18" charset="0"/>
              </a:rPr>
              <a:t>     for authentication.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t>      </a:t>
            </a:r>
          </a:p>
          <a:p>
            <a:r>
              <a:rPr lang="en-US" dirty="0"/>
              <a:t>     </a:t>
            </a:r>
          </a:p>
          <a:p>
            <a:r>
              <a:rPr lang="en-US" dirty="0"/>
              <a:t>      </a:t>
            </a:r>
            <a:endParaRPr lang="en-IN" dirty="0"/>
          </a:p>
        </p:txBody>
      </p:sp>
    </p:spTree>
    <p:extLst>
      <p:ext uri="{BB962C8B-B14F-4D97-AF65-F5344CB8AC3E}">
        <p14:creationId xmlns:p14="http://schemas.microsoft.com/office/powerpoint/2010/main" val="23625975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1062</TotalTime>
  <Words>920</Words>
  <Application>Microsoft Office PowerPoint</Application>
  <PresentationFormat>Widescreen</PresentationFormat>
  <Paragraphs>166</Paragraphs>
  <Slides>18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Elephant</vt:lpstr>
      <vt:lpstr>Times New Roman</vt:lpstr>
      <vt:lpstr>Trebuchet MS</vt:lpstr>
      <vt:lpstr>Wingdings</vt:lpstr>
      <vt:lpstr>Wingdings 3</vt:lpstr>
      <vt:lpstr>Facet</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snehal pawar</dc:creator>
  <cp:lastModifiedBy>snehal pawar</cp:lastModifiedBy>
  <cp:revision>15</cp:revision>
  <dcterms:created xsi:type="dcterms:W3CDTF">2022-02-02T17:37:57Z</dcterms:created>
  <dcterms:modified xsi:type="dcterms:W3CDTF">2022-02-19T14:17:47Z</dcterms:modified>
</cp:coreProperties>
</file>