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70" r:id="rId15"/>
    <p:sldId id="268" r:id="rId16"/>
    <p:sldId id="269"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CE65A-F03A-4053-BF06-B200B0E85633}" type="datetimeFigureOut">
              <a:rPr lang="en-IN" smtClean="0"/>
              <a:t>13-03-2022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61170-A03F-4286-AA64-AF0B47095FD0}" type="slidenum">
              <a:rPr lang="en-IN" smtClean="0"/>
              <a:t>‹#›</a:t>
            </a:fld>
            <a:endParaRPr lang="en-IN"/>
          </a:p>
        </p:txBody>
      </p:sp>
    </p:spTree>
    <p:extLst>
      <p:ext uri="{BB962C8B-B14F-4D97-AF65-F5344CB8AC3E}">
        <p14:creationId xmlns:p14="http://schemas.microsoft.com/office/powerpoint/2010/main" val="356555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7163F8-87B8-4E46-B6F7-554E32A5D8CD}" type="slidenum">
              <a:rPr lang="en-IN" smtClean="0"/>
              <a:t>‹#›</a:t>
            </a:fld>
            <a:endParaRPr lang="en-IN"/>
          </a:p>
        </p:txBody>
      </p:sp>
    </p:spTree>
    <p:extLst>
      <p:ext uri="{BB962C8B-B14F-4D97-AF65-F5344CB8AC3E}">
        <p14:creationId xmlns:p14="http://schemas.microsoft.com/office/powerpoint/2010/main" val="378083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78077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181726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13-03-2022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8313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F048D8-CC1F-4B7E-A7CD-CA9130F23D3B}" type="datetimeFigureOut">
              <a:rPr lang="en-IN" smtClean="0"/>
              <a:t>13-03-2022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7163F8-87B8-4E46-B6F7-554E32A5D8CD}" type="slidenum">
              <a:rPr lang="en-IN" smtClean="0"/>
              <a:t>‹#›</a:t>
            </a:fld>
            <a:endParaRPr lang="en-IN"/>
          </a:p>
        </p:txBody>
      </p:sp>
    </p:spTree>
    <p:extLst>
      <p:ext uri="{BB962C8B-B14F-4D97-AF65-F5344CB8AC3E}">
        <p14:creationId xmlns:p14="http://schemas.microsoft.com/office/powerpoint/2010/main" val="194077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048D8-CC1F-4B7E-A7CD-CA9130F23D3B}"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7673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048D8-CC1F-4B7E-A7CD-CA9130F23D3B}" type="datetimeFigureOut">
              <a:rPr lang="en-IN" smtClean="0"/>
              <a:t>13-03-2022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128487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048D8-CC1F-4B7E-A7CD-CA9130F23D3B}" type="datetimeFigureOut">
              <a:rPr lang="en-IN" smtClean="0"/>
              <a:t>13-03-2022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407434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048D8-CC1F-4B7E-A7CD-CA9130F23D3B}" type="datetimeFigureOut">
              <a:rPr lang="en-IN" smtClean="0"/>
              <a:t>13-03-2022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519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048D8-CC1F-4B7E-A7CD-CA9130F23D3B}" type="datetimeFigureOut">
              <a:rPr lang="en-IN" smtClean="0"/>
              <a:t>13-03-2022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41456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048D8-CC1F-4B7E-A7CD-CA9130F23D3B}" type="datetimeFigureOut">
              <a:rPr lang="en-IN" smtClean="0"/>
              <a:t>13-03-2022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9873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1F048D8-CC1F-4B7E-A7CD-CA9130F23D3B}" type="datetimeFigureOut">
              <a:rPr lang="en-IN" smtClean="0"/>
              <a:t>13-03-2022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7163F8-87B8-4E46-B6F7-554E32A5D8CD}" type="slidenum">
              <a:rPr lang="en-IN" smtClean="0"/>
              <a:t>‹#›</a:t>
            </a:fld>
            <a:endParaRPr lang="en-IN"/>
          </a:p>
        </p:txBody>
      </p:sp>
    </p:spTree>
    <p:extLst>
      <p:ext uri="{BB962C8B-B14F-4D97-AF65-F5344CB8AC3E}">
        <p14:creationId xmlns:p14="http://schemas.microsoft.com/office/powerpoint/2010/main" val="2012484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6A9-7F05-42F1-B19F-57FD01BD6FC3}"/>
              </a:ext>
            </a:extLst>
          </p:cNvPr>
          <p:cNvSpPr>
            <a:spLocks noGrp="1"/>
          </p:cNvSpPr>
          <p:nvPr>
            <p:ph type="ctrTitle"/>
          </p:nvPr>
        </p:nvSpPr>
        <p:spPr>
          <a:xfrm>
            <a:off x="1405631" y="2031755"/>
            <a:ext cx="9144000" cy="1655762"/>
          </a:xfrm>
        </p:spPr>
        <p:txBody>
          <a:bodyPr>
            <a:normAutofit fontScale="90000"/>
          </a:bodyPr>
          <a:lstStyle/>
          <a:p>
            <a:r>
              <a:rPr lang="en-US" dirty="0"/>
              <a:t>Stroke Dataset </a:t>
            </a:r>
            <a:br>
              <a:rPr lang="en-US" dirty="0"/>
            </a:br>
            <a:r>
              <a:rPr lang="en-US" sz="4400" dirty="0"/>
              <a:t>A Classification Problem</a:t>
            </a:r>
            <a:endParaRPr lang="en-IN" dirty="0"/>
          </a:p>
        </p:txBody>
      </p:sp>
    </p:spTree>
    <p:extLst>
      <p:ext uri="{BB962C8B-B14F-4D97-AF65-F5344CB8AC3E}">
        <p14:creationId xmlns:p14="http://schemas.microsoft.com/office/powerpoint/2010/main" val="3491734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FE11D4-2F4B-4ABD-9EFB-51DF81A40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30" y="325704"/>
            <a:ext cx="10356477" cy="1607959"/>
          </a:xfrm>
          <a:prstGeom prst="rect">
            <a:avLst/>
          </a:prstGeom>
        </p:spPr>
      </p:pic>
      <p:pic>
        <p:nvPicPr>
          <p:cNvPr id="7" name="Picture 6">
            <a:extLst>
              <a:ext uri="{FF2B5EF4-FFF2-40B4-BE49-F238E27FC236}">
                <a16:creationId xmlns:a16="http://schemas.microsoft.com/office/drawing/2014/main" id="{81D80363-773E-4EBB-A77B-88CA72398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30" y="3171585"/>
            <a:ext cx="10249788" cy="3360711"/>
          </a:xfrm>
          <a:prstGeom prst="rect">
            <a:avLst/>
          </a:prstGeom>
        </p:spPr>
      </p:pic>
      <p:sp>
        <p:nvSpPr>
          <p:cNvPr id="8" name="TextBox 7">
            <a:extLst>
              <a:ext uri="{FF2B5EF4-FFF2-40B4-BE49-F238E27FC236}">
                <a16:creationId xmlns:a16="http://schemas.microsoft.com/office/drawing/2014/main" id="{56958EB7-6A14-4E32-B488-A33D602F02E7}"/>
              </a:ext>
            </a:extLst>
          </p:cNvPr>
          <p:cNvSpPr txBox="1"/>
          <p:nvPr/>
        </p:nvSpPr>
        <p:spPr>
          <a:xfrm>
            <a:off x="731330" y="2415829"/>
            <a:ext cx="10058400" cy="400110"/>
          </a:xfrm>
          <a:prstGeom prst="rect">
            <a:avLst/>
          </a:prstGeom>
          <a:noFill/>
        </p:spPr>
        <p:txBody>
          <a:bodyPr wrap="square" rtlCol="0">
            <a:spAutoFit/>
          </a:bodyPr>
          <a:lstStyle/>
          <a:p>
            <a:r>
              <a:rPr lang="en-US" sz="2000" dirty="0"/>
              <a:t>Confirming if all the columns are converted into numeric or not</a:t>
            </a:r>
            <a:endParaRPr lang="en-IN" sz="2000" dirty="0"/>
          </a:p>
        </p:txBody>
      </p:sp>
    </p:spTree>
    <p:extLst>
      <p:ext uri="{BB962C8B-B14F-4D97-AF65-F5344CB8AC3E}">
        <p14:creationId xmlns:p14="http://schemas.microsoft.com/office/powerpoint/2010/main" val="28797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63B22-5372-4A3D-B89E-10F353525A07}"/>
              </a:ext>
            </a:extLst>
          </p:cNvPr>
          <p:cNvSpPr>
            <a:spLocks noGrp="1"/>
          </p:cNvSpPr>
          <p:nvPr>
            <p:ph idx="1"/>
          </p:nvPr>
        </p:nvSpPr>
        <p:spPr>
          <a:xfrm>
            <a:off x="838200" y="506027"/>
            <a:ext cx="10515600" cy="656948"/>
          </a:xfrm>
        </p:spPr>
        <p:txBody>
          <a:bodyPr>
            <a:normAutofit/>
          </a:bodyPr>
          <a:lstStyle/>
          <a:p>
            <a:r>
              <a:rPr lang="en-US" sz="2400" dirty="0"/>
              <a:t>Splitting the data into train and test</a:t>
            </a:r>
            <a:endParaRPr lang="en-IN" sz="2400" dirty="0"/>
          </a:p>
        </p:txBody>
      </p:sp>
      <p:pic>
        <p:nvPicPr>
          <p:cNvPr id="5" name="Picture 4">
            <a:extLst>
              <a:ext uri="{FF2B5EF4-FFF2-40B4-BE49-F238E27FC236}">
                <a16:creationId xmlns:a16="http://schemas.microsoft.com/office/drawing/2014/main" id="{C96CAFCD-E2C8-4235-9B9E-4EDD4E9AC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1529"/>
            <a:ext cx="10333615" cy="1272650"/>
          </a:xfrm>
          <a:prstGeom prst="rect">
            <a:avLst/>
          </a:prstGeom>
        </p:spPr>
      </p:pic>
      <p:pic>
        <p:nvPicPr>
          <p:cNvPr id="7" name="Picture 6">
            <a:extLst>
              <a:ext uri="{FF2B5EF4-FFF2-40B4-BE49-F238E27FC236}">
                <a16:creationId xmlns:a16="http://schemas.microsoft.com/office/drawing/2014/main" id="{C4511E5E-BA90-46E5-BB5C-F6E04C5F3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69239"/>
            <a:ext cx="10348857" cy="1577477"/>
          </a:xfrm>
          <a:prstGeom prst="rect">
            <a:avLst/>
          </a:prstGeom>
        </p:spPr>
      </p:pic>
      <p:sp>
        <p:nvSpPr>
          <p:cNvPr id="11" name="TextBox 10">
            <a:extLst>
              <a:ext uri="{FF2B5EF4-FFF2-40B4-BE49-F238E27FC236}">
                <a16:creationId xmlns:a16="http://schemas.microsoft.com/office/drawing/2014/main" id="{083087DD-8AD4-40D9-A10F-0C1D0FBF64D6}"/>
              </a:ext>
            </a:extLst>
          </p:cNvPr>
          <p:cNvSpPr txBox="1"/>
          <p:nvPr/>
        </p:nvSpPr>
        <p:spPr>
          <a:xfrm>
            <a:off x="1198486" y="4456591"/>
            <a:ext cx="7634796" cy="400110"/>
          </a:xfrm>
          <a:prstGeom prst="rect">
            <a:avLst/>
          </a:prstGeom>
          <a:noFill/>
        </p:spPr>
        <p:txBody>
          <a:bodyPr wrap="square" rtlCol="0">
            <a:spAutoFit/>
          </a:bodyPr>
          <a:lstStyle/>
          <a:p>
            <a:r>
              <a:rPr lang="en-US" sz="2000" dirty="0"/>
              <a:t>Checking if there is a problem of Class Imbalance</a:t>
            </a:r>
            <a:endParaRPr lang="en-IN" sz="2000" dirty="0"/>
          </a:p>
        </p:txBody>
      </p:sp>
      <p:pic>
        <p:nvPicPr>
          <p:cNvPr id="13" name="Picture 12">
            <a:extLst>
              <a:ext uri="{FF2B5EF4-FFF2-40B4-BE49-F238E27FC236}">
                <a16:creationId xmlns:a16="http://schemas.microsoft.com/office/drawing/2014/main" id="{224C538F-6E35-45AF-A9CD-9EEE1B769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71577"/>
            <a:ext cx="10379339" cy="1249788"/>
          </a:xfrm>
          <a:prstGeom prst="rect">
            <a:avLst/>
          </a:prstGeom>
        </p:spPr>
      </p:pic>
    </p:spTree>
    <p:extLst>
      <p:ext uri="{BB962C8B-B14F-4D97-AF65-F5344CB8AC3E}">
        <p14:creationId xmlns:p14="http://schemas.microsoft.com/office/powerpoint/2010/main" val="93903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4156A-F055-41AA-9E0E-1F9C2C7DB375}"/>
              </a:ext>
            </a:extLst>
          </p:cNvPr>
          <p:cNvSpPr>
            <a:spLocks noGrp="1"/>
          </p:cNvSpPr>
          <p:nvPr>
            <p:ph idx="1"/>
          </p:nvPr>
        </p:nvSpPr>
        <p:spPr>
          <a:xfrm>
            <a:off x="838200" y="674704"/>
            <a:ext cx="10515600" cy="701336"/>
          </a:xfrm>
        </p:spPr>
        <p:txBody>
          <a:bodyPr>
            <a:normAutofit/>
          </a:bodyPr>
          <a:lstStyle/>
          <a:p>
            <a:pPr marL="0" indent="0" algn="just">
              <a:lnSpc>
                <a:spcPct val="150000"/>
              </a:lnSpc>
              <a:buNone/>
            </a:pPr>
            <a:r>
              <a:rPr lang="en-US" sz="2000" dirty="0"/>
              <a:t>As we can see that there is a problem of class imbalance so we will do SMOTE here…</a:t>
            </a:r>
            <a:endParaRPr lang="en-IN" sz="2000" dirty="0"/>
          </a:p>
        </p:txBody>
      </p:sp>
      <p:pic>
        <p:nvPicPr>
          <p:cNvPr id="5" name="Picture 4">
            <a:extLst>
              <a:ext uri="{FF2B5EF4-FFF2-40B4-BE49-F238E27FC236}">
                <a16:creationId xmlns:a16="http://schemas.microsoft.com/office/drawing/2014/main" id="{1643D5C1-75F0-4591-AD90-7F43049DE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99" y="1569048"/>
            <a:ext cx="10364098" cy="2690093"/>
          </a:xfrm>
          <a:prstGeom prst="rect">
            <a:avLst/>
          </a:prstGeom>
        </p:spPr>
      </p:pic>
      <p:sp>
        <p:nvSpPr>
          <p:cNvPr id="6" name="TextBox 5">
            <a:extLst>
              <a:ext uri="{FF2B5EF4-FFF2-40B4-BE49-F238E27FC236}">
                <a16:creationId xmlns:a16="http://schemas.microsoft.com/office/drawing/2014/main" id="{6E786595-790E-4700-9651-0543C48C639B}"/>
              </a:ext>
            </a:extLst>
          </p:cNvPr>
          <p:cNvSpPr txBox="1"/>
          <p:nvPr/>
        </p:nvSpPr>
        <p:spPr>
          <a:xfrm>
            <a:off x="838200" y="4888842"/>
            <a:ext cx="10515600" cy="400110"/>
          </a:xfrm>
          <a:prstGeom prst="rect">
            <a:avLst/>
          </a:prstGeom>
          <a:noFill/>
        </p:spPr>
        <p:txBody>
          <a:bodyPr wrap="square" rtlCol="0">
            <a:spAutoFit/>
          </a:bodyPr>
          <a:lstStyle/>
          <a:p>
            <a:r>
              <a:rPr lang="en-US" sz="2000" dirty="0"/>
              <a:t>After doing SMOTE, we can see that now the records or class 0 and class 1 is equal…</a:t>
            </a:r>
            <a:endParaRPr lang="en-IN" sz="2000" dirty="0"/>
          </a:p>
        </p:txBody>
      </p:sp>
    </p:spTree>
    <p:extLst>
      <p:ext uri="{BB962C8B-B14F-4D97-AF65-F5344CB8AC3E}">
        <p14:creationId xmlns:p14="http://schemas.microsoft.com/office/powerpoint/2010/main" val="222535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829C-58F5-4292-8F1A-BE7FB8E9108E}"/>
              </a:ext>
            </a:extLst>
          </p:cNvPr>
          <p:cNvSpPr>
            <a:spLocks noGrp="1"/>
          </p:cNvSpPr>
          <p:nvPr>
            <p:ph type="title"/>
          </p:nvPr>
        </p:nvSpPr>
        <p:spPr>
          <a:xfrm>
            <a:off x="838200" y="365126"/>
            <a:ext cx="10515600" cy="1073058"/>
          </a:xfrm>
        </p:spPr>
        <p:txBody>
          <a:bodyPr>
            <a:normAutofit/>
          </a:bodyPr>
          <a:lstStyle/>
          <a:p>
            <a:r>
              <a:rPr lang="en-US" sz="4000" dirty="0"/>
              <a:t>Model Building:-</a:t>
            </a:r>
            <a:endParaRPr lang="en-IN" sz="4000" dirty="0"/>
          </a:p>
        </p:txBody>
      </p:sp>
      <p:sp>
        <p:nvSpPr>
          <p:cNvPr id="3" name="Content Placeholder 2">
            <a:extLst>
              <a:ext uri="{FF2B5EF4-FFF2-40B4-BE49-F238E27FC236}">
                <a16:creationId xmlns:a16="http://schemas.microsoft.com/office/drawing/2014/main" id="{AC0346EF-5D76-4217-8E2C-7B17B578F26B}"/>
              </a:ext>
            </a:extLst>
          </p:cNvPr>
          <p:cNvSpPr>
            <a:spLocks noGrp="1"/>
          </p:cNvSpPr>
          <p:nvPr>
            <p:ph idx="1"/>
          </p:nvPr>
        </p:nvSpPr>
        <p:spPr>
          <a:xfrm>
            <a:off x="838200" y="1562470"/>
            <a:ext cx="10515600" cy="4930404"/>
          </a:xfrm>
        </p:spPr>
        <p:txBody>
          <a:bodyPr>
            <a:normAutofit/>
          </a:bodyPr>
          <a:lstStyle/>
          <a:p>
            <a:pPr marL="0" indent="0">
              <a:lnSpc>
                <a:spcPct val="100000"/>
              </a:lnSpc>
              <a:buNone/>
            </a:pPr>
            <a:r>
              <a:rPr lang="en-US" dirty="0"/>
              <a:t>	</a:t>
            </a:r>
            <a:r>
              <a:rPr lang="en-US" sz="2000" dirty="0"/>
              <a:t>We will try multiple algorithms to see that which model is performing good.</a:t>
            </a:r>
          </a:p>
          <a:p>
            <a:pPr marL="0" indent="0">
              <a:lnSpc>
                <a:spcPct val="100000"/>
              </a:lnSpc>
              <a:buNone/>
            </a:pPr>
            <a:r>
              <a:rPr lang="en-US" sz="2000" dirty="0"/>
              <a:t>These are some of the algorithms that I’ve tried:</a:t>
            </a:r>
          </a:p>
          <a:p>
            <a:pPr>
              <a:lnSpc>
                <a:spcPct val="100000"/>
              </a:lnSpc>
            </a:pPr>
            <a:r>
              <a:rPr lang="en-US" sz="2000" dirty="0"/>
              <a:t>Decision Tree:</a:t>
            </a:r>
          </a:p>
          <a:p>
            <a:pPr marL="0" indent="0">
              <a:lnSpc>
                <a:spcPct val="100000"/>
              </a:lnSpc>
              <a:buNone/>
            </a:pPr>
            <a:endParaRPr lang="en-US" sz="2000" dirty="0"/>
          </a:p>
          <a:p>
            <a:pPr marL="0" indent="0">
              <a:lnSpc>
                <a:spcPct val="100000"/>
              </a:lnSpc>
              <a:buNone/>
            </a:pPr>
            <a:endParaRPr lang="en-US" sz="2000" dirty="0"/>
          </a:p>
          <a:p>
            <a:pPr marL="0" indent="0">
              <a:lnSpc>
                <a:spcPct val="100000"/>
              </a:lnSpc>
              <a:buNone/>
            </a:pPr>
            <a:endParaRPr lang="en-US" sz="2000" dirty="0"/>
          </a:p>
          <a:p>
            <a:pPr>
              <a:lnSpc>
                <a:spcPct val="100000"/>
              </a:lnSpc>
            </a:pPr>
            <a:r>
              <a:rPr lang="en-US" sz="2000" dirty="0"/>
              <a:t>Random Forest:</a:t>
            </a:r>
          </a:p>
          <a:p>
            <a:pPr marL="0" indent="0">
              <a:buNone/>
            </a:pPr>
            <a:endParaRPr lang="en-IN" dirty="0"/>
          </a:p>
        </p:txBody>
      </p:sp>
      <p:pic>
        <p:nvPicPr>
          <p:cNvPr id="5" name="Picture 4">
            <a:extLst>
              <a:ext uri="{FF2B5EF4-FFF2-40B4-BE49-F238E27FC236}">
                <a16:creationId xmlns:a16="http://schemas.microsoft.com/office/drawing/2014/main" id="{FEF13473-8D0E-4A52-9AFF-EF85B5FB9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6" y="3032491"/>
            <a:ext cx="10242168" cy="1112616"/>
          </a:xfrm>
          <a:prstGeom prst="rect">
            <a:avLst/>
          </a:prstGeom>
        </p:spPr>
      </p:pic>
      <p:pic>
        <p:nvPicPr>
          <p:cNvPr id="7" name="Picture 6">
            <a:extLst>
              <a:ext uri="{FF2B5EF4-FFF2-40B4-BE49-F238E27FC236}">
                <a16:creationId xmlns:a16="http://schemas.microsoft.com/office/drawing/2014/main" id="{96255782-EAC7-4B0B-B775-307EDCADA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43" y="4945117"/>
            <a:ext cx="10348857" cy="944962"/>
          </a:xfrm>
          <a:prstGeom prst="rect">
            <a:avLst/>
          </a:prstGeom>
        </p:spPr>
      </p:pic>
    </p:spTree>
    <p:extLst>
      <p:ext uri="{BB962C8B-B14F-4D97-AF65-F5344CB8AC3E}">
        <p14:creationId xmlns:p14="http://schemas.microsoft.com/office/powerpoint/2010/main" val="376634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975C2-0D0B-4B4C-A3A4-E5646C07F067}"/>
              </a:ext>
            </a:extLst>
          </p:cNvPr>
          <p:cNvSpPr>
            <a:spLocks noGrp="1"/>
          </p:cNvSpPr>
          <p:nvPr>
            <p:ph idx="1"/>
          </p:nvPr>
        </p:nvSpPr>
        <p:spPr>
          <a:xfrm>
            <a:off x="838200" y="363984"/>
            <a:ext cx="10515600" cy="541538"/>
          </a:xfrm>
        </p:spPr>
        <p:txBody>
          <a:bodyPr>
            <a:normAutofit/>
          </a:bodyPr>
          <a:lstStyle/>
          <a:p>
            <a:r>
              <a:rPr lang="en-US" sz="2000" dirty="0"/>
              <a:t>K- Nearest Neighbors:</a:t>
            </a:r>
            <a:endParaRPr lang="en-IN" sz="2000" dirty="0"/>
          </a:p>
        </p:txBody>
      </p:sp>
      <p:pic>
        <p:nvPicPr>
          <p:cNvPr id="5" name="Picture 4">
            <a:extLst>
              <a:ext uri="{FF2B5EF4-FFF2-40B4-BE49-F238E27FC236}">
                <a16:creationId xmlns:a16="http://schemas.microsoft.com/office/drawing/2014/main" id="{287ECFD5-B09A-41E8-ADD9-393E7536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45" y="882192"/>
            <a:ext cx="10272650" cy="929721"/>
          </a:xfrm>
          <a:prstGeom prst="rect">
            <a:avLst/>
          </a:prstGeom>
        </p:spPr>
      </p:pic>
      <p:sp>
        <p:nvSpPr>
          <p:cNvPr id="6" name="TextBox 5">
            <a:extLst>
              <a:ext uri="{FF2B5EF4-FFF2-40B4-BE49-F238E27FC236}">
                <a16:creationId xmlns:a16="http://schemas.microsoft.com/office/drawing/2014/main" id="{E71D7912-FAC5-4D74-9B32-C9EEA6490964}"/>
              </a:ext>
            </a:extLst>
          </p:cNvPr>
          <p:cNvSpPr txBox="1"/>
          <p:nvPr/>
        </p:nvSpPr>
        <p:spPr>
          <a:xfrm>
            <a:off x="838200" y="1899821"/>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a:t>
            </a:r>
            <a:endParaRPr lang="en-IN" dirty="0"/>
          </a:p>
        </p:txBody>
      </p:sp>
      <p:sp>
        <p:nvSpPr>
          <p:cNvPr id="7" name="TextBox 6">
            <a:extLst>
              <a:ext uri="{FF2B5EF4-FFF2-40B4-BE49-F238E27FC236}">
                <a16:creationId xmlns:a16="http://schemas.microsoft.com/office/drawing/2014/main" id="{EAE8C6E3-2A28-413C-847B-C57CE386CF7A}"/>
              </a:ext>
            </a:extLst>
          </p:cNvPr>
          <p:cNvSpPr txBox="1"/>
          <p:nvPr/>
        </p:nvSpPr>
        <p:spPr>
          <a:xfrm>
            <a:off x="838200" y="3392169"/>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endParaRPr lang="en-IN" dirty="0"/>
          </a:p>
        </p:txBody>
      </p:sp>
      <p:sp>
        <p:nvSpPr>
          <p:cNvPr id="8" name="TextBox 7">
            <a:extLst>
              <a:ext uri="{FF2B5EF4-FFF2-40B4-BE49-F238E27FC236}">
                <a16:creationId xmlns:a16="http://schemas.microsoft.com/office/drawing/2014/main" id="{060EF970-A2C4-4324-9928-00219A9D75D5}"/>
              </a:ext>
            </a:extLst>
          </p:cNvPr>
          <p:cNvSpPr txBox="1"/>
          <p:nvPr/>
        </p:nvSpPr>
        <p:spPr>
          <a:xfrm>
            <a:off x="838200" y="5012118"/>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Voting Classifier:</a:t>
            </a:r>
            <a:endParaRPr lang="en-IN" dirty="0"/>
          </a:p>
        </p:txBody>
      </p:sp>
      <p:pic>
        <p:nvPicPr>
          <p:cNvPr id="10" name="Picture 9">
            <a:extLst>
              <a:ext uri="{FF2B5EF4-FFF2-40B4-BE49-F238E27FC236}">
                <a16:creationId xmlns:a16="http://schemas.microsoft.com/office/drawing/2014/main" id="{9F680583-3CB7-4DBD-A1FF-6500F5451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5" y="2309063"/>
            <a:ext cx="10310754" cy="914479"/>
          </a:xfrm>
          <a:prstGeom prst="rect">
            <a:avLst/>
          </a:prstGeom>
        </p:spPr>
      </p:pic>
      <p:pic>
        <p:nvPicPr>
          <p:cNvPr id="12" name="Picture 11">
            <a:extLst>
              <a:ext uri="{FF2B5EF4-FFF2-40B4-BE49-F238E27FC236}">
                <a16:creationId xmlns:a16="http://schemas.microsoft.com/office/drawing/2014/main" id="{A9C19CD1-70D4-4E25-8B4C-10B1ACCFD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945" y="3846159"/>
            <a:ext cx="10303133" cy="952583"/>
          </a:xfrm>
          <a:prstGeom prst="rect">
            <a:avLst/>
          </a:prstGeom>
        </p:spPr>
      </p:pic>
      <p:pic>
        <p:nvPicPr>
          <p:cNvPr id="14" name="Picture 13">
            <a:extLst>
              <a:ext uri="{FF2B5EF4-FFF2-40B4-BE49-F238E27FC236}">
                <a16:creationId xmlns:a16="http://schemas.microsoft.com/office/drawing/2014/main" id="{D7D550E1-2435-419E-9637-B49FA8E0D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426" y="5466108"/>
            <a:ext cx="10318374" cy="944962"/>
          </a:xfrm>
          <a:prstGeom prst="rect">
            <a:avLst/>
          </a:prstGeom>
        </p:spPr>
      </p:pic>
    </p:spTree>
    <p:extLst>
      <p:ext uri="{BB962C8B-B14F-4D97-AF65-F5344CB8AC3E}">
        <p14:creationId xmlns:p14="http://schemas.microsoft.com/office/powerpoint/2010/main" val="250133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BFA5-EAE7-4186-807A-16B165E6CDEF}"/>
              </a:ext>
            </a:extLst>
          </p:cNvPr>
          <p:cNvSpPr>
            <a:spLocks noGrp="1"/>
          </p:cNvSpPr>
          <p:nvPr>
            <p:ph type="title"/>
          </p:nvPr>
        </p:nvSpPr>
        <p:spPr>
          <a:xfrm>
            <a:off x="838200" y="296412"/>
            <a:ext cx="10515600" cy="1028669"/>
          </a:xfrm>
        </p:spPr>
        <p:txBody>
          <a:bodyPr>
            <a:normAutofit/>
          </a:bodyPr>
          <a:lstStyle/>
          <a:p>
            <a:r>
              <a:rPr lang="en-US" sz="4000" dirty="0"/>
              <a:t>Model Evaluation:-</a:t>
            </a:r>
            <a:endParaRPr lang="en-IN" sz="4000" dirty="0"/>
          </a:p>
        </p:txBody>
      </p:sp>
      <p:sp>
        <p:nvSpPr>
          <p:cNvPr id="3" name="Content Placeholder 2">
            <a:extLst>
              <a:ext uri="{FF2B5EF4-FFF2-40B4-BE49-F238E27FC236}">
                <a16:creationId xmlns:a16="http://schemas.microsoft.com/office/drawing/2014/main" id="{08626B77-AA24-46B7-832B-93FBAAD34C42}"/>
              </a:ext>
            </a:extLst>
          </p:cNvPr>
          <p:cNvSpPr>
            <a:spLocks noGrp="1"/>
          </p:cNvSpPr>
          <p:nvPr>
            <p:ph idx="1"/>
          </p:nvPr>
        </p:nvSpPr>
        <p:spPr>
          <a:xfrm>
            <a:off x="838200" y="1325081"/>
            <a:ext cx="10515600" cy="1732418"/>
          </a:xfrm>
        </p:spPr>
        <p:txBody>
          <a:bodyPr>
            <a:normAutofit fontScale="92500" lnSpcReduction="20000"/>
          </a:bodyPr>
          <a:lstStyle/>
          <a:p>
            <a:pPr marL="0" indent="0" algn="just">
              <a:lnSpc>
                <a:spcPct val="150000"/>
              </a:lnSpc>
              <a:buNone/>
            </a:pPr>
            <a:r>
              <a:rPr lang="en-US" sz="2000" dirty="0">
                <a:latin typeface="Inter"/>
              </a:rPr>
              <a:t>	</a:t>
            </a:r>
            <a:r>
              <a:rPr lang="en-US" sz="2000" dirty="0"/>
              <a:t>To evaluate the models and see whether performance of which model is better, We’ve created a data frame showing the accuracy as well as Recall 0 (TNR) and Recall 1 (TPR).</a:t>
            </a:r>
          </a:p>
          <a:p>
            <a:pPr marL="0" indent="0" algn="just">
              <a:lnSpc>
                <a:spcPct val="150000"/>
              </a:lnSpc>
              <a:buNone/>
            </a:pPr>
            <a:r>
              <a:rPr lang="en-US" sz="2000" dirty="0"/>
              <a:t>	We will evaluate our models based on these three factors.</a:t>
            </a:r>
            <a:endParaRPr lang="en-IN" sz="2000" dirty="0"/>
          </a:p>
        </p:txBody>
      </p:sp>
      <p:pic>
        <p:nvPicPr>
          <p:cNvPr id="5" name="Picture 4">
            <a:extLst>
              <a:ext uri="{FF2B5EF4-FFF2-40B4-BE49-F238E27FC236}">
                <a16:creationId xmlns:a16="http://schemas.microsoft.com/office/drawing/2014/main" id="{AB2D47C3-4743-4DA2-A2F4-DE1633CA1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7843"/>
            <a:ext cx="10394581" cy="2712955"/>
          </a:xfrm>
          <a:prstGeom prst="rect">
            <a:avLst/>
          </a:prstGeom>
        </p:spPr>
      </p:pic>
    </p:spTree>
    <p:extLst>
      <p:ext uri="{BB962C8B-B14F-4D97-AF65-F5344CB8AC3E}">
        <p14:creationId xmlns:p14="http://schemas.microsoft.com/office/powerpoint/2010/main" val="370362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3531A-6AC2-47B3-BD0F-E456E0DB1772}"/>
              </a:ext>
            </a:extLst>
          </p:cNvPr>
          <p:cNvSpPr>
            <a:spLocks noGrp="1"/>
          </p:cNvSpPr>
          <p:nvPr>
            <p:ph idx="1"/>
          </p:nvPr>
        </p:nvSpPr>
        <p:spPr>
          <a:xfrm>
            <a:off x="838200" y="798991"/>
            <a:ext cx="10515600" cy="5122415"/>
          </a:xfrm>
        </p:spPr>
        <p:txBody>
          <a:bodyPr>
            <a:normAutofit/>
          </a:bodyPr>
          <a:lstStyle/>
          <a:p>
            <a:pPr marL="0" indent="0" algn="just">
              <a:lnSpc>
                <a:spcPct val="150000"/>
              </a:lnSpc>
              <a:buNone/>
            </a:pPr>
            <a:r>
              <a:rPr lang="en-US" sz="2000" dirty="0"/>
              <a:t>	We can see that all the models are giving good value of Accuracy and Recall 0 but most of the models are highly failing for Recall 1. In our problem statement, we want to predict whether the patient is likely to get a stroke or not.</a:t>
            </a:r>
          </a:p>
          <a:p>
            <a:pPr marL="0" indent="0" algn="just">
              <a:lnSpc>
                <a:spcPct val="150000"/>
              </a:lnSpc>
              <a:buNone/>
            </a:pPr>
            <a:r>
              <a:rPr lang="en-US" sz="2000" dirty="0"/>
              <a:t>	So we are focusing on mainly on class 1 i.e. patients who got a stroke. We will select that model which is giving good value of Recall 1 because Recall 1 is giving us….. how many predictions are correct out of Actual class 1 records.</a:t>
            </a:r>
            <a:endParaRPr lang="en-IN" sz="2000" dirty="0"/>
          </a:p>
        </p:txBody>
      </p:sp>
    </p:spTree>
    <p:extLst>
      <p:ext uri="{BB962C8B-B14F-4D97-AF65-F5344CB8AC3E}">
        <p14:creationId xmlns:p14="http://schemas.microsoft.com/office/powerpoint/2010/main" val="374540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C18C-0FF8-4451-B49E-ED287F3FB6A4}"/>
              </a:ext>
            </a:extLst>
          </p:cNvPr>
          <p:cNvSpPr>
            <a:spLocks noGrp="1"/>
          </p:cNvSpPr>
          <p:nvPr>
            <p:ph type="title"/>
          </p:nvPr>
        </p:nvSpPr>
        <p:spPr>
          <a:xfrm>
            <a:off x="838200" y="365125"/>
            <a:ext cx="10515600" cy="1250611"/>
          </a:xfrm>
        </p:spPr>
        <p:txBody>
          <a:bodyPr>
            <a:normAutofit/>
          </a:bodyPr>
          <a:lstStyle/>
          <a:p>
            <a:r>
              <a:rPr lang="en-US" sz="4000" dirty="0"/>
              <a:t>Real-World Applications:</a:t>
            </a:r>
            <a:endParaRPr lang="en-IN" sz="4000" dirty="0"/>
          </a:p>
        </p:txBody>
      </p:sp>
      <p:sp>
        <p:nvSpPr>
          <p:cNvPr id="3" name="Content Placeholder 2">
            <a:extLst>
              <a:ext uri="{FF2B5EF4-FFF2-40B4-BE49-F238E27FC236}">
                <a16:creationId xmlns:a16="http://schemas.microsoft.com/office/drawing/2014/main" id="{E4368E06-C9BB-44D7-AE82-0DC84E133E2D}"/>
              </a:ext>
            </a:extLst>
          </p:cNvPr>
          <p:cNvSpPr>
            <a:spLocks noGrp="1"/>
          </p:cNvSpPr>
          <p:nvPr>
            <p:ph idx="1"/>
          </p:nvPr>
        </p:nvSpPr>
        <p:spPr>
          <a:xfrm>
            <a:off x="838200" y="1704513"/>
            <a:ext cx="10515600" cy="4472450"/>
          </a:xfrm>
        </p:spPr>
        <p:txBody>
          <a:bodyPr>
            <a:normAutofit fontScale="92500"/>
          </a:bodyPr>
          <a:lstStyle/>
          <a:p>
            <a:pPr marL="0" indent="0" algn="just">
              <a:lnSpc>
                <a:spcPct val="150000"/>
              </a:lnSpc>
              <a:buNone/>
            </a:pPr>
            <a:r>
              <a:rPr lang="en-US" sz="2000" b="0" i="0" dirty="0">
                <a:solidFill>
                  <a:srgbClr val="000000"/>
                </a:solidFill>
                <a:effectLst/>
              </a:rPr>
              <a:t>	Stroke is a life-threatening medical illness that should be treated as soon as possible to avoid further complications. The development of an ML model could aid in the early detection of stroke and the subsequent mitigation of its severe consequences. The effectiveness of several ML algorithms in properly predicting stroke based on a number of physiological variables is investigated in this study.  Support Vector Machine outperforms the other methods tested</a:t>
            </a:r>
            <a:r>
              <a:rPr lang="en-IN" sz="2000" b="0" i="0" dirty="0">
                <a:solidFill>
                  <a:srgbClr val="000000"/>
                </a:solidFill>
                <a:effectLst/>
              </a:rPr>
              <a:t>. </a:t>
            </a:r>
            <a:r>
              <a:rPr lang="en-US" sz="2000" b="0" i="0" dirty="0">
                <a:solidFill>
                  <a:srgbClr val="000000"/>
                </a:solidFill>
                <a:effectLst/>
              </a:rPr>
              <a:t>The future scope of this study is that using a larger dataset and machine learning models, such as AdaBoost, SVM, and Bagging, the framework models may be enhanced. In exchange for just providing some basic information, the machine learning architecture may help the general public in determining the likelihood of a stroke occurring in a patient. In an ideal world, it would help patients obtain early treatment for strokes.</a:t>
            </a:r>
          </a:p>
        </p:txBody>
      </p:sp>
    </p:spTree>
    <p:extLst>
      <p:ext uri="{BB962C8B-B14F-4D97-AF65-F5344CB8AC3E}">
        <p14:creationId xmlns:p14="http://schemas.microsoft.com/office/powerpoint/2010/main" val="134345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1223-D5FB-44CF-924D-582E6FD83A0D}"/>
              </a:ext>
            </a:extLst>
          </p:cNvPr>
          <p:cNvSpPr>
            <a:spLocks noGrp="1"/>
          </p:cNvSpPr>
          <p:nvPr>
            <p:ph type="title"/>
          </p:nvPr>
        </p:nvSpPr>
        <p:spPr>
          <a:xfrm>
            <a:off x="1066800" y="2624328"/>
            <a:ext cx="10058400" cy="1609344"/>
          </a:xfrm>
        </p:spPr>
        <p:txBody>
          <a:bodyPr>
            <a:noAutofit/>
          </a:bodyPr>
          <a:lstStyle/>
          <a:p>
            <a:pPr algn="ctr"/>
            <a:r>
              <a:rPr lang="en-US" sz="16300" dirty="0"/>
              <a:t>Thank You</a:t>
            </a:r>
            <a:endParaRPr lang="en-IN" sz="16300" dirty="0"/>
          </a:p>
        </p:txBody>
      </p:sp>
    </p:spTree>
    <p:extLst>
      <p:ext uri="{BB962C8B-B14F-4D97-AF65-F5344CB8AC3E}">
        <p14:creationId xmlns:p14="http://schemas.microsoft.com/office/powerpoint/2010/main" val="204422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DA27-2C7E-47E0-BFD3-CFC260A53E4B}"/>
              </a:ext>
            </a:extLst>
          </p:cNvPr>
          <p:cNvSpPr>
            <a:spLocks noGrp="1"/>
          </p:cNvSpPr>
          <p:nvPr>
            <p:ph type="title"/>
          </p:nvPr>
        </p:nvSpPr>
        <p:spPr>
          <a:xfrm>
            <a:off x="838200" y="445024"/>
            <a:ext cx="10515600" cy="1135201"/>
          </a:xfrm>
        </p:spPr>
        <p:txBody>
          <a:bodyPr>
            <a:normAutofit/>
          </a:bodyPr>
          <a:lstStyle/>
          <a:p>
            <a:r>
              <a:rPr lang="en-US" sz="4000" dirty="0"/>
              <a:t>Contents:</a:t>
            </a:r>
            <a:endParaRPr lang="en-IN" sz="4000" dirty="0"/>
          </a:p>
        </p:txBody>
      </p:sp>
      <p:sp>
        <p:nvSpPr>
          <p:cNvPr id="3" name="Content Placeholder 2">
            <a:extLst>
              <a:ext uri="{FF2B5EF4-FFF2-40B4-BE49-F238E27FC236}">
                <a16:creationId xmlns:a16="http://schemas.microsoft.com/office/drawing/2014/main" id="{A008D14A-1AD7-4009-B763-B2BFE31694A4}"/>
              </a:ext>
            </a:extLst>
          </p:cNvPr>
          <p:cNvSpPr>
            <a:spLocks noGrp="1"/>
          </p:cNvSpPr>
          <p:nvPr>
            <p:ph idx="1"/>
          </p:nvPr>
        </p:nvSpPr>
        <p:spPr>
          <a:xfrm>
            <a:off x="838200" y="1864310"/>
            <a:ext cx="10515600" cy="4181382"/>
          </a:xfrm>
        </p:spPr>
        <p:txBody>
          <a:bodyPr>
            <a:normAutofit/>
          </a:bodyPr>
          <a:lstStyle/>
          <a:p>
            <a:r>
              <a:rPr lang="en-US" sz="2400" dirty="0"/>
              <a:t>Objective / Problem Statement</a:t>
            </a:r>
          </a:p>
          <a:p>
            <a:r>
              <a:rPr lang="en-US" sz="2400" dirty="0"/>
              <a:t>Dataset Description</a:t>
            </a:r>
          </a:p>
          <a:p>
            <a:r>
              <a:rPr lang="en-IN" sz="2400" dirty="0"/>
              <a:t>Importing the data</a:t>
            </a:r>
          </a:p>
          <a:p>
            <a:r>
              <a:rPr lang="en-IN" sz="2400" dirty="0"/>
              <a:t>Exploratory Data Analysis (EDA)</a:t>
            </a:r>
          </a:p>
          <a:p>
            <a:r>
              <a:rPr lang="en-IN" sz="2400" dirty="0"/>
              <a:t>Data Cleaning / Data Pre-processing</a:t>
            </a:r>
          </a:p>
          <a:p>
            <a:r>
              <a:rPr lang="en-IN" sz="2400" dirty="0"/>
              <a:t>Model Building</a:t>
            </a:r>
          </a:p>
          <a:p>
            <a:r>
              <a:rPr lang="en-IN" sz="2400" dirty="0"/>
              <a:t>Model Evaluation</a:t>
            </a:r>
          </a:p>
          <a:p>
            <a:r>
              <a:rPr lang="en-IN" sz="2400" dirty="0"/>
              <a:t>Real-World Application</a:t>
            </a:r>
          </a:p>
        </p:txBody>
      </p:sp>
    </p:spTree>
    <p:extLst>
      <p:ext uri="{BB962C8B-B14F-4D97-AF65-F5344CB8AC3E}">
        <p14:creationId xmlns:p14="http://schemas.microsoft.com/office/powerpoint/2010/main" val="383134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0E4-E902-4CC4-B970-66E611CEBD9B}"/>
              </a:ext>
            </a:extLst>
          </p:cNvPr>
          <p:cNvSpPr>
            <a:spLocks noGrp="1"/>
          </p:cNvSpPr>
          <p:nvPr>
            <p:ph type="title"/>
          </p:nvPr>
        </p:nvSpPr>
        <p:spPr/>
        <p:txBody>
          <a:bodyPr/>
          <a:lstStyle/>
          <a:p>
            <a:r>
              <a:rPr lang="en-US" dirty="0"/>
              <a:t>Objective / Problem Statement:</a:t>
            </a:r>
            <a:endParaRPr lang="en-IN" dirty="0"/>
          </a:p>
        </p:txBody>
      </p:sp>
      <p:sp>
        <p:nvSpPr>
          <p:cNvPr id="3" name="Content Placeholder 2">
            <a:extLst>
              <a:ext uri="{FF2B5EF4-FFF2-40B4-BE49-F238E27FC236}">
                <a16:creationId xmlns:a16="http://schemas.microsoft.com/office/drawing/2014/main" id="{649AC765-DAD6-4EED-9AD3-A81D9D7CBA6E}"/>
              </a:ext>
            </a:extLst>
          </p:cNvPr>
          <p:cNvSpPr>
            <a:spLocks noGrp="1"/>
          </p:cNvSpPr>
          <p:nvPr>
            <p:ph idx="1"/>
          </p:nvPr>
        </p:nvSpPr>
        <p:spPr/>
        <p:txBody>
          <a:bodyPr>
            <a:normAutofit/>
          </a:bodyPr>
          <a:lstStyle/>
          <a:p>
            <a:pPr marL="0" indent="0" algn="just">
              <a:lnSpc>
                <a:spcPct val="150000"/>
              </a:lnSpc>
              <a:buNone/>
            </a:pPr>
            <a:r>
              <a:rPr lang="en-US" sz="2400" dirty="0"/>
              <a:t>	</a:t>
            </a:r>
            <a:r>
              <a:rPr lang="en-US" sz="2000" b="0" i="0" dirty="0">
                <a:effectLst/>
              </a:rPr>
              <a:t>According to the World Health Organization (WHO) stroke is the 2nd leading cause of death globally, responsible for approximately 11% of total deaths. In this project we are going to predict whether a patient is likely to get stroke based on the input parameters like gender, age, various diseases, and smoking status, etc.</a:t>
            </a:r>
          </a:p>
          <a:p>
            <a:pPr marL="0" indent="0" algn="just">
              <a:lnSpc>
                <a:spcPct val="150000"/>
              </a:lnSpc>
              <a:buNone/>
            </a:pPr>
            <a:r>
              <a:rPr lang="en-US" sz="2000" dirty="0"/>
              <a:t>	In this project, we are using </a:t>
            </a:r>
            <a:r>
              <a:rPr lang="en-US" sz="2000" dirty="0" err="1"/>
              <a:t>Jupyter</a:t>
            </a:r>
            <a:r>
              <a:rPr lang="en-US" sz="2000" dirty="0"/>
              <a:t> Notebook to create a machine learning model on the stroke dataset.</a:t>
            </a:r>
            <a:endParaRPr lang="en-IN" sz="2400" dirty="0"/>
          </a:p>
        </p:txBody>
      </p:sp>
    </p:spTree>
    <p:extLst>
      <p:ext uri="{BB962C8B-B14F-4D97-AF65-F5344CB8AC3E}">
        <p14:creationId xmlns:p14="http://schemas.microsoft.com/office/powerpoint/2010/main" val="42714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D66D-C871-4B04-8591-5F4FAF6BE691}"/>
              </a:ext>
            </a:extLst>
          </p:cNvPr>
          <p:cNvSpPr>
            <a:spLocks noGrp="1"/>
          </p:cNvSpPr>
          <p:nvPr>
            <p:ph type="title"/>
          </p:nvPr>
        </p:nvSpPr>
        <p:spPr>
          <a:xfrm>
            <a:off x="838200" y="164237"/>
            <a:ext cx="10515600" cy="1131903"/>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A341801F-CD7D-45E8-8169-E6A24E7028FC}"/>
              </a:ext>
            </a:extLst>
          </p:cNvPr>
          <p:cNvSpPr>
            <a:spLocks noGrp="1"/>
          </p:cNvSpPr>
          <p:nvPr>
            <p:ph idx="1"/>
          </p:nvPr>
        </p:nvSpPr>
        <p:spPr>
          <a:xfrm>
            <a:off x="838200" y="1393794"/>
            <a:ext cx="10515600" cy="5299969"/>
          </a:xfrm>
        </p:spPr>
        <p:txBody>
          <a:bodyPr>
            <a:normAutofit fontScale="70000" lnSpcReduction="20000"/>
          </a:bodyPr>
          <a:lstStyle/>
          <a:p>
            <a:pPr>
              <a:lnSpc>
                <a:spcPct val="120000"/>
              </a:lnSpc>
            </a:pPr>
            <a:r>
              <a:rPr lang="en-US" b="0" i="0" dirty="0">
                <a:effectLst/>
                <a:latin typeface="Inter"/>
              </a:rPr>
              <a:t> </a:t>
            </a:r>
            <a:r>
              <a:rPr lang="en-US" sz="2600" b="0" i="0" dirty="0">
                <a:effectLst/>
              </a:rPr>
              <a:t>id: unique identifier</a:t>
            </a:r>
          </a:p>
          <a:p>
            <a:pPr>
              <a:lnSpc>
                <a:spcPct val="120000"/>
              </a:lnSpc>
            </a:pPr>
            <a:r>
              <a:rPr lang="en-US" sz="2600" b="0" i="0" dirty="0">
                <a:effectLst/>
              </a:rPr>
              <a:t>gender: "Male", "Female" or "Other“</a:t>
            </a:r>
          </a:p>
          <a:p>
            <a:pPr>
              <a:lnSpc>
                <a:spcPct val="120000"/>
              </a:lnSpc>
            </a:pPr>
            <a:r>
              <a:rPr lang="en-US" sz="2600" b="0" i="0" dirty="0">
                <a:effectLst/>
              </a:rPr>
              <a:t>age: age of the patient</a:t>
            </a:r>
          </a:p>
          <a:p>
            <a:pPr>
              <a:lnSpc>
                <a:spcPct val="120000"/>
              </a:lnSpc>
            </a:pPr>
            <a:r>
              <a:rPr lang="en-US" sz="2600" b="0" i="0" dirty="0">
                <a:effectLst/>
              </a:rPr>
              <a:t>hypertension: 0 if the patient doesn't have hypertension, 1 if the patient has hypertension</a:t>
            </a:r>
          </a:p>
          <a:p>
            <a:pPr>
              <a:lnSpc>
                <a:spcPct val="120000"/>
              </a:lnSpc>
            </a:pPr>
            <a:r>
              <a:rPr lang="en-US" sz="2600" b="0" i="0" dirty="0" err="1">
                <a:effectLst/>
              </a:rPr>
              <a:t>heart_disease</a:t>
            </a:r>
            <a:r>
              <a:rPr lang="en-US" sz="2600" b="0" i="0" dirty="0">
                <a:effectLst/>
              </a:rPr>
              <a:t>: 0 if the patient doesn't have any heart diseases, 1 if the patient has a heart disease</a:t>
            </a:r>
          </a:p>
          <a:p>
            <a:pPr>
              <a:lnSpc>
                <a:spcPct val="120000"/>
              </a:lnSpc>
            </a:pPr>
            <a:r>
              <a:rPr lang="en-US" sz="2600" b="0" i="0" dirty="0" err="1">
                <a:effectLst/>
              </a:rPr>
              <a:t>ever_married</a:t>
            </a:r>
            <a:r>
              <a:rPr lang="en-US" sz="2600" b="0" i="0" dirty="0">
                <a:effectLst/>
              </a:rPr>
              <a:t>: "No" or "Yes“</a:t>
            </a:r>
          </a:p>
          <a:p>
            <a:pPr>
              <a:lnSpc>
                <a:spcPct val="120000"/>
              </a:lnSpc>
            </a:pPr>
            <a:r>
              <a:rPr lang="en-US" sz="2600" b="0" i="0" dirty="0" err="1">
                <a:effectLst/>
              </a:rPr>
              <a:t>work_type</a:t>
            </a:r>
            <a:r>
              <a:rPr lang="en-US" sz="2600" b="0" i="0" dirty="0">
                <a:effectLst/>
              </a:rPr>
              <a:t>: "children", "</a:t>
            </a:r>
            <a:r>
              <a:rPr lang="en-US" sz="2600" b="0" i="0" dirty="0" err="1">
                <a:effectLst/>
              </a:rPr>
              <a:t>Govt_job</a:t>
            </a:r>
            <a:r>
              <a:rPr lang="en-US" sz="2600" b="0" i="0" dirty="0">
                <a:effectLst/>
              </a:rPr>
              <a:t>", "Never_worked", "Private" or "Self-employed“</a:t>
            </a:r>
          </a:p>
          <a:p>
            <a:pPr>
              <a:lnSpc>
                <a:spcPct val="120000"/>
              </a:lnSpc>
            </a:pPr>
            <a:r>
              <a:rPr lang="en-US" sz="2600" b="0" i="0" dirty="0" err="1">
                <a:effectLst/>
              </a:rPr>
              <a:t>Residence_type</a:t>
            </a:r>
            <a:r>
              <a:rPr lang="en-US" sz="2600" b="0" i="0" dirty="0">
                <a:effectLst/>
              </a:rPr>
              <a:t>: "Rural" or "Urban“</a:t>
            </a:r>
          </a:p>
          <a:p>
            <a:pPr>
              <a:lnSpc>
                <a:spcPct val="120000"/>
              </a:lnSpc>
            </a:pPr>
            <a:r>
              <a:rPr lang="en-US" sz="2600" b="0" i="0" dirty="0" err="1">
                <a:effectLst/>
              </a:rPr>
              <a:t>avg_glucose_level</a:t>
            </a:r>
            <a:r>
              <a:rPr lang="en-US" sz="2600" b="0" i="0" dirty="0">
                <a:effectLst/>
              </a:rPr>
              <a:t>: average glucose level in blood</a:t>
            </a:r>
          </a:p>
          <a:p>
            <a:pPr>
              <a:lnSpc>
                <a:spcPct val="120000"/>
              </a:lnSpc>
            </a:pPr>
            <a:r>
              <a:rPr lang="en-US" sz="2600" b="0" i="0" dirty="0" err="1">
                <a:effectLst/>
              </a:rPr>
              <a:t>bmi</a:t>
            </a:r>
            <a:r>
              <a:rPr lang="en-US" sz="2600" b="0" i="0" dirty="0">
                <a:effectLst/>
              </a:rPr>
              <a:t>: body mass index</a:t>
            </a:r>
          </a:p>
          <a:p>
            <a:pPr>
              <a:lnSpc>
                <a:spcPct val="120000"/>
              </a:lnSpc>
            </a:pPr>
            <a:r>
              <a:rPr lang="en-US" sz="2600" b="0" i="0" dirty="0" err="1">
                <a:effectLst/>
              </a:rPr>
              <a:t>smoking_status</a:t>
            </a:r>
            <a:r>
              <a:rPr lang="en-US" sz="2600" b="0" i="0" dirty="0">
                <a:effectLst/>
              </a:rPr>
              <a:t>: "formerly smoked", "never smoked", "smokes" or "Unknown“</a:t>
            </a:r>
          </a:p>
          <a:p>
            <a:pPr>
              <a:lnSpc>
                <a:spcPct val="120000"/>
              </a:lnSpc>
            </a:pPr>
            <a:r>
              <a:rPr lang="en-US" sz="2600" b="0" i="0" dirty="0">
                <a:effectLst/>
              </a:rPr>
              <a:t>stroke: Yes if the patient had a stroke or No if not</a:t>
            </a:r>
            <a:endParaRPr lang="en-IN" dirty="0"/>
          </a:p>
        </p:txBody>
      </p:sp>
    </p:spTree>
    <p:extLst>
      <p:ext uri="{BB962C8B-B14F-4D97-AF65-F5344CB8AC3E}">
        <p14:creationId xmlns:p14="http://schemas.microsoft.com/office/powerpoint/2010/main" val="164075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D240-674A-456F-98AB-228A5E87DF10}"/>
              </a:ext>
            </a:extLst>
          </p:cNvPr>
          <p:cNvSpPr>
            <a:spLocks noGrp="1"/>
          </p:cNvSpPr>
          <p:nvPr>
            <p:ph type="title"/>
          </p:nvPr>
        </p:nvSpPr>
        <p:spPr>
          <a:xfrm>
            <a:off x="838200" y="185569"/>
            <a:ext cx="10515600" cy="1092816"/>
          </a:xfrm>
        </p:spPr>
        <p:txBody>
          <a:bodyPr>
            <a:normAutofit/>
          </a:bodyPr>
          <a:lstStyle/>
          <a:p>
            <a:r>
              <a:rPr lang="en-US" sz="4000" dirty="0"/>
              <a:t>Importing the data:-</a:t>
            </a:r>
            <a:endParaRPr lang="en-IN" sz="4000" dirty="0"/>
          </a:p>
        </p:txBody>
      </p:sp>
      <p:sp>
        <p:nvSpPr>
          <p:cNvPr id="9" name="Content Placeholder 8">
            <a:extLst>
              <a:ext uri="{FF2B5EF4-FFF2-40B4-BE49-F238E27FC236}">
                <a16:creationId xmlns:a16="http://schemas.microsoft.com/office/drawing/2014/main" id="{B0749F79-964B-4036-BF7E-C0BC287A0344}"/>
              </a:ext>
            </a:extLst>
          </p:cNvPr>
          <p:cNvSpPr>
            <a:spLocks noGrp="1"/>
          </p:cNvSpPr>
          <p:nvPr>
            <p:ph idx="1"/>
          </p:nvPr>
        </p:nvSpPr>
        <p:spPr>
          <a:xfrm>
            <a:off x="838200" y="3240350"/>
            <a:ext cx="10315112" cy="523782"/>
          </a:xfrm>
        </p:spPr>
        <p:txBody>
          <a:bodyPr>
            <a:normAutofit/>
          </a:bodyPr>
          <a:lstStyle/>
          <a:p>
            <a:pPr marL="0" indent="0">
              <a:buNone/>
            </a:pPr>
            <a:r>
              <a:rPr lang="en-US" sz="2000" dirty="0"/>
              <a:t>Dataset Preview:</a:t>
            </a:r>
            <a:endParaRPr lang="en-IN" sz="2000" dirty="0"/>
          </a:p>
        </p:txBody>
      </p:sp>
      <p:pic>
        <p:nvPicPr>
          <p:cNvPr id="13" name="Picture 12">
            <a:extLst>
              <a:ext uri="{FF2B5EF4-FFF2-40B4-BE49-F238E27FC236}">
                <a16:creationId xmlns:a16="http://schemas.microsoft.com/office/drawing/2014/main" id="{A7A2BA51-C85F-4059-9F91-21745A02F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64132"/>
            <a:ext cx="10539373" cy="2217612"/>
          </a:xfrm>
          <a:prstGeom prst="rect">
            <a:avLst/>
          </a:prstGeom>
        </p:spPr>
      </p:pic>
      <p:pic>
        <p:nvPicPr>
          <p:cNvPr id="15" name="Picture 14">
            <a:extLst>
              <a:ext uri="{FF2B5EF4-FFF2-40B4-BE49-F238E27FC236}">
                <a16:creationId xmlns:a16="http://schemas.microsoft.com/office/drawing/2014/main" id="{E90C0CDE-739D-4C91-9F36-D9B2E351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71" y="1170457"/>
            <a:ext cx="10348857" cy="1463167"/>
          </a:xfrm>
          <a:prstGeom prst="rect">
            <a:avLst/>
          </a:prstGeom>
        </p:spPr>
      </p:pic>
    </p:spTree>
    <p:extLst>
      <p:ext uri="{BB962C8B-B14F-4D97-AF65-F5344CB8AC3E}">
        <p14:creationId xmlns:p14="http://schemas.microsoft.com/office/powerpoint/2010/main" val="4977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B23A-274C-4B21-9526-B22490427DD8}"/>
              </a:ext>
            </a:extLst>
          </p:cNvPr>
          <p:cNvSpPr>
            <a:spLocks noGrp="1"/>
          </p:cNvSpPr>
          <p:nvPr>
            <p:ph type="title"/>
          </p:nvPr>
        </p:nvSpPr>
        <p:spPr>
          <a:xfrm>
            <a:off x="838200" y="169816"/>
            <a:ext cx="10515600" cy="1152957"/>
          </a:xfrm>
        </p:spPr>
        <p:txBody>
          <a:bodyPr>
            <a:normAutofit/>
          </a:bodyPr>
          <a:lstStyle/>
          <a:p>
            <a:r>
              <a:rPr lang="en-US" sz="4000" dirty="0"/>
              <a:t>Exploratory Data Analysis:-</a:t>
            </a:r>
            <a:endParaRPr lang="en-IN" sz="4000" dirty="0"/>
          </a:p>
        </p:txBody>
      </p:sp>
      <p:pic>
        <p:nvPicPr>
          <p:cNvPr id="30" name="Content Placeholder 29">
            <a:extLst>
              <a:ext uri="{FF2B5EF4-FFF2-40B4-BE49-F238E27FC236}">
                <a16:creationId xmlns:a16="http://schemas.microsoft.com/office/drawing/2014/main" id="{BDAE3F78-77BB-49A9-A859-F03981EB0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160" y="1216240"/>
            <a:ext cx="9508437" cy="5379867"/>
          </a:xfrm>
        </p:spPr>
      </p:pic>
    </p:spTree>
    <p:extLst>
      <p:ext uri="{BB962C8B-B14F-4D97-AF65-F5344CB8AC3E}">
        <p14:creationId xmlns:p14="http://schemas.microsoft.com/office/powerpoint/2010/main" val="323484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0E85D36-C30F-471C-A92C-D2E81DEF8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488" y="246990"/>
            <a:ext cx="7955024" cy="6364019"/>
          </a:xfrm>
        </p:spPr>
      </p:pic>
    </p:spTree>
    <p:extLst>
      <p:ext uri="{BB962C8B-B14F-4D97-AF65-F5344CB8AC3E}">
        <p14:creationId xmlns:p14="http://schemas.microsoft.com/office/powerpoint/2010/main" val="152090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9E63-4B85-4067-BE80-1289EEC460AC}"/>
              </a:ext>
            </a:extLst>
          </p:cNvPr>
          <p:cNvSpPr>
            <a:spLocks noGrp="1"/>
          </p:cNvSpPr>
          <p:nvPr>
            <p:ph type="title"/>
          </p:nvPr>
        </p:nvSpPr>
        <p:spPr>
          <a:xfrm>
            <a:off x="838200" y="365126"/>
            <a:ext cx="10515600" cy="1126324"/>
          </a:xfrm>
        </p:spPr>
        <p:txBody>
          <a:bodyPr>
            <a:normAutofit/>
          </a:bodyPr>
          <a:lstStyle/>
          <a:p>
            <a:r>
              <a:rPr lang="en-US" sz="4000" dirty="0"/>
              <a:t>Data Pre-processing:-</a:t>
            </a:r>
            <a:endParaRPr lang="en-IN" sz="4000" dirty="0"/>
          </a:p>
        </p:txBody>
      </p:sp>
      <p:sp>
        <p:nvSpPr>
          <p:cNvPr id="3" name="Content Placeholder 2">
            <a:extLst>
              <a:ext uri="{FF2B5EF4-FFF2-40B4-BE49-F238E27FC236}">
                <a16:creationId xmlns:a16="http://schemas.microsoft.com/office/drawing/2014/main" id="{8F07B1E3-9C15-452F-9FC7-668848025E3D}"/>
              </a:ext>
            </a:extLst>
          </p:cNvPr>
          <p:cNvSpPr>
            <a:spLocks noGrp="1"/>
          </p:cNvSpPr>
          <p:nvPr>
            <p:ph idx="1"/>
          </p:nvPr>
        </p:nvSpPr>
        <p:spPr>
          <a:xfrm>
            <a:off x="838200" y="1562470"/>
            <a:ext cx="10515600" cy="559294"/>
          </a:xfrm>
        </p:spPr>
        <p:txBody>
          <a:bodyPr>
            <a:normAutofit/>
          </a:bodyPr>
          <a:lstStyle/>
          <a:p>
            <a:r>
              <a:rPr lang="en-US" sz="2400" dirty="0"/>
              <a:t>Missing Value Imputation</a:t>
            </a:r>
            <a:endParaRPr lang="en-IN" sz="2400" dirty="0"/>
          </a:p>
        </p:txBody>
      </p:sp>
      <p:pic>
        <p:nvPicPr>
          <p:cNvPr id="5" name="Picture 4">
            <a:extLst>
              <a:ext uri="{FF2B5EF4-FFF2-40B4-BE49-F238E27FC236}">
                <a16:creationId xmlns:a16="http://schemas.microsoft.com/office/drawing/2014/main" id="{1A3B226E-CD8A-4489-9FF0-75E76F8EF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89" y="2192784"/>
            <a:ext cx="10394581" cy="4206605"/>
          </a:xfrm>
          <a:prstGeom prst="rect">
            <a:avLst/>
          </a:prstGeom>
        </p:spPr>
      </p:pic>
    </p:spTree>
    <p:extLst>
      <p:ext uri="{BB962C8B-B14F-4D97-AF65-F5344CB8AC3E}">
        <p14:creationId xmlns:p14="http://schemas.microsoft.com/office/powerpoint/2010/main" val="292423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F7AEE-5811-4EF7-9F02-9F760260F725}"/>
              </a:ext>
            </a:extLst>
          </p:cNvPr>
          <p:cNvSpPr>
            <a:spLocks noGrp="1"/>
          </p:cNvSpPr>
          <p:nvPr>
            <p:ph idx="1"/>
          </p:nvPr>
        </p:nvSpPr>
        <p:spPr>
          <a:xfrm>
            <a:off x="838200" y="2035519"/>
            <a:ext cx="10515600" cy="514904"/>
          </a:xfrm>
        </p:spPr>
        <p:txBody>
          <a:bodyPr>
            <a:normAutofit/>
          </a:bodyPr>
          <a:lstStyle/>
          <a:p>
            <a:r>
              <a:rPr lang="en-US" sz="2400" dirty="0"/>
              <a:t>Converting categorical data into numeric</a:t>
            </a:r>
            <a:endParaRPr lang="en-IN" sz="2400" dirty="0"/>
          </a:p>
        </p:txBody>
      </p:sp>
      <p:pic>
        <p:nvPicPr>
          <p:cNvPr id="8" name="Picture 7">
            <a:extLst>
              <a:ext uri="{FF2B5EF4-FFF2-40B4-BE49-F238E27FC236}">
                <a16:creationId xmlns:a16="http://schemas.microsoft.com/office/drawing/2014/main" id="{5E5EA3E8-A5A6-4352-A0A2-1DDDEE18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42544"/>
            <a:ext cx="10318374" cy="960203"/>
          </a:xfrm>
          <a:prstGeom prst="rect">
            <a:avLst/>
          </a:prstGeom>
        </p:spPr>
      </p:pic>
      <p:pic>
        <p:nvPicPr>
          <p:cNvPr id="10" name="Picture 9">
            <a:extLst>
              <a:ext uri="{FF2B5EF4-FFF2-40B4-BE49-F238E27FC236}">
                <a16:creationId xmlns:a16="http://schemas.microsoft.com/office/drawing/2014/main" id="{D8C220CB-0130-4C22-841E-A93A611A3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3" y="2702823"/>
            <a:ext cx="10280271" cy="3551228"/>
          </a:xfrm>
          <a:prstGeom prst="rect">
            <a:avLst/>
          </a:prstGeom>
        </p:spPr>
      </p:pic>
      <p:sp>
        <p:nvSpPr>
          <p:cNvPr id="6" name="Content Placeholder 2">
            <a:extLst>
              <a:ext uri="{FF2B5EF4-FFF2-40B4-BE49-F238E27FC236}">
                <a16:creationId xmlns:a16="http://schemas.microsoft.com/office/drawing/2014/main" id="{BB80708A-BC58-4753-8D5C-9E815F76E408}"/>
              </a:ext>
            </a:extLst>
          </p:cNvPr>
          <p:cNvSpPr txBox="1">
            <a:spLocks/>
          </p:cNvSpPr>
          <p:nvPr/>
        </p:nvSpPr>
        <p:spPr>
          <a:xfrm>
            <a:off x="876303" y="275240"/>
            <a:ext cx="10515600" cy="5149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Removing Id Column</a:t>
            </a:r>
            <a:endParaRPr lang="en-IN" sz="2400" dirty="0"/>
          </a:p>
          <a:p>
            <a:endParaRPr lang="en-IN" sz="2400" dirty="0"/>
          </a:p>
        </p:txBody>
      </p:sp>
    </p:spTree>
    <p:extLst>
      <p:ext uri="{BB962C8B-B14F-4D97-AF65-F5344CB8AC3E}">
        <p14:creationId xmlns:p14="http://schemas.microsoft.com/office/powerpoint/2010/main" val="90984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220</TotalTime>
  <Words>733</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Inter</vt:lpstr>
      <vt:lpstr>Rockwell</vt:lpstr>
      <vt:lpstr>Rockwell Condensed</vt:lpstr>
      <vt:lpstr>Wingdings</vt:lpstr>
      <vt:lpstr>Wood Type</vt:lpstr>
      <vt:lpstr>Stroke Dataset  A Classification Problem</vt:lpstr>
      <vt:lpstr>Contents:</vt:lpstr>
      <vt:lpstr>Objective / Problem Statement:</vt:lpstr>
      <vt:lpstr>Dataset Description:-</vt:lpstr>
      <vt:lpstr>Importing the data:-</vt:lpstr>
      <vt:lpstr>Exploratory Data Analysis:-</vt:lpstr>
      <vt:lpstr>PowerPoint Presentation</vt:lpstr>
      <vt:lpstr>Data Pre-processing:-</vt:lpstr>
      <vt:lpstr>PowerPoint Presentation</vt:lpstr>
      <vt:lpstr>PowerPoint Presentation</vt:lpstr>
      <vt:lpstr>PowerPoint Presentation</vt:lpstr>
      <vt:lpstr>PowerPoint Presentation</vt:lpstr>
      <vt:lpstr>Model Building:-</vt:lpstr>
      <vt:lpstr>PowerPoint Presentation</vt:lpstr>
      <vt:lpstr>Model Evaluation:-</vt:lpstr>
      <vt:lpstr>PowerPoint Presentation</vt:lpstr>
      <vt:lpstr>Real-World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Dataset  A Classification Problem</dc:title>
  <dc:creator>Manish</dc:creator>
  <cp:lastModifiedBy>SNEHAL SHINDE</cp:lastModifiedBy>
  <cp:revision>13</cp:revision>
  <dcterms:created xsi:type="dcterms:W3CDTF">2022-03-07T16:12:14Z</dcterms:created>
  <dcterms:modified xsi:type="dcterms:W3CDTF">2022-03-13T07:33:49Z</dcterms:modified>
</cp:coreProperties>
</file>