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notesMasterIdLst>
    <p:notesMasterId r:id="rId26"/>
  </p:notesMasterIdLst>
  <p:sldIdLst>
    <p:sldId id="256" r:id="rId5"/>
    <p:sldId id="257" r:id="rId6"/>
    <p:sldId id="258" r:id="rId7"/>
    <p:sldId id="268" r:id="rId8"/>
    <p:sldId id="269" r:id="rId9"/>
    <p:sldId id="270" r:id="rId10"/>
    <p:sldId id="277" r:id="rId11"/>
    <p:sldId id="278" r:id="rId12"/>
    <p:sldId id="279" r:id="rId13"/>
    <p:sldId id="273" r:id="rId14"/>
    <p:sldId id="259" r:id="rId15"/>
    <p:sldId id="280" r:id="rId16"/>
    <p:sldId id="288" r:id="rId17"/>
    <p:sldId id="261" r:id="rId18"/>
    <p:sldId id="287" r:id="rId19"/>
    <p:sldId id="285" r:id="rId20"/>
    <p:sldId id="286" r:id="rId21"/>
    <p:sldId id="263" r:id="rId22"/>
    <p:sldId id="276" r:id="rId23"/>
    <p:sldId id="275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7:23:04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975 0,'-956'0,"938"0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8:50:58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1582 0,'-28'2,"1"2,-1 0,1 1,-1 2,-50 20,-16 4,68-26,-1-1,0-2,0 0,0-2,-33-3,-12 1,-438 2,484 1,-46 9,46-6,-45 3,-211-8,263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7:23:07.6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1,'-322'22,"-10"0,173-11,6-1,-358-11,492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7:23:10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1452 1,'-213'12,"-3"-1,-420-12,610 3,1 1,-31 6,12-1,-5 1,27-4,-1-2,-35 2,-7-5,47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7:23:13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1474 1,'-717'0,"692"1,-45 9,-8 0,-25 3,31-3,7-1,29-3,-58 0,-101-6,177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8:50:39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23,'3801'0,"-3787"-1,0 0,0-1,15-5,30-3,-41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8:50:41.7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67,'509'0,"-464"-2,56-10,-37 3,61-9,-65 7,0 4,63 0,201 7,-305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8:50:44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45,'609'0,"-591"-1,0 0,29-8,22-2,17 0,-55 6,48-2,159 8,-219-1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8:50:49.1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23,'840'0,"-812"-1,47-9,-47 5,45-1,382 7,-436-1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08:50:54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1,'1520'0,"-1501"0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14D11-660D-4C31-BA3D-2ECCBB3B4CEB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E1ED-1F23-420E-A487-F1CFA7D542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2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3E0D-CFD1-4549-8631-EB5F38A3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5A1E0-819A-4A34-95E5-9F81CED6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74AF-491F-444D-AB59-8841B22A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479F-609E-468F-AA5F-8D5734AC6D2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01D66-DAC5-4B18-BD8F-974723D6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9DC8-AA6F-4694-96AF-C665123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0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EE62-F337-4CCB-81E2-893639F3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801AD-4429-4AAB-BBF5-2A2471DB0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A1BC-DCA0-4630-BA8A-3F5FEBE6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60A0-BAA2-4F9B-870B-05DDA663040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73A6-BAA9-4432-B359-225A8E1A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5047-9FFF-4218-9EE6-3A507362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74F9-D425-48F7-986B-97028A3A1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F83E5-7184-4D4D-BD8B-1F5AC3DC1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30B1-8112-4880-8076-49DEEE9A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CEBA-2172-4A08-8B05-E68D9098ED42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BA6F-CE95-40FA-874F-4CA0B5A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73C5-8004-4AF2-8A1E-1130C49C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6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F10FBE9-2E54-4C7D-8593-D125E7E6632A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1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0DA9-5E01-420A-91CE-0DDF0315A71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9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3D0F64-636D-4D25-BBD6-F0D053922A3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87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6F5F71F-0EBF-41F9-89D4-1C39E47A914A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70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47AD744-A40C-42E0-BF80-8D62E8BEE46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8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3B4-F897-4157-A598-D2A58D5A427B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8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B24A01-7714-4913-92BF-8C4B4C092628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60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5F2-B2E6-4742-A015-13640D83EDF7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9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5EBA-F40F-4DE1-AFE8-74830610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255D-80FA-4D89-AA8A-3B6FA0A3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D62F-C82C-4F2F-998C-95011BC4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B59F-7DF5-4DC8-82C3-B537B21428D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79B7-8D0D-4556-B94C-41C11FB3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4FC6-9AB8-4776-9E5C-2F381342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89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8DA8E21-7967-4209-8E3A-8D584B4CA25C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15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6B7B-DC31-4BA3-B5AD-BE2708EB31B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1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3E520E-3F96-4D4B-8325-229A8BB05A8F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3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479F-609E-468F-AA5F-8D5734AC6D2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85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B59F-7DF5-4DC8-82C3-B537B21428D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88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38B-154A-44A1-B06C-ED4F6A6C1B86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1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3F74-1A04-412C-96F4-268CA9FD459F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18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0DB-3FD7-4D45-BF49-0F358E9F8AF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2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7DE-46AF-4DEA-90D3-1405ECFEBF7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56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ADA4-AE54-4815-B0A8-9849EAA100ED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090E-7752-4B7A-B14D-E5AF438F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77DB8-3883-4F56-8F84-BF663B38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3B84-0D1B-43A7-BB8A-FD34886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38B-154A-44A1-B06C-ED4F6A6C1B86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B1C57-3BF2-4F84-AF89-FF9FC98B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AE8F-B406-4113-8F2D-3329EBC9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78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814C52-A74A-4D46-A946-09BC9DFB5C2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89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BF36-8E40-42FB-AC90-60894C27359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90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60A0-BAA2-4F9B-870B-05DDA663040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225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CEBA-2172-4A08-8B05-E68D9098ED42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92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479F-609E-468F-AA5F-8D5734AC6D2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22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B59F-7DF5-4DC8-82C3-B537B21428D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00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38B-154A-44A1-B06C-ED4F6A6C1B86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661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3F74-1A04-412C-96F4-268CA9FD459F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519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0DB-3FD7-4D45-BF49-0F358E9F8AF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667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7DE-46AF-4DEA-90D3-1405ECFEBF7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CA78-1301-4642-9D14-D6334C7E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70DA-D0FC-4784-B155-C7C8EAA0D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F9B11-6A04-4CFC-A4B5-287A35D2B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C37F-97AE-4E45-A09B-DBB4C05B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3F74-1A04-412C-96F4-268CA9FD459F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F4081-C2D1-4609-8FF6-A6F14CE8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0BC9-A28B-4C19-90B9-3B321485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249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ADA4-AE54-4815-B0A8-9849EAA100ED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229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814C52-A74A-4D46-A946-09BC9DFB5C2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949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BF36-8E40-42FB-AC90-60894C27359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58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60A0-BAA2-4F9B-870B-05DDA663040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8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CEBA-2172-4A08-8B05-E68D9098ED42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9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DCBE-4450-49C4-9E5D-EA13F5CB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E3818-DA01-463D-8071-C386D94B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98714-0B90-4F3C-9E23-EB1A5785B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3BD9A-D48A-41B6-BB5C-376B97B36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D7ECF-973A-42DF-AFDC-F459ACB71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7EC59-AEE4-4407-AEDA-A5AEFC16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0DB-3FD7-4D45-BF49-0F358E9F8AF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EC38A-C923-4EA4-9E3F-E5C7E687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D4624-C815-4651-B3DC-02FD73FE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3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53E7-298F-449D-BFF6-0EF7DA62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5A2EA-9551-4E83-9F75-CC5030A0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7DE-46AF-4DEA-90D3-1405ECFEBF79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B2F5-F354-4113-A23E-DF81C431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8E497-ED9B-4EE9-A973-4AE72953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FCAB2-C42E-4057-AA90-A93FE68C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ADA4-AE54-4815-B0A8-9849EAA100ED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9E10B-EBD8-4176-9299-56F8305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17D56-3B3F-49A9-931F-A02393B2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2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609B-DECE-4019-996E-5FCEAB4F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67CE-09BE-4ED4-9F84-225751B8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5DF5D-59ED-44CA-9E70-D81025528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6F09-771F-46C5-8B2B-5391CC95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4C52-A74A-4D46-A946-09BC9DFB5C2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3D55-64B4-4F22-B7A2-9E9FC850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B9FE-DAFF-4C5D-ACFE-A5EB6115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B76-AE7F-44E2-AC94-0CE37E5F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A7E1C-A13E-470D-9122-0667387DD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6416C-F042-4873-952F-351B3429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CA20-7B69-4875-8E8F-1871861A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BF36-8E40-42FB-AC90-60894C27359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1492A-4B04-46D7-8716-E435CDF5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60001-B3A2-4E49-9080-2828B84E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35805-03EC-4B60-9033-B67C52EF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F3AB-03AC-4E93-92FE-FDA3904F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A833-2D8D-471E-80C7-0997F2068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F698-0E56-463E-B9C0-A5B257AF6E7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A9AA5-5640-49F9-A9C4-0EA75B708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0B0F-6B32-4342-B8DC-1D9156569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A7CE-67CA-410D-8FF3-1E6FEB0CC700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10F698-0E56-463E-B9C0-A5B257AF6E7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10F698-0E56-463E-B9C0-A5B257AF6E7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C92A0-DB0A-46D7-8BDE-887610E28E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mgnews.today/rarest-white-diamond-ever-sold-londo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8.xml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mgnews.today/rarest-white-diamond-ever-sold-londo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shivam2503/diamon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0" r="-7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80E-56AE-4BD2-8F78-077A1E809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5717" y="1860875"/>
            <a:ext cx="9818703" cy="1984821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DIAMOND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EF759-1E8D-40D8-B66E-79D3ECD00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17" y="4328666"/>
            <a:ext cx="9144000" cy="763479"/>
          </a:xfrm>
        </p:spPr>
        <p:txBody>
          <a:bodyPr/>
          <a:lstStyle/>
          <a:p>
            <a:pPr algn="l"/>
            <a:r>
              <a:rPr lang="en-US" sz="3200" u="sng" dirty="0"/>
              <a:t>Using Linear Regression Machine Learning Model </a:t>
            </a:r>
          </a:p>
          <a:p>
            <a:endParaRPr lang="en-US" sz="3200" u="sng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AA375-A42B-4B6A-9D61-8130808C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9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21D65-797F-4732-97C2-5EE1303C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C180E-D823-4A9B-A09F-98A0CA8E0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294" b="1797"/>
          <a:stretch/>
        </p:blipFill>
        <p:spPr>
          <a:xfrm>
            <a:off x="153493" y="463214"/>
            <a:ext cx="5286016" cy="2639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2A1D1-0A98-4D06-BF8A-662588825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0178"/>
            <a:ext cx="5445410" cy="2639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81201-94D2-423F-A2BD-DC6A7B9B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85" y="136525"/>
            <a:ext cx="4409576" cy="2261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A3AA4D-CF21-4F63-B8C6-96F435E5F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174" y="2537132"/>
            <a:ext cx="3966072" cy="2044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195984-65DA-4BE8-883B-45AD40C58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174" y="4615077"/>
            <a:ext cx="4052970" cy="21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2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EECF-5EAC-4143-BF0B-63135DF9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146"/>
            <a:ext cx="10515600" cy="97540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Correlation : </a:t>
            </a:r>
            <a:endParaRPr lang="en-US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1DC8E8-A926-4582-BB75-59C75D5B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93" y="1970995"/>
            <a:ext cx="5202314" cy="3999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Price of the Diamond is highly correlated to Carat, and its Dimensions i.e. length , width &amp; height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Carat of a diamond has the most significant impact on its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Length(x) , Width(y) and Height(z) seems to be highly related to Price and even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Self Relation i.e. of a feature to itself is 1 as expected.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CC151-E56E-4D7B-873D-047B8C0C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31DEA-586B-41D6-84A5-EB94EF35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607" y="1603811"/>
            <a:ext cx="5561887" cy="45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3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41C-3024-4AB6-8842-209357AA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98"/>
            <a:ext cx="10515600" cy="86970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Outliers detection 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D9C64-92B8-4185-8C19-268CC6EB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3A97E-C8E4-41E1-A735-904B5904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03" y="1224430"/>
            <a:ext cx="3734507" cy="2338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AC3AE-A3C5-4ABE-9FA4-13EB5143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026" y="1165104"/>
            <a:ext cx="3991952" cy="25835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2FEBCC-B582-46A3-8A78-C1FD8D70D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0" y="1266093"/>
            <a:ext cx="3603634" cy="2255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A84F7-A644-451F-9B78-95EB533124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9"/>
          <a:stretch/>
        </p:blipFill>
        <p:spPr>
          <a:xfrm>
            <a:off x="77415" y="3952007"/>
            <a:ext cx="3844791" cy="2338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42D7FB-5052-4C78-A0FD-5A891F9A7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613" y="3886401"/>
            <a:ext cx="3599297" cy="2225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32BC83-9473-4E83-94F0-D4DA19A4B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5979" y="3886401"/>
            <a:ext cx="3622553" cy="2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2EE1-92FB-47DF-8F38-2A1D774D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93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Outliers Treatment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F2CB-618E-4D13-A99D-5C3FA979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Capping method 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DEE9-B77E-4C56-ADDD-C5EDEEB2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FC3D0-ACCA-469E-877B-89A48EF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39" y="2539633"/>
            <a:ext cx="7655161" cy="38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0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CF09-6839-4A9E-832D-AB6111CD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+mn-lt"/>
              </a:rPr>
              <a:t>Feature Encoding :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30FF-2131-422C-8EC1-3D3E56BC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49265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Categorical feature : Color , Cut , Clarity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2756-5DC5-4C8F-9D03-1BF17DEE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A4C7F-AC34-4F5D-ACB5-7C6A7CE4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2" y="2594708"/>
            <a:ext cx="4138158" cy="3188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A0690-1E6E-4E70-957C-CEF5D0BC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27" y="2659847"/>
            <a:ext cx="6989171" cy="33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32E4-D523-49C6-91AB-2FF406D0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30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Feature selection :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2C3B9-978E-4ADA-BD81-7055454D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58FC4-7270-45DA-A7E4-A3943B30C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422" y="2132545"/>
            <a:ext cx="6562763" cy="4559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D64C3-F11F-4DC8-A01E-EE5A17B233FD}"/>
              </a:ext>
            </a:extLst>
          </p:cNvPr>
          <p:cNvSpPr txBox="1"/>
          <p:nvPr/>
        </p:nvSpPr>
        <p:spPr>
          <a:xfrm>
            <a:off x="907673" y="1473933"/>
            <a:ext cx="239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RFE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D8D93-4939-4C3A-AB1E-8251F302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66" y="1313395"/>
            <a:ext cx="41433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5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E54D-1C10-49E1-9C54-59221BC1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846"/>
            <a:ext cx="10515600" cy="62132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Chi-square test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F191-3F2C-4AD1-995D-60161B1E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37004-5A72-4BE9-BECB-8ECF16D15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6" t="1149" r="14637"/>
          <a:stretch/>
        </p:blipFill>
        <p:spPr>
          <a:xfrm>
            <a:off x="2056362" y="3810917"/>
            <a:ext cx="6554238" cy="2727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DFBB1-455D-4CE0-8DB3-3C2D996E5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5" t="1012"/>
          <a:stretch/>
        </p:blipFill>
        <p:spPr>
          <a:xfrm>
            <a:off x="2058640" y="946205"/>
            <a:ext cx="6146187" cy="27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1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6844-4101-421F-8E05-3F7C9C61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515815"/>
            <a:ext cx="10515600" cy="56298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Selecting most significant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EDA59-684D-4A7C-92F4-B5A396F2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138A7-0574-4787-9A3F-33F0410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5" y="1169135"/>
            <a:ext cx="3912337" cy="3753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4B8F7-1D18-4834-943E-F2324E68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40" y="2142870"/>
            <a:ext cx="6446011" cy="1099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34C740-51DE-4411-8CBF-5BF770980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91" y="4217745"/>
            <a:ext cx="5276850" cy="140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9E4B4-B206-4FC5-9061-CDF6D80EB9A9}"/>
              </a:ext>
            </a:extLst>
          </p:cNvPr>
          <p:cNvSpPr txBox="1"/>
          <p:nvPr/>
        </p:nvSpPr>
        <p:spPr>
          <a:xfrm>
            <a:off x="5328743" y="1629072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Train-test split 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98D13-DA47-431D-B1BD-085327C1DCF1}"/>
              </a:ext>
            </a:extLst>
          </p:cNvPr>
          <p:cNvSpPr txBox="1"/>
          <p:nvPr/>
        </p:nvSpPr>
        <p:spPr>
          <a:xfrm>
            <a:off x="5443414" y="3474057"/>
            <a:ext cx="263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Scaling 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6BD57-EDCD-4BB3-B385-3F6A79583338}"/>
              </a:ext>
            </a:extLst>
          </p:cNvPr>
          <p:cNvSpPr txBox="1"/>
          <p:nvPr/>
        </p:nvSpPr>
        <p:spPr>
          <a:xfrm>
            <a:off x="4868612" y="1721405"/>
            <a:ext cx="40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7C1A0-A648-49D5-83EB-071867B6B593}"/>
              </a:ext>
            </a:extLst>
          </p:cNvPr>
          <p:cNvSpPr txBox="1"/>
          <p:nvPr/>
        </p:nvSpPr>
        <p:spPr>
          <a:xfrm>
            <a:off x="4883634" y="3524785"/>
            <a:ext cx="40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91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305A-6F93-4815-9D26-F0836794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+mn-lt"/>
              </a:rPr>
              <a:t>Modelling Algorithms :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5A7C-6C2B-41C3-86D7-BC67761B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1996-5EE0-45D2-8950-95C7116C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4DFB7-6464-4096-B76C-F02C38B6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20" y="1451525"/>
            <a:ext cx="7104780" cy="50995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19043C-388A-4009-BAFD-22A6B00F73C3}"/>
                  </a:ext>
                </a:extLst>
              </p14:cNvPr>
              <p14:cNvContentPartPr/>
              <p14:nvPr/>
            </p14:nvContentPartPr>
            <p14:xfrm>
              <a:off x="2860086" y="5610788"/>
              <a:ext cx="14216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19043C-388A-4009-BAFD-22A6B00F73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6086" y="5503148"/>
                <a:ext cx="1529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7A47-70EB-4C61-9F63-24D93E28AEE1}"/>
                  </a:ext>
                </a:extLst>
              </p14:cNvPr>
              <p14:cNvContentPartPr/>
              <p14:nvPr/>
            </p14:nvContentPartPr>
            <p14:xfrm>
              <a:off x="4524726" y="5579468"/>
              <a:ext cx="515160" cy="2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7A47-70EB-4C61-9F63-24D93E28AE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1086" y="5471828"/>
                <a:ext cx="6228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1D64ED-167A-41D4-BBCD-E6FAD2B7A204}"/>
                  </a:ext>
                </a:extLst>
              </p14:cNvPr>
              <p14:cNvContentPartPr/>
              <p14:nvPr/>
            </p14:nvContentPartPr>
            <p14:xfrm>
              <a:off x="5157606" y="5579468"/>
              <a:ext cx="437400" cy="16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1D64ED-167A-41D4-BBCD-E6FAD2B7A2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3966" y="5471468"/>
                <a:ext cx="5450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F32068-F228-45AB-ACD1-38CF99994C3C}"/>
                  </a:ext>
                </a:extLst>
              </p14:cNvPr>
              <p14:cNvContentPartPr/>
              <p14:nvPr/>
            </p14:nvContentPartPr>
            <p14:xfrm>
              <a:off x="5814246" y="5571548"/>
              <a:ext cx="546840" cy="8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2F32068-F228-45AB-ACD1-38CF99994C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0246" y="5463908"/>
                <a:ext cx="6544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9BBE73-C85A-40DF-A2C8-4FA0F71637BD}"/>
                  </a:ext>
                </a:extLst>
              </p14:cNvPr>
              <p14:cNvContentPartPr/>
              <p14:nvPr/>
            </p14:nvContentPartPr>
            <p14:xfrm>
              <a:off x="7486806" y="5571908"/>
              <a:ext cx="5544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9BBE73-C85A-40DF-A2C8-4FA0F71637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33166" y="5464268"/>
                <a:ext cx="662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214129-A7B2-4F93-9095-42A0EF517952}"/>
                  </a:ext>
                </a:extLst>
              </p14:cNvPr>
              <p14:cNvContentPartPr/>
              <p14:nvPr/>
            </p14:nvContentPartPr>
            <p14:xfrm>
              <a:off x="7503366" y="5611148"/>
              <a:ext cx="569880" cy="39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214129-A7B2-4F93-9095-42A0EF5179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49366" y="5503148"/>
                <a:ext cx="67752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85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19F7-3970-489D-8460-FB6A2C6F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058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+mn-lt"/>
              </a:rPr>
              <a:t>Selecting the best Model</a:t>
            </a:r>
            <a:r>
              <a:rPr lang="en-US" b="1" dirty="0">
                <a:latin typeface="+mn-lt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64AC-FAC2-47E5-8E31-7CD7CFDE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1" y="1438183"/>
            <a:ext cx="11033369" cy="5283291"/>
          </a:xfrm>
        </p:spPr>
        <p:txBody>
          <a:bodyPr/>
          <a:lstStyle/>
          <a:p>
            <a:r>
              <a:rPr lang="en-US" sz="2200" dirty="0"/>
              <a:t>Random Forest Regressor model is works better than other models.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Test dataset 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Train dataset :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05AC2-AEBE-456B-9507-CA411A4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F39D8-562E-4974-A0E5-A898862C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35" y="2125207"/>
            <a:ext cx="2185227" cy="16970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C692DF-3054-4248-B852-7340BB55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15" y="1901191"/>
            <a:ext cx="4297986" cy="2324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24E412-F698-4606-9C48-EC92B21EA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035" y="4430026"/>
            <a:ext cx="2083627" cy="1774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E9F4DC-BCDC-486B-A1EF-B79E73A8B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771" y="4293455"/>
            <a:ext cx="4650230" cy="24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AA4D-A661-433C-85A2-9F00D922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Contents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0B44-C006-4053-8C71-10C5820E7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680" y="804689"/>
            <a:ext cx="6281873" cy="5248622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Objective </a:t>
            </a:r>
          </a:p>
          <a:p>
            <a:pPr marL="514350" indent="-514350" algn="l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Dataset description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Visualizations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Feature Encoding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Feature selection </a:t>
            </a:r>
          </a:p>
          <a:p>
            <a:pPr marL="514350" indent="-514350" algn="l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Feature scaling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Modelling Algorithms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Selecting the best model 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Conclusion .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56199-0166-488E-85A7-9282A0DF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3195-2624-4BFD-A2AF-1BC4725F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8" y="675843"/>
            <a:ext cx="10515600" cy="10197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Conclusion &amp; Recommendations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1910-DB05-47FE-B24A-3A44351E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" y="2091193"/>
            <a:ext cx="10844917" cy="35860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Random forest regressor outperformed all other types of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 random forest regressor model with 7 features is the most robust.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Carat has the largest effect on price , followed by length, width, height , color &amp; clarity &amp; cut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It is recommended businesses or consumers use the random forest regressor model to determine the price of a diamond.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AF52A-B1A6-4024-AE87-621FAB45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9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CBCC-1DFA-4145-B9F2-167BCBC7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595"/>
            <a:ext cx="10515600" cy="16988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b="1" dirty="0"/>
              <a:t>THANK YOU 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6EFA3-5F46-4962-9944-96DFED60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9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845E-6D87-443A-8BDD-F93A320B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456"/>
            <a:ext cx="10515600" cy="80672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Diamond Price Prediction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0495-4E85-41D4-AA75-B6FF59FD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86" y="1538640"/>
            <a:ext cx="10162504" cy="456000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Business Scenario: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b="0" i="0" dirty="0">
                <a:solidFill>
                  <a:schemeClr val="tx1"/>
                </a:solidFill>
                <a:effectLst/>
              </a:rPr>
              <a:t>Gemstones like diamonds are always in demand because of their value in the investment market. This makes it very important for diamond dealers to predict its price.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Objective :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tx1"/>
                </a:solidFill>
              </a:rPr>
              <a:t>The goal of project is to build a predictive model that can accurately predict the price of diamond given its weight , quality &amp; dimension measurements.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0" indent="0" algn="l" fontAlgn="base">
              <a:buNone/>
            </a:pPr>
            <a:endParaRPr lang="en-US" b="0" i="0" dirty="0">
              <a:effectLst/>
              <a:latin typeface="Inter"/>
            </a:endParaRPr>
          </a:p>
          <a:p>
            <a:pPr marL="0" indent="0" algn="l" fontAlgn="base">
              <a:buNone/>
            </a:pPr>
            <a:endParaRPr lang="en-US" b="0" i="0" dirty="0">
              <a:effectLst/>
              <a:latin typeface="Inter"/>
            </a:endParaRPr>
          </a:p>
          <a:p>
            <a:pPr algn="l" fontAlgn="base"/>
            <a:endParaRPr lang="en-US" sz="28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1FE83-19EF-461C-AEBF-8BA3B154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4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72CA-6481-4CB2-9AC9-E363A398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Dataset Description 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C211-7019-43F9-9674-2145BF44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14" y="1217321"/>
            <a:ext cx="11540971" cy="5504154"/>
          </a:xfrm>
        </p:spPr>
        <p:txBody>
          <a:bodyPr>
            <a:normAutofit fontScale="62500" lnSpcReduction="20000"/>
          </a:bodyPr>
          <a:lstStyle/>
          <a:p>
            <a:pPr algn="l" fontAlgn="base"/>
            <a:r>
              <a:rPr lang="en-US" sz="2800" b="0" i="0" dirty="0">
                <a:solidFill>
                  <a:srgbClr val="292929"/>
                </a:solidFill>
                <a:effectLst/>
                <a:cs typeface="Calibri" panose="020F0502020204030204" pitchFamily="34" charset="0"/>
              </a:rPr>
              <a:t>For this study, </a:t>
            </a:r>
            <a:r>
              <a:rPr lang="en-US" sz="2800" dirty="0">
                <a:solidFill>
                  <a:srgbClr val="292929"/>
                </a:solidFill>
                <a:cs typeface="Calibri" panose="020F0502020204030204" pitchFamily="34" charset="0"/>
              </a:rPr>
              <a:t>I have </a:t>
            </a:r>
            <a:r>
              <a:rPr lang="en-US" sz="2800" b="0" i="0" dirty="0">
                <a:solidFill>
                  <a:srgbClr val="292929"/>
                </a:solidFill>
                <a:effectLst/>
                <a:cs typeface="Calibri" panose="020F0502020204030204" pitchFamily="34" charset="0"/>
              </a:rPr>
              <a:t>taken a dataset from the Kaggle : </a:t>
            </a:r>
            <a:r>
              <a:rPr lang="en-US" sz="2800" b="0" i="0" dirty="0">
                <a:solidFill>
                  <a:srgbClr val="292929"/>
                </a:solidFill>
                <a:effectLst/>
                <a:cs typeface="Calibri" panose="020F0502020204030204" pitchFamily="34" charset="0"/>
                <a:hlinkClick r:id="rId2"/>
              </a:rPr>
              <a:t>https://www.kaggle.com/shivam2503/diamonds</a:t>
            </a:r>
            <a:endParaRPr lang="en-US" sz="2800" b="0" i="0" dirty="0">
              <a:solidFill>
                <a:srgbClr val="292929"/>
              </a:solidFill>
              <a:effectLst/>
              <a:cs typeface="Calibri" panose="020F0502020204030204" pitchFamily="34" charset="0"/>
            </a:endParaRPr>
          </a:p>
          <a:p>
            <a:pPr algn="l" fontAlgn="base"/>
            <a:r>
              <a:rPr lang="en-US" sz="2800" b="0" i="0" dirty="0">
                <a:effectLst/>
              </a:rPr>
              <a:t>This dataset contains almost 53,940 records &amp; 11 features . </a:t>
            </a:r>
          </a:p>
          <a:p>
            <a:pPr algn="l" fontAlgn="base"/>
            <a:r>
              <a:rPr lang="en-US" sz="2800" b="0" i="0" dirty="0">
                <a:effectLst/>
              </a:rPr>
              <a:t>No. of qualitative features </a:t>
            </a:r>
            <a:r>
              <a:rPr lang="en-US" sz="2800" b="0" i="0" dirty="0">
                <a:effectLst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</a:rPr>
              <a:t> 3 </a:t>
            </a:r>
          </a:p>
          <a:p>
            <a:pPr algn="l" fontAlgn="base"/>
            <a:r>
              <a:rPr lang="en-US" sz="2800" dirty="0"/>
              <a:t>No. of quantitative Features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8</a:t>
            </a:r>
          </a:p>
          <a:p>
            <a:pPr algn="l" fontAlgn="base"/>
            <a:endParaRPr lang="en-US" sz="2600" b="1" i="1" u="sng" dirty="0">
              <a:solidFill>
                <a:srgbClr val="000000"/>
              </a:solidFill>
              <a:latin typeface="Inter"/>
            </a:endParaRP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3200" b="1" i="1" u="sng" dirty="0">
                <a:solidFill>
                  <a:srgbClr val="000000"/>
                </a:solidFill>
                <a:latin typeface="Inter"/>
              </a:rPr>
              <a:t>Features : </a:t>
            </a:r>
            <a:endParaRPr lang="en-US" sz="3200" b="1" i="1" u="sng" dirty="0">
              <a:solidFill>
                <a:srgbClr val="000000"/>
              </a:solidFill>
              <a:effectLst/>
              <a:latin typeface="Inter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effectLst/>
                <a:latin typeface="inherit"/>
              </a:rPr>
              <a:t>Price</a:t>
            </a:r>
            <a:r>
              <a:rPr lang="en-US" sz="2600" b="0" i="0" dirty="0">
                <a:effectLst/>
                <a:latin typeface="inherit"/>
              </a:rPr>
              <a:t>    </a:t>
            </a:r>
            <a:r>
              <a:rPr lang="en-US" sz="2600" dirty="0">
                <a:latin typeface="inherit"/>
                <a:sym typeface="Wingdings" panose="05000000000000000000" pitchFamily="2" charset="2"/>
              </a:rPr>
              <a:t>:</a:t>
            </a:r>
            <a:r>
              <a:rPr lang="en-US" sz="2600" b="0" i="0" dirty="0">
                <a:effectLst/>
                <a:latin typeface="Inter"/>
              </a:rPr>
              <a:t> price in US dollars (\$326--\$18,823)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effectLst/>
                <a:latin typeface="inherit"/>
              </a:rPr>
              <a:t>carat</a:t>
            </a:r>
            <a:r>
              <a:rPr lang="en-US" sz="2600" b="0" i="0" dirty="0">
                <a:effectLst/>
                <a:latin typeface="Inter"/>
              </a:rPr>
              <a:t>   </a:t>
            </a:r>
            <a:r>
              <a:rPr lang="en-US" sz="2600" dirty="0">
                <a:latin typeface="Inter"/>
                <a:sym typeface="Wingdings" panose="05000000000000000000" pitchFamily="2" charset="2"/>
              </a:rPr>
              <a:t>:</a:t>
            </a:r>
            <a:r>
              <a:rPr lang="en-US" sz="2600" b="0" i="0" dirty="0">
                <a:effectLst/>
                <a:latin typeface="Inter"/>
              </a:rPr>
              <a:t> weight of the diamond (0.2--5.01)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effectLst/>
                <a:latin typeface="inherit"/>
              </a:rPr>
              <a:t>cut</a:t>
            </a:r>
            <a:r>
              <a:rPr lang="en-US" sz="2600" b="0" i="0" dirty="0">
                <a:effectLst/>
                <a:latin typeface="Inter"/>
              </a:rPr>
              <a:t>       </a:t>
            </a:r>
            <a:r>
              <a:rPr lang="en-US" sz="2600" dirty="0">
                <a:latin typeface="Inter"/>
                <a:sym typeface="Wingdings" panose="05000000000000000000" pitchFamily="2" charset="2"/>
              </a:rPr>
              <a:t>:</a:t>
            </a:r>
            <a:r>
              <a:rPr lang="en-US" sz="2600" b="0" i="0" dirty="0">
                <a:effectLst/>
                <a:latin typeface="Inter"/>
              </a:rPr>
              <a:t> quality of the cut (Fair, Good, Very Good, Premium, Ideal)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effectLst/>
                <a:latin typeface="inherit"/>
              </a:rPr>
              <a:t>color</a:t>
            </a:r>
            <a:r>
              <a:rPr lang="en-US" sz="2600" b="0" i="0" dirty="0">
                <a:effectLst/>
                <a:latin typeface="Inter"/>
              </a:rPr>
              <a:t>   </a:t>
            </a:r>
            <a:r>
              <a:rPr lang="en-US" sz="2600" dirty="0">
                <a:latin typeface="Inter"/>
                <a:sym typeface="Wingdings" panose="05000000000000000000" pitchFamily="2" charset="2"/>
              </a:rPr>
              <a:t>:</a:t>
            </a:r>
            <a:r>
              <a:rPr lang="en-US" sz="2600" b="0" i="0" dirty="0">
                <a:effectLst/>
                <a:latin typeface="Inter"/>
              </a:rPr>
              <a:t> diamond color, from J (worst) to D (best) </a:t>
            </a:r>
          </a:p>
          <a:p>
            <a:pPr marL="0" indent="0" algn="l" fontAlgn="base">
              <a:buNone/>
            </a:pPr>
            <a:r>
              <a:rPr lang="pt-BR" sz="2600" b="0" i="0" dirty="0">
                <a:effectLst/>
                <a:latin typeface="Inter"/>
              </a:rPr>
              <a:t>	order : J &lt; I &lt; H &lt; G &lt; F &lt; E &lt; D</a:t>
            </a:r>
            <a:endParaRPr lang="en-US" sz="2600" b="0" i="0" dirty="0">
              <a:effectLst/>
              <a:latin typeface="Inter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effectLst/>
                <a:latin typeface="inherit"/>
              </a:rPr>
              <a:t> clarity</a:t>
            </a:r>
            <a:r>
              <a:rPr lang="en-US" sz="2600" b="0" i="0" dirty="0">
                <a:effectLst/>
                <a:latin typeface="Inter"/>
              </a:rPr>
              <a:t> </a:t>
            </a:r>
            <a:r>
              <a:rPr lang="en-US" sz="2600" dirty="0">
                <a:latin typeface="Inter"/>
                <a:sym typeface="Wingdings" panose="05000000000000000000" pitchFamily="2" charset="2"/>
              </a:rPr>
              <a:t>:</a:t>
            </a:r>
            <a:r>
              <a:rPr lang="en-US" sz="2600" b="0" i="0" dirty="0">
                <a:effectLst/>
                <a:latin typeface="Inter"/>
              </a:rPr>
              <a:t> a measurement of how clear the diamond is </a:t>
            </a:r>
          </a:p>
          <a:p>
            <a:pPr marL="0" indent="0" algn="l" fontAlgn="base">
              <a:buNone/>
            </a:pPr>
            <a:r>
              <a:rPr lang="en-US" sz="2600" dirty="0">
                <a:latin typeface="Inter"/>
              </a:rPr>
              <a:t>	order </a:t>
            </a:r>
            <a:r>
              <a:rPr lang="en-US" sz="2600" dirty="0">
                <a:latin typeface="Inter"/>
                <a:sym typeface="Wingdings" panose="05000000000000000000" pitchFamily="2" charset="2"/>
              </a:rPr>
              <a:t>: </a:t>
            </a:r>
            <a:r>
              <a:rPr lang="en-US" sz="2600" b="0" i="0" dirty="0">
                <a:effectLst/>
                <a:latin typeface="Inter"/>
              </a:rPr>
              <a:t>(I1 (worst) &lt;  SI2</a:t>
            </a:r>
            <a:r>
              <a:rPr lang="en-US" sz="2600" dirty="0">
                <a:latin typeface="Inter"/>
              </a:rPr>
              <a:t> &lt; </a:t>
            </a:r>
            <a:r>
              <a:rPr lang="en-US" sz="2600" b="0" i="0" dirty="0">
                <a:effectLst/>
                <a:latin typeface="Inter"/>
              </a:rPr>
              <a:t>SI1 &lt; VS2</a:t>
            </a:r>
            <a:r>
              <a:rPr lang="en-US" sz="2600" dirty="0">
                <a:latin typeface="Inter"/>
              </a:rPr>
              <a:t> &lt; </a:t>
            </a:r>
            <a:r>
              <a:rPr lang="en-US" sz="2600" b="0" i="0" dirty="0">
                <a:effectLst/>
                <a:latin typeface="Inter"/>
              </a:rPr>
              <a:t> VS1</a:t>
            </a:r>
            <a:r>
              <a:rPr lang="en-US" sz="2600" dirty="0">
                <a:latin typeface="Inter"/>
              </a:rPr>
              <a:t> &lt; </a:t>
            </a:r>
            <a:r>
              <a:rPr lang="en-US" sz="2600" b="0" i="0" dirty="0">
                <a:effectLst/>
                <a:latin typeface="Inter"/>
              </a:rPr>
              <a:t>VVS2 &lt; VVS1 &lt; IF (best))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effectLst/>
                <a:latin typeface="inherit"/>
              </a:rPr>
              <a:t>x</a:t>
            </a:r>
            <a:r>
              <a:rPr lang="en-US" sz="2600" b="0" i="0" dirty="0">
                <a:effectLst/>
                <a:latin typeface="Inter"/>
              </a:rPr>
              <a:t>          </a:t>
            </a:r>
            <a:r>
              <a:rPr lang="en-US" sz="2600" b="0" i="0" dirty="0">
                <a:effectLst/>
                <a:latin typeface="Inter"/>
                <a:sym typeface="Wingdings" panose="05000000000000000000" pitchFamily="2" charset="2"/>
              </a:rPr>
              <a:t>:</a:t>
            </a:r>
            <a:r>
              <a:rPr lang="en-US" sz="2600" b="0" i="0" dirty="0">
                <a:effectLst/>
                <a:latin typeface="Inter"/>
              </a:rPr>
              <a:t> length in mm (0 to 10.74)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effectLst/>
                <a:latin typeface="inherit"/>
              </a:rPr>
              <a:t>y</a:t>
            </a:r>
            <a:r>
              <a:rPr lang="en-US" sz="2600" b="0" i="0" dirty="0">
                <a:effectLst/>
                <a:latin typeface="Inter"/>
              </a:rPr>
              <a:t>          </a:t>
            </a:r>
            <a:r>
              <a:rPr lang="en-US" sz="2600" dirty="0">
                <a:latin typeface="Inter"/>
                <a:sym typeface="Wingdings" panose="05000000000000000000" pitchFamily="2" charset="2"/>
              </a:rPr>
              <a:t>:</a:t>
            </a:r>
            <a:r>
              <a:rPr lang="en-US" sz="2600" b="0" i="0" dirty="0">
                <a:effectLst/>
                <a:latin typeface="Inter"/>
              </a:rPr>
              <a:t> width in mm (0 to 58.9)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effectLst/>
                <a:latin typeface="inherit"/>
              </a:rPr>
              <a:t>z</a:t>
            </a:r>
            <a:r>
              <a:rPr lang="en-US" sz="2600" b="0" i="0" dirty="0">
                <a:effectLst/>
                <a:latin typeface="Inter"/>
              </a:rPr>
              <a:t>          </a:t>
            </a:r>
            <a:r>
              <a:rPr lang="en-US" sz="2600" dirty="0">
                <a:latin typeface="Inter"/>
                <a:sym typeface="Wingdings" panose="05000000000000000000" pitchFamily="2" charset="2"/>
              </a:rPr>
              <a:t>:</a:t>
            </a:r>
            <a:r>
              <a:rPr lang="en-US" sz="2600" b="0" i="0" dirty="0">
                <a:effectLst/>
                <a:latin typeface="Inter"/>
              </a:rPr>
              <a:t> </a:t>
            </a:r>
            <a:r>
              <a:rPr lang="en-US" sz="2600" dirty="0">
                <a:latin typeface="Inter"/>
              </a:rPr>
              <a:t>height</a:t>
            </a:r>
            <a:r>
              <a:rPr lang="en-US" sz="2600" b="0" i="0" dirty="0">
                <a:effectLst/>
                <a:latin typeface="Inter"/>
              </a:rPr>
              <a:t> in mm (0 to 31.8)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effectLst/>
                <a:latin typeface="inherit"/>
              </a:rPr>
              <a:t>Depth</a:t>
            </a:r>
            <a:r>
              <a:rPr lang="en-US" sz="2600" b="0" i="0" dirty="0">
                <a:effectLst/>
                <a:latin typeface="inherit"/>
              </a:rPr>
              <a:t> : </a:t>
            </a:r>
            <a:r>
              <a:rPr lang="en-US" sz="2600" b="0" i="0" dirty="0">
                <a:effectLst/>
                <a:latin typeface="Inter"/>
              </a:rPr>
              <a:t>total depth in percentage : Depth = length x width x height / (length x width)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2600" b="1" i="1" u="sng" dirty="0">
                <a:latin typeface="inherit"/>
              </a:rPr>
              <a:t>t</a:t>
            </a:r>
            <a:r>
              <a:rPr lang="en-US" sz="2600" b="1" i="1" u="sng" dirty="0">
                <a:effectLst/>
                <a:latin typeface="inherit"/>
              </a:rPr>
              <a:t>able</a:t>
            </a:r>
            <a:r>
              <a:rPr lang="en-US" sz="2600" b="0" i="0" dirty="0">
                <a:effectLst/>
                <a:latin typeface="Inter"/>
              </a:rPr>
              <a:t>   </a:t>
            </a:r>
            <a:r>
              <a:rPr lang="en-US" sz="2600" dirty="0">
                <a:latin typeface="Inter"/>
                <a:sym typeface="Wingdings" panose="05000000000000000000" pitchFamily="2" charset="2"/>
              </a:rPr>
              <a:t>:</a:t>
            </a:r>
            <a:r>
              <a:rPr lang="en-US" sz="2600" b="0" i="0" dirty="0">
                <a:effectLst/>
                <a:latin typeface="Inter"/>
              </a:rPr>
              <a:t> width of top of diamond relative to widest point 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C9939-B834-4FDB-91B4-43382920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4</a:t>
            </a:fld>
            <a:endParaRPr lang="en-US" dirty="0"/>
          </a:p>
        </p:txBody>
      </p:sp>
      <p:pic>
        <p:nvPicPr>
          <p:cNvPr id="2052" name="Picture 4" descr="Diamond Anatomy, Explained">
            <a:extLst>
              <a:ext uri="{FF2B5EF4-FFF2-40B4-BE49-F238E27FC236}">
                <a16:creationId xmlns:a16="http://schemas.microsoft.com/office/drawing/2014/main" id="{733AE5EC-4006-42A9-B559-42FD75D99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0" b="7352"/>
          <a:stretch/>
        </p:blipFill>
        <p:spPr bwMode="auto">
          <a:xfrm>
            <a:off x="7231069" y="2199213"/>
            <a:ext cx="4198811" cy="35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9089-5D40-40CD-9786-5B4BD5AD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41" y="243383"/>
            <a:ext cx="11443317" cy="6267634"/>
          </a:xfrm>
        </p:spPr>
        <p:txBody>
          <a:bodyPr>
            <a:normAutofit/>
          </a:bodyPr>
          <a:lstStyle/>
          <a:p>
            <a:r>
              <a:rPr lang="en-US" sz="2000" dirty="0"/>
              <a:t>Import Dataset : 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 duplicate entry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Drop the 'Unnamed: 0' column as we already have Index.</a:t>
            </a:r>
          </a:p>
          <a:p>
            <a:r>
              <a:rPr lang="en-US" sz="2000" dirty="0"/>
              <a:t>Rename a feature x , y , z as Length, width and height of the diamond respectively.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is no null values present in the dataset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B19BA-710F-4305-BE6F-4794533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8D242-5C7C-4C82-86B6-189B9E62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35" y="203177"/>
            <a:ext cx="6193888" cy="256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8ADC1F-D813-4512-85E0-514FE4D2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0" y="3846982"/>
            <a:ext cx="7021269" cy="1435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B5E12C-34FE-4188-B119-98DBFE263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894996"/>
            <a:ext cx="2418496" cy="19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8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8886-1EDA-49CF-85B0-BA014335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319596"/>
            <a:ext cx="11407806" cy="6241002"/>
          </a:xfrm>
        </p:spPr>
        <p:txBody>
          <a:bodyPr>
            <a:normAutofit/>
          </a:bodyPr>
          <a:lstStyle/>
          <a:p>
            <a:r>
              <a:rPr lang="en-US" sz="2200" dirty="0"/>
              <a:t>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Their is Min. Value of length , width &amp; height is zero. It can't be possible..</a:t>
            </a:r>
          </a:p>
          <a:p>
            <a:r>
              <a:rPr lang="en-US" sz="2200" dirty="0"/>
              <a:t>Checking how many rows that contain zero value as a length , width &amp; height </a:t>
            </a:r>
            <a:r>
              <a:rPr lang="en-US" sz="2200" dirty="0">
                <a:sym typeface="Wingdings" panose="05000000000000000000" pitchFamily="2" charset="2"/>
              </a:rPr>
              <a:t>: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Dropping that rows 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B459B-468A-43C5-A891-FD980F25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3F54E-A6CF-46CE-84E6-54BE7B40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6" y="248152"/>
            <a:ext cx="7599240" cy="293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155266-8184-4D7C-9CC9-6DC971ED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54" y="4277516"/>
            <a:ext cx="7229475" cy="17012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4A7A18-2E43-4885-A23B-FBDF038599B4}"/>
                  </a:ext>
                </a:extLst>
              </p14:cNvPr>
              <p14:cNvContentPartPr/>
              <p14:nvPr/>
            </p14:nvContentPartPr>
            <p14:xfrm>
              <a:off x="1790166" y="1922228"/>
              <a:ext cx="351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4A7A18-2E43-4885-A23B-FBDF038599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6526" y="1814228"/>
                <a:ext cx="45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924A9C-01A2-495B-A120-12CB049AC09A}"/>
                  </a:ext>
                </a:extLst>
              </p14:cNvPr>
              <p14:cNvContentPartPr/>
              <p14:nvPr/>
            </p14:nvContentPartPr>
            <p14:xfrm>
              <a:off x="6026286" y="1898828"/>
              <a:ext cx="538560" cy="23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924A9C-01A2-495B-A120-12CB049AC0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2286" y="1791188"/>
                <a:ext cx="6462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071F7D-9864-49DA-A13D-8C8812F62D23}"/>
                  </a:ext>
                </a:extLst>
              </p14:cNvPr>
              <p14:cNvContentPartPr/>
              <p14:nvPr/>
            </p14:nvContentPartPr>
            <p14:xfrm>
              <a:off x="6917286" y="1929788"/>
              <a:ext cx="523080" cy="24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071F7D-9864-49DA-A13D-8C8812F62D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3646" y="1822148"/>
                <a:ext cx="6307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A89E73-F5DB-4D4C-BF24-14A1E43290D2}"/>
                  </a:ext>
                </a:extLst>
              </p14:cNvPr>
              <p14:cNvContentPartPr/>
              <p14:nvPr/>
            </p14:nvContentPartPr>
            <p14:xfrm>
              <a:off x="7815846" y="1945628"/>
              <a:ext cx="531000" cy="2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A89E73-F5DB-4D4C-BF24-14A1E43290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2206" y="1837988"/>
                <a:ext cx="638640" cy="2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38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8241-F4C3-4CBF-A958-91463784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6C15-3820-489E-A0BB-5EEEDFAD6996}"/>
              </a:ext>
            </a:extLst>
          </p:cNvPr>
          <p:cNvSpPr txBox="1"/>
          <p:nvPr/>
        </p:nvSpPr>
        <p:spPr>
          <a:xfrm>
            <a:off x="6307015" y="922215"/>
            <a:ext cx="18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Color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05FAA-7DC4-4ACE-915A-7D9EFE97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06"/>
            <a:ext cx="12192000" cy="6454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92749-F738-4313-9186-A8670936EAFE}"/>
              </a:ext>
            </a:extLst>
          </p:cNvPr>
          <p:cNvSpPr txBox="1"/>
          <p:nvPr/>
        </p:nvSpPr>
        <p:spPr>
          <a:xfrm>
            <a:off x="382953" y="3758068"/>
            <a:ext cx="192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Count of Color </a:t>
            </a:r>
          </a:p>
        </p:txBody>
      </p:sp>
    </p:spTree>
    <p:extLst>
      <p:ext uri="{BB962C8B-B14F-4D97-AF65-F5344CB8AC3E}">
        <p14:creationId xmlns:p14="http://schemas.microsoft.com/office/powerpoint/2010/main" val="278686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EA0-EE04-48E1-90D4-264DF7BA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49068-19A2-42B0-93BB-4C58AE68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9BBAA-38F0-4B9E-A785-ACD8AFF55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67" y="3372253"/>
            <a:ext cx="5094833" cy="30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6056-5F5A-4FED-9813-32D860A4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92A0-DB0A-46D7-8BDE-887610E28E19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52E42-3BEC-4F7C-B79E-5BEB7719A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57" y="727001"/>
            <a:ext cx="4062033" cy="2425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9F21E-5760-4B1D-9D58-3860F0AA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40" y="672123"/>
            <a:ext cx="3688119" cy="2346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7CB-53BF-41EB-9C0C-83519C37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3" y="727001"/>
            <a:ext cx="3838304" cy="238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390AE2-F21A-468B-BCE9-452D495AC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35" y="3741872"/>
            <a:ext cx="3822945" cy="2355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4CE3FB-3C45-43C9-AF77-936BFB968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876" y="3727138"/>
            <a:ext cx="3535729" cy="21851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3263FD-73D7-4206-B02A-4E7B13C51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325" y="3705853"/>
            <a:ext cx="3401934" cy="20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5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tlas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1538</TotalTime>
  <Words>658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Helvetica Neue</vt:lpstr>
      <vt:lpstr>inherit</vt:lpstr>
      <vt:lpstr>Inter</vt:lpstr>
      <vt:lpstr>Rockwell</vt:lpstr>
      <vt:lpstr>Wingdings</vt:lpstr>
      <vt:lpstr>Office Theme</vt:lpstr>
      <vt:lpstr>Atlas</vt:lpstr>
      <vt:lpstr>Retrospect</vt:lpstr>
      <vt:lpstr>1_Retrospect</vt:lpstr>
      <vt:lpstr>DIAMOND PRICE PREDICTION</vt:lpstr>
      <vt:lpstr>Contents : </vt:lpstr>
      <vt:lpstr>Diamond Price Prediction :</vt:lpstr>
      <vt:lpstr>Dataset Description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: </vt:lpstr>
      <vt:lpstr>Outliers detection :</vt:lpstr>
      <vt:lpstr>Outliers Treatment : </vt:lpstr>
      <vt:lpstr>Feature Encoding : </vt:lpstr>
      <vt:lpstr>Feature selection : </vt:lpstr>
      <vt:lpstr>PowerPoint Presentation</vt:lpstr>
      <vt:lpstr>PowerPoint Presentation</vt:lpstr>
      <vt:lpstr>Modelling Algorithms : </vt:lpstr>
      <vt:lpstr>Selecting the best Model: </vt:lpstr>
      <vt:lpstr>Conclusion &amp; Recommendations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SNEHAL SHINDE</dc:creator>
  <cp:lastModifiedBy>SNEHAL SHINDE</cp:lastModifiedBy>
  <cp:revision>63</cp:revision>
  <dcterms:created xsi:type="dcterms:W3CDTF">2022-03-04T08:56:19Z</dcterms:created>
  <dcterms:modified xsi:type="dcterms:W3CDTF">2022-03-12T08:30:21Z</dcterms:modified>
</cp:coreProperties>
</file>