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4"/>
  </p:notesMasterIdLst>
  <p:sldIdLst>
    <p:sldId id="256" r:id="rId4"/>
    <p:sldId id="269" r:id="rId5"/>
    <p:sldId id="257" r:id="rId6"/>
    <p:sldId id="266" r:id="rId7"/>
    <p:sldId id="268" r:id="rId8"/>
    <p:sldId id="273" r:id="rId9"/>
    <p:sldId id="274" r:id="rId10"/>
    <p:sldId id="278" r:id="rId11"/>
    <p:sldId id="263" r:id="rId12"/>
    <p:sldId id="264" r:id="rId13"/>
    <p:sldId id="270" r:id="rId14"/>
    <p:sldId id="272" r:id="rId15"/>
    <p:sldId id="271" r:id="rId16"/>
    <p:sldId id="277" r:id="rId17"/>
    <p:sldId id="275" r:id="rId18"/>
    <p:sldId id="262" r:id="rId19"/>
    <p:sldId id="260" r:id="rId20"/>
    <p:sldId id="261" r:id="rId21"/>
    <p:sldId id="276"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107502-C49D-49C8-BF5E-730961F61B6C}" type="datetimeFigureOut">
              <a:rPr lang="en-US" smtClean="0"/>
              <a:t>3/12/2022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D628B-3FAC-4C88-B1A7-9AE9BD3726B5}" type="slidenum">
              <a:rPr lang="en-US" smtClean="0"/>
              <a:t>‹#›</a:t>
            </a:fld>
            <a:endParaRPr lang="en-US" dirty="0"/>
          </a:p>
        </p:txBody>
      </p:sp>
    </p:spTree>
    <p:extLst>
      <p:ext uri="{BB962C8B-B14F-4D97-AF65-F5344CB8AC3E}">
        <p14:creationId xmlns:p14="http://schemas.microsoft.com/office/powerpoint/2010/main" val="2601119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AC569-0AEE-4A34-ACE8-7435C1AE20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2870C4-6380-4AD6-B5F2-1063B57AA5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D20A3F-CF72-4D4F-820C-3B5E79924DAD}"/>
              </a:ext>
            </a:extLst>
          </p:cNvPr>
          <p:cNvSpPr>
            <a:spLocks noGrp="1"/>
          </p:cNvSpPr>
          <p:nvPr>
            <p:ph type="dt" sz="half" idx="10"/>
          </p:nvPr>
        </p:nvSpPr>
        <p:spPr/>
        <p:txBody>
          <a:bodyPr/>
          <a:lstStyle/>
          <a:p>
            <a:fld id="{81687CB9-56BE-49C8-B97B-85C5FF47B8C6}" type="datetime1">
              <a:rPr lang="en-US" smtClean="0"/>
              <a:t>3/12/2022</a:t>
            </a:fld>
            <a:endParaRPr lang="en-US" dirty="0"/>
          </a:p>
        </p:txBody>
      </p:sp>
      <p:sp>
        <p:nvSpPr>
          <p:cNvPr id="5" name="Footer Placeholder 4">
            <a:extLst>
              <a:ext uri="{FF2B5EF4-FFF2-40B4-BE49-F238E27FC236}">
                <a16:creationId xmlns:a16="http://schemas.microsoft.com/office/drawing/2014/main" id="{A297ABA7-3CF1-47E6-BDF1-A6C37CF4A1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36A40BA-4AB1-4C1E-8DE5-6A1B546DF1AF}"/>
              </a:ext>
            </a:extLst>
          </p:cNvPr>
          <p:cNvSpPr>
            <a:spLocks noGrp="1"/>
          </p:cNvSpPr>
          <p:nvPr>
            <p:ph type="sldNum" sz="quarter" idx="12"/>
          </p:nvPr>
        </p:nvSpPr>
        <p:spPr/>
        <p:txBody>
          <a:bodyPr/>
          <a:lstStyle/>
          <a:p>
            <a:fld id="{7772EC7C-9034-4020-830B-88461123C29E}" type="slidenum">
              <a:rPr lang="en-US" smtClean="0"/>
              <a:t>‹#›</a:t>
            </a:fld>
            <a:endParaRPr lang="en-US" dirty="0"/>
          </a:p>
        </p:txBody>
      </p:sp>
    </p:spTree>
    <p:extLst>
      <p:ext uri="{BB962C8B-B14F-4D97-AF65-F5344CB8AC3E}">
        <p14:creationId xmlns:p14="http://schemas.microsoft.com/office/powerpoint/2010/main" val="3142420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A3864-7E45-4CFE-8C8F-439B302C64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05FFA5-5312-4C96-9190-74E564A7CA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D4793-C12F-48C9-B6D5-026CC577B870}"/>
              </a:ext>
            </a:extLst>
          </p:cNvPr>
          <p:cNvSpPr>
            <a:spLocks noGrp="1"/>
          </p:cNvSpPr>
          <p:nvPr>
            <p:ph type="dt" sz="half" idx="10"/>
          </p:nvPr>
        </p:nvSpPr>
        <p:spPr/>
        <p:txBody>
          <a:bodyPr/>
          <a:lstStyle/>
          <a:p>
            <a:fld id="{49C18217-D777-48E2-8B51-089573A22656}" type="datetime1">
              <a:rPr lang="en-US" smtClean="0"/>
              <a:t>3/12/2022</a:t>
            </a:fld>
            <a:endParaRPr lang="en-US" dirty="0"/>
          </a:p>
        </p:txBody>
      </p:sp>
      <p:sp>
        <p:nvSpPr>
          <p:cNvPr id="5" name="Footer Placeholder 4">
            <a:extLst>
              <a:ext uri="{FF2B5EF4-FFF2-40B4-BE49-F238E27FC236}">
                <a16:creationId xmlns:a16="http://schemas.microsoft.com/office/drawing/2014/main" id="{9A2E6638-ED0E-4258-B536-2074E12965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54944C-E54E-4477-9BDE-1B709233CA3B}"/>
              </a:ext>
            </a:extLst>
          </p:cNvPr>
          <p:cNvSpPr>
            <a:spLocks noGrp="1"/>
          </p:cNvSpPr>
          <p:nvPr>
            <p:ph type="sldNum" sz="quarter" idx="12"/>
          </p:nvPr>
        </p:nvSpPr>
        <p:spPr/>
        <p:txBody>
          <a:bodyPr/>
          <a:lstStyle/>
          <a:p>
            <a:fld id="{7772EC7C-9034-4020-830B-88461123C29E}" type="slidenum">
              <a:rPr lang="en-US" smtClean="0"/>
              <a:t>‹#›</a:t>
            </a:fld>
            <a:endParaRPr lang="en-US" dirty="0"/>
          </a:p>
        </p:txBody>
      </p:sp>
    </p:spTree>
    <p:extLst>
      <p:ext uri="{BB962C8B-B14F-4D97-AF65-F5344CB8AC3E}">
        <p14:creationId xmlns:p14="http://schemas.microsoft.com/office/powerpoint/2010/main" val="224362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91E9E5-7722-45D7-88FB-DD7E2DD3DD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95CB6A-E7A7-4B31-A9DA-BCFABD0865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D90C13-91C3-4B5C-95F6-7F7592A626EE}"/>
              </a:ext>
            </a:extLst>
          </p:cNvPr>
          <p:cNvSpPr>
            <a:spLocks noGrp="1"/>
          </p:cNvSpPr>
          <p:nvPr>
            <p:ph type="dt" sz="half" idx="10"/>
          </p:nvPr>
        </p:nvSpPr>
        <p:spPr/>
        <p:txBody>
          <a:bodyPr/>
          <a:lstStyle/>
          <a:p>
            <a:fld id="{EC79BB12-3BE8-410C-A0D5-91AE07864764}" type="datetime1">
              <a:rPr lang="en-US" smtClean="0"/>
              <a:t>3/12/2022</a:t>
            </a:fld>
            <a:endParaRPr lang="en-US" dirty="0"/>
          </a:p>
        </p:txBody>
      </p:sp>
      <p:sp>
        <p:nvSpPr>
          <p:cNvPr id="5" name="Footer Placeholder 4">
            <a:extLst>
              <a:ext uri="{FF2B5EF4-FFF2-40B4-BE49-F238E27FC236}">
                <a16:creationId xmlns:a16="http://schemas.microsoft.com/office/drawing/2014/main" id="{BF68D229-0BBB-489F-B258-DDB46F10187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28483E7-1FDD-45EB-82EC-2C70E0E1C835}"/>
              </a:ext>
            </a:extLst>
          </p:cNvPr>
          <p:cNvSpPr>
            <a:spLocks noGrp="1"/>
          </p:cNvSpPr>
          <p:nvPr>
            <p:ph type="sldNum" sz="quarter" idx="12"/>
          </p:nvPr>
        </p:nvSpPr>
        <p:spPr/>
        <p:txBody>
          <a:bodyPr/>
          <a:lstStyle/>
          <a:p>
            <a:fld id="{7772EC7C-9034-4020-830B-88461123C29E}" type="slidenum">
              <a:rPr lang="en-US" smtClean="0"/>
              <a:t>‹#›</a:t>
            </a:fld>
            <a:endParaRPr lang="en-US" dirty="0"/>
          </a:p>
        </p:txBody>
      </p:sp>
    </p:spTree>
    <p:extLst>
      <p:ext uri="{BB962C8B-B14F-4D97-AF65-F5344CB8AC3E}">
        <p14:creationId xmlns:p14="http://schemas.microsoft.com/office/powerpoint/2010/main" val="1035865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C1820D8-1AE2-4F4F-872C-4D7C150C9A2C}" type="datetime1">
              <a:rPr lang="en-US" smtClean="0"/>
              <a:t>3/12/2022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772EC7C-9034-4020-830B-88461123C29E}" type="slidenum">
              <a:rPr lang="en-US" smtClean="0"/>
              <a:t>‹#›</a:t>
            </a:fld>
            <a:endParaRPr lang="en-US" dirty="0"/>
          </a:p>
        </p:txBody>
      </p:sp>
    </p:spTree>
    <p:extLst>
      <p:ext uri="{BB962C8B-B14F-4D97-AF65-F5344CB8AC3E}">
        <p14:creationId xmlns:p14="http://schemas.microsoft.com/office/powerpoint/2010/main" val="889370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FA0405-6C9E-48F4-AA8E-FCE17784CF19}" type="datetime1">
              <a:rPr lang="en-US" smtClean="0"/>
              <a:t>3/12/2022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772EC7C-9034-4020-830B-88461123C29E}" type="slidenum">
              <a:rPr lang="en-US" smtClean="0"/>
              <a:t>‹#›</a:t>
            </a:fld>
            <a:endParaRPr lang="en-US" dirty="0"/>
          </a:p>
        </p:txBody>
      </p:sp>
    </p:spTree>
    <p:extLst>
      <p:ext uri="{BB962C8B-B14F-4D97-AF65-F5344CB8AC3E}">
        <p14:creationId xmlns:p14="http://schemas.microsoft.com/office/powerpoint/2010/main" val="1314435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E5970EE-A40D-4390-952A-092213B1FD77}" type="datetime1">
              <a:rPr lang="en-US" smtClean="0"/>
              <a:t>3/12/2022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772EC7C-9034-4020-830B-88461123C29E}" type="slidenum">
              <a:rPr lang="en-US" smtClean="0"/>
              <a:t>‹#›</a:t>
            </a:fld>
            <a:endParaRPr lang="en-US" dirty="0"/>
          </a:p>
        </p:txBody>
      </p:sp>
    </p:spTree>
    <p:extLst>
      <p:ext uri="{BB962C8B-B14F-4D97-AF65-F5344CB8AC3E}">
        <p14:creationId xmlns:p14="http://schemas.microsoft.com/office/powerpoint/2010/main" val="3319100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C987554-3FC9-4A9E-8309-8485E3C70E77}" type="datetime1">
              <a:rPr lang="en-US" smtClean="0"/>
              <a:t>3/12/2022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7772EC7C-9034-4020-830B-88461123C29E}" type="slidenum">
              <a:rPr lang="en-US" smtClean="0"/>
              <a:t>‹#›</a:t>
            </a:fld>
            <a:endParaRPr lang="en-US" dirty="0"/>
          </a:p>
        </p:txBody>
      </p:sp>
    </p:spTree>
    <p:extLst>
      <p:ext uri="{BB962C8B-B14F-4D97-AF65-F5344CB8AC3E}">
        <p14:creationId xmlns:p14="http://schemas.microsoft.com/office/powerpoint/2010/main" val="1945810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7406A7F-E80F-41AE-81A8-A1E5351CB17E}" type="datetime1">
              <a:rPr lang="en-US" smtClean="0"/>
              <a:t>3/12/2022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772EC7C-9034-4020-830B-88461123C29E}"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76192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F54D2F-7822-465A-8AED-B9B06CED55D2}" type="datetime1">
              <a:rPr lang="en-US" smtClean="0"/>
              <a:t>3/12/2022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772EC7C-9034-4020-830B-88461123C29E}" type="slidenum">
              <a:rPr lang="en-US" smtClean="0"/>
              <a:t>‹#›</a:t>
            </a:fld>
            <a:endParaRPr lang="en-US" dirty="0"/>
          </a:p>
        </p:txBody>
      </p:sp>
    </p:spTree>
    <p:extLst>
      <p:ext uri="{BB962C8B-B14F-4D97-AF65-F5344CB8AC3E}">
        <p14:creationId xmlns:p14="http://schemas.microsoft.com/office/powerpoint/2010/main" val="5945248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960AD-8904-4C8E-A06B-4B8F0D939752}" type="datetime1">
              <a:rPr lang="en-US" smtClean="0"/>
              <a:t>3/12/2022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772EC7C-9034-4020-830B-88461123C29E}" type="slidenum">
              <a:rPr lang="en-US" smtClean="0"/>
              <a:t>‹#›</a:t>
            </a:fld>
            <a:endParaRPr lang="en-US" dirty="0"/>
          </a:p>
        </p:txBody>
      </p:sp>
    </p:spTree>
    <p:extLst>
      <p:ext uri="{BB962C8B-B14F-4D97-AF65-F5344CB8AC3E}">
        <p14:creationId xmlns:p14="http://schemas.microsoft.com/office/powerpoint/2010/main" val="1706170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662CD7F-C46F-4E03-AA02-2BAF410DC0D9}" type="datetime1">
              <a:rPr lang="en-US" smtClean="0"/>
              <a:t>3/12/2022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7772EC7C-9034-4020-830B-88461123C29E}" type="slidenum">
              <a:rPr lang="en-US" smtClean="0"/>
              <a:t>‹#›</a:t>
            </a:fld>
            <a:endParaRPr lang="en-US" dirty="0"/>
          </a:p>
        </p:txBody>
      </p:sp>
    </p:spTree>
    <p:extLst>
      <p:ext uri="{BB962C8B-B14F-4D97-AF65-F5344CB8AC3E}">
        <p14:creationId xmlns:p14="http://schemas.microsoft.com/office/powerpoint/2010/main" val="536829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5BFD-4AD1-447E-B51D-87EC2628DD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2FDAE7-F400-431E-98D2-DE291246CF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A19404-4AAD-4F36-B3D0-919482C6CB5F}"/>
              </a:ext>
            </a:extLst>
          </p:cNvPr>
          <p:cNvSpPr>
            <a:spLocks noGrp="1"/>
          </p:cNvSpPr>
          <p:nvPr>
            <p:ph type="dt" sz="half" idx="10"/>
          </p:nvPr>
        </p:nvSpPr>
        <p:spPr/>
        <p:txBody>
          <a:bodyPr/>
          <a:lstStyle/>
          <a:p>
            <a:fld id="{084B443D-F313-4439-9FFB-200FC19B7499}" type="datetime1">
              <a:rPr lang="en-US" smtClean="0"/>
              <a:t>3/12/2022</a:t>
            </a:fld>
            <a:endParaRPr lang="en-US" dirty="0"/>
          </a:p>
        </p:txBody>
      </p:sp>
      <p:sp>
        <p:nvSpPr>
          <p:cNvPr id="5" name="Footer Placeholder 4">
            <a:extLst>
              <a:ext uri="{FF2B5EF4-FFF2-40B4-BE49-F238E27FC236}">
                <a16:creationId xmlns:a16="http://schemas.microsoft.com/office/drawing/2014/main" id="{AD890EE3-BEBA-4A98-B2A0-FA92E9B80BE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0E93000-A1E2-4BBB-9FA8-7DA38DE359F3}"/>
              </a:ext>
            </a:extLst>
          </p:cNvPr>
          <p:cNvSpPr>
            <a:spLocks noGrp="1"/>
          </p:cNvSpPr>
          <p:nvPr>
            <p:ph type="sldNum" sz="quarter" idx="12"/>
          </p:nvPr>
        </p:nvSpPr>
        <p:spPr/>
        <p:txBody>
          <a:bodyPr/>
          <a:lstStyle/>
          <a:p>
            <a:fld id="{7772EC7C-9034-4020-830B-88461123C29E}" type="slidenum">
              <a:rPr lang="en-US" smtClean="0"/>
              <a:t>‹#›</a:t>
            </a:fld>
            <a:endParaRPr lang="en-US" dirty="0"/>
          </a:p>
        </p:txBody>
      </p:sp>
    </p:spTree>
    <p:extLst>
      <p:ext uri="{BB962C8B-B14F-4D97-AF65-F5344CB8AC3E}">
        <p14:creationId xmlns:p14="http://schemas.microsoft.com/office/powerpoint/2010/main" val="2394167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BACD666-DCF3-4AE7-BD54-7AFC78F95C93}" type="datetime1">
              <a:rPr lang="en-US" smtClean="0"/>
              <a:t>3/12/2022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7772EC7C-9034-4020-830B-88461123C29E}" type="slidenum">
              <a:rPr lang="en-US" smtClean="0"/>
              <a:t>‹#›</a:t>
            </a:fld>
            <a:endParaRPr lang="en-US" dirty="0"/>
          </a:p>
        </p:txBody>
      </p:sp>
    </p:spTree>
    <p:extLst>
      <p:ext uri="{BB962C8B-B14F-4D97-AF65-F5344CB8AC3E}">
        <p14:creationId xmlns:p14="http://schemas.microsoft.com/office/powerpoint/2010/main" val="17932714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DFFA23-75E0-41BA-A294-48058809D9A5}" type="datetime1">
              <a:rPr lang="en-US" smtClean="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72EC7C-9034-4020-830B-88461123C29E}" type="slidenum">
              <a:rPr lang="en-US" smtClean="0"/>
              <a:t>‹#›</a:t>
            </a:fld>
            <a:endParaRPr lang="en-US" dirty="0"/>
          </a:p>
        </p:txBody>
      </p:sp>
    </p:spTree>
    <p:extLst>
      <p:ext uri="{BB962C8B-B14F-4D97-AF65-F5344CB8AC3E}">
        <p14:creationId xmlns:p14="http://schemas.microsoft.com/office/powerpoint/2010/main" val="31617423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E8C70C-7C17-4B94-A243-48D3C96AA69D}" type="datetime1">
              <a:rPr lang="en-US" smtClean="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72EC7C-9034-4020-830B-88461123C29E}" type="slidenum">
              <a:rPr lang="en-US" smtClean="0"/>
              <a:t>‹#›</a:t>
            </a:fld>
            <a:endParaRPr lang="en-US" dirty="0"/>
          </a:p>
        </p:txBody>
      </p:sp>
    </p:spTree>
    <p:extLst>
      <p:ext uri="{BB962C8B-B14F-4D97-AF65-F5344CB8AC3E}">
        <p14:creationId xmlns:p14="http://schemas.microsoft.com/office/powerpoint/2010/main" val="22651096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BD9E27E-0569-41D6-BA55-22D755035FE7}" type="datetime1">
              <a:rPr lang="en-US" smtClean="0"/>
              <a:t>3/12/2022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7772EC7C-9034-4020-830B-88461123C29E}"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02184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160A3-7F24-4958-BDB3-3F2B11EE223B}" type="datetime1">
              <a:rPr lang="en-US" smtClean="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72EC7C-9034-4020-830B-88461123C29E}" type="slidenum">
              <a:rPr lang="en-US" smtClean="0"/>
              <a:t>‹#›</a:t>
            </a:fld>
            <a:endParaRPr lang="en-US" dirty="0"/>
          </a:p>
        </p:txBody>
      </p:sp>
    </p:spTree>
    <p:extLst>
      <p:ext uri="{BB962C8B-B14F-4D97-AF65-F5344CB8AC3E}">
        <p14:creationId xmlns:p14="http://schemas.microsoft.com/office/powerpoint/2010/main" val="18691061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862923-0120-4804-B6EC-8EC82E2926F1}" type="datetime1">
              <a:rPr lang="en-US" smtClean="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72EC7C-9034-4020-830B-88461123C29E}"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21864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A37B43-CF1E-427A-B3C2-0BBD03AD48DF}" type="datetime1">
              <a:rPr lang="en-US" smtClean="0"/>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772EC7C-9034-4020-830B-88461123C29E}" type="slidenum">
              <a:rPr lang="en-US" smtClean="0"/>
              <a:t>‹#›</a:t>
            </a:fld>
            <a:endParaRPr lang="en-US" dirty="0"/>
          </a:p>
        </p:txBody>
      </p:sp>
    </p:spTree>
    <p:extLst>
      <p:ext uri="{BB962C8B-B14F-4D97-AF65-F5344CB8AC3E}">
        <p14:creationId xmlns:p14="http://schemas.microsoft.com/office/powerpoint/2010/main" val="2064814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E4DBAA-ED35-41BD-8A1A-E3C61BED9086}" type="datetime1">
              <a:rPr lang="en-US" smtClean="0"/>
              <a:t>3/12/2022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772EC7C-9034-4020-830B-88461123C29E}"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17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FD7AA1-B819-4DBC-BA13-68DC9415330E}" type="datetime1">
              <a:rPr lang="en-US" smtClean="0"/>
              <a:t>3/12/2022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772EC7C-9034-4020-830B-88461123C29E}"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02841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F55A01-49C4-41E5-B57B-18E3B403AD88}" type="datetime1">
              <a:rPr lang="en-US" smtClean="0"/>
              <a:t>3/12/2022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772EC7C-9034-4020-830B-88461123C29E}" type="slidenum">
              <a:rPr lang="en-US" smtClean="0"/>
              <a:t>‹#›</a:t>
            </a:fld>
            <a:endParaRPr lang="en-US" dirty="0"/>
          </a:p>
        </p:txBody>
      </p:sp>
    </p:spTree>
    <p:extLst>
      <p:ext uri="{BB962C8B-B14F-4D97-AF65-F5344CB8AC3E}">
        <p14:creationId xmlns:p14="http://schemas.microsoft.com/office/powerpoint/2010/main" val="2244651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53AF0-401C-40FC-A5C0-254912C4E1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80C39D-B00D-4A18-A22A-95CAE3A56F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F1F842-0557-42BA-9CB4-9B49AC8CB227}"/>
              </a:ext>
            </a:extLst>
          </p:cNvPr>
          <p:cNvSpPr>
            <a:spLocks noGrp="1"/>
          </p:cNvSpPr>
          <p:nvPr>
            <p:ph type="dt" sz="half" idx="10"/>
          </p:nvPr>
        </p:nvSpPr>
        <p:spPr/>
        <p:txBody>
          <a:bodyPr/>
          <a:lstStyle/>
          <a:p>
            <a:fld id="{8FD3F908-AA3F-40AA-B7A1-BD9AB38D3FC6}" type="datetime1">
              <a:rPr lang="en-US" smtClean="0"/>
              <a:t>3/12/2022</a:t>
            </a:fld>
            <a:endParaRPr lang="en-US" dirty="0"/>
          </a:p>
        </p:txBody>
      </p:sp>
      <p:sp>
        <p:nvSpPr>
          <p:cNvPr id="5" name="Footer Placeholder 4">
            <a:extLst>
              <a:ext uri="{FF2B5EF4-FFF2-40B4-BE49-F238E27FC236}">
                <a16:creationId xmlns:a16="http://schemas.microsoft.com/office/drawing/2014/main" id="{8FA80CCE-FB9B-4B55-B8A8-FD27C0FA5E9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D9AFB80-B375-49A1-856B-4AB76B5AA9CE}"/>
              </a:ext>
            </a:extLst>
          </p:cNvPr>
          <p:cNvSpPr>
            <a:spLocks noGrp="1"/>
          </p:cNvSpPr>
          <p:nvPr>
            <p:ph type="sldNum" sz="quarter" idx="12"/>
          </p:nvPr>
        </p:nvSpPr>
        <p:spPr/>
        <p:txBody>
          <a:bodyPr/>
          <a:lstStyle/>
          <a:p>
            <a:fld id="{7772EC7C-9034-4020-830B-88461123C29E}" type="slidenum">
              <a:rPr lang="en-US" smtClean="0"/>
              <a:t>‹#›</a:t>
            </a:fld>
            <a:endParaRPr lang="en-US" dirty="0"/>
          </a:p>
        </p:txBody>
      </p:sp>
    </p:spTree>
    <p:extLst>
      <p:ext uri="{BB962C8B-B14F-4D97-AF65-F5344CB8AC3E}">
        <p14:creationId xmlns:p14="http://schemas.microsoft.com/office/powerpoint/2010/main" val="3141520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D0EA50-211E-4316-AFF8-78EB327E7884}" type="datetime1">
              <a:rPr lang="en-US" smtClean="0"/>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772EC7C-9034-4020-830B-88461123C29E}"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59463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482DCE-5136-4B8A-8E99-AC44FF0F6C39}" type="datetime1">
              <a:rPr lang="en-US" smtClean="0"/>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772EC7C-9034-4020-830B-88461123C29E}" type="slidenum">
              <a:rPr lang="en-US" smtClean="0"/>
              <a:t>‹#›</a:t>
            </a:fld>
            <a:endParaRPr lang="en-US" dirty="0"/>
          </a:p>
        </p:txBody>
      </p:sp>
    </p:spTree>
    <p:extLst>
      <p:ext uri="{BB962C8B-B14F-4D97-AF65-F5344CB8AC3E}">
        <p14:creationId xmlns:p14="http://schemas.microsoft.com/office/powerpoint/2010/main" val="25825327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4D6B28-1B69-4119-867D-F471E05E8EA3}" type="datetime1">
              <a:rPr lang="en-US" smtClean="0"/>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772EC7C-9034-4020-830B-88461123C29E}" type="slidenum">
              <a:rPr lang="en-US" smtClean="0"/>
              <a:t>‹#›</a:t>
            </a:fld>
            <a:endParaRPr lang="en-US" dirty="0"/>
          </a:p>
        </p:txBody>
      </p:sp>
    </p:spTree>
    <p:extLst>
      <p:ext uri="{BB962C8B-B14F-4D97-AF65-F5344CB8AC3E}">
        <p14:creationId xmlns:p14="http://schemas.microsoft.com/office/powerpoint/2010/main" val="39523082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A7087B-EB51-47DA-85D0-FC6BE26C7D2F}" type="datetime1">
              <a:rPr lang="en-US" smtClean="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72EC7C-9034-4020-830B-88461123C29E}"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00792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501A42-F715-47E9-81B9-CC535662DCAA}" type="datetime1">
              <a:rPr lang="en-US" smtClean="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72EC7C-9034-4020-830B-88461123C29E}"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11510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F2CA0A-50A1-42ED-9B48-B88BEEBC82EA}" type="datetime1">
              <a:rPr lang="en-US" smtClean="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72EC7C-9034-4020-830B-88461123C29E}" type="slidenum">
              <a:rPr lang="en-US" smtClean="0"/>
              <a:t>‹#›</a:t>
            </a:fld>
            <a:endParaRPr lang="en-US" dirty="0"/>
          </a:p>
        </p:txBody>
      </p:sp>
    </p:spTree>
    <p:extLst>
      <p:ext uri="{BB962C8B-B14F-4D97-AF65-F5344CB8AC3E}">
        <p14:creationId xmlns:p14="http://schemas.microsoft.com/office/powerpoint/2010/main" val="24231495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56411B-484E-4C0B-B6D2-019E7793D818}" type="datetime1">
              <a:rPr lang="en-US" smtClean="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72EC7C-9034-4020-830B-88461123C29E}"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81540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A54840-B380-4EA2-8EEC-DE09056B4122}" type="datetime1">
              <a:rPr lang="en-US" smtClean="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72EC7C-9034-4020-830B-88461123C29E}"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60416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DC038E-7321-406A-B77F-B9F52275E3ED}" type="datetime1">
              <a:rPr lang="en-US" smtClean="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72EC7C-9034-4020-830B-88461123C29E}"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82341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3DF2F8-6912-4590-AFE5-FD38227C8686}" type="datetime1">
              <a:rPr lang="en-US" smtClean="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72EC7C-9034-4020-830B-88461123C29E}"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0176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2486-6D38-4C3B-B326-71796C7701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EB83DD-766C-455C-8AD8-A218DE84BA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BF83B3-6450-45CB-A76A-A6DECB7FA2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E13D56-5631-4831-9BFB-86ECB75D92A2}"/>
              </a:ext>
            </a:extLst>
          </p:cNvPr>
          <p:cNvSpPr>
            <a:spLocks noGrp="1"/>
          </p:cNvSpPr>
          <p:nvPr>
            <p:ph type="dt" sz="half" idx="10"/>
          </p:nvPr>
        </p:nvSpPr>
        <p:spPr/>
        <p:txBody>
          <a:bodyPr/>
          <a:lstStyle/>
          <a:p>
            <a:fld id="{2C62AF80-A67E-4C34-A091-40A78B870DFB}" type="datetime1">
              <a:rPr lang="en-US" smtClean="0"/>
              <a:t>3/12/2022</a:t>
            </a:fld>
            <a:endParaRPr lang="en-US" dirty="0"/>
          </a:p>
        </p:txBody>
      </p:sp>
      <p:sp>
        <p:nvSpPr>
          <p:cNvPr id="6" name="Footer Placeholder 5">
            <a:extLst>
              <a:ext uri="{FF2B5EF4-FFF2-40B4-BE49-F238E27FC236}">
                <a16:creationId xmlns:a16="http://schemas.microsoft.com/office/drawing/2014/main" id="{A0EB0E4D-8321-4341-92D0-F4B407218B2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EECB364-759A-4D23-9894-3E0E48789AD8}"/>
              </a:ext>
            </a:extLst>
          </p:cNvPr>
          <p:cNvSpPr>
            <a:spLocks noGrp="1"/>
          </p:cNvSpPr>
          <p:nvPr>
            <p:ph type="sldNum" sz="quarter" idx="12"/>
          </p:nvPr>
        </p:nvSpPr>
        <p:spPr/>
        <p:txBody>
          <a:bodyPr/>
          <a:lstStyle/>
          <a:p>
            <a:fld id="{7772EC7C-9034-4020-830B-88461123C29E}" type="slidenum">
              <a:rPr lang="en-US" smtClean="0"/>
              <a:t>‹#›</a:t>
            </a:fld>
            <a:endParaRPr lang="en-US" dirty="0"/>
          </a:p>
        </p:txBody>
      </p:sp>
    </p:spTree>
    <p:extLst>
      <p:ext uri="{BB962C8B-B14F-4D97-AF65-F5344CB8AC3E}">
        <p14:creationId xmlns:p14="http://schemas.microsoft.com/office/powerpoint/2010/main" val="222608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C431-DD75-4DE6-A26C-1DD6A65FF9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3263FA-CF66-40CF-B71C-CA89BD5174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66CC4B-E79C-4314-B8A2-42CB1E2D9C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4586BC-8389-49FE-92E0-E0C9630C90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39BD58-C7F7-4855-898A-ED9F908734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383125-4A7B-46B7-9149-4E73A1B55734}"/>
              </a:ext>
            </a:extLst>
          </p:cNvPr>
          <p:cNvSpPr>
            <a:spLocks noGrp="1"/>
          </p:cNvSpPr>
          <p:nvPr>
            <p:ph type="dt" sz="half" idx="10"/>
          </p:nvPr>
        </p:nvSpPr>
        <p:spPr/>
        <p:txBody>
          <a:bodyPr/>
          <a:lstStyle/>
          <a:p>
            <a:fld id="{C6B9A574-59AF-4563-962F-ADED2C43F6A4}" type="datetime1">
              <a:rPr lang="en-US" smtClean="0"/>
              <a:t>3/12/2022</a:t>
            </a:fld>
            <a:endParaRPr lang="en-US" dirty="0"/>
          </a:p>
        </p:txBody>
      </p:sp>
      <p:sp>
        <p:nvSpPr>
          <p:cNvPr id="8" name="Footer Placeholder 7">
            <a:extLst>
              <a:ext uri="{FF2B5EF4-FFF2-40B4-BE49-F238E27FC236}">
                <a16:creationId xmlns:a16="http://schemas.microsoft.com/office/drawing/2014/main" id="{1E4D22A7-3C12-44C5-A72A-E5174E7CAC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420C7A0-3884-4E69-9DEC-B8DD0DB46192}"/>
              </a:ext>
            </a:extLst>
          </p:cNvPr>
          <p:cNvSpPr>
            <a:spLocks noGrp="1"/>
          </p:cNvSpPr>
          <p:nvPr>
            <p:ph type="sldNum" sz="quarter" idx="12"/>
          </p:nvPr>
        </p:nvSpPr>
        <p:spPr/>
        <p:txBody>
          <a:bodyPr/>
          <a:lstStyle/>
          <a:p>
            <a:fld id="{7772EC7C-9034-4020-830B-88461123C29E}" type="slidenum">
              <a:rPr lang="en-US" smtClean="0"/>
              <a:t>‹#›</a:t>
            </a:fld>
            <a:endParaRPr lang="en-US" dirty="0"/>
          </a:p>
        </p:txBody>
      </p:sp>
    </p:spTree>
    <p:extLst>
      <p:ext uri="{BB962C8B-B14F-4D97-AF65-F5344CB8AC3E}">
        <p14:creationId xmlns:p14="http://schemas.microsoft.com/office/powerpoint/2010/main" val="1982912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7819A-2922-416B-8035-945BBEE839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6A641F-5D88-4219-A120-06EB385DFB6B}"/>
              </a:ext>
            </a:extLst>
          </p:cNvPr>
          <p:cNvSpPr>
            <a:spLocks noGrp="1"/>
          </p:cNvSpPr>
          <p:nvPr>
            <p:ph type="dt" sz="half" idx="10"/>
          </p:nvPr>
        </p:nvSpPr>
        <p:spPr/>
        <p:txBody>
          <a:bodyPr/>
          <a:lstStyle/>
          <a:p>
            <a:fld id="{5AF6C732-97E8-4F96-9140-F173B6A40FA3}" type="datetime1">
              <a:rPr lang="en-US" smtClean="0"/>
              <a:t>3/12/2022</a:t>
            </a:fld>
            <a:endParaRPr lang="en-US" dirty="0"/>
          </a:p>
        </p:txBody>
      </p:sp>
      <p:sp>
        <p:nvSpPr>
          <p:cNvPr id="4" name="Footer Placeholder 3">
            <a:extLst>
              <a:ext uri="{FF2B5EF4-FFF2-40B4-BE49-F238E27FC236}">
                <a16:creationId xmlns:a16="http://schemas.microsoft.com/office/drawing/2014/main" id="{CE3B9930-92AA-4C5F-969C-09B05D6FF37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60F7249-C396-474B-AD71-3011653FD581}"/>
              </a:ext>
            </a:extLst>
          </p:cNvPr>
          <p:cNvSpPr>
            <a:spLocks noGrp="1"/>
          </p:cNvSpPr>
          <p:nvPr>
            <p:ph type="sldNum" sz="quarter" idx="12"/>
          </p:nvPr>
        </p:nvSpPr>
        <p:spPr/>
        <p:txBody>
          <a:bodyPr/>
          <a:lstStyle/>
          <a:p>
            <a:fld id="{7772EC7C-9034-4020-830B-88461123C29E}" type="slidenum">
              <a:rPr lang="en-US" smtClean="0"/>
              <a:t>‹#›</a:t>
            </a:fld>
            <a:endParaRPr lang="en-US" dirty="0"/>
          </a:p>
        </p:txBody>
      </p:sp>
    </p:spTree>
    <p:extLst>
      <p:ext uri="{BB962C8B-B14F-4D97-AF65-F5344CB8AC3E}">
        <p14:creationId xmlns:p14="http://schemas.microsoft.com/office/powerpoint/2010/main" val="2679874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BA7106-464B-4FC5-942E-95282884A86D}"/>
              </a:ext>
            </a:extLst>
          </p:cNvPr>
          <p:cNvSpPr>
            <a:spLocks noGrp="1"/>
          </p:cNvSpPr>
          <p:nvPr>
            <p:ph type="dt" sz="half" idx="10"/>
          </p:nvPr>
        </p:nvSpPr>
        <p:spPr/>
        <p:txBody>
          <a:bodyPr/>
          <a:lstStyle/>
          <a:p>
            <a:fld id="{14F9F986-D4CF-4475-A5D0-C4D6F7ECAF98}" type="datetime1">
              <a:rPr lang="en-US" smtClean="0"/>
              <a:t>3/12/2022</a:t>
            </a:fld>
            <a:endParaRPr lang="en-US" dirty="0"/>
          </a:p>
        </p:txBody>
      </p:sp>
      <p:sp>
        <p:nvSpPr>
          <p:cNvPr id="3" name="Footer Placeholder 2">
            <a:extLst>
              <a:ext uri="{FF2B5EF4-FFF2-40B4-BE49-F238E27FC236}">
                <a16:creationId xmlns:a16="http://schemas.microsoft.com/office/drawing/2014/main" id="{03671A6A-C378-4A19-9C3F-8073B9AA2CE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2EBEDD6-101A-4C1E-B1D5-22B7E48897EC}"/>
              </a:ext>
            </a:extLst>
          </p:cNvPr>
          <p:cNvSpPr>
            <a:spLocks noGrp="1"/>
          </p:cNvSpPr>
          <p:nvPr>
            <p:ph type="sldNum" sz="quarter" idx="12"/>
          </p:nvPr>
        </p:nvSpPr>
        <p:spPr/>
        <p:txBody>
          <a:bodyPr/>
          <a:lstStyle/>
          <a:p>
            <a:fld id="{7772EC7C-9034-4020-830B-88461123C29E}" type="slidenum">
              <a:rPr lang="en-US" smtClean="0"/>
              <a:t>‹#›</a:t>
            </a:fld>
            <a:endParaRPr lang="en-US" dirty="0"/>
          </a:p>
        </p:txBody>
      </p:sp>
    </p:spTree>
    <p:extLst>
      <p:ext uri="{BB962C8B-B14F-4D97-AF65-F5344CB8AC3E}">
        <p14:creationId xmlns:p14="http://schemas.microsoft.com/office/powerpoint/2010/main" val="1904726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182B-BC17-4A22-9499-CD4E44B9B4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C6ECA7-2EFD-4C02-9157-A018593055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9361F5-593A-4206-BE07-A4F22C851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43FC2-7655-4D24-8957-6C9ACB3A4293}"/>
              </a:ext>
            </a:extLst>
          </p:cNvPr>
          <p:cNvSpPr>
            <a:spLocks noGrp="1"/>
          </p:cNvSpPr>
          <p:nvPr>
            <p:ph type="dt" sz="half" idx="10"/>
          </p:nvPr>
        </p:nvSpPr>
        <p:spPr/>
        <p:txBody>
          <a:bodyPr/>
          <a:lstStyle/>
          <a:p>
            <a:fld id="{986C1BB9-19D8-438D-A865-8FAE5EF39388}" type="datetime1">
              <a:rPr lang="en-US" smtClean="0"/>
              <a:t>3/12/2022</a:t>
            </a:fld>
            <a:endParaRPr lang="en-US" dirty="0"/>
          </a:p>
        </p:txBody>
      </p:sp>
      <p:sp>
        <p:nvSpPr>
          <p:cNvPr id="6" name="Footer Placeholder 5">
            <a:extLst>
              <a:ext uri="{FF2B5EF4-FFF2-40B4-BE49-F238E27FC236}">
                <a16:creationId xmlns:a16="http://schemas.microsoft.com/office/drawing/2014/main" id="{02DC766B-C9BB-4F08-8973-6EC3217C3B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A8D78F1-667E-4548-A475-C1F5EB1854AE}"/>
              </a:ext>
            </a:extLst>
          </p:cNvPr>
          <p:cNvSpPr>
            <a:spLocks noGrp="1"/>
          </p:cNvSpPr>
          <p:nvPr>
            <p:ph type="sldNum" sz="quarter" idx="12"/>
          </p:nvPr>
        </p:nvSpPr>
        <p:spPr/>
        <p:txBody>
          <a:bodyPr/>
          <a:lstStyle/>
          <a:p>
            <a:fld id="{7772EC7C-9034-4020-830B-88461123C29E}" type="slidenum">
              <a:rPr lang="en-US" smtClean="0"/>
              <a:t>‹#›</a:t>
            </a:fld>
            <a:endParaRPr lang="en-US" dirty="0"/>
          </a:p>
        </p:txBody>
      </p:sp>
    </p:spTree>
    <p:extLst>
      <p:ext uri="{BB962C8B-B14F-4D97-AF65-F5344CB8AC3E}">
        <p14:creationId xmlns:p14="http://schemas.microsoft.com/office/powerpoint/2010/main" val="113071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2D7A3-022D-4ECE-87E1-0687C288E5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942B48-A004-46A7-B487-99D8920BAC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FE9DA92-976A-474A-B038-8D95F0D6C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1E7097-828D-4CE6-91C6-BA4BCD80EC84}"/>
              </a:ext>
            </a:extLst>
          </p:cNvPr>
          <p:cNvSpPr>
            <a:spLocks noGrp="1"/>
          </p:cNvSpPr>
          <p:nvPr>
            <p:ph type="dt" sz="half" idx="10"/>
          </p:nvPr>
        </p:nvSpPr>
        <p:spPr/>
        <p:txBody>
          <a:bodyPr/>
          <a:lstStyle/>
          <a:p>
            <a:fld id="{271E3AA4-177B-48F0-A1BE-32F07F36C414}" type="datetime1">
              <a:rPr lang="en-US" smtClean="0"/>
              <a:t>3/12/2022</a:t>
            </a:fld>
            <a:endParaRPr lang="en-US" dirty="0"/>
          </a:p>
        </p:txBody>
      </p:sp>
      <p:sp>
        <p:nvSpPr>
          <p:cNvPr id="6" name="Footer Placeholder 5">
            <a:extLst>
              <a:ext uri="{FF2B5EF4-FFF2-40B4-BE49-F238E27FC236}">
                <a16:creationId xmlns:a16="http://schemas.microsoft.com/office/drawing/2014/main" id="{CB430073-43B6-4293-ACC3-F4DEA044480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12D612-EC44-42E9-80FB-A372DEA84954}"/>
              </a:ext>
            </a:extLst>
          </p:cNvPr>
          <p:cNvSpPr>
            <a:spLocks noGrp="1"/>
          </p:cNvSpPr>
          <p:nvPr>
            <p:ph type="sldNum" sz="quarter" idx="12"/>
          </p:nvPr>
        </p:nvSpPr>
        <p:spPr/>
        <p:txBody>
          <a:bodyPr/>
          <a:lstStyle/>
          <a:p>
            <a:fld id="{7772EC7C-9034-4020-830B-88461123C29E}" type="slidenum">
              <a:rPr lang="en-US" smtClean="0"/>
              <a:t>‹#›</a:t>
            </a:fld>
            <a:endParaRPr lang="en-US" dirty="0"/>
          </a:p>
        </p:txBody>
      </p:sp>
    </p:spTree>
    <p:extLst>
      <p:ext uri="{BB962C8B-B14F-4D97-AF65-F5344CB8AC3E}">
        <p14:creationId xmlns:p14="http://schemas.microsoft.com/office/powerpoint/2010/main" val="350372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4.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3.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8A3A5B-A5B5-46A9-9323-B748F82800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F86AE4-33D6-49C3-AB9B-32DE7370C9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991921-81B3-4FD0-9DBB-63CE88E701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AAE544-D52E-4BB8-9981-C117266CA262}" type="datetime1">
              <a:rPr lang="en-US" smtClean="0"/>
              <a:t>3/12/2022</a:t>
            </a:fld>
            <a:endParaRPr lang="en-US" dirty="0"/>
          </a:p>
        </p:txBody>
      </p:sp>
      <p:sp>
        <p:nvSpPr>
          <p:cNvPr id="5" name="Footer Placeholder 4">
            <a:extLst>
              <a:ext uri="{FF2B5EF4-FFF2-40B4-BE49-F238E27FC236}">
                <a16:creationId xmlns:a16="http://schemas.microsoft.com/office/drawing/2014/main" id="{530DFD83-CBD0-4BB7-A1EA-A8366BC17D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8C9F39D-6A51-44B3-BDB4-B4A3C40740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72EC7C-9034-4020-830B-88461123C29E}" type="slidenum">
              <a:rPr lang="en-US" smtClean="0"/>
              <a:t>‹#›</a:t>
            </a:fld>
            <a:endParaRPr lang="en-US" dirty="0"/>
          </a:p>
        </p:txBody>
      </p:sp>
    </p:spTree>
    <p:extLst>
      <p:ext uri="{BB962C8B-B14F-4D97-AF65-F5344CB8AC3E}">
        <p14:creationId xmlns:p14="http://schemas.microsoft.com/office/powerpoint/2010/main" val="2819754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8B48AEC-931D-48FC-A091-05A52D2B7016}" type="datetime1">
              <a:rPr lang="en-US" smtClean="0"/>
              <a:t>3/12/2022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772EC7C-9034-4020-830B-88461123C29E}" type="slidenum">
              <a:rPr lang="en-US" smtClean="0"/>
              <a:t>‹#›</a:t>
            </a:fld>
            <a:endParaRPr lang="en-US" dirty="0"/>
          </a:p>
        </p:txBody>
      </p:sp>
    </p:spTree>
    <p:extLst>
      <p:ext uri="{BB962C8B-B14F-4D97-AF65-F5344CB8AC3E}">
        <p14:creationId xmlns:p14="http://schemas.microsoft.com/office/powerpoint/2010/main" val="31781917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9817E4-2E5A-467D-A378-B25A1D53145F}" type="datetime1">
              <a:rPr lang="en-US" smtClean="0"/>
              <a:t>3/12/2022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72EC7C-9034-4020-830B-88461123C29E}" type="slidenum">
              <a:rPr lang="en-US" smtClean="0"/>
              <a:t>‹#›</a:t>
            </a:fld>
            <a:endParaRPr lang="en-US" dirty="0"/>
          </a:p>
        </p:txBody>
      </p:sp>
    </p:spTree>
    <p:extLst>
      <p:ext uri="{BB962C8B-B14F-4D97-AF65-F5344CB8AC3E}">
        <p14:creationId xmlns:p14="http://schemas.microsoft.com/office/powerpoint/2010/main" val="27759501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nikhilmittal/flight-fare-prediction-mh"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E3108-8B58-4B8A-B8E5-B7A7BF6BD129}"/>
              </a:ext>
            </a:extLst>
          </p:cNvPr>
          <p:cNvSpPr>
            <a:spLocks noGrp="1"/>
          </p:cNvSpPr>
          <p:nvPr>
            <p:ph type="ctrTitle"/>
          </p:nvPr>
        </p:nvSpPr>
        <p:spPr>
          <a:xfrm>
            <a:off x="1443191" y="2542259"/>
            <a:ext cx="9144000" cy="2402072"/>
          </a:xfrm>
        </p:spPr>
        <p:txBody>
          <a:bodyPr>
            <a:normAutofit fontScale="90000"/>
          </a:bodyPr>
          <a:lstStyle/>
          <a:p>
            <a:r>
              <a:rPr lang="en-US" b="1" i="0" dirty="0">
                <a:solidFill>
                  <a:srgbClr val="222222"/>
                </a:solidFill>
                <a:effectLst/>
                <a:latin typeface="Franklin Gothic Medium" panose="020B0603020102020204" pitchFamily="34" charset="0"/>
              </a:rPr>
              <a:t>“Flight Price Prediction”</a:t>
            </a:r>
            <a:br>
              <a:rPr lang="en-US" b="1" i="0" dirty="0">
                <a:solidFill>
                  <a:srgbClr val="222222"/>
                </a:solidFill>
                <a:effectLst/>
                <a:latin typeface="Franklin Gothic Medium" panose="020B0603020102020204" pitchFamily="34" charset="0"/>
              </a:rPr>
            </a:br>
            <a:r>
              <a:rPr lang="en-US" sz="5300" b="1" i="1" dirty="0">
                <a:solidFill>
                  <a:srgbClr val="222222"/>
                </a:solidFill>
                <a:effectLst/>
                <a:latin typeface="Franklin Gothic Medium" panose="020B0603020102020204" pitchFamily="34" charset="0"/>
              </a:rPr>
              <a:t>- </a:t>
            </a:r>
            <a:r>
              <a:rPr lang="en-US" sz="4900" i="1" dirty="0">
                <a:solidFill>
                  <a:srgbClr val="222222"/>
                </a:solidFill>
                <a:effectLst/>
                <a:latin typeface="Franklin Gothic Medium" panose="020B0603020102020204" pitchFamily="34" charset="0"/>
              </a:rPr>
              <a:t>A Regression Analysis </a:t>
            </a:r>
            <a:br>
              <a:rPr lang="en-US" b="1" i="0" dirty="0">
                <a:solidFill>
                  <a:srgbClr val="222222"/>
                </a:solidFill>
                <a:effectLst/>
                <a:latin typeface="Lato" panose="020F0502020204030203" pitchFamily="34" charset="0"/>
              </a:rPr>
            </a:br>
            <a:endParaRPr lang="en-US" dirty="0"/>
          </a:p>
        </p:txBody>
      </p:sp>
      <p:sp>
        <p:nvSpPr>
          <p:cNvPr id="4" name="Slide Number Placeholder 3">
            <a:extLst>
              <a:ext uri="{FF2B5EF4-FFF2-40B4-BE49-F238E27FC236}">
                <a16:creationId xmlns:a16="http://schemas.microsoft.com/office/drawing/2014/main" id="{88862AED-B231-4B6D-BDB5-35520A7D5974}"/>
              </a:ext>
            </a:extLst>
          </p:cNvPr>
          <p:cNvSpPr>
            <a:spLocks noGrp="1"/>
          </p:cNvSpPr>
          <p:nvPr>
            <p:ph type="sldNum" sz="quarter" idx="12"/>
          </p:nvPr>
        </p:nvSpPr>
        <p:spPr/>
        <p:txBody>
          <a:bodyPr/>
          <a:lstStyle/>
          <a:p>
            <a:fld id="{7772EC7C-9034-4020-830B-88461123C29E}" type="slidenum">
              <a:rPr lang="en-US" smtClean="0"/>
              <a:t>1</a:t>
            </a:fld>
            <a:endParaRPr lang="en-US" dirty="0"/>
          </a:p>
        </p:txBody>
      </p:sp>
    </p:spTree>
    <p:extLst>
      <p:ext uri="{BB962C8B-B14F-4D97-AF65-F5344CB8AC3E}">
        <p14:creationId xmlns:p14="http://schemas.microsoft.com/office/powerpoint/2010/main" val="435970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9B91CC-244B-4435-A3C2-8DAEE58DB113}"/>
              </a:ext>
            </a:extLst>
          </p:cNvPr>
          <p:cNvSpPr>
            <a:spLocks noGrp="1"/>
          </p:cNvSpPr>
          <p:nvPr>
            <p:ph idx="1"/>
          </p:nvPr>
        </p:nvSpPr>
        <p:spPr>
          <a:xfrm>
            <a:off x="310717" y="381740"/>
            <a:ext cx="11505461" cy="6276512"/>
          </a:xfrm>
        </p:spPr>
        <p:txBody>
          <a:bodyPr/>
          <a:lstStyle/>
          <a:p>
            <a:pPr>
              <a:buFont typeface="Wingdings" panose="05000000000000000000" pitchFamily="2" charset="2"/>
              <a:buChar char="§"/>
            </a:pPr>
            <a:r>
              <a:rPr lang="en-US" sz="2000" dirty="0"/>
              <a:t>Arrival time is when the plane pulls up to the gate. similar to date_of_Journey I had extract values from Arrival_Time .</a:t>
            </a:r>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marL="0" indent="0">
              <a:buNone/>
            </a:pPr>
            <a:endParaRPr lang="en-US" sz="2000" dirty="0"/>
          </a:p>
          <a:p>
            <a:pPr>
              <a:buFont typeface="Wingdings" panose="05000000000000000000" pitchFamily="2" charset="2"/>
              <a:buChar char="§"/>
            </a:pPr>
            <a:r>
              <a:rPr lang="en-US" sz="2000" dirty="0"/>
              <a:t>From Duration column I had extract the Duration_hours &amp; Duration_mins </a:t>
            </a:r>
          </a:p>
          <a:p>
            <a:pPr>
              <a:buFont typeface="Wingdings" panose="05000000000000000000" pitchFamily="2" charset="2"/>
              <a:buChar char="§"/>
            </a:pPr>
            <a:endParaRPr lang="en-US" sz="2000" dirty="0"/>
          </a:p>
          <a:p>
            <a:endParaRPr lang="en-US" dirty="0"/>
          </a:p>
        </p:txBody>
      </p:sp>
      <p:pic>
        <p:nvPicPr>
          <p:cNvPr id="5" name="Picture 4">
            <a:extLst>
              <a:ext uri="{FF2B5EF4-FFF2-40B4-BE49-F238E27FC236}">
                <a16:creationId xmlns:a16="http://schemas.microsoft.com/office/drawing/2014/main" id="{E3839794-96DA-49C9-891C-880FBCF267FA}"/>
              </a:ext>
            </a:extLst>
          </p:cNvPr>
          <p:cNvPicPr>
            <a:picLocks noChangeAspect="1"/>
          </p:cNvPicPr>
          <p:nvPr/>
        </p:nvPicPr>
        <p:blipFill rotWithShape="1">
          <a:blip r:embed="rId2">
            <a:extLst>
              <a:ext uri="{28A0092B-C50C-407E-A947-70E740481C1C}">
                <a14:useLocalDpi xmlns:a14="http://schemas.microsoft.com/office/drawing/2010/main" val="0"/>
              </a:ext>
            </a:extLst>
          </a:blip>
          <a:srcRect l="2556" t="22239" b="9189"/>
          <a:stretch/>
        </p:blipFill>
        <p:spPr>
          <a:xfrm>
            <a:off x="2386260" y="822058"/>
            <a:ext cx="6346265" cy="1562470"/>
          </a:xfrm>
          <a:prstGeom prst="rect">
            <a:avLst/>
          </a:prstGeom>
        </p:spPr>
      </p:pic>
      <p:pic>
        <p:nvPicPr>
          <p:cNvPr id="7" name="Picture 6">
            <a:extLst>
              <a:ext uri="{FF2B5EF4-FFF2-40B4-BE49-F238E27FC236}">
                <a16:creationId xmlns:a16="http://schemas.microsoft.com/office/drawing/2014/main" id="{6BB874AB-0698-41A9-8D53-D59D9D83DEED}"/>
              </a:ext>
            </a:extLst>
          </p:cNvPr>
          <p:cNvPicPr>
            <a:picLocks noChangeAspect="1"/>
          </p:cNvPicPr>
          <p:nvPr/>
        </p:nvPicPr>
        <p:blipFill rotWithShape="1">
          <a:blip r:embed="rId3">
            <a:extLst>
              <a:ext uri="{28A0092B-C50C-407E-A947-70E740481C1C}">
                <a14:useLocalDpi xmlns:a14="http://schemas.microsoft.com/office/drawing/2010/main" val="0"/>
              </a:ext>
            </a:extLst>
          </a:blip>
          <a:srcRect l="5035" t="10851" b="1928"/>
          <a:stretch/>
        </p:blipFill>
        <p:spPr>
          <a:xfrm>
            <a:off x="1161987" y="3147261"/>
            <a:ext cx="8794813" cy="3236160"/>
          </a:xfrm>
          <a:prstGeom prst="rect">
            <a:avLst/>
          </a:prstGeom>
        </p:spPr>
      </p:pic>
      <p:sp>
        <p:nvSpPr>
          <p:cNvPr id="2" name="Slide Number Placeholder 1">
            <a:extLst>
              <a:ext uri="{FF2B5EF4-FFF2-40B4-BE49-F238E27FC236}">
                <a16:creationId xmlns:a16="http://schemas.microsoft.com/office/drawing/2014/main" id="{97359E35-0E63-40E1-A1B1-12641A504510}"/>
              </a:ext>
            </a:extLst>
          </p:cNvPr>
          <p:cNvSpPr>
            <a:spLocks noGrp="1"/>
          </p:cNvSpPr>
          <p:nvPr>
            <p:ph type="sldNum" sz="quarter" idx="12"/>
          </p:nvPr>
        </p:nvSpPr>
        <p:spPr/>
        <p:txBody>
          <a:bodyPr/>
          <a:lstStyle/>
          <a:p>
            <a:fld id="{7772EC7C-9034-4020-830B-88461123C29E}" type="slidenum">
              <a:rPr lang="en-US" smtClean="0"/>
              <a:t>10</a:t>
            </a:fld>
            <a:endParaRPr lang="en-US" dirty="0"/>
          </a:p>
        </p:txBody>
      </p:sp>
    </p:spTree>
    <p:extLst>
      <p:ext uri="{BB962C8B-B14F-4D97-AF65-F5344CB8AC3E}">
        <p14:creationId xmlns:p14="http://schemas.microsoft.com/office/powerpoint/2010/main" val="2388891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AE6B9-80C0-457A-AD89-5A76FE242C55}"/>
              </a:ext>
            </a:extLst>
          </p:cNvPr>
          <p:cNvSpPr>
            <a:spLocks noGrp="1"/>
          </p:cNvSpPr>
          <p:nvPr>
            <p:ph type="title"/>
          </p:nvPr>
        </p:nvSpPr>
        <p:spPr>
          <a:xfrm>
            <a:off x="838200" y="365125"/>
            <a:ext cx="10515600" cy="1521333"/>
          </a:xfrm>
        </p:spPr>
        <p:txBody>
          <a:bodyPr>
            <a:noAutofit/>
          </a:bodyPr>
          <a:lstStyle/>
          <a:p>
            <a:r>
              <a:rPr lang="en-US" sz="3200" b="1" i="0" u="sng" dirty="0">
                <a:solidFill>
                  <a:srgbClr val="000000"/>
                </a:solidFill>
                <a:effectLst/>
                <a:latin typeface="Calibri Light (Headings)"/>
              </a:rPr>
              <a:t>Categorical data</a:t>
            </a:r>
            <a:r>
              <a:rPr lang="en-US" sz="3200" b="1" u="sng" dirty="0">
                <a:solidFill>
                  <a:srgbClr val="000000"/>
                </a:solidFill>
                <a:latin typeface="Calibri Light (Headings)"/>
              </a:rPr>
              <a:t> : </a:t>
            </a:r>
            <a:br>
              <a:rPr lang="en-US" sz="3200" b="1" i="0" dirty="0">
                <a:solidFill>
                  <a:srgbClr val="000000"/>
                </a:solidFill>
                <a:effectLst/>
              </a:rPr>
            </a:br>
            <a:r>
              <a:rPr lang="en-US" sz="2000" b="0" i="0" dirty="0">
                <a:solidFill>
                  <a:srgbClr val="000000"/>
                </a:solidFill>
                <a:effectLst/>
              </a:rPr>
              <a:t>Some ways of handle categorical data  are,</a:t>
            </a:r>
            <a:br>
              <a:rPr lang="en-US" sz="2000" b="0" i="0" dirty="0">
                <a:solidFill>
                  <a:srgbClr val="000000"/>
                </a:solidFill>
                <a:effectLst/>
              </a:rPr>
            </a:br>
            <a:r>
              <a:rPr lang="en-US" sz="2000" b="1" i="0" dirty="0">
                <a:solidFill>
                  <a:srgbClr val="000000"/>
                </a:solidFill>
                <a:effectLst/>
              </a:rPr>
              <a:t>Nominal data</a:t>
            </a:r>
            <a:r>
              <a:rPr lang="en-US" sz="2000" b="0" i="0" dirty="0">
                <a:solidFill>
                  <a:srgbClr val="000000"/>
                </a:solidFill>
                <a:effectLst/>
              </a:rPr>
              <a:t> --&gt; data are not in any order --&gt; </a:t>
            </a:r>
            <a:r>
              <a:rPr lang="en-US" sz="2000" b="1" i="0" dirty="0">
                <a:solidFill>
                  <a:srgbClr val="000000"/>
                </a:solidFill>
                <a:effectLst/>
              </a:rPr>
              <a:t>OneHotEncoder</a:t>
            </a:r>
            <a:r>
              <a:rPr lang="en-US" sz="2000" b="0" i="0" dirty="0">
                <a:solidFill>
                  <a:srgbClr val="000000"/>
                </a:solidFill>
                <a:effectLst/>
              </a:rPr>
              <a:t> is used in this case</a:t>
            </a:r>
            <a:br>
              <a:rPr lang="en-US" sz="2000" b="0" i="0" dirty="0">
                <a:solidFill>
                  <a:srgbClr val="000000"/>
                </a:solidFill>
                <a:effectLst/>
              </a:rPr>
            </a:br>
            <a:r>
              <a:rPr lang="en-US" sz="2000" b="1" i="0" dirty="0">
                <a:solidFill>
                  <a:srgbClr val="000000"/>
                </a:solidFill>
                <a:effectLst/>
              </a:rPr>
              <a:t>Ordinal data</a:t>
            </a:r>
            <a:r>
              <a:rPr lang="en-US" sz="2000" b="0" i="0" dirty="0">
                <a:solidFill>
                  <a:srgbClr val="000000"/>
                </a:solidFill>
                <a:effectLst/>
              </a:rPr>
              <a:t> --&gt; data are in order --&gt; </a:t>
            </a:r>
            <a:r>
              <a:rPr lang="en-US" sz="2000" b="1" i="0" dirty="0">
                <a:solidFill>
                  <a:srgbClr val="000000"/>
                </a:solidFill>
                <a:effectLst/>
              </a:rPr>
              <a:t>LabelEncoder</a:t>
            </a:r>
            <a:r>
              <a:rPr lang="en-US" sz="2000" b="0" i="0" dirty="0">
                <a:solidFill>
                  <a:srgbClr val="000000"/>
                </a:solidFill>
                <a:effectLst/>
              </a:rPr>
              <a:t> is used in this case</a:t>
            </a:r>
            <a:br>
              <a:rPr lang="en-US" sz="2000" b="0" i="0" dirty="0">
                <a:solidFill>
                  <a:srgbClr val="000000"/>
                </a:solidFill>
                <a:effectLst/>
              </a:rPr>
            </a:br>
            <a:endParaRPr lang="en-US" sz="2000" dirty="0"/>
          </a:p>
        </p:txBody>
      </p:sp>
      <p:sp>
        <p:nvSpPr>
          <p:cNvPr id="3" name="Content Placeholder 2">
            <a:extLst>
              <a:ext uri="{FF2B5EF4-FFF2-40B4-BE49-F238E27FC236}">
                <a16:creationId xmlns:a16="http://schemas.microsoft.com/office/drawing/2014/main" id="{163DAB88-ED25-4165-86F5-0BE965FCAB37}"/>
              </a:ext>
            </a:extLst>
          </p:cNvPr>
          <p:cNvSpPr>
            <a:spLocks noGrp="1"/>
          </p:cNvSpPr>
          <p:nvPr>
            <p:ph idx="1"/>
          </p:nvPr>
        </p:nvSpPr>
        <p:spPr/>
        <p:txBody>
          <a:bodyPr/>
          <a:lstStyle/>
          <a:p>
            <a:endParaRPr lang="en-US" dirty="0"/>
          </a:p>
          <a:p>
            <a:endParaRPr lang="en-US" dirty="0"/>
          </a:p>
          <a:p>
            <a:endParaRPr lang="en-US" dirty="0"/>
          </a:p>
        </p:txBody>
      </p:sp>
      <p:pic>
        <p:nvPicPr>
          <p:cNvPr id="5" name="Picture 4">
            <a:extLst>
              <a:ext uri="{FF2B5EF4-FFF2-40B4-BE49-F238E27FC236}">
                <a16:creationId xmlns:a16="http://schemas.microsoft.com/office/drawing/2014/main" id="{FB00D825-A230-4E38-903E-028FD5B7FF01}"/>
              </a:ext>
            </a:extLst>
          </p:cNvPr>
          <p:cNvPicPr>
            <a:picLocks noChangeAspect="1"/>
          </p:cNvPicPr>
          <p:nvPr/>
        </p:nvPicPr>
        <p:blipFill rotWithShape="1">
          <a:blip r:embed="rId2">
            <a:extLst>
              <a:ext uri="{28A0092B-C50C-407E-A947-70E740481C1C}">
                <a14:useLocalDpi xmlns:a14="http://schemas.microsoft.com/office/drawing/2010/main" val="0"/>
              </a:ext>
            </a:extLst>
          </a:blip>
          <a:srcRect l="3539" r="6371"/>
          <a:stretch/>
        </p:blipFill>
        <p:spPr>
          <a:xfrm>
            <a:off x="531446" y="1865656"/>
            <a:ext cx="3727939" cy="4054191"/>
          </a:xfrm>
          <a:prstGeom prst="rect">
            <a:avLst/>
          </a:prstGeom>
        </p:spPr>
      </p:pic>
      <p:pic>
        <p:nvPicPr>
          <p:cNvPr id="7" name="Picture 6">
            <a:extLst>
              <a:ext uri="{FF2B5EF4-FFF2-40B4-BE49-F238E27FC236}">
                <a16:creationId xmlns:a16="http://schemas.microsoft.com/office/drawing/2014/main" id="{9715E1E0-8262-41EB-BDCB-AD9E32D06E16}"/>
              </a:ext>
            </a:extLst>
          </p:cNvPr>
          <p:cNvPicPr>
            <a:picLocks noChangeAspect="1"/>
          </p:cNvPicPr>
          <p:nvPr/>
        </p:nvPicPr>
        <p:blipFill rotWithShape="1">
          <a:blip r:embed="rId3">
            <a:extLst>
              <a:ext uri="{28A0092B-C50C-407E-A947-70E740481C1C}">
                <a14:useLocalDpi xmlns:a14="http://schemas.microsoft.com/office/drawing/2010/main" val="0"/>
              </a:ext>
            </a:extLst>
          </a:blip>
          <a:srcRect l="20" t="3245"/>
          <a:stretch/>
        </p:blipFill>
        <p:spPr>
          <a:xfrm>
            <a:off x="5074138" y="1886458"/>
            <a:ext cx="6148754" cy="2118440"/>
          </a:xfrm>
          <a:prstGeom prst="rect">
            <a:avLst/>
          </a:prstGeom>
        </p:spPr>
      </p:pic>
      <p:pic>
        <p:nvPicPr>
          <p:cNvPr id="9" name="Picture 8">
            <a:extLst>
              <a:ext uri="{FF2B5EF4-FFF2-40B4-BE49-F238E27FC236}">
                <a16:creationId xmlns:a16="http://schemas.microsoft.com/office/drawing/2014/main" id="{49C280FE-6C5A-412F-A3A5-B0595AEAD66F}"/>
              </a:ext>
            </a:extLst>
          </p:cNvPr>
          <p:cNvPicPr>
            <a:picLocks noChangeAspect="1"/>
          </p:cNvPicPr>
          <p:nvPr/>
        </p:nvPicPr>
        <p:blipFill rotWithShape="1">
          <a:blip r:embed="rId4">
            <a:extLst>
              <a:ext uri="{28A0092B-C50C-407E-A947-70E740481C1C}">
                <a14:useLocalDpi xmlns:a14="http://schemas.microsoft.com/office/drawing/2010/main" val="0"/>
              </a:ext>
            </a:extLst>
          </a:blip>
          <a:srcRect l="6397" t="2219" b="2996"/>
          <a:stretch/>
        </p:blipFill>
        <p:spPr>
          <a:xfrm>
            <a:off x="5011615" y="4173416"/>
            <a:ext cx="6148754" cy="2383692"/>
          </a:xfrm>
          <a:prstGeom prst="rect">
            <a:avLst/>
          </a:prstGeom>
        </p:spPr>
      </p:pic>
      <p:sp>
        <p:nvSpPr>
          <p:cNvPr id="10" name="TextBox 9">
            <a:extLst>
              <a:ext uri="{FF2B5EF4-FFF2-40B4-BE49-F238E27FC236}">
                <a16:creationId xmlns:a16="http://schemas.microsoft.com/office/drawing/2014/main" id="{ECFFCC7C-9212-42F7-9465-E404A894C775}"/>
              </a:ext>
            </a:extLst>
          </p:cNvPr>
          <p:cNvSpPr txBox="1"/>
          <p:nvPr/>
        </p:nvSpPr>
        <p:spPr>
          <a:xfrm>
            <a:off x="4603262" y="1886458"/>
            <a:ext cx="339968"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 </a:t>
            </a:r>
          </a:p>
        </p:txBody>
      </p:sp>
      <p:sp>
        <p:nvSpPr>
          <p:cNvPr id="11" name="TextBox 10">
            <a:extLst>
              <a:ext uri="{FF2B5EF4-FFF2-40B4-BE49-F238E27FC236}">
                <a16:creationId xmlns:a16="http://schemas.microsoft.com/office/drawing/2014/main" id="{BA0A12BB-381B-4F93-997A-ACA65A422765}"/>
              </a:ext>
            </a:extLst>
          </p:cNvPr>
          <p:cNvSpPr txBox="1"/>
          <p:nvPr/>
        </p:nvSpPr>
        <p:spPr>
          <a:xfrm>
            <a:off x="4603262" y="4232879"/>
            <a:ext cx="339968"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 </a:t>
            </a:r>
          </a:p>
        </p:txBody>
      </p:sp>
      <p:sp>
        <p:nvSpPr>
          <p:cNvPr id="12" name="TextBox 11">
            <a:extLst>
              <a:ext uri="{FF2B5EF4-FFF2-40B4-BE49-F238E27FC236}">
                <a16:creationId xmlns:a16="http://schemas.microsoft.com/office/drawing/2014/main" id="{8D2BCB02-1FF1-4858-9F7C-85670A5396D5}"/>
              </a:ext>
            </a:extLst>
          </p:cNvPr>
          <p:cNvSpPr txBox="1"/>
          <p:nvPr/>
        </p:nvSpPr>
        <p:spPr>
          <a:xfrm>
            <a:off x="128955" y="1886458"/>
            <a:ext cx="339968"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 </a:t>
            </a:r>
          </a:p>
        </p:txBody>
      </p:sp>
      <p:sp>
        <p:nvSpPr>
          <p:cNvPr id="4" name="Slide Number Placeholder 3">
            <a:extLst>
              <a:ext uri="{FF2B5EF4-FFF2-40B4-BE49-F238E27FC236}">
                <a16:creationId xmlns:a16="http://schemas.microsoft.com/office/drawing/2014/main" id="{C3FE5BC8-299B-4C01-BB5C-497E6FFA70A1}"/>
              </a:ext>
            </a:extLst>
          </p:cNvPr>
          <p:cNvSpPr>
            <a:spLocks noGrp="1"/>
          </p:cNvSpPr>
          <p:nvPr>
            <p:ph type="sldNum" sz="quarter" idx="12"/>
          </p:nvPr>
        </p:nvSpPr>
        <p:spPr/>
        <p:txBody>
          <a:bodyPr/>
          <a:lstStyle/>
          <a:p>
            <a:fld id="{7772EC7C-9034-4020-830B-88461123C29E}" type="slidenum">
              <a:rPr lang="en-US" smtClean="0"/>
              <a:t>11</a:t>
            </a:fld>
            <a:endParaRPr lang="en-US" dirty="0"/>
          </a:p>
        </p:txBody>
      </p:sp>
    </p:spTree>
    <p:extLst>
      <p:ext uri="{BB962C8B-B14F-4D97-AF65-F5344CB8AC3E}">
        <p14:creationId xmlns:p14="http://schemas.microsoft.com/office/powerpoint/2010/main" val="1061112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7DEF6C2-F66E-41E0-9F40-CE9FE507ECB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89" r="8507" b="3742"/>
          <a:stretch/>
        </p:blipFill>
        <p:spPr>
          <a:xfrm>
            <a:off x="1160584" y="340816"/>
            <a:ext cx="6204950" cy="2246752"/>
          </a:xfrm>
        </p:spPr>
      </p:pic>
      <p:sp>
        <p:nvSpPr>
          <p:cNvPr id="12" name="TextBox 11">
            <a:extLst>
              <a:ext uri="{FF2B5EF4-FFF2-40B4-BE49-F238E27FC236}">
                <a16:creationId xmlns:a16="http://schemas.microsoft.com/office/drawing/2014/main" id="{B8DCD820-ACCF-4B03-8326-26441184334C}"/>
              </a:ext>
            </a:extLst>
          </p:cNvPr>
          <p:cNvSpPr txBox="1"/>
          <p:nvPr/>
        </p:nvSpPr>
        <p:spPr>
          <a:xfrm>
            <a:off x="650632" y="325521"/>
            <a:ext cx="339968"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 </a:t>
            </a:r>
          </a:p>
        </p:txBody>
      </p:sp>
      <p:sp>
        <p:nvSpPr>
          <p:cNvPr id="13" name="TextBox 12">
            <a:extLst>
              <a:ext uri="{FF2B5EF4-FFF2-40B4-BE49-F238E27FC236}">
                <a16:creationId xmlns:a16="http://schemas.microsoft.com/office/drawing/2014/main" id="{94D8CD10-E10F-4790-A261-8E5DC7852B79}"/>
              </a:ext>
            </a:extLst>
          </p:cNvPr>
          <p:cNvSpPr txBox="1"/>
          <p:nvPr/>
        </p:nvSpPr>
        <p:spPr>
          <a:xfrm>
            <a:off x="650632" y="2577626"/>
            <a:ext cx="339968"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 </a:t>
            </a:r>
          </a:p>
        </p:txBody>
      </p:sp>
      <p:sp>
        <p:nvSpPr>
          <p:cNvPr id="14" name="TextBox 13">
            <a:extLst>
              <a:ext uri="{FF2B5EF4-FFF2-40B4-BE49-F238E27FC236}">
                <a16:creationId xmlns:a16="http://schemas.microsoft.com/office/drawing/2014/main" id="{BB97ED24-A208-4D42-98D7-5FD29FF831E2}"/>
              </a:ext>
            </a:extLst>
          </p:cNvPr>
          <p:cNvSpPr txBox="1"/>
          <p:nvPr/>
        </p:nvSpPr>
        <p:spPr>
          <a:xfrm>
            <a:off x="650632" y="5231968"/>
            <a:ext cx="339968"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 </a:t>
            </a:r>
          </a:p>
        </p:txBody>
      </p:sp>
      <p:pic>
        <p:nvPicPr>
          <p:cNvPr id="3" name="Picture 2">
            <a:extLst>
              <a:ext uri="{FF2B5EF4-FFF2-40B4-BE49-F238E27FC236}">
                <a16:creationId xmlns:a16="http://schemas.microsoft.com/office/drawing/2014/main" id="{398C94E2-482F-4DD7-BB60-9424160F44EA}"/>
              </a:ext>
            </a:extLst>
          </p:cNvPr>
          <p:cNvPicPr>
            <a:picLocks noChangeAspect="1"/>
          </p:cNvPicPr>
          <p:nvPr/>
        </p:nvPicPr>
        <p:blipFill rotWithShape="1">
          <a:blip r:embed="rId3">
            <a:extLst>
              <a:ext uri="{28A0092B-C50C-407E-A947-70E740481C1C}">
                <a14:useLocalDpi xmlns:a14="http://schemas.microsoft.com/office/drawing/2010/main" val="0"/>
              </a:ext>
            </a:extLst>
          </a:blip>
          <a:srcRect l="6349" t="1728"/>
          <a:stretch/>
        </p:blipFill>
        <p:spPr>
          <a:xfrm>
            <a:off x="1160585" y="2608239"/>
            <a:ext cx="4454836" cy="2458844"/>
          </a:xfrm>
          <a:prstGeom prst="rect">
            <a:avLst/>
          </a:prstGeom>
        </p:spPr>
      </p:pic>
      <p:pic>
        <p:nvPicPr>
          <p:cNvPr id="6" name="Picture 5">
            <a:extLst>
              <a:ext uri="{FF2B5EF4-FFF2-40B4-BE49-F238E27FC236}">
                <a16:creationId xmlns:a16="http://schemas.microsoft.com/office/drawing/2014/main" id="{8BEE9DAA-0371-4A04-A4B9-C4E20AE871DC}"/>
              </a:ext>
            </a:extLst>
          </p:cNvPr>
          <p:cNvPicPr>
            <a:picLocks noChangeAspect="1"/>
          </p:cNvPicPr>
          <p:nvPr/>
        </p:nvPicPr>
        <p:blipFill rotWithShape="1">
          <a:blip r:embed="rId4">
            <a:extLst>
              <a:ext uri="{28A0092B-C50C-407E-A947-70E740481C1C}">
                <a14:useLocalDpi xmlns:a14="http://schemas.microsoft.com/office/drawing/2010/main" val="0"/>
              </a:ext>
            </a:extLst>
          </a:blip>
          <a:srcRect l="2680" t="4802"/>
          <a:stretch/>
        </p:blipFill>
        <p:spPr>
          <a:xfrm>
            <a:off x="1160584" y="6030411"/>
            <a:ext cx="4516614" cy="703710"/>
          </a:xfrm>
          <a:prstGeom prst="rect">
            <a:avLst/>
          </a:prstGeom>
        </p:spPr>
      </p:pic>
      <p:sp>
        <p:nvSpPr>
          <p:cNvPr id="2" name="Slide Number Placeholder 1">
            <a:extLst>
              <a:ext uri="{FF2B5EF4-FFF2-40B4-BE49-F238E27FC236}">
                <a16:creationId xmlns:a16="http://schemas.microsoft.com/office/drawing/2014/main" id="{C269482C-FB18-4B45-9936-02C5799B59E8}"/>
              </a:ext>
            </a:extLst>
          </p:cNvPr>
          <p:cNvSpPr>
            <a:spLocks noGrp="1"/>
          </p:cNvSpPr>
          <p:nvPr>
            <p:ph type="sldNum" sz="quarter" idx="12"/>
          </p:nvPr>
        </p:nvSpPr>
        <p:spPr/>
        <p:txBody>
          <a:bodyPr/>
          <a:lstStyle/>
          <a:p>
            <a:fld id="{7772EC7C-9034-4020-830B-88461123C29E}" type="slidenum">
              <a:rPr lang="en-US" smtClean="0"/>
              <a:t>12</a:t>
            </a:fld>
            <a:endParaRPr lang="en-US" dirty="0"/>
          </a:p>
        </p:txBody>
      </p:sp>
      <p:sp>
        <p:nvSpPr>
          <p:cNvPr id="4" name="TextBox 3">
            <a:extLst>
              <a:ext uri="{FF2B5EF4-FFF2-40B4-BE49-F238E27FC236}">
                <a16:creationId xmlns:a16="http://schemas.microsoft.com/office/drawing/2014/main" id="{DE32FB13-D407-4529-BF16-9ACEB160A131}"/>
              </a:ext>
            </a:extLst>
          </p:cNvPr>
          <p:cNvSpPr txBox="1"/>
          <p:nvPr/>
        </p:nvSpPr>
        <p:spPr>
          <a:xfrm>
            <a:off x="1110249" y="5192785"/>
            <a:ext cx="8025361" cy="784830"/>
          </a:xfrm>
          <a:prstGeom prst="rect">
            <a:avLst/>
          </a:prstGeom>
          <a:noFill/>
        </p:spPr>
        <p:txBody>
          <a:bodyPr wrap="square" rtlCol="0">
            <a:spAutoFit/>
          </a:bodyPr>
          <a:lstStyle/>
          <a:p>
            <a:r>
              <a:rPr lang="en-US" sz="1500" b="0" i="0" dirty="0">
                <a:solidFill>
                  <a:srgbClr val="222222"/>
                </a:solidFill>
                <a:effectLst/>
                <a:latin typeface="Lato" panose="020F0502020204030203" pitchFamily="34" charset="0"/>
              </a:rPr>
              <a:t>Route variable represents the path of the journey. </a:t>
            </a:r>
          </a:p>
          <a:p>
            <a:r>
              <a:rPr lang="en-US" sz="1500" b="0" i="0" dirty="0">
                <a:solidFill>
                  <a:srgbClr val="222222"/>
                </a:solidFill>
                <a:effectLst/>
                <a:latin typeface="Lato" panose="020F0502020204030203" pitchFamily="34" charset="0"/>
              </a:rPr>
              <a:t>Since the ‘Total_Stops’ variable captures the information if the flight is direct or connected </a:t>
            </a:r>
          </a:p>
          <a:p>
            <a:r>
              <a:rPr lang="en-US" sz="1500" b="0" i="0" dirty="0">
                <a:solidFill>
                  <a:srgbClr val="222222"/>
                </a:solidFill>
                <a:effectLst/>
                <a:latin typeface="Lato" panose="020F0502020204030203" pitchFamily="34" charset="0"/>
              </a:rPr>
              <a:t>so I have decided to drop this variable.</a:t>
            </a:r>
            <a:endParaRPr lang="en-IN" sz="1500" dirty="0"/>
          </a:p>
        </p:txBody>
      </p:sp>
    </p:spTree>
    <p:extLst>
      <p:ext uri="{BB962C8B-B14F-4D97-AF65-F5344CB8AC3E}">
        <p14:creationId xmlns:p14="http://schemas.microsoft.com/office/powerpoint/2010/main" val="610360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365C0B9-A4E8-4FDA-BC05-55A42ABA66A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953"/>
          <a:stretch/>
        </p:blipFill>
        <p:spPr>
          <a:xfrm>
            <a:off x="1061213" y="609387"/>
            <a:ext cx="7278240" cy="2145475"/>
          </a:xfrm>
          <a:prstGeom prst="rect">
            <a:avLst/>
          </a:prstGeom>
        </p:spPr>
      </p:pic>
      <p:sp>
        <p:nvSpPr>
          <p:cNvPr id="7" name="TextBox 6">
            <a:extLst>
              <a:ext uri="{FF2B5EF4-FFF2-40B4-BE49-F238E27FC236}">
                <a16:creationId xmlns:a16="http://schemas.microsoft.com/office/drawing/2014/main" id="{FAFF9944-311F-4413-8F55-899A28089E6A}"/>
              </a:ext>
            </a:extLst>
          </p:cNvPr>
          <p:cNvSpPr txBox="1"/>
          <p:nvPr/>
        </p:nvSpPr>
        <p:spPr>
          <a:xfrm>
            <a:off x="478693" y="93229"/>
            <a:ext cx="339968"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 </a:t>
            </a:r>
          </a:p>
        </p:txBody>
      </p:sp>
      <p:sp>
        <p:nvSpPr>
          <p:cNvPr id="8" name="TextBox 7">
            <a:extLst>
              <a:ext uri="{FF2B5EF4-FFF2-40B4-BE49-F238E27FC236}">
                <a16:creationId xmlns:a16="http://schemas.microsoft.com/office/drawing/2014/main" id="{FEFD4999-7F24-4FC9-9EDD-7FF935122A01}"/>
              </a:ext>
            </a:extLst>
          </p:cNvPr>
          <p:cNvSpPr txBox="1"/>
          <p:nvPr/>
        </p:nvSpPr>
        <p:spPr>
          <a:xfrm>
            <a:off x="478693" y="2829032"/>
            <a:ext cx="339968"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 </a:t>
            </a:r>
          </a:p>
        </p:txBody>
      </p:sp>
      <p:pic>
        <p:nvPicPr>
          <p:cNvPr id="9" name="Picture 8">
            <a:extLst>
              <a:ext uri="{FF2B5EF4-FFF2-40B4-BE49-F238E27FC236}">
                <a16:creationId xmlns:a16="http://schemas.microsoft.com/office/drawing/2014/main" id="{C241AA1E-4EDD-4D09-840F-592D9300CE49}"/>
              </a:ext>
            </a:extLst>
          </p:cNvPr>
          <p:cNvPicPr>
            <a:picLocks noChangeAspect="1"/>
          </p:cNvPicPr>
          <p:nvPr/>
        </p:nvPicPr>
        <p:blipFill rotWithShape="1">
          <a:blip r:embed="rId3">
            <a:extLst>
              <a:ext uri="{28A0092B-C50C-407E-A947-70E740481C1C}">
                <a14:useLocalDpi xmlns:a14="http://schemas.microsoft.com/office/drawing/2010/main" val="0"/>
              </a:ext>
            </a:extLst>
          </a:blip>
          <a:srcRect l="2024" t="740"/>
          <a:stretch/>
        </p:blipFill>
        <p:spPr>
          <a:xfrm>
            <a:off x="1061212" y="3380613"/>
            <a:ext cx="9123023" cy="3370046"/>
          </a:xfrm>
          <a:prstGeom prst="rect">
            <a:avLst/>
          </a:prstGeom>
        </p:spPr>
      </p:pic>
      <p:sp>
        <p:nvSpPr>
          <p:cNvPr id="2" name="Slide Number Placeholder 1">
            <a:extLst>
              <a:ext uri="{FF2B5EF4-FFF2-40B4-BE49-F238E27FC236}">
                <a16:creationId xmlns:a16="http://schemas.microsoft.com/office/drawing/2014/main" id="{ACA174DE-E059-4E94-AB4C-9EBA7296FD26}"/>
              </a:ext>
            </a:extLst>
          </p:cNvPr>
          <p:cNvSpPr>
            <a:spLocks noGrp="1"/>
          </p:cNvSpPr>
          <p:nvPr>
            <p:ph type="sldNum" sz="quarter" idx="12"/>
          </p:nvPr>
        </p:nvSpPr>
        <p:spPr/>
        <p:txBody>
          <a:bodyPr/>
          <a:lstStyle/>
          <a:p>
            <a:fld id="{7772EC7C-9034-4020-830B-88461123C29E}" type="slidenum">
              <a:rPr lang="en-US" smtClean="0"/>
              <a:t>13</a:t>
            </a:fld>
            <a:endParaRPr lang="en-US" dirty="0"/>
          </a:p>
        </p:txBody>
      </p:sp>
      <p:sp>
        <p:nvSpPr>
          <p:cNvPr id="3" name="TextBox 2">
            <a:extLst>
              <a:ext uri="{FF2B5EF4-FFF2-40B4-BE49-F238E27FC236}">
                <a16:creationId xmlns:a16="http://schemas.microsoft.com/office/drawing/2014/main" id="{B98F64DA-F005-4F0C-A964-6EE06A0D0477}"/>
              </a:ext>
            </a:extLst>
          </p:cNvPr>
          <p:cNvSpPr txBox="1"/>
          <p:nvPr/>
        </p:nvSpPr>
        <p:spPr>
          <a:xfrm>
            <a:off x="1030140" y="60707"/>
            <a:ext cx="8743099" cy="553998"/>
          </a:xfrm>
          <a:prstGeom prst="rect">
            <a:avLst/>
          </a:prstGeom>
          <a:noFill/>
        </p:spPr>
        <p:txBody>
          <a:bodyPr wrap="none" rtlCol="0">
            <a:spAutoFit/>
          </a:bodyPr>
          <a:lstStyle/>
          <a:p>
            <a:r>
              <a:rPr lang="en-US" sz="1500" b="0" i="0" dirty="0">
                <a:solidFill>
                  <a:srgbClr val="222222"/>
                </a:solidFill>
                <a:effectLst/>
                <a:latin typeface="Lato" panose="020F0502020204030203" pitchFamily="34" charset="0"/>
              </a:rPr>
              <a:t>Here, non-stop means 0 stops which means direct flight. Similarly meaning other values is obvious. </a:t>
            </a:r>
          </a:p>
          <a:p>
            <a:r>
              <a:rPr lang="en-US" sz="1500" b="0" i="0" dirty="0">
                <a:solidFill>
                  <a:srgbClr val="222222"/>
                </a:solidFill>
                <a:effectLst/>
                <a:latin typeface="Lato" panose="020F0502020204030203" pitchFamily="34" charset="0"/>
              </a:rPr>
              <a:t>We can see it is an </a:t>
            </a:r>
            <a:r>
              <a:rPr lang="en-US" sz="1500" b="1" i="0" dirty="0">
                <a:solidFill>
                  <a:srgbClr val="222222"/>
                </a:solidFill>
                <a:effectLst/>
                <a:latin typeface="Lato" panose="020F0502020204030203" pitchFamily="34" charset="0"/>
              </a:rPr>
              <a:t>Ordinal Categorical Data </a:t>
            </a:r>
            <a:r>
              <a:rPr lang="en-US" sz="1500" b="0" i="0" dirty="0">
                <a:solidFill>
                  <a:srgbClr val="222222"/>
                </a:solidFill>
                <a:effectLst/>
                <a:latin typeface="Lato" panose="020F0502020204030203" pitchFamily="34" charset="0"/>
              </a:rPr>
              <a:t>so we will use </a:t>
            </a:r>
            <a:r>
              <a:rPr lang="en-US" sz="1500" b="1" i="0" dirty="0">
                <a:solidFill>
                  <a:srgbClr val="222222"/>
                </a:solidFill>
                <a:effectLst/>
                <a:latin typeface="Lato" panose="020F0502020204030203" pitchFamily="34" charset="0"/>
              </a:rPr>
              <a:t>LabelEncoder</a:t>
            </a:r>
            <a:r>
              <a:rPr lang="en-US" sz="1500" b="0" i="0" dirty="0">
                <a:solidFill>
                  <a:srgbClr val="222222"/>
                </a:solidFill>
                <a:effectLst/>
                <a:latin typeface="Lato" panose="020F0502020204030203" pitchFamily="34" charset="0"/>
              </a:rPr>
              <a:t> here to handle this variable.</a:t>
            </a:r>
            <a:endParaRPr lang="en-IN" sz="1500" dirty="0"/>
          </a:p>
        </p:txBody>
      </p:sp>
      <p:sp>
        <p:nvSpPr>
          <p:cNvPr id="5" name="TextBox 4">
            <a:extLst>
              <a:ext uri="{FF2B5EF4-FFF2-40B4-BE49-F238E27FC236}">
                <a16:creationId xmlns:a16="http://schemas.microsoft.com/office/drawing/2014/main" id="{F4DBC6DC-779A-40A0-B7FC-A2629C36BC22}"/>
              </a:ext>
            </a:extLst>
          </p:cNvPr>
          <p:cNvSpPr txBox="1"/>
          <p:nvPr/>
        </p:nvSpPr>
        <p:spPr>
          <a:xfrm>
            <a:off x="916203" y="2778108"/>
            <a:ext cx="10911176" cy="553998"/>
          </a:xfrm>
          <a:prstGeom prst="rect">
            <a:avLst/>
          </a:prstGeom>
          <a:noFill/>
        </p:spPr>
        <p:txBody>
          <a:bodyPr wrap="square" rtlCol="0">
            <a:spAutoFit/>
          </a:bodyPr>
          <a:lstStyle/>
          <a:p>
            <a:r>
              <a:rPr lang="en-US" sz="1500" b="0" i="0" dirty="0">
                <a:solidFill>
                  <a:srgbClr val="222222"/>
                </a:solidFill>
                <a:effectLst/>
                <a:latin typeface="Lato" panose="020F0502020204030203" pitchFamily="34" charset="0"/>
              </a:rPr>
              <a:t>Now we will create the final dataframe by concatenating all the One-hot and Label-encoded features </a:t>
            </a:r>
          </a:p>
          <a:p>
            <a:r>
              <a:rPr lang="en-US" sz="1500" b="0" i="0" dirty="0">
                <a:solidFill>
                  <a:srgbClr val="222222"/>
                </a:solidFill>
                <a:effectLst/>
                <a:latin typeface="Lato" panose="020F0502020204030203" pitchFamily="34" charset="0"/>
              </a:rPr>
              <a:t>to the original dataframe. We will also remove original variables using which we have prepared new encoded variables.</a:t>
            </a:r>
            <a:endParaRPr lang="en-IN" sz="1500" dirty="0"/>
          </a:p>
        </p:txBody>
      </p:sp>
    </p:spTree>
    <p:extLst>
      <p:ext uri="{BB962C8B-B14F-4D97-AF65-F5344CB8AC3E}">
        <p14:creationId xmlns:p14="http://schemas.microsoft.com/office/powerpoint/2010/main" val="1176636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FEF96-432F-44F5-97AA-A20410C448A6}"/>
              </a:ext>
            </a:extLst>
          </p:cNvPr>
          <p:cNvSpPr>
            <a:spLocks noGrp="1"/>
          </p:cNvSpPr>
          <p:nvPr>
            <p:ph type="title"/>
          </p:nvPr>
        </p:nvSpPr>
        <p:spPr>
          <a:xfrm>
            <a:off x="838200" y="136525"/>
            <a:ext cx="10515600" cy="521566"/>
          </a:xfrm>
        </p:spPr>
        <p:txBody>
          <a:bodyPr>
            <a:normAutofit fontScale="90000"/>
          </a:bodyPr>
          <a:lstStyle/>
          <a:p>
            <a:r>
              <a:rPr lang="en-IN" b="1" i="0" u="sng" dirty="0">
                <a:solidFill>
                  <a:srgbClr val="292929"/>
                </a:solidFill>
                <a:effectLst/>
                <a:latin typeface="Calibri Light (Headings)"/>
              </a:rPr>
              <a:t>Outlier detection:-</a:t>
            </a:r>
            <a:endParaRPr lang="en-IN" u="sng" dirty="0">
              <a:latin typeface="Calibri Light (Headings)"/>
            </a:endParaRPr>
          </a:p>
        </p:txBody>
      </p:sp>
      <p:pic>
        <p:nvPicPr>
          <p:cNvPr id="6" name="Content Placeholder 5" descr="Diagram&#10;&#10;Description automatically generated with medium confidence">
            <a:extLst>
              <a:ext uri="{FF2B5EF4-FFF2-40B4-BE49-F238E27FC236}">
                <a16:creationId xmlns:a16="http://schemas.microsoft.com/office/drawing/2014/main" id="{E517BBC2-88E3-4DBA-BEDB-89C40E4938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3482" y="658091"/>
            <a:ext cx="6731307" cy="4639794"/>
          </a:xfrm>
        </p:spPr>
      </p:pic>
      <p:sp>
        <p:nvSpPr>
          <p:cNvPr id="4" name="Slide Number Placeholder 3">
            <a:extLst>
              <a:ext uri="{FF2B5EF4-FFF2-40B4-BE49-F238E27FC236}">
                <a16:creationId xmlns:a16="http://schemas.microsoft.com/office/drawing/2014/main" id="{607D8431-FA41-4D95-8061-244F56B55C51}"/>
              </a:ext>
            </a:extLst>
          </p:cNvPr>
          <p:cNvSpPr>
            <a:spLocks noGrp="1"/>
          </p:cNvSpPr>
          <p:nvPr>
            <p:ph type="sldNum" sz="quarter" idx="12"/>
          </p:nvPr>
        </p:nvSpPr>
        <p:spPr/>
        <p:txBody>
          <a:bodyPr/>
          <a:lstStyle/>
          <a:p>
            <a:fld id="{7772EC7C-9034-4020-830B-88461123C29E}" type="slidenum">
              <a:rPr lang="en-US" smtClean="0"/>
              <a:t>14</a:t>
            </a:fld>
            <a:endParaRPr lang="en-US" dirty="0"/>
          </a:p>
        </p:txBody>
      </p:sp>
      <p:sp>
        <p:nvSpPr>
          <p:cNvPr id="9" name="TextBox 8">
            <a:extLst>
              <a:ext uri="{FF2B5EF4-FFF2-40B4-BE49-F238E27FC236}">
                <a16:creationId xmlns:a16="http://schemas.microsoft.com/office/drawing/2014/main" id="{F3E5C0E9-4DA9-4FE0-93B8-F710E8BBF52D}"/>
              </a:ext>
            </a:extLst>
          </p:cNvPr>
          <p:cNvSpPr txBox="1"/>
          <p:nvPr/>
        </p:nvSpPr>
        <p:spPr>
          <a:xfrm>
            <a:off x="838200" y="658091"/>
            <a:ext cx="6417578" cy="369332"/>
          </a:xfrm>
          <a:prstGeom prst="rect">
            <a:avLst/>
          </a:prstGeom>
          <a:noFill/>
        </p:spPr>
        <p:txBody>
          <a:bodyPr wrap="square" rtlCol="0">
            <a:spAutoFit/>
          </a:bodyPr>
          <a:lstStyle/>
          <a:p>
            <a:r>
              <a:rPr lang="en-US" dirty="0">
                <a:solidFill>
                  <a:srgbClr val="292929"/>
                </a:solidFill>
                <a:latin typeface="charter"/>
              </a:rPr>
              <a:t>N</a:t>
            </a:r>
            <a:r>
              <a:rPr lang="en-US" b="0" i="0" dirty="0">
                <a:solidFill>
                  <a:srgbClr val="292929"/>
                </a:solidFill>
                <a:effectLst/>
                <a:latin typeface="charter"/>
              </a:rPr>
              <a:t>ow plot boxplots to check the presence of outliers in our data –</a:t>
            </a:r>
            <a:endParaRPr lang="en-IN" dirty="0"/>
          </a:p>
        </p:txBody>
      </p:sp>
      <p:sp>
        <p:nvSpPr>
          <p:cNvPr id="10" name="TextBox 9">
            <a:extLst>
              <a:ext uri="{FF2B5EF4-FFF2-40B4-BE49-F238E27FC236}">
                <a16:creationId xmlns:a16="http://schemas.microsoft.com/office/drawing/2014/main" id="{990A66BD-8963-4387-B626-F2F623F983F1}"/>
              </a:ext>
            </a:extLst>
          </p:cNvPr>
          <p:cNvSpPr txBox="1"/>
          <p:nvPr/>
        </p:nvSpPr>
        <p:spPr>
          <a:xfrm>
            <a:off x="682253" y="5150919"/>
            <a:ext cx="8632428" cy="1754326"/>
          </a:xfrm>
          <a:prstGeom prst="rect">
            <a:avLst/>
          </a:prstGeom>
          <a:noFill/>
        </p:spPr>
        <p:txBody>
          <a:bodyPr wrap="none" rtlCol="0">
            <a:spAutoFit/>
          </a:bodyPr>
          <a:lstStyle/>
          <a:p>
            <a:pPr algn="l"/>
            <a:r>
              <a:rPr lang="en-US" b="0" i="0" dirty="0">
                <a:solidFill>
                  <a:srgbClr val="292929"/>
                </a:solidFill>
                <a:effectLst/>
                <a:latin typeface="charter"/>
              </a:rPr>
              <a:t>We make the below conclusions –</a:t>
            </a:r>
          </a:p>
          <a:p>
            <a:pPr algn="l"/>
            <a:r>
              <a:rPr lang="en-US" b="0" i="0" dirty="0">
                <a:solidFill>
                  <a:srgbClr val="292929"/>
                </a:solidFill>
                <a:effectLst/>
                <a:latin typeface="charter"/>
              </a:rPr>
              <a:t>- Outliers are present in Total hours, Total stops and price</a:t>
            </a:r>
          </a:p>
          <a:p>
            <a:pPr algn="l"/>
            <a:r>
              <a:rPr lang="en-US" b="0" i="0" dirty="0">
                <a:solidFill>
                  <a:srgbClr val="292929"/>
                </a:solidFill>
                <a:effectLst/>
                <a:latin typeface="charter"/>
              </a:rPr>
              <a:t>- We will not remove outliers from total stops since price is impacted by number of stops</a:t>
            </a:r>
          </a:p>
          <a:p>
            <a:pPr marL="285750" indent="-285750" algn="l">
              <a:buFontTx/>
              <a:buChar char="-"/>
            </a:pPr>
            <a:r>
              <a:rPr lang="en-US" b="0" i="0" dirty="0">
                <a:solidFill>
                  <a:srgbClr val="292929"/>
                </a:solidFill>
                <a:effectLst/>
                <a:latin typeface="charter"/>
              </a:rPr>
              <a:t>We will not remove the data with high number of hours, </a:t>
            </a:r>
            <a:br>
              <a:rPr lang="en-US" b="0" i="0" dirty="0">
                <a:solidFill>
                  <a:srgbClr val="292929"/>
                </a:solidFill>
                <a:effectLst/>
                <a:latin typeface="charter"/>
              </a:rPr>
            </a:br>
            <a:r>
              <a:rPr lang="en-US" b="0" i="0" dirty="0">
                <a:solidFill>
                  <a:srgbClr val="292929"/>
                </a:solidFill>
                <a:effectLst/>
                <a:latin typeface="charter"/>
              </a:rPr>
              <a:t>increase in number of hours shows a price pattern in the above graphs plotted for EDA.</a:t>
            </a:r>
          </a:p>
          <a:p>
            <a:endParaRPr lang="en-IN" dirty="0"/>
          </a:p>
        </p:txBody>
      </p:sp>
    </p:spTree>
    <p:extLst>
      <p:ext uri="{BB962C8B-B14F-4D97-AF65-F5344CB8AC3E}">
        <p14:creationId xmlns:p14="http://schemas.microsoft.com/office/powerpoint/2010/main" val="260505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D23C7-D1C8-4B09-8CB8-813E65B8F97B}"/>
              </a:ext>
            </a:extLst>
          </p:cNvPr>
          <p:cNvSpPr>
            <a:spLocks noGrp="1"/>
          </p:cNvSpPr>
          <p:nvPr>
            <p:ph type="title"/>
          </p:nvPr>
        </p:nvSpPr>
        <p:spPr/>
        <p:txBody>
          <a:bodyPr/>
          <a:lstStyle/>
          <a:p>
            <a:r>
              <a:rPr lang="en-US" dirty="0"/>
              <a:t>Feature selection : </a:t>
            </a:r>
          </a:p>
        </p:txBody>
      </p:sp>
      <p:pic>
        <p:nvPicPr>
          <p:cNvPr id="5" name="Content Placeholder 4">
            <a:extLst>
              <a:ext uri="{FF2B5EF4-FFF2-40B4-BE49-F238E27FC236}">
                <a16:creationId xmlns:a16="http://schemas.microsoft.com/office/drawing/2014/main" id="{AC613F69-B4E0-4F86-8907-16634A558F1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779" r="771"/>
          <a:stretch/>
        </p:blipFill>
        <p:spPr>
          <a:xfrm>
            <a:off x="2196123" y="1690688"/>
            <a:ext cx="6658708" cy="4675082"/>
          </a:xfrm>
        </p:spPr>
      </p:pic>
      <p:sp>
        <p:nvSpPr>
          <p:cNvPr id="6" name="Slide Number Placeholder 5">
            <a:extLst>
              <a:ext uri="{FF2B5EF4-FFF2-40B4-BE49-F238E27FC236}">
                <a16:creationId xmlns:a16="http://schemas.microsoft.com/office/drawing/2014/main" id="{62AC67C8-F3C2-427B-93C1-4A6144FCEBD4}"/>
              </a:ext>
            </a:extLst>
          </p:cNvPr>
          <p:cNvSpPr>
            <a:spLocks noGrp="1"/>
          </p:cNvSpPr>
          <p:nvPr>
            <p:ph type="sldNum" sz="quarter" idx="12"/>
          </p:nvPr>
        </p:nvSpPr>
        <p:spPr/>
        <p:txBody>
          <a:bodyPr/>
          <a:lstStyle/>
          <a:p>
            <a:fld id="{7772EC7C-9034-4020-830B-88461123C29E}" type="slidenum">
              <a:rPr lang="en-US" smtClean="0"/>
              <a:t>15</a:t>
            </a:fld>
            <a:endParaRPr lang="en-US" dirty="0"/>
          </a:p>
        </p:txBody>
      </p:sp>
      <p:sp>
        <p:nvSpPr>
          <p:cNvPr id="8" name="TextBox 7">
            <a:extLst>
              <a:ext uri="{FF2B5EF4-FFF2-40B4-BE49-F238E27FC236}">
                <a16:creationId xmlns:a16="http://schemas.microsoft.com/office/drawing/2014/main" id="{0BBBFFA5-2B09-4B9D-AE32-583251AB2066}"/>
              </a:ext>
            </a:extLst>
          </p:cNvPr>
          <p:cNvSpPr txBox="1"/>
          <p:nvPr/>
        </p:nvSpPr>
        <p:spPr>
          <a:xfrm>
            <a:off x="1641231" y="1792626"/>
            <a:ext cx="484554" cy="369332"/>
          </a:xfrm>
          <a:prstGeom prst="rect">
            <a:avLst/>
          </a:prstGeom>
          <a:noFill/>
        </p:spPr>
        <p:txBody>
          <a:bodyPr wrap="square">
            <a:spAutoFit/>
          </a:bodyPr>
          <a:lstStyle/>
          <a:p>
            <a:pPr marL="285750" indent="-285750">
              <a:buFont typeface="Wingdings" panose="05000000000000000000" pitchFamily="2" charset="2"/>
              <a:buChar char="Ø"/>
            </a:pPr>
            <a:r>
              <a:rPr lang="en-US" dirty="0"/>
              <a:t> </a:t>
            </a:r>
          </a:p>
        </p:txBody>
      </p:sp>
    </p:spTree>
    <p:extLst>
      <p:ext uri="{BB962C8B-B14F-4D97-AF65-F5344CB8AC3E}">
        <p14:creationId xmlns:p14="http://schemas.microsoft.com/office/powerpoint/2010/main" val="2465065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F665-D5B3-4394-8700-74C1A684476A}"/>
              </a:ext>
            </a:extLst>
          </p:cNvPr>
          <p:cNvSpPr>
            <a:spLocks noGrp="1"/>
          </p:cNvSpPr>
          <p:nvPr>
            <p:ph type="title"/>
          </p:nvPr>
        </p:nvSpPr>
        <p:spPr>
          <a:xfrm>
            <a:off x="838200" y="365126"/>
            <a:ext cx="10515600" cy="957648"/>
          </a:xfrm>
        </p:spPr>
        <p:txBody>
          <a:bodyPr/>
          <a:lstStyle/>
          <a:p>
            <a:r>
              <a:rPr lang="en-US" dirty="0"/>
              <a:t>Model Building </a:t>
            </a:r>
          </a:p>
        </p:txBody>
      </p:sp>
      <p:sp>
        <p:nvSpPr>
          <p:cNvPr id="3" name="Content Placeholder 2">
            <a:extLst>
              <a:ext uri="{FF2B5EF4-FFF2-40B4-BE49-F238E27FC236}">
                <a16:creationId xmlns:a16="http://schemas.microsoft.com/office/drawing/2014/main" id="{3FCE01CF-B85D-4FFE-858E-8507DD835B06}"/>
              </a:ext>
            </a:extLst>
          </p:cNvPr>
          <p:cNvSpPr>
            <a:spLocks noGrp="1"/>
          </p:cNvSpPr>
          <p:nvPr>
            <p:ph idx="1"/>
          </p:nvPr>
        </p:nvSpPr>
        <p:spPr>
          <a:xfrm>
            <a:off x="838200" y="1411550"/>
            <a:ext cx="10515600" cy="4765413"/>
          </a:xfrm>
        </p:spPr>
        <p:txBody>
          <a:bodyPr>
            <a:normAutofit/>
          </a:bodyPr>
          <a:lstStyle/>
          <a:p>
            <a:r>
              <a:rPr lang="en-US" sz="2400" b="0" i="0" dirty="0">
                <a:solidFill>
                  <a:srgbClr val="292929"/>
                </a:solidFill>
                <a:effectLst/>
                <a:latin typeface="charter"/>
              </a:rPr>
              <a:t>Now proceed to the main step of our machine learning, fitting the model and predicting the outputs. We fit the data into multiple regression models to compare the performance of all models and select the best model</a:t>
            </a:r>
            <a:endParaRPr lang="en-US" sz="2400" dirty="0"/>
          </a:p>
          <a:p>
            <a:pPr marL="0" indent="0">
              <a:buNone/>
            </a:pPr>
            <a:endParaRPr lang="en-US" sz="2400" dirty="0"/>
          </a:p>
          <a:p>
            <a:pPr marL="514350" indent="-514350">
              <a:buAutoNum type="arabicParenR"/>
            </a:pPr>
            <a:r>
              <a:rPr lang="en-US" sz="2400" dirty="0"/>
              <a:t>Linear regression</a:t>
            </a:r>
          </a:p>
          <a:p>
            <a:pPr marL="514350" indent="-514350">
              <a:buAutoNum type="arabicParenR"/>
            </a:pPr>
            <a:r>
              <a:rPr lang="en-US" sz="2400" dirty="0"/>
              <a:t>Regularization techniques : Lasso &amp; Ridge </a:t>
            </a:r>
          </a:p>
          <a:p>
            <a:pPr marL="514350" indent="-514350">
              <a:buAutoNum type="arabicParenR"/>
            </a:pPr>
            <a:r>
              <a:rPr lang="en-US" sz="2400" dirty="0"/>
              <a:t>Decision Tree regressor </a:t>
            </a:r>
          </a:p>
          <a:p>
            <a:pPr marL="514350" indent="-514350">
              <a:buAutoNum type="arabicParenR"/>
            </a:pPr>
            <a:r>
              <a:rPr lang="en-US" sz="2400" dirty="0"/>
              <a:t>Random Forest regressor </a:t>
            </a:r>
          </a:p>
          <a:p>
            <a:pPr marL="514350" indent="-514350">
              <a:buAutoNum type="arabicParenR"/>
            </a:pPr>
            <a:r>
              <a:rPr lang="en-US" sz="2400" dirty="0"/>
              <a:t>Ada-Boost regressor</a:t>
            </a:r>
          </a:p>
          <a:p>
            <a:pPr marL="514350" indent="-514350">
              <a:buAutoNum type="arabicParenR"/>
            </a:pPr>
            <a:r>
              <a:rPr lang="en-US" sz="2400" dirty="0"/>
              <a:t>Gradient Boosting regressor</a:t>
            </a:r>
          </a:p>
          <a:p>
            <a:pPr marL="514350" indent="-514350">
              <a:buAutoNum type="arabicParenR"/>
            </a:pPr>
            <a:r>
              <a:rPr lang="en-US" sz="2400" dirty="0"/>
              <a:t>XGBRegressor</a:t>
            </a:r>
          </a:p>
        </p:txBody>
      </p:sp>
      <p:sp>
        <p:nvSpPr>
          <p:cNvPr id="4" name="Slide Number Placeholder 3">
            <a:extLst>
              <a:ext uri="{FF2B5EF4-FFF2-40B4-BE49-F238E27FC236}">
                <a16:creationId xmlns:a16="http://schemas.microsoft.com/office/drawing/2014/main" id="{B09AE616-806C-4E18-92FC-0977061820D3}"/>
              </a:ext>
            </a:extLst>
          </p:cNvPr>
          <p:cNvSpPr>
            <a:spLocks noGrp="1"/>
          </p:cNvSpPr>
          <p:nvPr>
            <p:ph type="sldNum" sz="quarter" idx="12"/>
          </p:nvPr>
        </p:nvSpPr>
        <p:spPr/>
        <p:txBody>
          <a:bodyPr/>
          <a:lstStyle/>
          <a:p>
            <a:fld id="{7772EC7C-9034-4020-830B-88461123C29E}" type="slidenum">
              <a:rPr lang="en-US" smtClean="0"/>
              <a:t>16</a:t>
            </a:fld>
            <a:endParaRPr lang="en-US" dirty="0"/>
          </a:p>
        </p:txBody>
      </p:sp>
    </p:spTree>
    <p:extLst>
      <p:ext uri="{BB962C8B-B14F-4D97-AF65-F5344CB8AC3E}">
        <p14:creationId xmlns:p14="http://schemas.microsoft.com/office/powerpoint/2010/main" val="1649065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2629E-1C6A-46EF-800F-3D458FC2E7AE}"/>
              </a:ext>
            </a:extLst>
          </p:cNvPr>
          <p:cNvSpPr>
            <a:spLocks noGrp="1"/>
          </p:cNvSpPr>
          <p:nvPr>
            <p:ph type="title"/>
          </p:nvPr>
        </p:nvSpPr>
        <p:spPr>
          <a:xfrm>
            <a:off x="838200" y="365126"/>
            <a:ext cx="10515600" cy="957648"/>
          </a:xfrm>
        </p:spPr>
        <p:txBody>
          <a:bodyPr/>
          <a:lstStyle/>
          <a:p>
            <a:r>
              <a:rPr lang="en-US" dirty="0"/>
              <a:t>Deciding the best model </a:t>
            </a:r>
          </a:p>
        </p:txBody>
      </p:sp>
      <p:sp>
        <p:nvSpPr>
          <p:cNvPr id="3" name="Content Placeholder 2">
            <a:extLst>
              <a:ext uri="{FF2B5EF4-FFF2-40B4-BE49-F238E27FC236}">
                <a16:creationId xmlns:a16="http://schemas.microsoft.com/office/drawing/2014/main" id="{BCA1D3CA-A46C-4D56-8ADF-F444A2DA4D6C}"/>
              </a:ext>
            </a:extLst>
          </p:cNvPr>
          <p:cNvSpPr>
            <a:spLocks noGrp="1"/>
          </p:cNvSpPr>
          <p:nvPr>
            <p:ph idx="1"/>
          </p:nvPr>
        </p:nvSpPr>
        <p:spPr>
          <a:xfrm>
            <a:off x="656948" y="1432603"/>
            <a:ext cx="10696852" cy="5060271"/>
          </a:xfrm>
        </p:spPr>
        <p:txBody>
          <a:bodyPr/>
          <a:lstStyle/>
          <a:p>
            <a:r>
              <a:rPr lang="en-US" dirty="0"/>
              <a:t>Here I collect all R2_score , MSE , MAE , RMSE score on test dataset. </a:t>
            </a:r>
          </a:p>
          <a:p>
            <a:pPr marL="0" indent="0">
              <a:buNone/>
            </a:pPr>
            <a:r>
              <a:rPr lang="en-US" sz="2400" dirty="0"/>
              <a:t> </a:t>
            </a:r>
          </a:p>
          <a:p>
            <a:endParaRPr lang="en-US" dirty="0"/>
          </a:p>
        </p:txBody>
      </p:sp>
      <p:pic>
        <p:nvPicPr>
          <p:cNvPr id="5" name="Picture 4">
            <a:extLst>
              <a:ext uri="{FF2B5EF4-FFF2-40B4-BE49-F238E27FC236}">
                <a16:creationId xmlns:a16="http://schemas.microsoft.com/office/drawing/2014/main" id="{F023A741-1469-4019-94A3-5D2823772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6538" y="2210826"/>
            <a:ext cx="9766025" cy="3807094"/>
          </a:xfrm>
          <a:prstGeom prst="rect">
            <a:avLst/>
          </a:prstGeom>
        </p:spPr>
      </p:pic>
      <p:sp>
        <p:nvSpPr>
          <p:cNvPr id="6" name="Slide Number Placeholder 5">
            <a:extLst>
              <a:ext uri="{FF2B5EF4-FFF2-40B4-BE49-F238E27FC236}">
                <a16:creationId xmlns:a16="http://schemas.microsoft.com/office/drawing/2014/main" id="{DC2D19C7-FCD6-4960-A09B-5D5A6448DDC5}"/>
              </a:ext>
            </a:extLst>
          </p:cNvPr>
          <p:cNvSpPr>
            <a:spLocks noGrp="1"/>
          </p:cNvSpPr>
          <p:nvPr>
            <p:ph type="sldNum" sz="quarter" idx="12"/>
          </p:nvPr>
        </p:nvSpPr>
        <p:spPr/>
        <p:txBody>
          <a:bodyPr/>
          <a:lstStyle/>
          <a:p>
            <a:fld id="{7772EC7C-9034-4020-830B-88461123C29E}" type="slidenum">
              <a:rPr lang="en-US" smtClean="0"/>
              <a:t>17</a:t>
            </a:fld>
            <a:endParaRPr lang="en-US" dirty="0"/>
          </a:p>
        </p:txBody>
      </p:sp>
    </p:spTree>
    <p:extLst>
      <p:ext uri="{BB962C8B-B14F-4D97-AF65-F5344CB8AC3E}">
        <p14:creationId xmlns:p14="http://schemas.microsoft.com/office/powerpoint/2010/main" val="3148757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A602A1-8605-4213-8487-EAE268077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13" y="3858612"/>
            <a:ext cx="4074606" cy="2667948"/>
          </a:xfrm>
          <a:prstGeom prst="rect">
            <a:avLst/>
          </a:prstGeom>
        </p:spPr>
      </p:pic>
      <p:pic>
        <p:nvPicPr>
          <p:cNvPr id="7" name="Picture 6">
            <a:extLst>
              <a:ext uri="{FF2B5EF4-FFF2-40B4-BE49-F238E27FC236}">
                <a16:creationId xmlns:a16="http://schemas.microsoft.com/office/drawing/2014/main" id="{2D6EA7A3-5219-4696-A0FB-51B177F93C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3180" y="574721"/>
            <a:ext cx="3912359" cy="2850367"/>
          </a:xfrm>
          <a:prstGeom prst="rect">
            <a:avLst/>
          </a:prstGeom>
        </p:spPr>
      </p:pic>
      <p:pic>
        <p:nvPicPr>
          <p:cNvPr id="9" name="Picture 8">
            <a:extLst>
              <a:ext uri="{FF2B5EF4-FFF2-40B4-BE49-F238E27FC236}">
                <a16:creationId xmlns:a16="http://schemas.microsoft.com/office/drawing/2014/main" id="{167D5352-E142-44A0-947A-CD5CD2887E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113" y="574721"/>
            <a:ext cx="4074606" cy="2633393"/>
          </a:xfrm>
          <a:prstGeom prst="rect">
            <a:avLst/>
          </a:prstGeom>
        </p:spPr>
      </p:pic>
      <p:sp>
        <p:nvSpPr>
          <p:cNvPr id="10" name="Slide Number Placeholder 9">
            <a:extLst>
              <a:ext uri="{FF2B5EF4-FFF2-40B4-BE49-F238E27FC236}">
                <a16:creationId xmlns:a16="http://schemas.microsoft.com/office/drawing/2014/main" id="{889AF393-C6A1-427C-AD4F-668813C6B5CF}"/>
              </a:ext>
            </a:extLst>
          </p:cNvPr>
          <p:cNvSpPr>
            <a:spLocks noGrp="1"/>
          </p:cNvSpPr>
          <p:nvPr>
            <p:ph type="sldNum" sz="quarter" idx="12"/>
          </p:nvPr>
        </p:nvSpPr>
        <p:spPr/>
        <p:txBody>
          <a:bodyPr/>
          <a:lstStyle/>
          <a:p>
            <a:fld id="{7772EC7C-9034-4020-830B-88461123C29E}" type="slidenum">
              <a:rPr lang="en-US" smtClean="0"/>
              <a:t>18</a:t>
            </a:fld>
            <a:endParaRPr lang="en-US" dirty="0"/>
          </a:p>
        </p:txBody>
      </p:sp>
      <p:sp>
        <p:nvSpPr>
          <p:cNvPr id="12" name="TextBox 11">
            <a:extLst>
              <a:ext uri="{FF2B5EF4-FFF2-40B4-BE49-F238E27FC236}">
                <a16:creationId xmlns:a16="http://schemas.microsoft.com/office/drawing/2014/main" id="{A0936BDC-9A7E-4F76-928F-A1C2A08EFB4B}"/>
              </a:ext>
            </a:extLst>
          </p:cNvPr>
          <p:cNvSpPr txBox="1"/>
          <p:nvPr/>
        </p:nvSpPr>
        <p:spPr>
          <a:xfrm>
            <a:off x="328247" y="499220"/>
            <a:ext cx="492369" cy="369332"/>
          </a:xfrm>
          <a:prstGeom prst="rect">
            <a:avLst/>
          </a:prstGeom>
          <a:noFill/>
        </p:spPr>
        <p:txBody>
          <a:bodyPr wrap="square">
            <a:spAutoFit/>
          </a:bodyPr>
          <a:lstStyle/>
          <a:p>
            <a:pPr marL="285750" indent="-285750">
              <a:buFont typeface="Wingdings" panose="05000000000000000000" pitchFamily="2" charset="2"/>
              <a:buChar char="Ø"/>
            </a:pPr>
            <a:r>
              <a:rPr lang="en-US" dirty="0"/>
              <a:t> </a:t>
            </a:r>
          </a:p>
        </p:txBody>
      </p:sp>
      <p:sp>
        <p:nvSpPr>
          <p:cNvPr id="14" name="TextBox 13">
            <a:extLst>
              <a:ext uri="{FF2B5EF4-FFF2-40B4-BE49-F238E27FC236}">
                <a16:creationId xmlns:a16="http://schemas.microsoft.com/office/drawing/2014/main" id="{0EE3500C-47E7-45B4-9B46-ACCB111FA65D}"/>
              </a:ext>
            </a:extLst>
          </p:cNvPr>
          <p:cNvSpPr txBox="1"/>
          <p:nvPr/>
        </p:nvSpPr>
        <p:spPr>
          <a:xfrm>
            <a:off x="320431" y="3794369"/>
            <a:ext cx="500185" cy="369332"/>
          </a:xfrm>
          <a:prstGeom prst="rect">
            <a:avLst/>
          </a:prstGeom>
          <a:noFill/>
        </p:spPr>
        <p:txBody>
          <a:bodyPr wrap="square">
            <a:spAutoFit/>
          </a:bodyPr>
          <a:lstStyle/>
          <a:p>
            <a:pPr marL="285750" indent="-285750">
              <a:buFont typeface="Wingdings" panose="05000000000000000000" pitchFamily="2" charset="2"/>
              <a:buChar char="Ø"/>
            </a:pPr>
            <a:r>
              <a:rPr lang="en-US" dirty="0"/>
              <a:t> </a:t>
            </a:r>
          </a:p>
        </p:txBody>
      </p:sp>
      <p:sp>
        <p:nvSpPr>
          <p:cNvPr id="16" name="TextBox 15">
            <a:extLst>
              <a:ext uri="{FF2B5EF4-FFF2-40B4-BE49-F238E27FC236}">
                <a16:creationId xmlns:a16="http://schemas.microsoft.com/office/drawing/2014/main" id="{D1B4E37B-C4E1-4CC8-AC48-36BC0A528EB0}"/>
              </a:ext>
            </a:extLst>
          </p:cNvPr>
          <p:cNvSpPr txBox="1"/>
          <p:nvPr/>
        </p:nvSpPr>
        <p:spPr>
          <a:xfrm>
            <a:off x="5520811" y="565611"/>
            <a:ext cx="492369" cy="369332"/>
          </a:xfrm>
          <a:prstGeom prst="rect">
            <a:avLst/>
          </a:prstGeom>
          <a:noFill/>
        </p:spPr>
        <p:txBody>
          <a:bodyPr wrap="square">
            <a:spAutoFit/>
          </a:bodyPr>
          <a:lstStyle/>
          <a:p>
            <a:pPr marL="285750" indent="-285750">
              <a:buFont typeface="Wingdings" panose="05000000000000000000" pitchFamily="2" charset="2"/>
              <a:buChar char="Ø"/>
            </a:pPr>
            <a:r>
              <a:rPr lang="en-US" dirty="0"/>
              <a:t> </a:t>
            </a:r>
          </a:p>
        </p:txBody>
      </p:sp>
      <p:sp>
        <p:nvSpPr>
          <p:cNvPr id="18" name="TextBox 17">
            <a:extLst>
              <a:ext uri="{FF2B5EF4-FFF2-40B4-BE49-F238E27FC236}">
                <a16:creationId xmlns:a16="http://schemas.microsoft.com/office/drawing/2014/main" id="{31FBBBDE-C261-411A-95F6-2A1353584193}"/>
              </a:ext>
            </a:extLst>
          </p:cNvPr>
          <p:cNvSpPr txBox="1"/>
          <p:nvPr/>
        </p:nvSpPr>
        <p:spPr>
          <a:xfrm>
            <a:off x="5520811" y="3685958"/>
            <a:ext cx="578338" cy="369332"/>
          </a:xfrm>
          <a:prstGeom prst="rect">
            <a:avLst/>
          </a:prstGeom>
          <a:noFill/>
        </p:spPr>
        <p:txBody>
          <a:bodyPr wrap="square">
            <a:spAutoFit/>
          </a:bodyPr>
          <a:lstStyle/>
          <a:p>
            <a:pPr marL="285750" indent="-285750">
              <a:buFont typeface="Wingdings" panose="05000000000000000000" pitchFamily="2" charset="2"/>
              <a:buChar char="Ø"/>
            </a:pPr>
            <a:r>
              <a:rPr lang="en-US" dirty="0"/>
              <a:t> </a:t>
            </a:r>
          </a:p>
        </p:txBody>
      </p:sp>
      <p:pic>
        <p:nvPicPr>
          <p:cNvPr id="3" name="Picture 2" descr="Chart, line chart, histogram&#10;&#10;Description automatically generated">
            <a:extLst>
              <a:ext uri="{FF2B5EF4-FFF2-40B4-BE49-F238E27FC236}">
                <a16:creationId xmlns:a16="http://schemas.microsoft.com/office/drawing/2014/main" id="{FF6813C5-ED17-43BC-A720-0213DACA49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6995" y="3873963"/>
            <a:ext cx="4839375" cy="2734057"/>
          </a:xfrm>
          <a:prstGeom prst="rect">
            <a:avLst/>
          </a:prstGeom>
        </p:spPr>
      </p:pic>
      <p:sp>
        <p:nvSpPr>
          <p:cNvPr id="6" name="TextBox 5">
            <a:extLst>
              <a:ext uri="{FF2B5EF4-FFF2-40B4-BE49-F238E27FC236}">
                <a16:creationId xmlns:a16="http://schemas.microsoft.com/office/drawing/2014/main" id="{5D97B6E6-00B2-46B2-B6C2-18ADF51D9273}"/>
              </a:ext>
            </a:extLst>
          </p:cNvPr>
          <p:cNvSpPr txBox="1"/>
          <p:nvPr/>
        </p:nvSpPr>
        <p:spPr>
          <a:xfrm>
            <a:off x="4379053" y="40080"/>
            <a:ext cx="4756558" cy="369332"/>
          </a:xfrm>
          <a:prstGeom prst="rect">
            <a:avLst/>
          </a:prstGeom>
          <a:noFill/>
        </p:spPr>
        <p:txBody>
          <a:bodyPr wrap="square" rtlCol="0">
            <a:spAutoFit/>
          </a:bodyPr>
          <a:lstStyle/>
          <a:p>
            <a:r>
              <a:rPr lang="en-US" dirty="0">
                <a:solidFill>
                  <a:srgbClr val="292929"/>
                </a:solidFill>
                <a:latin typeface="charter"/>
              </a:rPr>
              <a:t>Plot on R</a:t>
            </a:r>
            <a:r>
              <a:rPr lang="en-US" b="0" i="0" dirty="0">
                <a:solidFill>
                  <a:srgbClr val="292929"/>
                </a:solidFill>
                <a:effectLst/>
                <a:latin typeface="charter"/>
              </a:rPr>
              <a:t>andom forest </a:t>
            </a:r>
            <a:endParaRPr lang="en-IN" dirty="0"/>
          </a:p>
        </p:txBody>
      </p:sp>
      <p:sp>
        <p:nvSpPr>
          <p:cNvPr id="8" name="TextBox 7">
            <a:extLst>
              <a:ext uri="{FF2B5EF4-FFF2-40B4-BE49-F238E27FC236}">
                <a16:creationId xmlns:a16="http://schemas.microsoft.com/office/drawing/2014/main" id="{9455184F-7AE3-47D7-B93F-65EAFA1D67D0}"/>
              </a:ext>
            </a:extLst>
          </p:cNvPr>
          <p:cNvSpPr txBox="1"/>
          <p:nvPr/>
        </p:nvSpPr>
        <p:spPr>
          <a:xfrm>
            <a:off x="884113" y="245794"/>
            <a:ext cx="2644506" cy="369332"/>
          </a:xfrm>
          <a:prstGeom prst="rect">
            <a:avLst/>
          </a:prstGeom>
          <a:noFill/>
        </p:spPr>
        <p:txBody>
          <a:bodyPr wrap="none" rtlCol="0">
            <a:spAutoFit/>
          </a:bodyPr>
          <a:lstStyle/>
          <a:p>
            <a:r>
              <a:rPr lang="en-US" dirty="0"/>
              <a:t>Error Normally distributed</a:t>
            </a:r>
            <a:endParaRPr lang="en-IN" dirty="0"/>
          </a:p>
        </p:txBody>
      </p:sp>
      <p:sp>
        <p:nvSpPr>
          <p:cNvPr id="11" name="TextBox 10">
            <a:extLst>
              <a:ext uri="{FF2B5EF4-FFF2-40B4-BE49-F238E27FC236}">
                <a16:creationId xmlns:a16="http://schemas.microsoft.com/office/drawing/2014/main" id="{62FF3484-2B2E-47DE-8820-099AE21A58D4}"/>
              </a:ext>
            </a:extLst>
          </p:cNvPr>
          <p:cNvSpPr txBox="1"/>
          <p:nvPr/>
        </p:nvSpPr>
        <p:spPr>
          <a:xfrm>
            <a:off x="840276" y="3219533"/>
            <a:ext cx="4307461" cy="923330"/>
          </a:xfrm>
          <a:prstGeom prst="rect">
            <a:avLst/>
          </a:prstGeom>
          <a:noFill/>
        </p:spPr>
        <p:txBody>
          <a:bodyPr wrap="none" rtlCol="0">
            <a:spAutoFit/>
          </a:bodyPr>
          <a:lstStyle/>
          <a:p>
            <a:r>
              <a:rPr lang="en-US" dirty="0"/>
              <a:t>Variance around the regression line is same </a:t>
            </a:r>
            <a:br>
              <a:rPr lang="en-US" dirty="0"/>
            </a:br>
            <a:r>
              <a:rPr lang="en-US" dirty="0"/>
              <a:t>to all predicted value</a:t>
            </a:r>
            <a:endParaRPr lang="en-IN" dirty="0"/>
          </a:p>
          <a:p>
            <a:endParaRPr lang="en-IN" dirty="0"/>
          </a:p>
        </p:txBody>
      </p:sp>
      <p:sp>
        <p:nvSpPr>
          <p:cNvPr id="13" name="TextBox 12">
            <a:extLst>
              <a:ext uri="{FF2B5EF4-FFF2-40B4-BE49-F238E27FC236}">
                <a16:creationId xmlns:a16="http://schemas.microsoft.com/office/drawing/2014/main" id="{EB9B9F6A-8C7D-432F-848B-2FE791F11F90}"/>
              </a:ext>
            </a:extLst>
          </p:cNvPr>
          <p:cNvSpPr txBox="1"/>
          <p:nvPr/>
        </p:nvSpPr>
        <p:spPr>
          <a:xfrm>
            <a:off x="6367244" y="3530196"/>
            <a:ext cx="4778809" cy="369332"/>
          </a:xfrm>
          <a:prstGeom prst="rect">
            <a:avLst/>
          </a:prstGeom>
          <a:noFill/>
        </p:spPr>
        <p:txBody>
          <a:bodyPr wrap="none" rtlCol="0">
            <a:spAutoFit/>
          </a:bodyPr>
          <a:lstStyle/>
          <a:p>
            <a:r>
              <a:rPr lang="en-US" dirty="0"/>
              <a:t>Almost predict same original and predicted value</a:t>
            </a:r>
            <a:endParaRPr lang="en-IN" dirty="0"/>
          </a:p>
        </p:txBody>
      </p:sp>
    </p:spTree>
    <p:extLst>
      <p:ext uri="{BB962C8B-B14F-4D97-AF65-F5344CB8AC3E}">
        <p14:creationId xmlns:p14="http://schemas.microsoft.com/office/powerpoint/2010/main" val="3742666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9E9B4-4F1A-472D-BCD6-573FE7AAAFBC}"/>
              </a:ext>
            </a:extLst>
          </p:cNvPr>
          <p:cNvSpPr>
            <a:spLocks noGrp="1"/>
          </p:cNvSpPr>
          <p:nvPr>
            <p:ph type="title"/>
          </p:nvPr>
        </p:nvSpPr>
        <p:spPr>
          <a:xfrm>
            <a:off x="838200" y="365125"/>
            <a:ext cx="10515600" cy="986937"/>
          </a:xfrm>
        </p:spPr>
        <p:txBody>
          <a:bodyPr/>
          <a:lstStyle/>
          <a:p>
            <a:r>
              <a:rPr lang="en-US" dirty="0">
                <a:latin typeface="Arial" panose="020B0604020202020204" pitchFamily="34" charset="0"/>
                <a:cs typeface="Arial" panose="020B0604020202020204" pitchFamily="34" charset="0"/>
              </a:rPr>
              <a:t>Conclusion : </a:t>
            </a:r>
          </a:p>
        </p:txBody>
      </p:sp>
      <p:sp>
        <p:nvSpPr>
          <p:cNvPr id="3" name="Content Placeholder 2">
            <a:extLst>
              <a:ext uri="{FF2B5EF4-FFF2-40B4-BE49-F238E27FC236}">
                <a16:creationId xmlns:a16="http://schemas.microsoft.com/office/drawing/2014/main" id="{15E17263-7545-410B-8689-7793E99B703C}"/>
              </a:ext>
            </a:extLst>
          </p:cNvPr>
          <p:cNvSpPr>
            <a:spLocks noGrp="1"/>
          </p:cNvSpPr>
          <p:nvPr>
            <p:ph idx="1"/>
          </p:nvPr>
        </p:nvSpPr>
        <p:spPr>
          <a:xfrm>
            <a:off x="414215" y="1352062"/>
            <a:ext cx="11531708" cy="5080000"/>
          </a:xfrm>
        </p:spPr>
        <p:txBody>
          <a:bodyPr/>
          <a:lstStyle/>
          <a:p>
            <a:pPr>
              <a:buFont typeface="Wingdings" panose="05000000000000000000" pitchFamily="2" charset="2"/>
              <a:buChar char="Ø"/>
            </a:pPr>
            <a:r>
              <a:rPr lang="en-US" b="0" i="0" dirty="0">
                <a:solidFill>
                  <a:srgbClr val="292929"/>
                </a:solidFill>
                <a:effectLst/>
                <a:latin typeface="charter"/>
              </a:rPr>
              <a:t>As per all models performance. </a:t>
            </a:r>
            <a:r>
              <a:rPr lang="en-US" dirty="0">
                <a:solidFill>
                  <a:srgbClr val="292929"/>
                </a:solidFill>
                <a:latin typeface="charter"/>
              </a:rPr>
              <a:t>My conclusion is for this dataset </a:t>
            </a:r>
            <a:r>
              <a:rPr lang="en-US" b="0" i="0" dirty="0">
                <a:solidFill>
                  <a:srgbClr val="292929"/>
                </a:solidFill>
                <a:effectLst/>
                <a:latin typeface="charter"/>
              </a:rPr>
              <a:t>‘</a:t>
            </a:r>
            <a:r>
              <a:rPr lang="en-US" dirty="0">
                <a:solidFill>
                  <a:srgbClr val="292929"/>
                </a:solidFill>
                <a:latin typeface="charter"/>
              </a:rPr>
              <a:t>R</a:t>
            </a:r>
            <a:r>
              <a:rPr lang="en-US" b="0" i="0" dirty="0">
                <a:solidFill>
                  <a:srgbClr val="292929"/>
                </a:solidFill>
                <a:effectLst/>
                <a:latin typeface="charter"/>
              </a:rPr>
              <a:t>andom forest model’ is best.it gives best result and also best predict the flight’s prices. After comparing all models “</a:t>
            </a:r>
            <a:r>
              <a:rPr lang="en-US" b="1" i="0" dirty="0">
                <a:solidFill>
                  <a:srgbClr val="292929"/>
                </a:solidFill>
                <a:effectLst/>
                <a:latin typeface="charter"/>
              </a:rPr>
              <a:t>Random Forest Model</a:t>
            </a:r>
            <a:r>
              <a:rPr lang="en-US" b="0" i="0" dirty="0">
                <a:solidFill>
                  <a:srgbClr val="292929"/>
                </a:solidFill>
                <a:effectLst/>
                <a:latin typeface="charter"/>
              </a:rPr>
              <a:t>” gives </a:t>
            </a:r>
            <a:r>
              <a:rPr lang="en-US" b="1" i="0" dirty="0">
                <a:solidFill>
                  <a:srgbClr val="292929"/>
                </a:solidFill>
                <a:effectLst/>
                <a:latin typeface="charter"/>
              </a:rPr>
              <a:t>r2_score 92%</a:t>
            </a:r>
            <a:r>
              <a:rPr lang="en-US" b="0" i="0" dirty="0">
                <a:solidFill>
                  <a:srgbClr val="292929"/>
                </a:solidFill>
                <a:effectLst/>
                <a:latin typeface="charter"/>
              </a:rPr>
              <a:t>.Which is very good</a:t>
            </a:r>
            <a:r>
              <a:rPr lang="en-US" dirty="0">
                <a:solidFill>
                  <a:srgbClr val="292929"/>
                </a:solidFill>
                <a:latin typeface="charter"/>
              </a:rPr>
              <a:t>. Also error terms are normally </a:t>
            </a:r>
            <a:r>
              <a:rPr lang="en-US" dirty="0"/>
              <a:t>distributed.</a:t>
            </a:r>
          </a:p>
          <a:p>
            <a:pPr>
              <a:buFont typeface="Wingdings" panose="05000000000000000000" pitchFamily="2" charset="2"/>
              <a:buChar char="Ø"/>
            </a:pPr>
            <a:r>
              <a:rPr lang="en-US" dirty="0"/>
              <a:t>A proper implementation of this project can result in saving money of inexperienced people by providing them the information related to trends that flight prices follow and also give them a predicted value of the price which they use to decide whether to book ticket now or later. In conclusion this type of service can be implemented with good accuracy of prediction.</a:t>
            </a:r>
            <a:br>
              <a:rPr lang="en-US" b="0" i="0" dirty="0">
                <a:solidFill>
                  <a:srgbClr val="292929"/>
                </a:solidFill>
                <a:effectLst/>
                <a:latin typeface="charter"/>
              </a:rPr>
            </a:br>
            <a:br>
              <a:rPr lang="en-US" b="0" i="0" dirty="0">
                <a:solidFill>
                  <a:srgbClr val="292929"/>
                </a:solidFill>
                <a:effectLst/>
                <a:latin typeface="charter"/>
              </a:rPr>
            </a:br>
            <a:endParaRPr lang="en-US" dirty="0"/>
          </a:p>
        </p:txBody>
      </p:sp>
      <p:sp>
        <p:nvSpPr>
          <p:cNvPr id="4" name="Slide Number Placeholder 3">
            <a:extLst>
              <a:ext uri="{FF2B5EF4-FFF2-40B4-BE49-F238E27FC236}">
                <a16:creationId xmlns:a16="http://schemas.microsoft.com/office/drawing/2014/main" id="{31AC6D17-D959-4AAE-B2BC-0FA79D7C3EF3}"/>
              </a:ext>
            </a:extLst>
          </p:cNvPr>
          <p:cNvSpPr>
            <a:spLocks noGrp="1"/>
          </p:cNvSpPr>
          <p:nvPr>
            <p:ph type="sldNum" sz="quarter" idx="12"/>
          </p:nvPr>
        </p:nvSpPr>
        <p:spPr/>
        <p:txBody>
          <a:bodyPr/>
          <a:lstStyle/>
          <a:p>
            <a:fld id="{7772EC7C-9034-4020-830B-88461123C29E}" type="slidenum">
              <a:rPr lang="en-US" smtClean="0"/>
              <a:t>19</a:t>
            </a:fld>
            <a:endParaRPr lang="en-US" dirty="0"/>
          </a:p>
        </p:txBody>
      </p:sp>
    </p:spTree>
    <p:extLst>
      <p:ext uri="{BB962C8B-B14F-4D97-AF65-F5344CB8AC3E}">
        <p14:creationId xmlns:p14="http://schemas.microsoft.com/office/powerpoint/2010/main" val="1126063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B370-6E8C-44ED-8152-191707A38B45}"/>
              </a:ext>
            </a:extLst>
          </p:cNvPr>
          <p:cNvSpPr>
            <a:spLocks noGrp="1"/>
          </p:cNvSpPr>
          <p:nvPr>
            <p:ph type="title"/>
          </p:nvPr>
        </p:nvSpPr>
        <p:spPr>
          <a:xfrm>
            <a:off x="775677" y="1474910"/>
            <a:ext cx="10515600" cy="1028669"/>
          </a:xfrm>
        </p:spPr>
        <p:txBody>
          <a:bodyPr/>
          <a:lstStyle/>
          <a:p>
            <a:r>
              <a:rPr lang="en-US" dirty="0"/>
              <a:t>Contents : </a:t>
            </a:r>
          </a:p>
        </p:txBody>
      </p:sp>
      <p:sp>
        <p:nvSpPr>
          <p:cNvPr id="3" name="Content Placeholder 2">
            <a:extLst>
              <a:ext uri="{FF2B5EF4-FFF2-40B4-BE49-F238E27FC236}">
                <a16:creationId xmlns:a16="http://schemas.microsoft.com/office/drawing/2014/main" id="{742CC529-8DF5-4C11-8D01-8D34D876B807}"/>
              </a:ext>
            </a:extLst>
          </p:cNvPr>
          <p:cNvSpPr>
            <a:spLocks noGrp="1"/>
          </p:cNvSpPr>
          <p:nvPr>
            <p:ph idx="1"/>
          </p:nvPr>
        </p:nvSpPr>
        <p:spPr>
          <a:xfrm>
            <a:off x="1408723" y="1989244"/>
            <a:ext cx="10515600" cy="3957394"/>
          </a:xfrm>
        </p:spPr>
        <p:txBody>
          <a:bodyPr/>
          <a:lstStyle/>
          <a:p>
            <a:endParaRPr lang="en-US" dirty="0"/>
          </a:p>
          <a:p>
            <a:r>
              <a:rPr lang="en-US" dirty="0"/>
              <a:t>Objective </a:t>
            </a:r>
          </a:p>
          <a:p>
            <a:r>
              <a:rPr lang="en-US" dirty="0"/>
              <a:t>Dataset description</a:t>
            </a:r>
          </a:p>
          <a:p>
            <a:r>
              <a:rPr lang="en-US" dirty="0"/>
              <a:t>Pre-processing of data </a:t>
            </a:r>
          </a:p>
          <a:p>
            <a:r>
              <a:rPr lang="en-US" dirty="0"/>
              <a:t>Building various model</a:t>
            </a:r>
          </a:p>
          <a:p>
            <a:r>
              <a:rPr lang="en-US" dirty="0"/>
              <a:t>Deciding best model</a:t>
            </a:r>
          </a:p>
          <a:p>
            <a:r>
              <a:rPr lang="en-US" dirty="0"/>
              <a:t>Conclusion </a:t>
            </a:r>
          </a:p>
        </p:txBody>
      </p:sp>
      <p:sp>
        <p:nvSpPr>
          <p:cNvPr id="4" name="Slide Number Placeholder 3">
            <a:extLst>
              <a:ext uri="{FF2B5EF4-FFF2-40B4-BE49-F238E27FC236}">
                <a16:creationId xmlns:a16="http://schemas.microsoft.com/office/drawing/2014/main" id="{9F18B70A-C99A-46C0-BEBF-0703A4A3E38A}"/>
              </a:ext>
            </a:extLst>
          </p:cNvPr>
          <p:cNvSpPr>
            <a:spLocks noGrp="1"/>
          </p:cNvSpPr>
          <p:nvPr>
            <p:ph type="sldNum" sz="quarter" idx="12"/>
          </p:nvPr>
        </p:nvSpPr>
        <p:spPr/>
        <p:txBody>
          <a:bodyPr/>
          <a:lstStyle/>
          <a:p>
            <a:fld id="{7772EC7C-9034-4020-830B-88461123C29E}" type="slidenum">
              <a:rPr lang="en-US" smtClean="0"/>
              <a:t>2</a:t>
            </a:fld>
            <a:endParaRPr lang="en-US" dirty="0"/>
          </a:p>
        </p:txBody>
      </p:sp>
    </p:spTree>
    <p:extLst>
      <p:ext uri="{BB962C8B-B14F-4D97-AF65-F5344CB8AC3E}">
        <p14:creationId xmlns:p14="http://schemas.microsoft.com/office/powerpoint/2010/main" val="2050035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7545D-8CB0-492E-8637-25770E39EB7C}"/>
              </a:ext>
            </a:extLst>
          </p:cNvPr>
          <p:cNvSpPr>
            <a:spLocks noGrp="1"/>
          </p:cNvSpPr>
          <p:nvPr>
            <p:ph type="title"/>
          </p:nvPr>
        </p:nvSpPr>
        <p:spPr>
          <a:xfrm>
            <a:off x="838200" y="2766218"/>
            <a:ext cx="10515600" cy="1325563"/>
          </a:xfrm>
        </p:spPr>
        <p:txBody>
          <a:bodyPr>
            <a:normAutofit/>
          </a:bodyPr>
          <a:lstStyle/>
          <a:p>
            <a:pPr algn="ctr"/>
            <a:r>
              <a:rPr lang="en-US" sz="8000" b="1" dirty="0"/>
              <a:t>THANK YOU !</a:t>
            </a:r>
          </a:p>
        </p:txBody>
      </p:sp>
      <p:sp>
        <p:nvSpPr>
          <p:cNvPr id="3" name="Slide Number Placeholder 2">
            <a:extLst>
              <a:ext uri="{FF2B5EF4-FFF2-40B4-BE49-F238E27FC236}">
                <a16:creationId xmlns:a16="http://schemas.microsoft.com/office/drawing/2014/main" id="{FE2C7E82-4D4C-4A18-9E07-9A4E0AF3E6D3}"/>
              </a:ext>
            </a:extLst>
          </p:cNvPr>
          <p:cNvSpPr>
            <a:spLocks noGrp="1"/>
          </p:cNvSpPr>
          <p:nvPr>
            <p:ph type="sldNum" sz="quarter" idx="12"/>
          </p:nvPr>
        </p:nvSpPr>
        <p:spPr/>
        <p:txBody>
          <a:bodyPr/>
          <a:lstStyle/>
          <a:p>
            <a:fld id="{7772EC7C-9034-4020-830B-88461123C29E}" type="slidenum">
              <a:rPr lang="en-US" smtClean="0"/>
              <a:t>20</a:t>
            </a:fld>
            <a:endParaRPr lang="en-US" dirty="0"/>
          </a:p>
        </p:txBody>
      </p:sp>
    </p:spTree>
    <p:extLst>
      <p:ext uri="{BB962C8B-B14F-4D97-AF65-F5344CB8AC3E}">
        <p14:creationId xmlns:p14="http://schemas.microsoft.com/office/powerpoint/2010/main" val="771691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FCE8E2-E0F8-49F2-A71F-FEBCA1D41142}"/>
              </a:ext>
            </a:extLst>
          </p:cNvPr>
          <p:cNvSpPr>
            <a:spLocks noGrp="1"/>
          </p:cNvSpPr>
          <p:nvPr>
            <p:ph idx="1"/>
          </p:nvPr>
        </p:nvSpPr>
        <p:spPr>
          <a:xfrm>
            <a:off x="249552" y="331636"/>
            <a:ext cx="11398927" cy="7016849"/>
          </a:xfrm>
        </p:spPr>
        <p:txBody>
          <a:bodyPr>
            <a:noAutofit/>
          </a:bodyPr>
          <a:lstStyle/>
          <a:p>
            <a:pPr marL="0" indent="0" algn="l">
              <a:buNone/>
            </a:pPr>
            <a:endParaRPr lang="en-US" sz="2000" dirty="0">
              <a:latin typeface="Arial" panose="020B0604020202020204" pitchFamily="34" charset="0"/>
              <a:cs typeface="Arial" panose="020B0604020202020204" pitchFamily="34" charset="0"/>
            </a:endParaRPr>
          </a:p>
          <a:p>
            <a:pPr marL="0" indent="0" algn="l">
              <a:buNone/>
            </a:pPr>
            <a:r>
              <a:rPr lang="en-US" sz="2000" b="1" dirty="0">
                <a:latin typeface="Arial" panose="020B0604020202020204" pitchFamily="34" charset="0"/>
                <a:cs typeface="Arial" panose="020B0604020202020204" pitchFamily="34" charset="0"/>
              </a:rPr>
              <a:t>Objective : </a:t>
            </a:r>
          </a:p>
          <a:p>
            <a:pPr marL="0" indent="0" algn="l">
              <a:buNone/>
            </a:pPr>
            <a:r>
              <a:rPr lang="en-US" sz="2000" dirty="0">
                <a:latin typeface="Arial" panose="020B0604020202020204" pitchFamily="34" charset="0"/>
                <a:cs typeface="Arial" panose="020B0604020202020204" pitchFamily="34" charset="0"/>
              </a:rPr>
              <a:t>	The objective of this Project is to predict flight prices given the various parameters. This will be a regression problem since the target or dependent variable is the price (continuous numeric value).</a:t>
            </a:r>
          </a:p>
          <a:p>
            <a:pPr marL="0" indent="0" algn="l">
              <a:buNone/>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000" b="1" dirty="0">
                <a:latin typeface="Arial" panose="020B0604020202020204" pitchFamily="34" charset="0"/>
                <a:cs typeface="Arial" panose="020B0604020202020204" pitchFamily="34" charset="0"/>
              </a:rPr>
              <a:t>Business Scenario :</a:t>
            </a:r>
          </a:p>
          <a:p>
            <a:pPr marL="0" indent="0">
              <a:buNone/>
            </a:pPr>
            <a:r>
              <a:rPr lang="en-US" sz="2000" dirty="0">
                <a:latin typeface="Arial" panose="020B0604020202020204" pitchFamily="34" charset="0"/>
                <a:cs typeface="Arial" panose="020B0604020202020204" pitchFamily="34" charset="0"/>
              </a:rPr>
              <a:t>	Airline companies use complex algorithms to calculate flight prices given various conditions present at that particular time. These methods take financial, marketing, and various social factors into account to predict flight prices.</a:t>
            </a:r>
          </a:p>
          <a:p>
            <a:pPr marL="0" indent="0">
              <a:buNone/>
            </a:pPr>
            <a:r>
              <a:rPr lang="en-US" sz="2000" dirty="0">
                <a:latin typeface="Arial" panose="020B0604020202020204" pitchFamily="34" charset="0"/>
                <a:cs typeface="Arial" panose="020B0604020202020204" pitchFamily="34" charset="0"/>
              </a:rPr>
              <a:t>	Nowadays, the number of people using flights has increased significantly. It is difficult for airlines to maintain prices. since prices change dynamically due to different conditions.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That’s why we will try to use machine learning to solve this problem. This can help airlines by predicting what prices they can maintain.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It can also help customers to predict future flight prices and plan their journey accordingly.</a:t>
            </a:r>
          </a:p>
          <a:p>
            <a:pPr marL="0" indent="0">
              <a:buNone/>
            </a:pPr>
            <a:endParaRPr lang="en-US" sz="2000"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D3EE5C77-4485-48A7-9B26-5DA63D98A7A2}"/>
              </a:ext>
            </a:extLst>
          </p:cNvPr>
          <p:cNvSpPr>
            <a:spLocks noGrp="1"/>
          </p:cNvSpPr>
          <p:nvPr>
            <p:ph type="sldNum" sz="quarter" idx="12"/>
          </p:nvPr>
        </p:nvSpPr>
        <p:spPr/>
        <p:txBody>
          <a:bodyPr/>
          <a:lstStyle/>
          <a:p>
            <a:fld id="{7772EC7C-9034-4020-830B-88461123C29E}" type="slidenum">
              <a:rPr lang="en-US" smtClean="0"/>
              <a:t>3</a:t>
            </a:fld>
            <a:endParaRPr lang="en-US" dirty="0"/>
          </a:p>
        </p:txBody>
      </p:sp>
    </p:spTree>
    <p:extLst>
      <p:ext uri="{BB962C8B-B14F-4D97-AF65-F5344CB8AC3E}">
        <p14:creationId xmlns:p14="http://schemas.microsoft.com/office/powerpoint/2010/main" val="681209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AEDAB-BF64-43D8-903A-186591DD0359}"/>
              </a:ext>
            </a:extLst>
          </p:cNvPr>
          <p:cNvSpPr>
            <a:spLocks noGrp="1"/>
          </p:cNvSpPr>
          <p:nvPr>
            <p:ph type="title"/>
          </p:nvPr>
        </p:nvSpPr>
        <p:spPr>
          <a:xfrm>
            <a:off x="758301" y="18255"/>
            <a:ext cx="10515600" cy="1325563"/>
          </a:xfrm>
        </p:spPr>
        <p:txBody>
          <a:bodyPr/>
          <a:lstStyle/>
          <a:p>
            <a:pPr algn="ctr"/>
            <a:r>
              <a:rPr lang="en-US" b="1" u="sng" dirty="0"/>
              <a:t>Dataset Description</a:t>
            </a:r>
            <a:endParaRPr lang="en-US" dirty="0"/>
          </a:p>
        </p:txBody>
      </p:sp>
      <p:sp>
        <p:nvSpPr>
          <p:cNvPr id="3" name="Content Placeholder 2">
            <a:extLst>
              <a:ext uri="{FF2B5EF4-FFF2-40B4-BE49-F238E27FC236}">
                <a16:creationId xmlns:a16="http://schemas.microsoft.com/office/drawing/2014/main" id="{64431ED1-4B57-4757-A1EB-7A7CBCA71D5E}"/>
              </a:ext>
            </a:extLst>
          </p:cNvPr>
          <p:cNvSpPr>
            <a:spLocks noGrp="1"/>
          </p:cNvSpPr>
          <p:nvPr>
            <p:ph idx="1"/>
          </p:nvPr>
        </p:nvSpPr>
        <p:spPr>
          <a:xfrm>
            <a:off x="378780" y="1233996"/>
            <a:ext cx="11434439" cy="5468645"/>
          </a:xfrm>
        </p:spPr>
        <p:txBody>
          <a:bodyPr>
            <a:normAutofit fontScale="70000" lnSpcReduction="20000"/>
          </a:bodyPr>
          <a:lstStyle/>
          <a:p>
            <a:pPr algn="l">
              <a:buFont typeface="Wingdings" panose="05000000000000000000" pitchFamily="2" charset="2"/>
              <a:buChar char="Ø"/>
            </a:pPr>
            <a:r>
              <a:rPr lang="en-US" sz="2000" b="0" i="0" dirty="0">
                <a:solidFill>
                  <a:srgbClr val="222222"/>
                </a:solidFill>
                <a:effectLst/>
              </a:rPr>
              <a:t>Source: </a:t>
            </a:r>
            <a:r>
              <a:rPr lang="en-US" sz="2000" u="none" strike="noStrike" dirty="0">
                <a:solidFill>
                  <a:srgbClr val="222222"/>
                </a:solidFill>
                <a:hlinkClick r:id="rId2"/>
              </a:rPr>
              <a:t>https://www.kaggle.com/nikhilmittal/flight-fare-prediction-mh</a:t>
            </a:r>
            <a:endParaRPr lang="en-US" sz="2000" u="none" strike="noStrike" dirty="0">
              <a:solidFill>
                <a:srgbClr val="222222"/>
              </a:solidFill>
            </a:endParaRPr>
          </a:p>
          <a:p>
            <a:pPr algn="l"/>
            <a:r>
              <a:rPr lang="en-US" sz="2000" b="0" i="0" dirty="0">
                <a:solidFill>
                  <a:srgbClr val="222222"/>
                </a:solidFill>
                <a:effectLst/>
              </a:rPr>
              <a:t>I’m using jupyter-notebook to run Flight Price Prediction task.</a:t>
            </a:r>
          </a:p>
          <a:p>
            <a:pPr algn="l"/>
            <a:r>
              <a:rPr lang="en-US" sz="2000" dirty="0">
                <a:solidFill>
                  <a:srgbClr val="222222"/>
                </a:solidFill>
              </a:rPr>
              <a:t>Number of variables = 11</a:t>
            </a:r>
          </a:p>
          <a:p>
            <a:pPr algn="l"/>
            <a:r>
              <a:rPr lang="en-US" sz="2000" b="0" i="0" dirty="0">
                <a:solidFill>
                  <a:srgbClr val="222222"/>
                </a:solidFill>
                <a:effectLst/>
              </a:rPr>
              <a:t>Number of rows = 10683</a:t>
            </a:r>
          </a:p>
          <a:p>
            <a:pPr algn="l"/>
            <a:r>
              <a:rPr lang="en-US" sz="2000" dirty="0">
                <a:solidFill>
                  <a:srgbClr val="222222"/>
                </a:solidFill>
              </a:rPr>
              <a:t>Number of categorical type of feature = 10</a:t>
            </a:r>
          </a:p>
          <a:p>
            <a:pPr algn="l"/>
            <a:r>
              <a:rPr lang="en-US" sz="2000" b="0" i="0" dirty="0">
                <a:solidFill>
                  <a:srgbClr val="222222"/>
                </a:solidFill>
                <a:effectLst/>
              </a:rPr>
              <a:t>Number of numerical type of feature = 1</a:t>
            </a:r>
          </a:p>
          <a:p>
            <a:pPr>
              <a:buFont typeface="Wingdings" panose="05000000000000000000" pitchFamily="2" charset="2"/>
              <a:buChar char="Ø"/>
            </a:pPr>
            <a:endParaRPr lang="en-US" sz="2000" b="1" i="1" u="sng" dirty="0">
              <a:solidFill>
                <a:srgbClr val="222222"/>
              </a:solidFill>
            </a:endParaRPr>
          </a:p>
          <a:p>
            <a:pPr>
              <a:buFont typeface="Wingdings" panose="05000000000000000000" pitchFamily="2" charset="2"/>
              <a:buChar char="Ø"/>
            </a:pPr>
            <a:r>
              <a:rPr lang="en-US" sz="2000" b="1" i="1" u="sng" dirty="0">
                <a:solidFill>
                  <a:srgbClr val="222222"/>
                </a:solidFill>
              </a:rPr>
              <a:t>D</a:t>
            </a:r>
            <a:r>
              <a:rPr lang="en-US" sz="2000" b="1" i="1" u="sng" dirty="0">
                <a:solidFill>
                  <a:srgbClr val="222222"/>
                </a:solidFill>
                <a:effectLst/>
              </a:rPr>
              <a:t>etail description of each variable</a:t>
            </a:r>
            <a:r>
              <a:rPr lang="en-US" sz="2000" u="sng" dirty="0">
                <a:solidFill>
                  <a:srgbClr val="222222"/>
                </a:solidFill>
              </a:rPr>
              <a:t> : </a:t>
            </a:r>
            <a:endParaRPr lang="en-US" sz="2000" b="0" i="0" dirty="0">
              <a:solidFill>
                <a:srgbClr val="222222"/>
              </a:solidFill>
              <a:effectLst/>
            </a:endParaRPr>
          </a:p>
          <a:p>
            <a:pPr algn="l"/>
            <a:r>
              <a:rPr lang="en-US" sz="2000" b="1" i="0" dirty="0">
                <a:solidFill>
                  <a:srgbClr val="222222"/>
                </a:solidFill>
                <a:effectLst/>
              </a:rPr>
              <a:t>Airline </a:t>
            </a:r>
            <a:r>
              <a:rPr lang="en-US" sz="2000" dirty="0">
                <a:solidFill>
                  <a:srgbClr val="222222"/>
                </a:solidFill>
                <a:sym typeface="Wingdings" panose="05000000000000000000" pitchFamily="2" charset="2"/>
              </a:rPr>
              <a:t> </a:t>
            </a:r>
            <a:r>
              <a:rPr lang="en-US" sz="2000" b="0" i="0" dirty="0">
                <a:solidFill>
                  <a:srgbClr val="222222"/>
                </a:solidFill>
                <a:effectLst/>
              </a:rPr>
              <a:t> Name of the airline used for traveling</a:t>
            </a:r>
          </a:p>
          <a:p>
            <a:pPr algn="l"/>
            <a:r>
              <a:rPr lang="en-US" sz="2000" b="1" i="0" dirty="0">
                <a:solidFill>
                  <a:srgbClr val="222222"/>
                </a:solidFill>
                <a:effectLst/>
              </a:rPr>
              <a:t>Date_of_Journey</a:t>
            </a:r>
            <a:r>
              <a:rPr lang="en-US" sz="2000" dirty="0">
                <a:solidFill>
                  <a:srgbClr val="222222"/>
                </a:solidFill>
              </a:rPr>
              <a:t> </a:t>
            </a:r>
            <a:r>
              <a:rPr lang="en-US" sz="2000" dirty="0">
                <a:solidFill>
                  <a:srgbClr val="222222"/>
                </a:solidFill>
                <a:sym typeface="Wingdings" panose="05000000000000000000" pitchFamily="2" charset="2"/>
              </a:rPr>
              <a:t> </a:t>
            </a:r>
            <a:r>
              <a:rPr lang="en-US" sz="2000" b="0" i="0" dirty="0">
                <a:solidFill>
                  <a:srgbClr val="222222"/>
                </a:solidFill>
                <a:effectLst/>
              </a:rPr>
              <a:t> Date at which a person travelled</a:t>
            </a:r>
          </a:p>
          <a:p>
            <a:pPr algn="l"/>
            <a:r>
              <a:rPr lang="en-US" sz="2000" b="1" i="0" dirty="0">
                <a:solidFill>
                  <a:srgbClr val="222222"/>
                </a:solidFill>
                <a:effectLst/>
              </a:rPr>
              <a:t>Source</a:t>
            </a:r>
            <a:r>
              <a:rPr lang="en-US" sz="2000" dirty="0">
                <a:solidFill>
                  <a:srgbClr val="222222"/>
                </a:solidFill>
              </a:rPr>
              <a:t> </a:t>
            </a:r>
            <a:r>
              <a:rPr lang="en-US" sz="2000" dirty="0">
                <a:solidFill>
                  <a:srgbClr val="222222"/>
                </a:solidFill>
                <a:sym typeface="Wingdings" panose="05000000000000000000" pitchFamily="2" charset="2"/>
              </a:rPr>
              <a:t> </a:t>
            </a:r>
            <a:r>
              <a:rPr lang="en-US" sz="2000" b="0" i="0" dirty="0">
                <a:solidFill>
                  <a:srgbClr val="222222"/>
                </a:solidFill>
                <a:effectLst/>
              </a:rPr>
              <a:t> Starting location of flight</a:t>
            </a:r>
          </a:p>
          <a:p>
            <a:pPr algn="l"/>
            <a:r>
              <a:rPr lang="en-US" sz="2000" b="1" i="0" dirty="0">
                <a:solidFill>
                  <a:srgbClr val="222222"/>
                </a:solidFill>
                <a:effectLst/>
              </a:rPr>
              <a:t>Destination</a:t>
            </a:r>
            <a:r>
              <a:rPr lang="en-US" sz="2000" dirty="0">
                <a:solidFill>
                  <a:srgbClr val="222222"/>
                </a:solidFill>
              </a:rPr>
              <a:t> </a:t>
            </a:r>
            <a:r>
              <a:rPr lang="en-US" sz="2000" dirty="0">
                <a:solidFill>
                  <a:srgbClr val="222222"/>
                </a:solidFill>
                <a:sym typeface="Wingdings" panose="05000000000000000000" pitchFamily="2" charset="2"/>
              </a:rPr>
              <a:t> </a:t>
            </a:r>
            <a:r>
              <a:rPr lang="en-US" sz="2000" b="0" i="0" dirty="0">
                <a:solidFill>
                  <a:srgbClr val="222222"/>
                </a:solidFill>
                <a:effectLst/>
              </a:rPr>
              <a:t>Ending location of flight</a:t>
            </a:r>
          </a:p>
          <a:p>
            <a:pPr algn="l"/>
            <a:r>
              <a:rPr lang="en-US" sz="2000" b="1" i="0" dirty="0">
                <a:solidFill>
                  <a:srgbClr val="222222"/>
                </a:solidFill>
                <a:effectLst/>
              </a:rPr>
              <a:t>Route</a:t>
            </a:r>
            <a:r>
              <a:rPr lang="en-US" sz="2000" dirty="0">
                <a:solidFill>
                  <a:srgbClr val="222222"/>
                </a:solidFill>
              </a:rPr>
              <a:t> </a:t>
            </a:r>
            <a:r>
              <a:rPr lang="en-US" sz="2000" dirty="0">
                <a:solidFill>
                  <a:srgbClr val="222222"/>
                </a:solidFill>
                <a:sym typeface="Wingdings" panose="05000000000000000000" pitchFamily="2" charset="2"/>
              </a:rPr>
              <a:t></a:t>
            </a:r>
            <a:r>
              <a:rPr lang="en-US" sz="2000" b="0" i="0" dirty="0">
                <a:solidFill>
                  <a:srgbClr val="222222"/>
                </a:solidFill>
                <a:effectLst/>
              </a:rPr>
              <a:t> This contains information on starting and ending location of the journey in the standard format used by airlines.</a:t>
            </a:r>
          </a:p>
          <a:p>
            <a:pPr algn="l"/>
            <a:r>
              <a:rPr lang="en-US" sz="2000" b="1" i="0" dirty="0">
                <a:solidFill>
                  <a:srgbClr val="222222"/>
                </a:solidFill>
                <a:effectLst/>
              </a:rPr>
              <a:t>Dep_Time</a:t>
            </a:r>
            <a:r>
              <a:rPr lang="en-US" sz="2000" dirty="0">
                <a:solidFill>
                  <a:srgbClr val="222222"/>
                </a:solidFill>
              </a:rPr>
              <a:t> </a:t>
            </a:r>
            <a:r>
              <a:rPr lang="en-US" sz="2000" dirty="0">
                <a:solidFill>
                  <a:srgbClr val="222222"/>
                </a:solidFill>
                <a:sym typeface="Wingdings" panose="05000000000000000000" pitchFamily="2" charset="2"/>
              </a:rPr>
              <a:t></a:t>
            </a:r>
            <a:r>
              <a:rPr lang="en-US" sz="2000" b="0" i="0" dirty="0">
                <a:solidFill>
                  <a:srgbClr val="222222"/>
                </a:solidFill>
                <a:effectLst/>
              </a:rPr>
              <a:t> Departure time of flight from starting location</a:t>
            </a:r>
          </a:p>
          <a:p>
            <a:pPr algn="l"/>
            <a:r>
              <a:rPr lang="en-US" sz="2000" b="1" i="0" dirty="0">
                <a:solidFill>
                  <a:srgbClr val="222222"/>
                </a:solidFill>
                <a:effectLst/>
              </a:rPr>
              <a:t>Arrival_Time</a:t>
            </a:r>
            <a:r>
              <a:rPr lang="en-US" sz="2000" dirty="0">
                <a:solidFill>
                  <a:srgbClr val="222222"/>
                </a:solidFill>
              </a:rPr>
              <a:t> </a:t>
            </a:r>
            <a:r>
              <a:rPr lang="en-US" sz="2000" dirty="0">
                <a:solidFill>
                  <a:srgbClr val="222222"/>
                </a:solidFill>
                <a:sym typeface="Wingdings" panose="05000000000000000000" pitchFamily="2" charset="2"/>
              </a:rPr>
              <a:t> </a:t>
            </a:r>
            <a:r>
              <a:rPr lang="en-US" sz="2000" b="0" i="0" dirty="0">
                <a:solidFill>
                  <a:srgbClr val="222222"/>
                </a:solidFill>
                <a:effectLst/>
              </a:rPr>
              <a:t> Arrival time of flight at destination</a:t>
            </a:r>
          </a:p>
          <a:p>
            <a:pPr algn="l"/>
            <a:r>
              <a:rPr lang="en-US" sz="2000" b="1" i="0" dirty="0">
                <a:solidFill>
                  <a:srgbClr val="222222"/>
                </a:solidFill>
                <a:effectLst/>
              </a:rPr>
              <a:t>Duration</a:t>
            </a:r>
            <a:r>
              <a:rPr lang="en-US" sz="2000" dirty="0">
                <a:solidFill>
                  <a:srgbClr val="222222"/>
                </a:solidFill>
              </a:rPr>
              <a:t> </a:t>
            </a:r>
            <a:r>
              <a:rPr lang="en-US" sz="2000" dirty="0">
                <a:solidFill>
                  <a:srgbClr val="222222"/>
                </a:solidFill>
                <a:sym typeface="Wingdings" panose="05000000000000000000" pitchFamily="2" charset="2"/>
              </a:rPr>
              <a:t> </a:t>
            </a:r>
            <a:r>
              <a:rPr lang="en-US" sz="2000" b="0" i="0" dirty="0">
                <a:solidFill>
                  <a:srgbClr val="222222"/>
                </a:solidFill>
                <a:effectLst/>
              </a:rPr>
              <a:t> Duration of flight in hours/minutes</a:t>
            </a:r>
          </a:p>
          <a:p>
            <a:pPr algn="l"/>
            <a:r>
              <a:rPr lang="en-US" sz="2000" b="1" i="0" dirty="0">
                <a:solidFill>
                  <a:srgbClr val="222222"/>
                </a:solidFill>
                <a:effectLst/>
              </a:rPr>
              <a:t>Total_Stops</a:t>
            </a:r>
            <a:r>
              <a:rPr lang="en-US" sz="2000" dirty="0">
                <a:solidFill>
                  <a:srgbClr val="222222"/>
                </a:solidFill>
              </a:rPr>
              <a:t> </a:t>
            </a:r>
            <a:r>
              <a:rPr lang="en-US" sz="2000" dirty="0">
                <a:solidFill>
                  <a:srgbClr val="222222"/>
                </a:solidFill>
                <a:sym typeface="Wingdings" panose="05000000000000000000" pitchFamily="2" charset="2"/>
              </a:rPr>
              <a:t></a:t>
            </a:r>
            <a:r>
              <a:rPr lang="en-US" sz="2000" b="0" i="0" dirty="0">
                <a:solidFill>
                  <a:srgbClr val="222222"/>
                </a:solidFill>
                <a:effectLst/>
              </a:rPr>
              <a:t> Number of total stops flight took before landing at the destination.</a:t>
            </a:r>
          </a:p>
          <a:p>
            <a:pPr algn="l"/>
            <a:r>
              <a:rPr lang="en-US" sz="2000" b="1" i="0" dirty="0">
                <a:solidFill>
                  <a:srgbClr val="222222"/>
                </a:solidFill>
                <a:effectLst/>
              </a:rPr>
              <a:t>Additional_Info</a:t>
            </a:r>
            <a:r>
              <a:rPr lang="en-US" sz="2000" dirty="0">
                <a:solidFill>
                  <a:srgbClr val="222222"/>
                </a:solidFill>
              </a:rPr>
              <a:t> </a:t>
            </a:r>
            <a:r>
              <a:rPr lang="en-US" sz="2000" dirty="0">
                <a:solidFill>
                  <a:srgbClr val="222222"/>
                </a:solidFill>
                <a:sym typeface="Wingdings" panose="05000000000000000000" pitchFamily="2" charset="2"/>
              </a:rPr>
              <a:t> </a:t>
            </a:r>
            <a:r>
              <a:rPr lang="en-US" sz="2000" b="0" i="0" dirty="0">
                <a:solidFill>
                  <a:srgbClr val="222222"/>
                </a:solidFill>
                <a:effectLst/>
              </a:rPr>
              <a:t> Shown any additional information about a flight</a:t>
            </a:r>
          </a:p>
          <a:p>
            <a:pPr algn="l"/>
            <a:r>
              <a:rPr lang="en-US" sz="2000" b="1" i="0" dirty="0">
                <a:solidFill>
                  <a:srgbClr val="222222"/>
                </a:solidFill>
                <a:effectLst/>
              </a:rPr>
              <a:t>Price</a:t>
            </a:r>
            <a:r>
              <a:rPr lang="en-US" sz="2000" dirty="0">
                <a:solidFill>
                  <a:srgbClr val="222222"/>
                </a:solidFill>
              </a:rPr>
              <a:t> </a:t>
            </a:r>
            <a:r>
              <a:rPr lang="en-US" sz="2000" dirty="0">
                <a:solidFill>
                  <a:srgbClr val="222222"/>
                </a:solidFill>
                <a:sym typeface="Wingdings" panose="05000000000000000000" pitchFamily="2" charset="2"/>
              </a:rPr>
              <a:t> </a:t>
            </a:r>
            <a:r>
              <a:rPr lang="en-US" sz="2000" b="0" i="0" dirty="0">
                <a:solidFill>
                  <a:srgbClr val="222222"/>
                </a:solidFill>
                <a:effectLst/>
              </a:rPr>
              <a:t> Price of the flight</a:t>
            </a:r>
          </a:p>
        </p:txBody>
      </p:sp>
      <p:sp>
        <p:nvSpPr>
          <p:cNvPr id="4" name="Slide Number Placeholder 3">
            <a:extLst>
              <a:ext uri="{FF2B5EF4-FFF2-40B4-BE49-F238E27FC236}">
                <a16:creationId xmlns:a16="http://schemas.microsoft.com/office/drawing/2014/main" id="{08C9EA22-A78C-477C-AB4A-018CA0A91896}"/>
              </a:ext>
            </a:extLst>
          </p:cNvPr>
          <p:cNvSpPr>
            <a:spLocks noGrp="1"/>
          </p:cNvSpPr>
          <p:nvPr>
            <p:ph type="sldNum" sz="quarter" idx="12"/>
          </p:nvPr>
        </p:nvSpPr>
        <p:spPr/>
        <p:txBody>
          <a:bodyPr/>
          <a:lstStyle/>
          <a:p>
            <a:fld id="{7772EC7C-9034-4020-830B-88461123C29E}" type="slidenum">
              <a:rPr lang="en-US" smtClean="0"/>
              <a:t>4</a:t>
            </a:fld>
            <a:endParaRPr lang="en-US" dirty="0"/>
          </a:p>
        </p:txBody>
      </p:sp>
    </p:spTree>
    <p:extLst>
      <p:ext uri="{BB962C8B-B14F-4D97-AF65-F5344CB8AC3E}">
        <p14:creationId xmlns:p14="http://schemas.microsoft.com/office/powerpoint/2010/main" val="57913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4938FE-C0D6-40F8-9270-6B1279D110AD}"/>
              </a:ext>
            </a:extLst>
          </p:cNvPr>
          <p:cNvSpPr>
            <a:spLocks noGrp="1"/>
          </p:cNvSpPr>
          <p:nvPr>
            <p:ph idx="1"/>
          </p:nvPr>
        </p:nvSpPr>
        <p:spPr>
          <a:xfrm>
            <a:off x="363984" y="514904"/>
            <a:ext cx="11212498" cy="5877017"/>
          </a:xfrm>
        </p:spPr>
        <p:txBody>
          <a:bodyPr>
            <a:normAutofit/>
          </a:bodyPr>
          <a:lstStyle/>
          <a:p>
            <a:r>
              <a:rPr lang="en-US" sz="2000" dirty="0">
                <a:solidFill>
                  <a:srgbClr val="222222"/>
                </a:solidFill>
              </a:rPr>
              <a:t>Import dataset : </a:t>
            </a:r>
          </a:p>
          <a:p>
            <a:endParaRPr lang="en-US" sz="2000" dirty="0">
              <a:solidFill>
                <a:srgbClr val="222222"/>
              </a:solidFill>
            </a:endParaRPr>
          </a:p>
          <a:p>
            <a:endParaRPr lang="en-US" sz="2000" dirty="0">
              <a:solidFill>
                <a:srgbClr val="222222"/>
              </a:solidFill>
            </a:endParaRPr>
          </a:p>
          <a:p>
            <a:endParaRPr lang="en-US" sz="2000" dirty="0">
              <a:solidFill>
                <a:srgbClr val="222222"/>
              </a:solidFill>
            </a:endParaRPr>
          </a:p>
          <a:p>
            <a:endParaRPr lang="en-US" sz="2000" dirty="0">
              <a:solidFill>
                <a:srgbClr val="222222"/>
              </a:solidFill>
            </a:endParaRPr>
          </a:p>
          <a:p>
            <a:endParaRPr lang="en-US" sz="2000" dirty="0">
              <a:solidFill>
                <a:srgbClr val="222222"/>
              </a:solidFill>
            </a:endParaRPr>
          </a:p>
          <a:p>
            <a:endParaRPr lang="en-US" sz="2000" dirty="0">
              <a:solidFill>
                <a:srgbClr val="222222"/>
              </a:solidFill>
            </a:endParaRPr>
          </a:p>
          <a:p>
            <a:r>
              <a:rPr lang="en-US" sz="2000" dirty="0">
                <a:solidFill>
                  <a:srgbClr val="222222"/>
                </a:solidFill>
              </a:rPr>
              <a:t>Checking null values : </a:t>
            </a:r>
          </a:p>
          <a:p>
            <a:endParaRPr lang="en-US" sz="2000" dirty="0">
              <a:solidFill>
                <a:srgbClr val="222222"/>
              </a:solidFill>
            </a:endParaRPr>
          </a:p>
          <a:p>
            <a:endParaRPr lang="en-US" sz="2000" dirty="0">
              <a:solidFill>
                <a:srgbClr val="222222"/>
              </a:solidFill>
            </a:endParaRPr>
          </a:p>
          <a:p>
            <a:endParaRPr lang="en-US" sz="2000" dirty="0">
              <a:solidFill>
                <a:srgbClr val="222222"/>
              </a:solidFill>
            </a:endParaRPr>
          </a:p>
          <a:p>
            <a:endParaRPr lang="en-US" sz="2000" dirty="0">
              <a:solidFill>
                <a:srgbClr val="222222"/>
              </a:solidFill>
            </a:endParaRPr>
          </a:p>
          <a:p>
            <a:endParaRPr lang="en-US" sz="2000" dirty="0">
              <a:solidFill>
                <a:srgbClr val="222222"/>
              </a:solidFill>
            </a:endParaRPr>
          </a:p>
          <a:p>
            <a:r>
              <a:rPr lang="en-US" sz="2000" dirty="0">
                <a:solidFill>
                  <a:srgbClr val="222222"/>
                </a:solidFill>
              </a:rPr>
              <a:t>Route &amp; Total_Stops in these two column only 1 null value is there , so I drop it .</a:t>
            </a:r>
            <a:endParaRPr lang="en-US" sz="2000" b="0" i="0" dirty="0">
              <a:solidFill>
                <a:srgbClr val="222222"/>
              </a:solidFill>
              <a:effectLst/>
            </a:endParaRPr>
          </a:p>
          <a:p>
            <a:endParaRPr lang="en-US" sz="2400" dirty="0"/>
          </a:p>
        </p:txBody>
      </p:sp>
      <p:pic>
        <p:nvPicPr>
          <p:cNvPr id="11" name="Picture 10">
            <a:extLst>
              <a:ext uri="{FF2B5EF4-FFF2-40B4-BE49-F238E27FC236}">
                <a16:creationId xmlns:a16="http://schemas.microsoft.com/office/drawing/2014/main" id="{C428528B-6F68-4BB7-97A8-46146CF65DEA}"/>
              </a:ext>
            </a:extLst>
          </p:cNvPr>
          <p:cNvPicPr>
            <a:picLocks noChangeAspect="1"/>
          </p:cNvPicPr>
          <p:nvPr/>
        </p:nvPicPr>
        <p:blipFill rotWithShape="1">
          <a:blip r:embed="rId2">
            <a:extLst>
              <a:ext uri="{28A0092B-C50C-407E-A947-70E740481C1C}">
                <a14:useLocalDpi xmlns:a14="http://schemas.microsoft.com/office/drawing/2010/main" val="0"/>
              </a:ext>
            </a:extLst>
          </a:blip>
          <a:srcRect l="4516"/>
          <a:stretch/>
        </p:blipFill>
        <p:spPr>
          <a:xfrm>
            <a:off x="3024934" y="3358662"/>
            <a:ext cx="2565646" cy="2385267"/>
          </a:xfrm>
          <a:prstGeom prst="rect">
            <a:avLst/>
          </a:prstGeom>
        </p:spPr>
      </p:pic>
      <p:pic>
        <p:nvPicPr>
          <p:cNvPr id="4" name="Picture 3">
            <a:extLst>
              <a:ext uri="{FF2B5EF4-FFF2-40B4-BE49-F238E27FC236}">
                <a16:creationId xmlns:a16="http://schemas.microsoft.com/office/drawing/2014/main" id="{E48ADB69-4B15-41DA-A346-867FBDAFA7A4}"/>
              </a:ext>
            </a:extLst>
          </p:cNvPr>
          <p:cNvPicPr>
            <a:picLocks noChangeAspect="1"/>
          </p:cNvPicPr>
          <p:nvPr/>
        </p:nvPicPr>
        <p:blipFill rotWithShape="1">
          <a:blip r:embed="rId3">
            <a:extLst>
              <a:ext uri="{28A0092B-C50C-407E-A947-70E740481C1C}">
                <a14:useLocalDpi xmlns:a14="http://schemas.microsoft.com/office/drawing/2010/main" val="0"/>
              </a:ext>
            </a:extLst>
          </a:blip>
          <a:srcRect l="1417" b="4518"/>
          <a:stretch/>
        </p:blipFill>
        <p:spPr>
          <a:xfrm>
            <a:off x="1059327" y="990660"/>
            <a:ext cx="7459442" cy="2072966"/>
          </a:xfrm>
          <a:prstGeom prst="rect">
            <a:avLst/>
          </a:prstGeom>
        </p:spPr>
      </p:pic>
      <p:sp>
        <p:nvSpPr>
          <p:cNvPr id="2" name="Slide Number Placeholder 1">
            <a:extLst>
              <a:ext uri="{FF2B5EF4-FFF2-40B4-BE49-F238E27FC236}">
                <a16:creationId xmlns:a16="http://schemas.microsoft.com/office/drawing/2014/main" id="{FFDFC53D-74C6-4EF9-AA72-201F9AD2C1CF}"/>
              </a:ext>
            </a:extLst>
          </p:cNvPr>
          <p:cNvSpPr>
            <a:spLocks noGrp="1"/>
          </p:cNvSpPr>
          <p:nvPr>
            <p:ph type="sldNum" sz="quarter" idx="12"/>
          </p:nvPr>
        </p:nvSpPr>
        <p:spPr/>
        <p:txBody>
          <a:bodyPr/>
          <a:lstStyle/>
          <a:p>
            <a:fld id="{7772EC7C-9034-4020-830B-88461123C29E}" type="slidenum">
              <a:rPr lang="en-US" smtClean="0"/>
              <a:t>5</a:t>
            </a:fld>
            <a:endParaRPr lang="en-US" dirty="0"/>
          </a:p>
        </p:txBody>
      </p:sp>
    </p:spTree>
    <p:extLst>
      <p:ext uri="{BB962C8B-B14F-4D97-AF65-F5344CB8AC3E}">
        <p14:creationId xmlns:p14="http://schemas.microsoft.com/office/powerpoint/2010/main" val="1917329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0B828C-95E2-40B6-B8E2-C4D845F69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8" name="Slide Number Placeholder 7">
            <a:extLst>
              <a:ext uri="{FF2B5EF4-FFF2-40B4-BE49-F238E27FC236}">
                <a16:creationId xmlns:a16="http://schemas.microsoft.com/office/drawing/2014/main" id="{C74C16A6-8BEA-4B87-A139-9FA4514A0884}"/>
              </a:ext>
            </a:extLst>
          </p:cNvPr>
          <p:cNvSpPr>
            <a:spLocks noGrp="1"/>
          </p:cNvSpPr>
          <p:nvPr>
            <p:ph type="sldNum" sz="quarter" idx="12"/>
          </p:nvPr>
        </p:nvSpPr>
        <p:spPr/>
        <p:txBody>
          <a:bodyPr/>
          <a:lstStyle/>
          <a:p>
            <a:fld id="{7772EC7C-9034-4020-830B-88461123C29E}" type="slidenum">
              <a:rPr lang="en-US" smtClean="0"/>
              <a:t>6</a:t>
            </a:fld>
            <a:endParaRPr lang="en-US" dirty="0"/>
          </a:p>
        </p:txBody>
      </p:sp>
      <p:sp>
        <p:nvSpPr>
          <p:cNvPr id="2" name="TextBox 1">
            <a:extLst>
              <a:ext uri="{FF2B5EF4-FFF2-40B4-BE49-F238E27FC236}">
                <a16:creationId xmlns:a16="http://schemas.microsoft.com/office/drawing/2014/main" id="{C50F4CE8-74E6-4776-B84D-ABE3AC590B4A}"/>
              </a:ext>
            </a:extLst>
          </p:cNvPr>
          <p:cNvSpPr txBox="1"/>
          <p:nvPr/>
        </p:nvSpPr>
        <p:spPr>
          <a:xfrm>
            <a:off x="402672" y="3934437"/>
            <a:ext cx="1201483" cy="369332"/>
          </a:xfrm>
          <a:prstGeom prst="rect">
            <a:avLst/>
          </a:prstGeom>
          <a:noFill/>
        </p:spPr>
        <p:txBody>
          <a:bodyPr wrap="none" rtlCol="0">
            <a:spAutoFit/>
          </a:bodyPr>
          <a:lstStyle/>
          <a:p>
            <a:r>
              <a:rPr lang="en-US" dirty="0">
                <a:solidFill>
                  <a:schemeClr val="tx1">
                    <a:lumMod val="65000"/>
                    <a:lumOff val="35000"/>
                  </a:schemeClr>
                </a:solidFill>
              </a:rPr>
              <a:t>Total Stops</a:t>
            </a:r>
            <a:endParaRPr lang="en-IN" dirty="0">
              <a:solidFill>
                <a:schemeClr val="tx1">
                  <a:lumMod val="65000"/>
                  <a:lumOff val="35000"/>
                </a:schemeClr>
              </a:solidFill>
            </a:endParaRPr>
          </a:p>
        </p:txBody>
      </p:sp>
    </p:spTree>
    <p:extLst>
      <p:ext uri="{BB962C8B-B14F-4D97-AF65-F5344CB8AC3E}">
        <p14:creationId xmlns:p14="http://schemas.microsoft.com/office/powerpoint/2010/main" val="3876763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FA3796-3960-4EA5-AED1-31105B3A6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4" name="Slide Number Placeholder 3">
            <a:extLst>
              <a:ext uri="{FF2B5EF4-FFF2-40B4-BE49-F238E27FC236}">
                <a16:creationId xmlns:a16="http://schemas.microsoft.com/office/drawing/2014/main" id="{65FCD91B-EBA8-4D6C-9C4A-4BF4F22049F4}"/>
              </a:ext>
            </a:extLst>
          </p:cNvPr>
          <p:cNvSpPr>
            <a:spLocks noGrp="1"/>
          </p:cNvSpPr>
          <p:nvPr>
            <p:ph type="sldNum" sz="quarter" idx="12"/>
          </p:nvPr>
        </p:nvSpPr>
        <p:spPr/>
        <p:txBody>
          <a:bodyPr/>
          <a:lstStyle/>
          <a:p>
            <a:fld id="{7772EC7C-9034-4020-830B-88461123C29E}" type="slidenum">
              <a:rPr lang="en-US" smtClean="0"/>
              <a:t>7</a:t>
            </a:fld>
            <a:endParaRPr lang="en-US" dirty="0"/>
          </a:p>
        </p:txBody>
      </p:sp>
    </p:spTree>
    <p:extLst>
      <p:ext uri="{BB962C8B-B14F-4D97-AF65-F5344CB8AC3E}">
        <p14:creationId xmlns:p14="http://schemas.microsoft.com/office/powerpoint/2010/main" val="1918662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C464E-A9FB-4B2E-BB9C-200673CBF6C5}"/>
              </a:ext>
            </a:extLst>
          </p:cNvPr>
          <p:cNvSpPr>
            <a:spLocks noGrp="1"/>
          </p:cNvSpPr>
          <p:nvPr>
            <p:ph type="title"/>
          </p:nvPr>
        </p:nvSpPr>
        <p:spPr>
          <a:xfrm>
            <a:off x="838200" y="136525"/>
            <a:ext cx="10515600" cy="1325563"/>
          </a:xfrm>
        </p:spPr>
        <p:txBody>
          <a:bodyPr>
            <a:normAutofit/>
          </a:bodyPr>
          <a:lstStyle/>
          <a:p>
            <a:r>
              <a:rPr lang="en-IN" b="1" i="0" u="sng" dirty="0">
                <a:solidFill>
                  <a:srgbClr val="292929"/>
                </a:solidFill>
                <a:effectLst/>
                <a:latin typeface="Calibri Light (Headings)"/>
              </a:rPr>
              <a:t>Distribution of ‘Price’ column</a:t>
            </a:r>
            <a:endParaRPr lang="en-IN" u="sng" dirty="0">
              <a:latin typeface="Calibri Light (Headings)"/>
            </a:endParaRPr>
          </a:p>
        </p:txBody>
      </p:sp>
      <p:pic>
        <p:nvPicPr>
          <p:cNvPr id="6" name="Content Placeholder 5" descr="Chart&#10;&#10;Description automatically generated with medium confidence">
            <a:extLst>
              <a:ext uri="{FF2B5EF4-FFF2-40B4-BE49-F238E27FC236}">
                <a16:creationId xmlns:a16="http://schemas.microsoft.com/office/drawing/2014/main" id="{412993C0-4347-45B0-9EB2-DD8081D25B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0921" y="1220819"/>
            <a:ext cx="6307822" cy="3861519"/>
          </a:xfrm>
        </p:spPr>
      </p:pic>
      <p:sp>
        <p:nvSpPr>
          <p:cNvPr id="4" name="Slide Number Placeholder 3">
            <a:extLst>
              <a:ext uri="{FF2B5EF4-FFF2-40B4-BE49-F238E27FC236}">
                <a16:creationId xmlns:a16="http://schemas.microsoft.com/office/drawing/2014/main" id="{BBF64FE1-55D2-49A2-AD4B-A6F242657C15}"/>
              </a:ext>
            </a:extLst>
          </p:cNvPr>
          <p:cNvSpPr>
            <a:spLocks noGrp="1"/>
          </p:cNvSpPr>
          <p:nvPr>
            <p:ph type="sldNum" sz="quarter" idx="12"/>
          </p:nvPr>
        </p:nvSpPr>
        <p:spPr/>
        <p:txBody>
          <a:bodyPr/>
          <a:lstStyle/>
          <a:p>
            <a:fld id="{7772EC7C-9034-4020-830B-88461123C29E}" type="slidenum">
              <a:rPr lang="en-US" smtClean="0"/>
              <a:t>8</a:t>
            </a:fld>
            <a:endParaRPr lang="en-US" dirty="0"/>
          </a:p>
        </p:txBody>
      </p:sp>
      <p:sp>
        <p:nvSpPr>
          <p:cNvPr id="7" name="TextBox 6">
            <a:extLst>
              <a:ext uri="{FF2B5EF4-FFF2-40B4-BE49-F238E27FC236}">
                <a16:creationId xmlns:a16="http://schemas.microsoft.com/office/drawing/2014/main" id="{0D6DDDBD-9A75-41CD-B22F-E225C8E0306E}"/>
              </a:ext>
            </a:extLst>
          </p:cNvPr>
          <p:cNvSpPr txBox="1"/>
          <p:nvPr/>
        </p:nvSpPr>
        <p:spPr>
          <a:xfrm>
            <a:off x="897621" y="5519956"/>
            <a:ext cx="9145389" cy="923330"/>
          </a:xfrm>
          <a:prstGeom prst="rect">
            <a:avLst/>
          </a:prstGeom>
          <a:noFill/>
        </p:spPr>
        <p:txBody>
          <a:bodyPr wrap="none" rtlCol="0">
            <a:spAutoFit/>
          </a:bodyPr>
          <a:lstStyle/>
          <a:p>
            <a:r>
              <a:rPr lang="en-US" b="0" i="0" dirty="0">
                <a:solidFill>
                  <a:srgbClr val="292929"/>
                </a:solidFill>
                <a:effectLst/>
                <a:latin typeface="charter"/>
              </a:rPr>
              <a:t>The price column contains the minimum value as 1759 and maximum value as 79512. </a:t>
            </a:r>
          </a:p>
          <a:p>
            <a:r>
              <a:rPr lang="en-US" b="0" i="0" dirty="0">
                <a:solidFill>
                  <a:srgbClr val="292929"/>
                </a:solidFill>
                <a:effectLst/>
                <a:latin typeface="charter"/>
              </a:rPr>
              <a:t>Majority of the flights have price range between 1759–20k, and number of flights having prices </a:t>
            </a:r>
          </a:p>
          <a:p>
            <a:r>
              <a:rPr lang="en-US" b="0" i="0" dirty="0">
                <a:solidFill>
                  <a:srgbClr val="292929"/>
                </a:solidFill>
                <a:effectLst/>
                <a:latin typeface="charter"/>
              </a:rPr>
              <a:t>greater than 20k are quite less. Price range is skewed towards right.</a:t>
            </a:r>
            <a:endParaRPr lang="en-IN" dirty="0"/>
          </a:p>
        </p:txBody>
      </p:sp>
    </p:spTree>
    <p:extLst>
      <p:ext uri="{BB962C8B-B14F-4D97-AF65-F5344CB8AC3E}">
        <p14:creationId xmlns:p14="http://schemas.microsoft.com/office/powerpoint/2010/main" val="3969868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ABCA2-A728-4029-A289-A1324D0E9880}"/>
              </a:ext>
            </a:extLst>
          </p:cNvPr>
          <p:cNvSpPr>
            <a:spLocks noGrp="1"/>
          </p:cNvSpPr>
          <p:nvPr>
            <p:ph type="title"/>
          </p:nvPr>
        </p:nvSpPr>
        <p:spPr>
          <a:xfrm>
            <a:off x="770138" y="222003"/>
            <a:ext cx="10515600" cy="877749"/>
          </a:xfrm>
        </p:spPr>
        <p:txBody>
          <a:bodyPr/>
          <a:lstStyle/>
          <a:p>
            <a:r>
              <a:rPr lang="en-US" b="1" u="sng" dirty="0"/>
              <a:t>Feature Engineering:  </a:t>
            </a:r>
          </a:p>
        </p:txBody>
      </p:sp>
      <p:sp>
        <p:nvSpPr>
          <p:cNvPr id="3" name="Content Placeholder 2">
            <a:extLst>
              <a:ext uri="{FF2B5EF4-FFF2-40B4-BE49-F238E27FC236}">
                <a16:creationId xmlns:a16="http://schemas.microsoft.com/office/drawing/2014/main" id="{BCB6F44E-4AE7-4135-AF1D-39F5FE2EEE3E}"/>
              </a:ext>
            </a:extLst>
          </p:cNvPr>
          <p:cNvSpPr>
            <a:spLocks noGrp="1"/>
          </p:cNvSpPr>
          <p:nvPr>
            <p:ph idx="1"/>
          </p:nvPr>
        </p:nvSpPr>
        <p:spPr>
          <a:xfrm>
            <a:off x="266330" y="1162975"/>
            <a:ext cx="11523216" cy="5329900"/>
          </a:xfrm>
        </p:spPr>
        <p:txBody>
          <a:bodyPr/>
          <a:lstStyle/>
          <a:p>
            <a:pPr>
              <a:buFont typeface="Wingdings" panose="05000000000000000000" pitchFamily="2" charset="2"/>
              <a:buChar char="§"/>
            </a:pPr>
            <a:r>
              <a:rPr lang="en-US" sz="2000" dirty="0"/>
              <a:t>Date_of_journey is a object data type, therefore, we have to convert this datatype into timestamp so has to use this column properly for prediction</a:t>
            </a:r>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
            </a:pPr>
            <a:endParaRPr lang="en-US" sz="2000" dirty="0"/>
          </a:p>
          <a:p>
            <a:pPr>
              <a:buFont typeface="Wingdings" panose="05000000000000000000" pitchFamily="2" charset="2"/>
              <a:buChar char="§"/>
            </a:pPr>
            <a:r>
              <a:rPr lang="en-US" sz="2000" dirty="0"/>
              <a:t>Departure time is when a plan is leaves the gate. similar to date_of_journey I had extract values from Dep_Time .</a:t>
            </a:r>
          </a:p>
          <a:p>
            <a:pPr marL="0" indent="0">
              <a:buNone/>
            </a:pPr>
            <a:endParaRPr lang="en-US" dirty="0"/>
          </a:p>
        </p:txBody>
      </p:sp>
      <p:pic>
        <p:nvPicPr>
          <p:cNvPr id="5" name="Picture 4">
            <a:extLst>
              <a:ext uri="{FF2B5EF4-FFF2-40B4-BE49-F238E27FC236}">
                <a16:creationId xmlns:a16="http://schemas.microsoft.com/office/drawing/2014/main" id="{C94C9E51-78CD-45DD-B69B-E83E6E364E8D}"/>
              </a:ext>
            </a:extLst>
          </p:cNvPr>
          <p:cNvPicPr>
            <a:picLocks noChangeAspect="1"/>
          </p:cNvPicPr>
          <p:nvPr/>
        </p:nvPicPr>
        <p:blipFill rotWithShape="1">
          <a:blip r:embed="rId2">
            <a:extLst>
              <a:ext uri="{28A0092B-C50C-407E-A947-70E740481C1C}">
                <a14:useLocalDpi xmlns:a14="http://schemas.microsoft.com/office/drawing/2010/main" val="0"/>
              </a:ext>
            </a:extLst>
          </a:blip>
          <a:srcRect l="3602" t="3991" r="4216"/>
          <a:stretch/>
        </p:blipFill>
        <p:spPr>
          <a:xfrm>
            <a:off x="1136340" y="1992258"/>
            <a:ext cx="7696941" cy="1715395"/>
          </a:xfrm>
          <a:prstGeom prst="rect">
            <a:avLst/>
          </a:prstGeom>
        </p:spPr>
      </p:pic>
      <p:pic>
        <p:nvPicPr>
          <p:cNvPr id="7" name="Picture 6">
            <a:extLst>
              <a:ext uri="{FF2B5EF4-FFF2-40B4-BE49-F238E27FC236}">
                <a16:creationId xmlns:a16="http://schemas.microsoft.com/office/drawing/2014/main" id="{F491B847-C921-43CE-B8E5-302120514E26}"/>
              </a:ext>
            </a:extLst>
          </p:cNvPr>
          <p:cNvPicPr>
            <a:picLocks noChangeAspect="1"/>
          </p:cNvPicPr>
          <p:nvPr/>
        </p:nvPicPr>
        <p:blipFill rotWithShape="1">
          <a:blip r:embed="rId3">
            <a:extLst>
              <a:ext uri="{28A0092B-C50C-407E-A947-70E740481C1C}">
                <a14:useLocalDpi xmlns:a14="http://schemas.microsoft.com/office/drawing/2010/main" val="0"/>
              </a:ext>
            </a:extLst>
          </a:blip>
          <a:srcRect l="6810" b="4213"/>
          <a:stretch/>
        </p:blipFill>
        <p:spPr>
          <a:xfrm>
            <a:off x="1136341" y="4450796"/>
            <a:ext cx="6232126" cy="2042079"/>
          </a:xfrm>
          <a:prstGeom prst="rect">
            <a:avLst/>
          </a:prstGeom>
        </p:spPr>
      </p:pic>
      <p:sp>
        <p:nvSpPr>
          <p:cNvPr id="4" name="Slide Number Placeholder 3">
            <a:extLst>
              <a:ext uri="{FF2B5EF4-FFF2-40B4-BE49-F238E27FC236}">
                <a16:creationId xmlns:a16="http://schemas.microsoft.com/office/drawing/2014/main" id="{BE33A444-5660-4A8C-8DDF-0CEB71CCB79F}"/>
              </a:ext>
            </a:extLst>
          </p:cNvPr>
          <p:cNvSpPr>
            <a:spLocks noGrp="1"/>
          </p:cNvSpPr>
          <p:nvPr>
            <p:ph type="sldNum" sz="quarter" idx="12"/>
          </p:nvPr>
        </p:nvSpPr>
        <p:spPr/>
        <p:txBody>
          <a:bodyPr/>
          <a:lstStyle/>
          <a:p>
            <a:fld id="{7772EC7C-9034-4020-830B-88461123C29E}" type="slidenum">
              <a:rPr lang="en-US" smtClean="0"/>
              <a:t>9</a:t>
            </a:fld>
            <a:endParaRPr lang="en-US" dirty="0"/>
          </a:p>
        </p:txBody>
      </p:sp>
    </p:spTree>
    <p:extLst>
      <p:ext uri="{BB962C8B-B14F-4D97-AF65-F5344CB8AC3E}">
        <p14:creationId xmlns:p14="http://schemas.microsoft.com/office/powerpoint/2010/main" val="2411706720"/>
      </p:ext>
    </p:extLst>
  </p:cSld>
  <p:clrMapOvr>
    <a:masterClrMapping/>
  </p:clrMapOvr>
</p:sld>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3.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TotalTime>
  <Words>1048</Words>
  <Application>Microsoft Office PowerPoint</Application>
  <PresentationFormat>Widescreen</PresentationFormat>
  <Paragraphs>138</Paragraphs>
  <Slides>20</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20</vt:i4>
      </vt:variant>
    </vt:vector>
  </HeadingPairs>
  <TitlesOfParts>
    <vt:vector size="33" baseType="lpstr">
      <vt:lpstr>Arial</vt:lpstr>
      <vt:lpstr>Calibri</vt:lpstr>
      <vt:lpstr>Calibri Light</vt:lpstr>
      <vt:lpstr>Calibri Light (Headings)</vt:lpstr>
      <vt:lpstr>charter</vt:lpstr>
      <vt:lpstr>Franklin Gothic Medium</vt:lpstr>
      <vt:lpstr>Garamond</vt:lpstr>
      <vt:lpstr>Gill Sans MT</vt:lpstr>
      <vt:lpstr>Lato</vt:lpstr>
      <vt:lpstr>Wingdings</vt:lpstr>
      <vt:lpstr>Office Theme</vt:lpstr>
      <vt:lpstr>Parcel</vt:lpstr>
      <vt:lpstr>Organic</vt:lpstr>
      <vt:lpstr>“Flight Price Prediction” - A Regression Analysis  </vt:lpstr>
      <vt:lpstr>Contents : </vt:lpstr>
      <vt:lpstr>PowerPoint Presentation</vt:lpstr>
      <vt:lpstr>Dataset Description</vt:lpstr>
      <vt:lpstr>PowerPoint Presentation</vt:lpstr>
      <vt:lpstr>PowerPoint Presentation</vt:lpstr>
      <vt:lpstr>PowerPoint Presentation</vt:lpstr>
      <vt:lpstr>Distribution of ‘Price’ column</vt:lpstr>
      <vt:lpstr>Feature Engineering:  </vt:lpstr>
      <vt:lpstr>PowerPoint Presentation</vt:lpstr>
      <vt:lpstr>Categorical data :  Some ways of handle categorical data  are, Nominal data --&gt; data are not in any order --&gt; OneHotEncoder is used in this case Ordinal data --&gt; data are in order --&gt; LabelEncoder is used in this case </vt:lpstr>
      <vt:lpstr>PowerPoint Presentation</vt:lpstr>
      <vt:lpstr>PowerPoint Presentation</vt:lpstr>
      <vt:lpstr>Outlier detection:-</vt:lpstr>
      <vt:lpstr>Feature selection : </vt:lpstr>
      <vt:lpstr>Model Building </vt:lpstr>
      <vt:lpstr>Deciding the best model </vt:lpstr>
      <vt:lpstr>PowerPoint Presentation</vt:lpstr>
      <vt:lpstr>Conclusion :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SNEHAL SHINDE</dc:creator>
  <cp:lastModifiedBy>SNEHAL SHINDE</cp:lastModifiedBy>
  <cp:revision>19</cp:revision>
  <dcterms:created xsi:type="dcterms:W3CDTF">2022-03-07T10:23:51Z</dcterms:created>
  <dcterms:modified xsi:type="dcterms:W3CDTF">2022-03-12T10:16:14Z</dcterms:modified>
</cp:coreProperties>
</file>