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58" r:id="rId5"/>
    <p:sldId id="260" r:id="rId6"/>
    <p:sldId id="262" r:id="rId7"/>
    <p:sldId id="261" r:id="rId8"/>
    <p:sldId id="276" r:id="rId9"/>
    <p:sldId id="264" r:id="rId10"/>
    <p:sldId id="265" r:id="rId11"/>
    <p:sldId id="266" r:id="rId12"/>
    <p:sldId id="263" r:id="rId13"/>
    <p:sldId id="268" r:id="rId14"/>
    <p:sldId id="270" r:id="rId15"/>
    <p:sldId id="269" r:id="rId16"/>
    <p:sldId id="271" r:id="rId17"/>
    <p:sldId id="272" r:id="rId18"/>
    <p:sldId id="273" r:id="rId19"/>
    <p:sldId id="274"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4FE41-B8C6-C0A4-7239-3ED552D269F9}" v="36" dt="2024-04-21T21:58:52.724"/>
    <p1510:client id="{204B892F-6508-49BA-8266-47683E2B9133}" v="6" dt="2024-04-20T21:03:01.393"/>
    <p1510:client id="{20D9A832-F42B-407C-ABD7-CE7CE8AA0B4E}" v="26" dt="2024-04-21T21:15:36.534"/>
    <p1510:client id="{3D0A5523-855B-4A6F-83A9-52A27FFE5BF5}" v="45" dt="2024-04-21T22:54:35.223"/>
    <p1510:client id="{6AD3A01E-BE73-4823-85A3-C56DB7AE0C45}" v="2" dt="2024-04-22T20:21:15.233"/>
    <p1510:client id="{75B87F19-4786-46DA-AC96-2D8A49A9A8FA}" v="5" dt="2024-04-22T01:00:03.003"/>
    <p1510:client id="{83F65697-1F13-4BEC-9E0F-53920B26A10A}" v="3" dt="2024-04-21T21:46:55.893"/>
    <p1510:client id="{C34CA6AC-7F74-48AA-BD5C-330DCD651BD6}" v="11" dt="2024-04-22T15:12:19.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neha\Downloads\finalregression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neha\Downloads\finalregressionresult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sneha\Downloads\finalregression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42740 Line Fit  Plot</a:t>
            </a:r>
          </a:p>
        </c:rich>
      </c:tx>
      <c:overlay val="0"/>
    </c:title>
    <c:autoTitleDeleted val="0"/>
    <c:plotArea>
      <c:layout/>
      <c:scatterChart>
        <c:scatterStyle val="lineMarker"/>
        <c:varyColors val="0"/>
        <c:ser>
          <c:idx val="0"/>
          <c:order val="0"/>
          <c:spPr>
            <a:ln w="38100">
              <a:noFill/>
            </a:ln>
          </c:spPr>
          <c:xVal>
            <c:numRef>
              <c:f>Data!$B$3:$B$99</c:f>
              <c:numCache>
                <c:formatCode>m/d/yyyy</c:formatCode>
                <c:ptCount val="97"/>
                <c:pt idx="0">
                  <c:v>42771</c:v>
                </c:pt>
                <c:pt idx="1">
                  <c:v>42799</c:v>
                </c:pt>
                <c:pt idx="2">
                  <c:v>42830</c:v>
                </c:pt>
                <c:pt idx="3">
                  <c:v>42860</c:v>
                </c:pt>
                <c:pt idx="4">
                  <c:v>42891</c:v>
                </c:pt>
                <c:pt idx="5">
                  <c:v>42921</c:v>
                </c:pt>
                <c:pt idx="6">
                  <c:v>42952</c:v>
                </c:pt>
                <c:pt idx="7">
                  <c:v>42983</c:v>
                </c:pt>
                <c:pt idx="8">
                  <c:v>43013</c:v>
                </c:pt>
                <c:pt idx="9">
                  <c:v>43044</c:v>
                </c:pt>
                <c:pt idx="10">
                  <c:v>43074</c:v>
                </c:pt>
                <c:pt idx="11">
                  <c:v>43105</c:v>
                </c:pt>
                <c:pt idx="12">
                  <c:v>43136</c:v>
                </c:pt>
                <c:pt idx="13">
                  <c:v>43164</c:v>
                </c:pt>
                <c:pt idx="14">
                  <c:v>43195</c:v>
                </c:pt>
                <c:pt idx="15">
                  <c:v>43225</c:v>
                </c:pt>
                <c:pt idx="16">
                  <c:v>43256</c:v>
                </c:pt>
                <c:pt idx="17">
                  <c:v>43286</c:v>
                </c:pt>
                <c:pt idx="18">
                  <c:v>43317</c:v>
                </c:pt>
                <c:pt idx="19">
                  <c:v>43348</c:v>
                </c:pt>
                <c:pt idx="20">
                  <c:v>43378</c:v>
                </c:pt>
                <c:pt idx="21">
                  <c:v>43409</c:v>
                </c:pt>
                <c:pt idx="22">
                  <c:v>43439</c:v>
                </c:pt>
                <c:pt idx="23">
                  <c:v>44566</c:v>
                </c:pt>
                <c:pt idx="24">
                  <c:v>44597</c:v>
                </c:pt>
                <c:pt idx="25">
                  <c:v>44625</c:v>
                </c:pt>
                <c:pt idx="26">
                  <c:v>44656</c:v>
                </c:pt>
                <c:pt idx="27">
                  <c:v>44686</c:v>
                </c:pt>
                <c:pt idx="28">
                  <c:v>44717</c:v>
                </c:pt>
                <c:pt idx="29">
                  <c:v>44747</c:v>
                </c:pt>
                <c:pt idx="30">
                  <c:v>44778</c:v>
                </c:pt>
                <c:pt idx="31">
                  <c:v>44809</c:v>
                </c:pt>
                <c:pt idx="32">
                  <c:v>44839</c:v>
                </c:pt>
                <c:pt idx="33">
                  <c:v>44870</c:v>
                </c:pt>
                <c:pt idx="34">
                  <c:v>44900</c:v>
                </c:pt>
                <c:pt idx="35">
                  <c:v>43470</c:v>
                </c:pt>
                <c:pt idx="36">
                  <c:v>43501</c:v>
                </c:pt>
                <c:pt idx="37">
                  <c:v>43529</c:v>
                </c:pt>
                <c:pt idx="38">
                  <c:v>43560</c:v>
                </c:pt>
                <c:pt idx="39">
                  <c:v>43590</c:v>
                </c:pt>
                <c:pt idx="40">
                  <c:v>43621</c:v>
                </c:pt>
                <c:pt idx="41">
                  <c:v>43651</c:v>
                </c:pt>
                <c:pt idx="42">
                  <c:v>43682</c:v>
                </c:pt>
                <c:pt idx="43">
                  <c:v>43713</c:v>
                </c:pt>
                <c:pt idx="44">
                  <c:v>43743</c:v>
                </c:pt>
                <c:pt idx="45">
                  <c:v>43774</c:v>
                </c:pt>
                <c:pt idx="46">
                  <c:v>43804</c:v>
                </c:pt>
                <c:pt idx="47">
                  <c:v>43835</c:v>
                </c:pt>
                <c:pt idx="48">
                  <c:v>43866</c:v>
                </c:pt>
                <c:pt idx="49">
                  <c:v>43895</c:v>
                </c:pt>
                <c:pt idx="50">
                  <c:v>43926</c:v>
                </c:pt>
                <c:pt idx="51">
                  <c:v>43956</c:v>
                </c:pt>
                <c:pt idx="52">
                  <c:v>43987</c:v>
                </c:pt>
                <c:pt idx="53">
                  <c:v>44017</c:v>
                </c:pt>
                <c:pt idx="54">
                  <c:v>44048</c:v>
                </c:pt>
                <c:pt idx="55">
                  <c:v>44079</c:v>
                </c:pt>
                <c:pt idx="56">
                  <c:v>44109</c:v>
                </c:pt>
                <c:pt idx="57">
                  <c:v>44140</c:v>
                </c:pt>
                <c:pt idx="58">
                  <c:v>44170</c:v>
                </c:pt>
                <c:pt idx="59">
                  <c:v>44201</c:v>
                </c:pt>
                <c:pt idx="60">
                  <c:v>44232</c:v>
                </c:pt>
                <c:pt idx="61">
                  <c:v>44260</c:v>
                </c:pt>
                <c:pt idx="62">
                  <c:v>44291</c:v>
                </c:pt>
                <c:pt idx="63">
                  <c:v>44321</c:v>
                </c:pt>
                <c:pt idx="64">
                  <c:v>44352</c:v>
                </c:pt>
                <c:pt idx="65">
                  <c:v>44382</c:v>
                </c:pt>
                <c:pt idx="66">
                  <c:v>44413</c:v>
                </c:pt>
                <c:pt idx="67">
                  <c:v>44444</c:v>
                </c:pt>
                <c:pt idx="68">
                  <c:v>44474</c:v>
                </c:pt>
                <c:pt idx="69">
                  <c:v>44505</c:v>
                </c:pt>
                <c:pt idx="70">
                  <c:v>44535</c:v>
                </c:pt>
                <c:pt idx="71">
                  <c:v>44566</c:v>
                </c:pt>
                <c:pt idx="72">
                  <c:v>44597</c:v>
                </c:pt>
                <c:pt idx="73">
                  <c:v>44625</c:v>
                </c:pt>
                <c:pt idx="74">
                  <c:v>44656</c:v>
                </c:pt>
                <c:pt idx="75">
                  <c:v>44686</c:v>
                </c:pt>
                <c:pt idx="76">
                  <c:v>44717</c:v>
                </c:pt>
                <c:pt idx="77">
                  <c:v>44747</c:v>
                </c:pt>
                <c:pt idx="78">
                  <c:v>44778</c:v>
                </c:pt>
                <c:pt idx="79">
                  <c:v>44809</c:v>
                </c:pt>
                <c:pt idx="80">
                  <c:v>44839</c:v>
                </c:pt>
                <c:pt idx="81">
                  <c:v>44870</c:v>
                </c:pt>
                <c:pt idx="82">
                  <c:v>44900</c:v>
                </c:pt>
                <c:pt idx="83">
                  <c:v>44931</c:v>
                </c:pt>
                <c:pt idx="84">
                  <c:v>44962</c:v>
                </c:pt>
                <c:pt idx="85">
                  <c:v>44990</c:v>
                </c:pt>
                <c:pt idx="86">
                  <c:v>45021</c:v>
                </c:pt>
                <c:pt idx="87">
                  <c:v>45051</c:v>
                </c:pt>
                <c:pt idx="88">
                  <c:v>45082</c:v>
                </c:pt>
                <c:pt idx="89">
                  <c:v>45112</c:v>
                </c:pt>
                <c:pt idx="90">
                  <c:v>45143</c:v>
                </c:pt>
                <c:pt idx="91">
                  <c:v>45174</c:v>
                </c:pt>
                <c:pt idx="92">
                  <c:v>45204</c:v>
                </c:pt>
                <c:pt idx="93">
                  <c:v>45235</c:v>
                </c:pt>
                <c:pt idx="94">
                  <c:v>45265</c:v>
                </c:pt>
                <c:pt idx="95">
                  <c:v>45296</c:v>
                </c:pt>
                <c:pt idx="96">
                  <c:v>45327</c:v>
                </c:pt>
              </c:numCache>
            </c:numRef>
          </c:xVal>
          <c:yVal>
            <c:numRef>
              <c:f>Data!$E$3:$E$99</c:f>
              <c:numCache>
                <c:formatCode>#,##0</c:formatCode>
                <c:ptCount val="97"/>
                <c:pt idx="0">
                  <c:v>4000</c:v>
                </c:pt>
                <c:pt idx="1">
                  <c:v>3990</c:v>
                </c:pt>
                <c:pt idx="2">
                  <c:v>3780</c:v>
                </c:pt>
                <c:pt idx="3">
                  <c:v>4010</c:v>
                </c:pt>
                <c:pt idx="4">
                  <c:v>3800</c:v>
                </c:pt>
                <c:pt idx="5">
                  <c:v>3789</c:v>
                </c:pt>
                <c:pt idx="6">
                  <c:v>3780</c:v>
                </c:pt>
                <c:pt idx="7">
                  <c:v>4000</c:v>
                </c:pt>
                <c:pt idx="8">
                  <c:v>3890</c:v>
                </c:pt>
                <c:pt idx="9">
                  <c:v>3678</c:v>
                </c:pt>
                <c:pt idx="10">
                  <c:v>3700</c:v>
                </c:pt>
                <c:pt idx="11">
                  <c:v>3875</c:v>
                </c:pt>
                <c:pt idx="12">
                  <c:v>3900</c:v>
                </c:pt>
                <c:pt idx="13">
                  <c:v>3876</c:v>
                </c:pt>
                <c:pt idx="14">
                  <c:v>3800</c:v>
                </c:pt>
                <c:pt idx="15">
                  <c:v>3900</c:v>
                </c:pt>
                <c:pt idx="16">
                  <c:v>3987</c:v>
                </c:pt>
                <c:pt idx="17">
                  <c:v>3998</c:v>
                </c:pt>
                <c:pt idx="18">
                  <c:v>3600</c:v>
                </c:pt>
                <c:pt idx="19">
                  <c:v>3790</c:v>
                </c:pt>
                <c:pt idx="20">
                  <c:v>4100</c:v>
                </c:pt>
                <c:pt idx="21">
                  <c:v>4200</c:v>
                </c:pt>
                <c:pt idx="22">
                  <c:v>3780</c:v>
                </c:pt>
                <c:pt idx="23">
                  <c:v>3900</c:v>
                </c:pt>
                <c:pt idx="24">
                  <c:v>4100</c:v>
                </c:pt>
                <c:pt idx="25">
                  <c:v>4150</c:v>
                </c:pt>
                <c:pt idx="26">
                  <c:v>3850</c:v>
                </c:pt>
                <c:pt idx="27">
                  <c:v>3950</c:v>
                </c:pt>
                <c:pt idx="28">
                  <c:v>3850</c:v>
                </c:pt>
                <c:pt idx="29">
                  <c:v>3999</c:v>
                </c:pt>
                <c:pt idx="30">
                  <c:v>3990</c:v>
                </c:pt>
                <c:pt idx="31">
                  <c:v>3760</c:v>
                </c:pt>
                <c:pt idx="32">
                  <c:v>3800</c:v>
                </c:pt>
                <c:pt idx="33">
                  <c:v>4000</c:v>
                </c:pt>
                <c:pt idx="34">
                  <c:v>3790</c:v>
                </c:pt>
                <c:pt idx="35">
                  <c:v>3600</c:v>
                </c:pt>
                <c:pt idx="36">
                  <c:v>3865</c:v>
                </c:pt>
                <c:pt idx="37">
                  <c:v>3900</c:v>
                </c:pt>
                <c:pt idx="38">
                  <c:v>4050</c:v>
                </c:pt>
                <c:pt idx="39">
                  <c:v>3900</c:v>
                </c:pt>
                <c:pt idx="40">
                  <c:v>3785</c:v>
                </c:pt>
                <c:pt idx="41">
                  <c:v>3780</c:v>
                </c:pt>
                <c:pt idx="42">
                  <c:v>3800</c:v>
                </c:pt>
                <c:pt idx="43">
                  <c:v>4050</c:v>
                </c:pt>
                <c:pt idx="44">
                  <c:v>3800</c:v>
                </c:pt>
                <c:pt idx="45">
                  <c:v>4000</c:v>
                </c:pt>
                <c:pt idx="46">
                  <c:v>3790</c:v>
                </c:pt>
                <c:pt idx="47">
                  <c:v>3700</c:v>
                </c:pt>
                <c:pt idx="48">
                  <c:v>4000</c:v>
                </c:pt>
                <c:pt idx="49">
                  <c:v>3456</c:v>
                </c:pt>
                <c:pt idx="50">
                  <c:v>3566</c:v>
                </c:pt>
                <c:pt idx="51">
                  <c:v>4300</c:v>
                </c:pt>
                <c:pt idx="52">
                  <c:v>3600</c:v>
                </c:pt>
                <c:pt idx="53">
                  <c:v>3789</c:v>
                </c:pt>
                <c:pt idx="54">
                  <c:v>3780</c:v>
                </c:pt>
                <c:pt idx="55">
                  <c:v>4000</c:v>
                </c:pt>
                <c:pt idx="56">
                  <c:v>3500</c:v>
                </c:pt>
                <c:pt idx="57">
                  <c:v>3678</c:v>
                </c:pt>
                <c:pt idx="58">
                  <c:v>3700</c:v>
                </c:pt>
                <c:pt idx="59">
                  <c:v>3875</c:v>
                </c:pt>
                <c:pt idx="60">
                  <c:v>3900</c:v>
                </c:pt>
                <c:pt idx="61">
                  <c:v>3458</c:v>
                </c:pt>
                <c:pt idx="62">
                  <c:v>3800</c:v>
                </c:pt>
                <c:pt idx="63">
                  <c:v>3900</c:v>
                </c:pt>
                <c:pt idx="64">
                  <c:v>3987</c:v>
                </c:pt>
                <c:pt idx="65">
                  <c:v>3998</c:v>
                </c:pt>
                <c:pt idx="66">
                  <c:v>3600</c:v>
                </c:pt>
                <c:pt idx="67">
                  <c:v>3790</c:v>
                </c:pt>
                <c:pt idx="68">
                  <c:v>4100</c:v>
                </c:pt>
                <c:pt idx="69">
                  <c:v>4200</c:v>
                </c:pt>
                <c:pt idx="70">
                  <c:v>3780</c:v>
                </c:pt>
                <c:pt idx="71">
                  <c:v>3900</c:v>
                </c:pt>
                <c:pt idx="72">
                  <c:v>4100</c:v>
                </c:pt>
                <c:pt idx="73">
                  <c:v>4150</c:v>
                </c:pt>
                <c:pt idx="74">
                  <c:v>3850</c:v>
                </c:pt>
                <c:pt idx="75">
                  <c:v>3950</c:v>
                </c:pt>
                <c:pt idx="76">
                  <c:v>3850</c:v>
                </c:pt>
                <c:pt idx="77">
                  <c:v>3999</c:v>
                </c:pt>
                <c:pt idx="78">
                  <c:v>3990</c:v>
                </c:pt>
                <c:pt idx="79">
                  <c:v>3760</c:v>
                </c:pt>
                <c:pt idx="80">
                  <c:v>3800</c:v>
                </c:pt>
                <c:pt idx="81">
                  <c:v>4000</c:v>
                </c:pt>
                <c:pt idx="82">
                  <c:v>3790</c:v>
                </c:pt>
                <c:pt idx="83">
                  <c:v>3600</c:v>
                </c:pt>
                <c:pt idx="84">
                  <c:v>3865</c:v>
                </c:pt>
                <c:pt idx="85">
                  <c:v>3900</c:v>
                </c:pt>
                <c:pt idx="86">
                  <c:v>4050</c:v>
                </c:pt>
                <c:pt idx="87">
                  <c:v>3900</c:v>
                </c:pt>
                <c:pt idx="88">
                  <c:v>3785</c:v>
                </c:pt>
                <c:pt idx="89">
                  <c:v>3780</c:v>
                </c:pt>
                <c:pt idx="90">
                  <c:v>3800</c:v>
                </c:pt>
                <c:pt idx="91">
                  <c:v>4050</c:v>
                </c:pt>
                <c:pt idx="92">
                  <c:v>3800</c:v>
                </c:pt>
                <c:pt idx="93">
                  <c:v>4000</c:v>
                </c:pt>
                <c:pt idx="94">
                  <c:v>3790</c:v>
                </c:pt>
                <c:pt idx="95">
                  <c:v>3800</c:v>
                </c:pt>
                <c:pt idx="96">
                  <c:v>4000</c:v>
                </c:pt>
              </c:numCache>
            </c:numRef>
          </c:yVal>
          <c:smooth val="0"/>
          <c:extLst>
            <c:ext xmlns:c16="http://schemas.microsoft.com/office/drawing/2014/chart" uri="{C3380CC4-5D6E-409C-BE32-E72D297353CC}">
              <c16:uniqueId val="{00000000-DA8A-45FD-9FF5-43F1C4A9CFDD}"/>
            </c:ext>
          </c:extLst>
        </c:ser>
        <c:ser>
          <c:idx val="1"/>
          <c:order val="1"/>
          <c:tx>
            <c:v>Predicted 3899</c:v>
          </c:tx>
          <c:spPr>
            <a:ln w="38100">
              <a:noFill/>
            </a:ln>
          </c:spPr>
          <c:xVal>
            <c:numRef>
              <c:f>Data!$B$3:$B$99</c:f>
              <c:numCache>
                <c:formatCode>m/d/yyyy</c:formatCode>
                <c:ptCount val="97"/>
                <c:pt idx="0">
                  <c:v>42771</c:v>
                </c:pt>
                <c:pt idx="1">
                  <c:v>42799</c:v>
                </c:pt>
                <c:pt idx="2">
                  <c:v>42830</c:v>
                </c:pt>
                <c:pt idx="3">
                  <c:v>42860</c:v>
                </c:pt>
                <c:pt idx="4">
                  <c:v>42891</c:v>
                </c:pt>
                <c:pt idx="5">
                  <c:v>42921</c:v>
                </c:pt>
                <c:pt idx="6">
                  <c:v>42952</c:v>
                </c:pt>
                <c:pt idx="7">
                  <c:v>42983</c:v>
                </c:pt>
                <c:pt idx="8">
                  <c:v>43013</c:v>
                </c:pt>
                <c:pt idx="9">
                  <c:v>43044</c:v>
                </c:pt>
                <c:pt idx="10">
                  <c:v>43074</c:v>
                </c:pt>
                <c:pt idx="11">
                  <c:v>43105</c:v>
                </c:pt>
                <c:pt idx="12">
                  <c:v>43136</c:v>
                </c:pt>
                <c:pt idx="13">
                  <c:v>43164</c:v>
                </c:pt>
                <c:pt idx="14">
                  <c:v>43195</c:v>
                </c:pt>
                <c:pt idx="15">
                  <c:v>43225</c:v>
                </c:pt>
                <c:pt idx="16">
                  <c:v>43256</c:v>
                </c:pt>
                <c:pt idx="17">
                  <c:v>43286</c:v>
                </c:pt>
                <c:pt idx="18">
                  <c:v>43317</c:v>
                </c:pt>
                <c:pt idx="19">
                  <c:v>43348</c:v>
                </c:pt>
                <c:pt idx="20">
                  <c:v>43378</c:v>
                </c:pt>
                <c:pt idx="21">
                  <c:v>43409</c:v>
                </c:pt>
                <c:pt idx="22">
                  <c:v>43439</c:v>
                </c:pt>
                <c:pt idx="23">
                  <c:v>44566</c:v>
                </c:pt>
                <c:pt idx="24">
                  <c:v>44597</c:v>
                </c:pt>
                <c:pt idx="25">
                  <c:v>44625</c:v>
                </c:pt>
                <c:pt idx="26">
                  <c:v>44656</c:v>
                </c:pt>
                <c:pt idx="27">
                  <c:v>44686</c:v>
                </c:pt>
                <c:pt idx="28">
                  <c:v>44717</c:v>
                </c:pt>
                <c:pt idx="29">
                  <c:v>44747</c:v>
                </c:pt>
                <c:pt idx="30">
                  <c:v>44778</c:v>
                </c:pt>
                <c:pt idx="31">
                  <c:v>44809</c:v>
                </c:pt>
                <c:pt idx="32">
                  <c:v>44839</c:v>
                </c:pt>
                <c:pt idx="33">
                  <c:v>44870</c:v>
                </c:pt>
                <c:pt idx="34">
                  <c:v>44900</c:v>
                </c:pt>
                <c:pt idx="35">
                  <c:v>43470</c:v>
                </c:pt>
                <c:pt idx="36">
                  <c:v>43501</c:v>
                </c:pt>
                <c:pt idx="37">
                  <c:v>43529</c:v>
                </c:pt>
                <c:pt idx="38">
                  <c:v>43560</c:v>
                </c:pt>
                <c:pt idx="39">
                  <c:v>43590</c:v>
                </c:pt>
                <c:pt idx="40">
                  <c:v>43621</c:v>
                </c:pt>
                <c:pt idx="41">
                  <c:v>43651</c:v>
                </c:pt>
                <c:pt idx="42">
                  <c:v>43682</c:v>
                </c:pt>
                <c:pt idx="43">
                  <c:v>43713</c:v>
                </c:pt>
                <c:pt idx="44">
                  <c:v>43743</c:v>
                </c:pt>
                <c:pt idx="45">
                  <c:v>43774</c:v>
                </c:pt>
                <c:pt idx="46">
                  <c:v>43804</c:v>
                </c:pt>
                <c:pt idx="47">
                  <c:v>43835</c:v>
                </c:pt>
                <c:pt idx="48">
                  <c:v>43866</c:v>
                </c:pt>
                <c:pt idx="49">
                  <c:v>43895</c:v>
                </c:pt>
                <c:pt idx="50">
                  <c:v>43926</c:v>
                </c:pt>
                <c:pt idx="51">
                  <c:v>43956</c:v>
                </c:pt>
                <c:pt idx="52">
                  <c:v>43987</c:v>
                </c:pt>
                <c:pt idx="53">
                  <c:v>44017</c:v>
                </c:pt>
                <c:pt idx="54">
                  <c:v>44048</c:v>
                </c:pt>
                <c:pt idx="55">
                  <c:v>44079</c:v>
                </c:pt>
                <c:pt idx="56">
                  <c:v>44109</c:v>
                </c:pt>
                <c:pt idx="57">
                  <c:v>44140</c:v>
                </c:pt>
                <c:pt idx="58">
                  <c:v>44170</c:v>
                </c:pt>
                <c:pt idx="59">
                  <c:v>44201</c:v>
                </c:pt>
                <c:pt idx="60">
                  <c:v>44232</c:v>
                </c:pt>
                <c:pt idx="61">
                  <c:v>44260</c:v>
                </c:pt>
                <c:pt idx="62">
                  <c:v>44291</c:v>
                </c:pt>
                <c:pt idx="63">
                  <c:v>44321</c:v>
                </c:pt>
                <c:pt idx="64">
                  <c:v>44352</c:v>
                </c:pt>
                <c:pt idx="65">
                  <c:v>44382</c:v>
                </c:pt>
                <c:pt idx="66">
                  <c:v>44413</c:v>
                </c:pt>
                <c:pt idx="67">
                  <c:v>44444</c:v>
                </c:pt>
                <c:pt idx="68">
                  <c:v>44474</c:v>
                </c:pt>
                <c:pt idx="69">
                  <c:v>44505</c:v>
                </c:pt>
                <c:pt idx="70">
                  <c:v>44535</c:v>
                </c:pt>
                <c:pt idx="71">
                  <c:v>44566</c:v>
                </c:pt>
                <c:pt idx="72">
                  <c:v>44597</c:v>
                </c:pt>
                <c:pt idx="73">
                  <c:v>44625</c:v>
                </c:pt>
                <c:pt idx="74">
                  <c:v>44656</c:v>
                </c:pt>
                <c:pt idx="75">
                  <c:v>44686</c:v>
                </c:pt>
                <c:pt idx="76">
                  <c:v>44717</c:v>
                </c:pt>
                <c:pt idx="77">
                  <c:v>44747</c:v>
                </c:pt>
                <c:pt idx="78">
                  <c:v>44778</c:v>
                </c:pt>
                <c:pt idx="79">
                  <c:v>44809</c:v>
                </c:pt>
                <c:pt idx="80">
                  <c:v>44839</c:v>
                </c:pt>
                <c:pt idx="81">
                  <c:v>44870</c:v>
                </c:pt>
                <c:pt idx="82">
                  <c:v>44900</c:v>
                </c:pt>
                <c:pt idx="83">
                  <c:v>44931</c:v>
                </c:pt>
                <c:pt idx="84">
                  <c:v>44962</c:v>
                </c:pt>
                <c:pt idx="85">
                  <c:v>44990</c:v>
                </c:pt>
                <c:pt idx="86">
                  <c:v>45021</c:v>
                </c:pt>
                <c:pt idx="87">
                  <c:v>45051</c:v>
                </c:pt>
                <c:pt idx="88">
                  <c:v>45082</c:v>
                </c:pt>
                <c:pt idx="89">
                  <c:v>45112</c:v>
                </c:pt>
                <c:pt idx="90">
                  <c:v>45143</c:v>
                </c:pt>
                <c:pt idx="91">
                  <c:v>45174</c:v>
                </c:pt>
                <c:pt idx="92">
                  <c:v>45204</c:v>
                </c:pt>
                <c:pt idx="93">
                  <c:v>45235</c:v>
                </c:pt>
                <c:pt idx="94">
                  <c:v>45265</c:v>
                </c:pt>
                <c:pt idx="95">
                  <c:v>45296</c:v>
                </c:pt>
                <c:pt idx="96">
                  <c:v>45327</c:v>
                </c:pt>
              </c:numCache>
            </c:numRef>
          </c:xVal>
          <c:yVal>
            <c:numRef>
              <c:f>LinearRegression!$B$25:$B$121</c:f>
              <c:numCache>
                <c:formatCode>General</c:formatCode>
                <c:ptCount val="97"/>
                <c:pt idx="0">
                  <c:v>3848.5265618278654</c:v>
                </c:pt>
                <c:pt idx="1">
                  <c:v>3848.9698962572488</c:v>
                </c:pt>
                <c:pt idx="2">
                  <c:v>3849.4607308040663</c:v>
                </c:pt>
                <c:pt idx="3">
                  <c:v>3849.9357319784058</c:v>
                </c:pt>
                <c:pt idx="4">
                  <c:v>3850.4265665252233</c:v>
                </c:pt>
                <c:pt idx="5">
                  <c:v>3850.9015676995623</c:v>
                </c:pt>
                <c:pt idx="6">
                  <c:v>3851.3924022463798</c:v>
                </c:pt>
                <c:pt idx="7">
                  <c:v>3851.8832367931973</c:v>
                </c:pt>
                <c:pt idx="8">
                  <c:v>3852.3582379675368</c:v>
                </c:pt>
                <c:pt idx="9">
                  <c:v>3852.8490725143538</c:v>
                </c:pt>
                <c:pt idx="10">
                  <c:v>3853.3240736886933</c:v>
                </c:pt>
                <c:pt idx="11">
                  <c:v>3853.8149082355108</c:v>
                </c:pt>
                <c:pt idx="12">
                  <c:v>3854.3057427823283</c:v>
                </c:pt>
                <c:pt idx="13">
                  <c:v>3854.7490772117117</c:v>
                </c:pt>
                <c:pt idx="14">
                  <c:v>3855.2399117585292</c:v>
                </c:pt>
                <c:pt idx="15">
                  <c:v>3855.7149129328682</c:v>
                </c:pt>
                <c:pt idx="16">
                  <c:v>3856.2057474796857</c:v>
                </c:pt>
                <c:pt idx="17">
                  <c:v>3856.6807486540251</c:v>
                </c:pt>
                <c:pt idx="18">
                  <c:v>3857.1715832008422</c:v>
                </c:pt>
                <c:pt idx="19">
                  <c:v>3857.6624177476597</c:v>
                </c:pt>
                <c:pt idx="20">
                  <c:v>3858.1374189219991</c:v>
                </c:pt>
                <c:pt idx="21">
                  <c:v>3858.6282534688166</c:v>
                </c:pt>
                <c:pt idx="22">
                  <c:v>3859.1032546431561</c:v>
                </c:pt>
                <c:pt idx="23">
                  <c:v>3876.9474654258393</c:v>
                </c:pt>
                <c:pt idx="24">
                  <c:v>3877.4382999726563</c:v>
                </c:pt>
                <c:pt idx="25">
                  <c:v>3877.8816344020397</c:v>
                </c:pt>
                <c:pt idx="26">
                  <c:v>3878.3724689488572</c:v>
                </c:pt>
                <c:pt idx="27">
                  <c:v>3878.8474701231967</c:v>
                </c:pt>
                <c:pt idx="28">
                  <c:v>3879.3383046700137</c:v>
                </c:pt>
                <c:pt idx="29">
                  <c:v>3879.8133058443532</c:v>
                </c:pt>
                <c:pt idx="30">
                  <c:v>3880.3041403911707</c:v>
                </c:pt>
                <c:pt idx="31">
                  <c:v>3880.7949749379882</c:v>
                </c:pt>
                <c:pt idx="32">
                  <c:v>3881.2699761123276</c:v>
                </c:pt>
                <c:pt idx="33">
                  <c:v>3881.7608106591447</c:v>
                </c:pt>
                <c:pt idx="34">
                  <c:v>3882.2358118334841</c:v>
                </c:pt>
                <c:pt idx="35">
                  <c:v>3859.5940891899731</c:v>
                </c:pt>
                <c:pt idx="36">
                  <c:v>3860.0849237367906</c:v>
                </c:pt>
                <c:pt idx="37">
                  <c:v>3860.5282581661741</c:v>
                </c:pt>
                <c:pt idx="38">
                  <c:v>3861.0190927129916</c:v>
                </c:pt>
                <c:pt idx="39">
                  <c:v>3861.494093887331</c:v>
                </c:pt>
                <c:pt idx="40">
                  <c:v>3861.9849284341481</c:v>
                </c:pt>
                <c:pt idx="41">
                  <c:v>3862.4599296084875</c:v>
                </c:pt>
                <c:pt idx="42">
                  <c:v>3862.950764155305</c:v>
                </c:pt>
                <c:pt idx="43">
                  <c:v>3863.4415987021225</c:v>
                </c:pt>
                <c:pt idx="44">
                  <c:v>3863.916599876462</c:v>
                </c:pt>
                <c:pt idx="45">
                  <c:v>3864.407434423279</c:v>
                </c:pt>
                <c:pt idx="46">
                  <c:v>3864.8824355976185</c:v>
                </c:pt>
                <c:pt idx="47">
                  <c:v>3865.373270144436</c:v>
                </c:pt>
                <c:pt idx="48">
                  <c:v>3865.8641046912535</c:v>
                </c:pt>
                <c:pt idx="49">
                  <c:v>3866.3232724931149</c:v>
                </c:pt>
                <c:pt idx="50">
                  <c:v>3866.814107039932</c:v>
                </c:pt>
                <c:pt idx="51">
                  <c:v>3867.2891082142714</c:v>
                </c:pt>
                <c:pt idx="52">
                  <c:v>3867.7799427610889</c:v>
                </c:pt>
                <c:pt idx="53">
                  <c:v>3868.2549439354279</c:v>
                </c:pt>
                <c:pt idx="54">
                  <c:v>3868.7457784822454</c:v>
                </c:pt>
                <c:pt idx="55">
                  <c:v>3869.2366130290629</c:v>
                </c:pt>
                <c:pt idx="56">
                  <c:v>3869.7116142034024</c:v>
                </c:pt>
                <c:pt idx="57">
                  <c:v>3870.2024487502194</c:v>
                </c:pt>
                <c:pt idx="58">
                  <c:v>3870.6774499245589</c:v>
                </c:pt>
                <c:pt idx="59">
                  <c:v>3871.1682844713764</c:v>
                </c:pt>
                <c:pt idx="60">
                  <c:v>3871.6591190181939</c:v>
                </c:pt>
                <c:pt idx="61">
                  <c:v>3872.1024534475773</c:v>
                </c:pt>
                <c:pt idx="62">
                  <c:v>3872.5932879943948</c:v>
                </c:pt>
                <c:pt idx="63">
                  <c:v>3873.0682891687338</c:v>
                </c:pt>
                <c:pt idx="64">
                  <c:v>3873.5591237155513</c:v>
                </c:pt>
                <c:pt idx="65">
                  <c:v>3874.0341248898908</c:v>
                </c:pt>
                <c:pt idx="66">
                  <c:v>3874.5249594367083</c:v>
                </c:pt>
                <c:pt idx="67">
                  <c:v>3875.0157939835253</c:v>
                </c:pt>
                <c:pt idx="68">
                  <c:v>3875.4907951578648</c:v>
                </c:pt>
                <c:pt idx="69">
                  <c:v>3875.9816297046823</c:v>
                </c:pt>
                <c:pt idx="70">
                  <c:v>3876.4566308790218</c:v>
                </c:pt>
                <c:pt idx="71">
                  <c:v>3876.9474654258393</c:v>
                </c:pt>
                <c:pt idx="72">
                  <c:v>3877.4382999726563</c:v>
                </c:pt>
                <c:pt idx="73">
                  <c:v>3877.8816344020397</c:v>
                </c:pt>
                <c:pt idx="74">
                  <c:v>3878.3724689488572</c:v>
                </c:pt>
                <c:pt idx="75">
                  <c:v>3878.8474701231967</c:v>
                </c:pt>
                <c:pt idx="76">
                  <c:v>3879.3383046700137</c:v>
                </c:pt>
                <c:pt idx="77">
                  <c:v>3879.8133058443532</c:v>
                </c:pt>
                <c:pt idx="78">
                  <c:v>3880.3041403911707</c:v>
                </c:pt>
                <c:pt idx="79">
                  <c:v>3880.7949749379882</c:v>
                </c:pt>
                <c:pt idx="80">
                  <c:v>3881.2699761123276</c:v>
                </c:pt>
                <c:pt idx="81">
                  <c:v>3881.7608106591447</c:v>
                </c:pt>
                <c:pt idx="82">
                  <c:v>3882.2358118334841</c:v>
                </c:pt>
                <c:pt idx="83">
                  <c:v>3882.7266463803016</c:v>
                </c:pt>
                <c:pt idx="84">
                  <c:v>3883.2174809271191</c:v>
                </c:pt>
                <c:pt idx="85">
                  <c:v>3883.6608153565026</c:v>
                </c:pt>
                <c:pt idx="86">
                  <c:v>3884.1516499033196</c:v>
                </c:pt>
                <c:pt idx="87">
                  <c:v>3884.6266510776591</c:v>
                </c:pt>
                <c:pt idx="88">
                  <c:v>3885.1174856244766</c:v>
                </c:pt>
                <c:pt idx="89">
                  <c:v>3885.592486798816</c:v>
                </c:pt>
                <c:pt idx="90">
                  <c:v>3886.0833213456335</c:v>
                </c:pt>
                <c:pt idx="91">
                  <c:v>3886.5741558924506</c:v>
                </c:pt>
                <c:pt idx="92">
                  <c:v>3887.04915706679</c:v>
                </c:pt>
                <c:pt idx="93">
                  <c:v>3887.5399916136075</c:v>
                </c:pt>
                <c:pt idx="94">
                  <c:v>3888.0149927879465</c:v>
                </c:pt>
                <c:pt idx="95">
                  <c:v>3888.505827334764</c:v>
                </c:pt>
                <c:pt idx="96">
                  <c:v>3888.9966618815815</c:v>
                </c:pt>
              </c:numCache>
            </c:numRef>
          </c:yVal>
          <c:smooth val="0"/>
          <c:extLst>
            <c:ext xmlns:c16="http://schemas.microsoft.com/office/drawing/2014/chart" uri="{C3380CC4-5D6E-409C-BE32-E72D297353CC}">
              <c16:uniqueId val="{00000001-DA8A-45FD-9FF5-43F1C4A9CFDD}"/>
            </c:ext>
          </c:extLst>
        </c:ser>
        <c:dLbls>
          <c:showLegendKey val="0"/>
          <c:showVal val="0"/>
          <c:showCatName val="0"/>
          <c:showSerName val="0"/>
          <c:showPercent val="0"/>
          <c:showBubbleSize val="0"/>
        </c:dLbls>
        <c:axId val="1566024095"/>
        <c:axId val="1566024575"/>
      </c:scatterChart>
      <c:valAx>
        <c:axId val="1566024095"/>
        <c:scaling>
          <c:orientation val="minMax"/>
        </c:scaling>
        <c:delete val="0"/>
        <c:axPos val="b"/>
        <c:title>
          <c:tx>
            <c:rich>
              <a:bodyPr/>
              <a:lstStyle/>
              <a:p>
                <a:pPr>
                  <a:defRPr/>
                </a:pPr>
                <a:r>
                  <a:rPr lang="en-US"/>
                  <a:t>42740</a:t>
                </a:r>
              </a:p>
            </c:rich>
          </c:tx>
          <c:overlay val="0"/>
        </c:title>
        <c:numFmt formatCode="m/d/yyyy" sourceLinked="1"/>
        <c:majorTickMark val="out"/>
        <c:minorTickMark val="none"/>
        <c:tickLblPos val="nextTo"/>
        <c:crossAx val="1566024575"/>
        <c:crosses val="autoZero"/>
        <c:crossBetween val="midCat"/>
      </c:valAx>
      <c:valAx>
        <c:axId val="1566024575"/>
        <c:scaling>
          <c:orientation val="minMax"/>
        </c:scaling>
        <c:delete val="0"/>
        <c:axPos val="l"/>
        <c:title>
          <c:tx>
            <c:rich>
              <a:bodyPr/>
              <a:lstStyle/>
              <a:p>
                <a:pPr>
                  <a:defRPr/>
                </a:pPr>
                <a:r>
                  <a:rPr lang="en-US"/>
                  <a:t>3899</a:t>
                </a:r>
              </a:p>
            </c:rich>
          </c:tx>
          <c:overlay val="0"/>
        </c:title>
        <c:numFmt formatCode="#,##0" sourceLinked="1"/>
        <c:majorTickMark val="out"/>
        <c:minorTickMark val="none"/>
        <c:tickLblPos val="nextTo"/>
        <c:crossAx val="1566024095"/>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200">
          <a:latin typeface="Amasis MT Pro Black" panose="02040A04050005020304"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Normal Probability Plot</a:t>
            </a:r>
          </a:p>
        </c:rich>
      </c:tx>
      <c:overlay val="0"/>
    </c:title>
    <c:autoTitleDeleted val="0"/>
    <c:plotArea>
      <c:layout/>
      <c:scatterChart>
        <c:scatterStyle val="lineMarker"/>
        <c:varyColors val="0"/>
        <c:ser>
          <c:idx val="0"/>
          <c:order val="0"/>
          <c:spPr>
            <a:ln w="38100">
              <a:noFill/>
            </a:ln>
          </c:spPr>
          <c:xVal>
            <c:numRef>
              <c:f>LinearRegression!$F$25:$F$121</c:f>
              <c:numCache>
                <c:formatCode>General</c:formatCode>
                <c:ptCount val="97"/>
                <c:pt idx="0">
                  <c:v>0.51546391752577314</c:v>
                </c:pt>
                <c:pt idx="1">
                  <c:v>1.5463917525773194</c:v>
                </c:pt>
                <c:pt idx="2">
                  <c:v>2.5773195876288657</c:v>
                </c:pt>
                <c:pt idx="3">
                  <c:v>3.608247422680412</c:v>
                </c:pt>
                <c:pt idx="4">
                  <c:v>4.6391752577319583</c:v>
                </c:pt>
                <c:pt idx="5">
                  <c:v>5.6701030927835046</c:v>
                </c:pt>
                <c:pt idx="6">
                  <c:v>6.7010309278350508</c:v>
                </c:pt>
                <c:pt idx="7">
                  <c:v>7.7319587628865971</c:v>
                </c:pt>
                <c:pt idx="8">
                  <c:v>8.7628865979381434</c:v>
                </c:pt>
                <c:pt idx="9">
                  <c:v>9.7938144329896897</c:v>
                </c:pt>
                <c:pt idx="10">
                  <c:v>10.824742268041236</c:v>
                </c:pt>
                <c:pt idx="11">
                  <c:v>11.855670103092782</c:v>
                </c:pt>
                <c:pt idx="12">
                  <c:v>12.886597938144329</c:v>
                </c:pt>
                <c:pt idx="13">
                  <c:v>13.917525773195875</c:v>
                </c:pt>
                <c:pt idx="14">
                  <c:v>14.948453608247421</c:v>
                </c:pt>
                <c:pt idx="15">
                  <c:v>15.979381443298967</c:v>
                </c:pt>
                <c:pt idx="16">
                  <c:v>17.010309278350512</c:v>
                </c:pt>
                <c:pt idx="17">
                  <c:v>18.041237113402062</c:v>
                </c:pt>
                <c:pt idx="18">
                  <c:v>19.072164948453604</c:v>
                </c:pt>
                <c:pt idx="19">
                  <c:v>20.103092783505154</c:v>
                </c:pt>
                <c:pt idx="20">
                  <c:v>21.134020618556697</c:v>
                </c:pt>
                <c:pt idx="21">
                  <c:v>22.164948453608247</c:v>
                </c:pt>
                <c:pt idx="22">
                  <c:v>23.19587628865979</c:v>
                </c:pt>
                <c:pt idx="23">
                  <c:v>24.226804123711339</c:v>
                </c:pt>
                <c:pt idx="24">
                  <c:v>25.257731958762882</c:v>
                </c:pt>
                <c:pt idx="25">
                  <c:v>26.288659793814432</c:v>
                </c:pt>
                <c:pt idx="26">
                  <c:v>27.319587628865975</c:v>
                </c:pt>
                <c:pt idx="27">
                  <c:v>28.350515463917525</c:v>
                </c:pt>
                <c:pt idx="28">
                  <c:v>29.381443298969067</c:v>
                </c:pt>
                <c:pt idx="29">
                  <c:v>30.412371134020617</c:v>
                </c:pt>
                <c:pt idx="30">
                  <c:v>31.44329896907216</c:v>
                </c:pt>
                <c:pt idx="31">
                  <c:v>32.47422680412371</c:v>
                </c:pt>
                <c:pt idx="32">
                  <c:v>33.505154639175252</c:v>
                </c:pt>
                <c:pt idx="33">
                  <c:v>34.536082474226795</c:v>
                </c:pt>
                <c:pt idx="34">
                  <c:v>35.567010309278345</c:v>
                </c:pt>
                <c:pt idx="35">
                  <c:v>36.597938144329895</c:v>
                </c:pt>
                <c:pt idx="36">
                  <c:v>37.628865979381438</c:v>
                </c:pt>
                <c:pt idx="37">
                  <c:v>38.65979381443298</c:v>
                </c:pt>
                <c:pt idx="38">
                  <c:v>39.69072164948453</c:v>
                </c:pt>
                <c:pt idx="39">
                  <c:v>40.72164948453608</c:v>
                </c:pt>
                <c:pt idx="40">
                  <c:v>41.752577319587623</c:v>
                </c:pt>
                <c:pt idx="41">
                  <c:v>42.783505154639165</c:v>
                </c:pt>
                <c:pt idx="42">
                  <c:v>43.814432989690715</c:v>
                </c:pt>
                <c:pt idx="43">
                  <c:v>44.845360824742265</c:v>
                </c:pt>
                <c:pt idx="44">
                  <c:v>45.876288659793808</c:v>
                </c:pt>
                <c:pt idx="45">
                  <c:v>46.90721649484535</c:v>
                </c:pt>
                <c:pt idx="46">
                  <c:v>47.9381443298969</c:v>
                </c:pt>
                <c:pt idx="47">
                  <c:v>48.96907216494845</c:v>
                </c:pt>
                <c:pt idx="48">
                  <c:v>49.999999999999993</c:v>
                </c:pt>
                <c:pt idx="49">
                  <c:v>51.030927835051536</c:v>
                </c:pt>
                <c:pt idx="50">
                  <c:v>52.061855670103085</c:v>
                </c:pt>
                <c:pt idx="51">
                  <c:v>53.092783505154635</c:v>
                </c:pt>
                <c:pt idx="52">
                  <c:v>54.123711340206178</c:v>
                </c:pt>
                <c:pt idx="53">
                  <c:v>55.154639175257721</c:v>
                </c:pt>
                <c:pt idx="54">
                  <c:v>56.185567010309271</c:v>
                </c:pt>
                <c:pt idx="55">
                  <c:v>57.21649484536082</c:v>
                </c:pt>
                <c:pt idx="56">
                  <c:v>58.247422680412363</c:v>
                </c:pt>
                <c:pt idx="57">
                  <c:v>59.278350515463906</c:v>
                </c:pt>
                <c:pt idx="58">
                  <c:v>60.309278350515456</c:v>
                </c:pt>
                <c:pt idx="59">
                  <c:v>61.340206185567006</c:v>
                </c:pt>
                <c:pt idx="60">
                  <c:v>62.371134020618548</c:v>
                </c:pt>
                <c:pt idx="61">
                  <c:v>63.402061855670091</c:v>
                </c:pt>
                <c:pt idx="62">
                  <c:v>64.432989690721641</c:v>
                </c:pt>
                <c:pt idx="63">
                  <c:v>65.463917525773198</c:v>
                </c:pt>
                <c:pt idx="64">
                  <c:v>66.494845360824741</c:v>
                </c:pt>
                <c:pt idx="65">
                  <c:v>67.525773195876283</c:v>
                </c:pt>
                <c:pt idx="66">
                  <c:v>68.556701030927826</c:v>
                </c:pt>
                <c:pt idx="67">
                  <c:v>69.587628865979383</c:v>
                </c:pt>
                <c:pt idx="68">
                  <c:v>70.618556701030926</c:v>
                </c:pt>
                <c:pt idx="69">
                  <c:v>71.649484536082468</c:v>
                </c:pt>
                <c:pt idx="70">
                  <c:v>72.680412371134025</c:v>
                </c:pt>
                <c:pt idx="71">
                  <c:v>73.711340206185568</c:v>
                </c:pt>
                <c:pt idx="72">
                  <c:v>74.742268041237111</c:v>
                </c:pt>
                <c:pt idx="73">
                  <c:v>75.773195876288653</c:v>
                </c:pt>
                <c:pt idx="74">
                  <c:v>76.804123711340196</c:v>
                </c:pt>
                <c:pt idx="75">
                  <c:v>77.835051546391753</c:v>
                </c:pt>
                <c:pt idx="76">
                  <c:v>78.865979381443296</c:v>
                </c:pt>
                <c:pt idx="77">
                  <c:v>79.896907216494839</c:v>
                </c:pt>
                <c:pt idx="78">
                  <c:v>80.927835051546396</c:v>
                </c:pt>
                <c:pt idx="79">
                  <c:v>81.958762886597938</c:v>
                </c:pt>
                <c:pt idx="80">
                  <c:v>82.989690721649481</c:v>
                </c:pt>
                <c:pt idx="81">
                  <c:v>84.020618556701024</c:v>
                </c:pt>
                <c:pt idx="82">
                  <c:v>85.051546391752566</c:v>
                </c:pt>
                <c:pt idx="83">
                  <c:v>86.082474226804123</c:v>
                </c:pt>
                <c:pt idx="84">
                  <c:v>87.113402061855666</c:v>
                </c:pt>
                <c:pt idx="85">
                  <c:v>88.144329896907209</c:v>
                </c:pt>
                <c:pt idx="86">
                  <c:v>89.175257731958766</c:v>
                </c:pt>
                <c:pt idx="87">
                  <c:v>90.206185567010309</c:v>
                </c:pt>
                <c:pt idx="88">
                  <c:v>91.237113402061851</c:v>
                </c:pt>
                <c:pt idx="89">
                  <c:v>92.268041237113394</c:v>
                </c:pt>
                <c:pt idx="90">
                  <c:v>93.298969072164937</c:v>
                </c:pt>
                <c:pt idx="91">
                  <c:v>94.329896907216494</c:v>
                </c:pt>
                <c:pt idx="92">
                  <c:v>95.360824742268036</c:v>
                </c:pt>
                <c:pt idx="93">
                  <c:v>96.391752577319579</c:v>
                </c:pt>
                <c:pt idx="94">
                  <c:v>97.422680412371136</c:v>
                </c:pt>
                <c:pt idx="95">
                  <c:v>98.453608247422679</c:v>
                </c:pt>
                <c:pt idx="96">
                  <c:v>99.484536082474222</c:v>
                </c:pt>
              </c:numCache>
            </c:numRef>
          </c:xVal>
          <c:yVal>
            <c:numRef>
              <c:f>LinearRegression!$G$25:$G$121</c:f>
              <c:numCache>
                <c:formatCode>General</c:formatCode>
                <c:ptCount val="97"/>
                <c:pt idx="0">
                  <c:v>3456</c:v>
                </c:pt>
                <c:pt idx="1">
                  <c:v>3458</c:v>
                </c:pt>
                <c:pt idx="2">
                  <c:v>3500</c:v>
                </c:pt>
                <c:pt idx="3">
                  <c:v>3566</c:v>
                </c:pt>
                <c:pt idx="4">
                  <c:v>3600</c:v>
                </c:pt>
                <c:pt idx="5">
                  <c:v>3600</c:v>
                </c:pt>
                <c:pt idx="6">
                  <c:v>3600</c:v>
                </c:pt>
                <c:pt idx="7">
                  <c:v>3600</c:v>
                </c:pt>
                <c:pt idx="8">
                  <c:v>3600</c:v>
                </c:pt>
                <c:pt idx="9">
                  <c:v>3678</c:v>
                </c:pt>
                <c:pt idx="10">
                  <c:v>3678</c:v>
                </c:pt>
                <c:pt idx="11">
                  <c:v>3700</c:v>
                </c:pt>
                <c:pt idx="12">
                  <c:v>3700</c:v>
                </c:pt>
                <c:pt idx="13">
                  <c:v>3700</c:v>
                </c:pt>
                <c:pt idx="14">
                  <c:v>3760</c:v>
                </c:pt>
                <c:pt idx="15">
                  <c:v>3760</c:v>
                </c:pt>
                <c:pt idx="16">
                  <c:v>3780</c:v>
                </c:pt>
                <c:pt idx="17">
                  <c:v>3780</c:v>
                </c:pt>
                <c:pt idx="18">
                  <c:v>3780</c:v>
                </c:pt>
                <c:pt idx="19">
                  <c:v>3780</c:v>
                </c:pt>
                <c:pt idx="20">
                  <c:v>3780</c:v>
                </c:pt>
                <c:pt idx="21">
                  <c:v>3780</c:v>
                </c:pt>
                <c:pt idx="22">
                  <c:v>3780</c:v>
                </c:pt>
                <c:pt idx="23">
                  <c:v>3785</c:v>
                </c:pt>
                <c:pt idx="24">
                  <c:v>3785</c:v>
                </c:pt>
                <c:pt idx="25">
                  <c:v>3789</c:v>
                </c:pt>
                <c:pt idx="26">
                  <c:v>3789</c:v>
                </c:pt>
                <c:pt idx="27">
                  <c:v>3790</c:v>
                </c:pt>
                <c:pt idx="28">
                  <c:v>3790</c:v>
                </c:pt>
                <c:pt idx="29">
                  <c:v>3790</c:v>
                </c:pt>
                <c:pt idx="30">
                  <c:v>3790</c:v>
                </c:pt>
                <c:pt idx="31">
                  <c:v>3790</c:v>
                </c:pt>
                <c:pt idx="32">
                  <c:v>3790</c:v>
                </c:pt>
                <c:pt idx="33">
                  <c:v>3800</c:v>
                </c:pt>
                <c:pt idx="34">
                  <c:v>3800</c:v>
                </c:pt>
                <c:pt idx="35">
                  <c:v>3800</c:v>
                </c:pt>
                <c:pt idx="36">
                  <c:v>3800</c:v>
                </c:pt>
                <c:pt idx="37">
                  <c:v>3800</c:v>
                </c:pt>
                <c:pt idx="38">
                  <c:v>3800</c:v>
                </c:pt>
                <c:pt idx="39">
                  <c:v>3800</c:v>
                </c:pt>
                <c:pt idx="40">
                  <c:v>3800</c:v>
                </c:pt>
                <c:pt idx="41">
                  <c:v>3800</c:v>
                </c:pt>
                <c:pt idx="42">
                  <c:v>3800</c:v>
                </c:pt>
                <c:pt idx="43">
                  <c:v>3850</c:v>
                </c:pt>
                <c:pt idx="44">
                  <c:v>3850</c:v>
                </c:pt>
                <c:pt idx="45">
                  <c:v>3850</c:v>
                </c:pt>
                <c:pt idx="46">
                  <c:v>3850</c:v>
                </c:pt>
                <c:pt idx="47">
                  <c:v>3865</c:v>
                </c:pt>
                <c:pt idx="48">
                  <c:v>3865</c:v>
                </c:pt>
                <c:pt idx="49">
                  <c:v>3875</c:v>
                </c:pt>
                <c:pt idx="50">
                  <c:v>3875</c:v>
                </c:pt>
                <c:pt idx="51">
                  <c:v>3876</c:v>
                </c:pt>
                <c:pt idx="52">
                  <c:v>3890</c:v>
                </c:pt>
                <c:pt idx="53">
                  <c:v>3900</c:v>
                </c:pt>
                <c:pt idx="54">
                  <c:v>3900</c:v>
                </c:pt>
                <c:pt idx="55">
                  <c:v>3900</c:v>
                </c:pt>
                <c:pt idx="56">
                  <c:v>3900</c:v>
                </c:pt>
                <c:pt idx="57">
                  <c:v>3900</c:v>
                </c:pt>
                <c:pt idx="58">
                  <c:v>3900</c:v>
                </c:pt>
                <c:pt idx="59">
                  <c:v>3900</c:v>
                </c:pt>
                <c:pt idx="60">
                  <c:v>3900</c:v>
                </c:pt>
                <c:pt idx="61">
                  <c:v>3900</c:v>
                </c:pt>
                <c:pt idx="62">
                  <c:v>3900</c:v>
                </c:pt>
                <c:pt idx="63">
                  <c:v>3950</c:v>
                </c:pt>
                <c:pt idx="64">
                  <c:v>3950</c:v>
                </c:pt>
                <c:pt idx="65">
                  <c:v>3987</c:v>
                </c:pt>
                <c:pt idx="66">
                  <c:v>3987</c:v>
                </c:pt>
                <c:pt idx="67">
                  <c:v>3990</c:v>
                </c:pt>
                <c:pt idx="68">
                  <c:v>3990</c:v>
                </c:pt>
                <c:pt idx="69">
                  <c:v>3990</c:v>
                </c:pt>
                <c:pt idx="70">
                  <c:v>3998</c:v>
                </c:pt>
                <c:pt idx="71">
                  <c:v>3998</c:v>
                </c:pt>
                <c:pt idx="72">
                  <c:v>3999</c:v>
                </c:pt>
                <c:pt idx="73">
                  <c:v>3999</c:v>
                </c:pt>
                <c:pt idx="74">
                  <c:v>4000</c:v>
                </c:pt>
                <c:pt idx="75">
                  <c:v>4000</c:v>
                </c:pt>
                <c:pt idx="76">
                  <c:v>4000</c:v>
                </c:pt>
                <c:pt idx="77">
                  <c:v>4000</c:v>
                </c:pt>
                <c:pt idx="78">
                  <c:v>4000</c:v>
                </c:pt>
                <c:pt idx="79">
                  <c:v>4000</c:v>
                </c:pt>
                <c:pt idx="80">
                  <c:v>4000</c:v>
                </c:pt>
                <c:pt idx="81">
                  <c:v>4000</c:v>
                </c:pt>
                <c:pt idx="82">
                  <c:v>4000</c:v>
                </c:pt>
                <c:pt idx="83">
                  <c:v>4010</c:v>
                </c:pt>
                <c:pt idx="84">
                  <c:v>4050</c:v>
                </c:pt>
                <c:pt idx="85">
                  <c:v>4050</c:v>
                </c:pt>
                <c:pt idx="86">
                  <c:v>4050</c:v>
                </c:pt>
                <c:pt idx="87">
                  <c:v>4050</c:v>
                </c:pt>
                <c:pt idx="88">
                  <c:v>4100</c:v>
                </c:pt>
                <c:pt idx="89">
                  <c:v>4100</c:v>
                </c:pt>
                <c:pt idx="90">
                  <c:v>4100</c:v>
                </c:pt>
                <c:pt idx="91">
                  <c:v>4100</c:v>
                </c:pt>
                <c:pt idx="92">
                  <c:v>4150</c:v>
                </c:pt>
                <c:pt idx="93">
                  <c:v>4150</c:v>
                </c:pt>
                <c:pt idx="94">
                  <c:v>4200</c:v>
                </c:pt>
                <c:pt idx="95">
                  <c:v>4200</c:v>
                </c:pt>
                <c:pt idx="96">
                  <c:v>4300</c:v>
                </c:pt>
              </c:numCache>
            </c:numRef>
          </c:yVal>
          <c:smooth val="0"/>
          <c:extLst>
            <c:ext xmlns:c16="http://schemas.microsoft.com/office/drawing/2014/chart" uri="{C3380CC4-5D6E-409C-BE32-E72D297353CC}">
              <c16:uniqueId val="{00000000-2B22-4AA9-85D6-302D43C7F6EF}"/>
            </c:ext>
          </c:extLst>
        </c:ser>
        <c:dLbls>
          <c:showLegendKey val="0"/>
          <c:showVal val="0"/>
          <c:showCatName val="0"/>
          <c:showSerName val="0"/>
          <c:showPercent val="0"/>
          <c:showBubbleSize val="0"/>
        </c:dLbls>
        <c:axId val="224352735"/>
        <c:axId val="1566023135"/>
      </c:scatterChart>
      <c:valAx>
        <c:axId val="224352735"/>
        <c:scaling>
          <c:orientation val="minMax"/>
        </c:scaling>
        <c:delete val="0"/>
        <c:axPos val="b"/>
        <c:title>
          <c:tx>
            <c:rich>
              <a:bodyPr/>
              <a:lstStyle/>
              <a:p>
                <a:pPr>
                  <a:defRPr/>
                </a:pPr>
                <a:r>
                  <a:rPr lang="en-US"/>
                  <a:t>Sample Percentile</a:t>
                </a:r>
              </a:p>
            </c:rich>
          </c:tx>
          <c:overlay val="0"/>
        </c:title>
        <c:numFmt formatCode="General" sourceLinked="1"/>
        <c:majorTickMark val="out"/>
        <c:minorTickMark val="none"/>
        <c:tickLblPos val="nextTo"/>
        <c:crossAx val="1566023135"/>
        <c:crosses val="autoZero"/>
        <c:crossBetween val="midCat"/>
      </c:valAx>
      <c:valAx>
        <c:axId val="1566023135"/>
        <c:scaling>
          <c:orientation val="minMax"/>
        </c:scaling>
        <c:delete val="0"/>
        <c:axPos val="l"/>
        <c:title>
          <c:tx>
            <c:rich>
              <a:bodyPr/>
              <a:lstStyle/>
              <a:p>
                <a:pPr>
                  <a:defRPr/>
                </a:pPr>
                <a:r>
                  <a:rPr lang="en-US"/>
                  <a:t>3899</a:t>
                </a:r>
              </a:p>
            </c:rich>
          </c:tx>
          <c:overlay val="0"/>
        </c:title>
        <c:numFmt formatCode="General" sourceLinked="1"/>
        <c:majorTickMark val="out"/>
        <c:minorTickMark val="none"/>
        <c:tickLblPos val="nextTo"/>
        <c:crossAx val="224352735"/>
        <c:crosses val="autoZero"/>
        <c:crossBetween val="midCat"/>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a:latin typeface="Amasis MT Pro Black" panose="02040A04050005020304"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ForecastReport!$B$1</c:f>
              <c:strCache>
                <c:ptCount val="1"/>
                <c:pt idx="0">
                  <c:v>Units Sold</c:v>
                </c:pt>
              </c:strCache>
            </c:strRef>
          </c:tx>
          <c:spPr>
            <a:ln w="28575" cap="rnd">
              <a:solidFill>
                <a:schemeClr val="accent1"/>
              </a:solidFill>
              <a:round/>
            </a:ln>
            <a:effectLst/>
          </c:spPr>
          <c:marker>
            <c:symbol val="none"/>
          </c:marker>
          <c:val>
            <c:numRef>
              <c:f>ForecastReport!$B$2:$B$110</c:f>
              <c:numCache>
                <c:formatCode>#,##0</c:formatCode>
                <c:ptCount val="109"/>
                <c:pt idx="0">
                  <c:v>3899</c:v>
                </c:pt>
                <c:pt idx="1">
                  <c:v>4000</c:v>
                </c:pt>
                <c:pt idx="2">
                  <c:v>3990</c:v>
                </c:pt>
                <c:pt idx="3">
                  <c:v>3780</c:v>
                </c:pt>
                <c:pt idx="4">
                  <c:v>4010</c:v>
                </c:pt>
                <c:pt idx="5">
                  <c:v>3800</c:v>
                </c:pt>
                <c:pt idx="6">
                  <c:v>3789</c:v>
                </c:pt>
                <c:pt idx="7">
                  <c:v>3780</c:v>
                </c:pt>
                <c:pt idx="8">
                  <c:v>4000</c:v>
                </c:pt>
                <c:pt idx="9">
                  <c:v>3890</c:v>
                </c:pt>
                <c:pt idx="10">
                  <c:v>3678</c:v>
                </c:pt>
                <c:pt idx="11">
                  <c:v>3700</c:v>
                </c:pt>
                <c:pt idx="12">
                  <c:v>3875</c:v>
                </c:pt>
                <c:pt idx="13">
                  <c:v>3900</c:v>
                </c:pt>
                <c:pt idx="14">
                  <c:v>3876</c:v>
                </c:pt>
                <c:pt idx="15">
                  <c:v>3800</c:v>
                </c:pt>
                <c:pt idx="16">
                  <c:v>3900</c:v>
                </c:pt>
                <c:pt idx="17">
                  <c:v>3987</c:v>
                </c:pt>
                <c:pt idx="18">
                  <c:v>3998</c:v>
                </c:pt>
                <c:pt idx="19">
                  <c:v>3600</c:v>
                </c:pt>
                <c:pt idx="20">
                  <c:v>3790</c:v>
                </c:pt>
                <c:pt idx="21">
                  <c:v>4100</c:v>
                </c:pt>
                <c:pt idx="22">
                  <c:v>4200</c:v>
                </c:pt>
                <c:pt idx="23">
                  <c:v>3780</c:v>
                </c:pt>
                <c:pt idx="24">
                  <c:v>3600</c:v>
                </c:pt>
                <c:pt idx="25">
                  <c:v>3865</c:v>
                </c:pt>
                <c:pt idx="26">
                  <c:v>3900</c:v>
                </c:pt>
                <c:pt idx="27">
                  <c:v>4050</c:v>
                </c:pt>
                <c:pt idx="28">
                  <c:v>3900</c:v>
                </c:pt>
                <c:pt idx="29">
                  <c:v>3785</c:v>
                </c:pt>
                <c:pt idx="30">
                  <c:v>3780</c:v>
                </c:pt>
                <c:pt idx="31">
                  <c:v>3800</c:v>
                </c:pt>
                <c:pt idx="32">
                  <c:v>4050</c:v>
                </c:pt>
                <c:pt idx="33">
                  <c:v>3800</c:v>
                </c:pt>
                <c:pt idx="34">
                  <c:v>4000</c:v>
                </c:pt>
                <c:pt idx="35">
                  <c:v>3790</c:v>
                </c:pt>
                <c:pt idx="36">
                  <c:v>3700</c:v>
                </c:pt>
                <c:pt idx="37">
                  <c:v>4000</c:v>
                </c:pt>
                <c:pt idx="38">
                  <c:v>3456</c:v>
                </c:pt>
                <c:pt idx="39">
                  <c:v>3566</c:v>
                </c:pt>
                <c:pt idx="40">
                  <c:v>4300</c:v>
                </c:pt>
                <c:pt idx="41">
                  <c:v>3600</c:v>
                </c:pt>
                <c:pt idx="42">
                  <c:v>3789</c:v>
                </c:pt>
                <c:pt idx="43">
                  <c:v>3780</c:v>
                </c:pt>
                <c:pt idx="44">
                  <c:v>4000</c:v>
                </c:pt>
                <c:pt idx="45">
                  <c:v>3500</c:v>
                </c:pt>
                <c:pt idx="46">
                  <c:v>3678</c:v>
                </c:pt>
                <c:pt idx="47">
                  <c:v>3700</c:v>
                </c:pt>
                <c:pt idx="48">
                  <c:v>3875</c:v>
                </c:pt>
                <c:pt idx="49">
                  <c:v>3900</c:v>
                </c:pt>
                <c:pt idx="50">
                  <c:v>3458</c:v>
                </c:pt>
                <c:pt idx="51">
                  <c:v>3800</c:v>
                </c:pt>
                <c:pt idx="52">
                  <c:v>3900</c:v>
                </c:pt>
                <c:pt idx="53">
                  <c:v>3987</c:v>
                </c:pt>
                <c:pt idx="54">
                  <c:v>3998</c:v>
                </c:pt>
                <c:pt idx="55">
                  <c:v>3600</c:v>
                </c:pt>
                <c:pt idx="56">
                  <c:v>3790</c:v>
                </c:pt>
                <c:pt idx="57">
                  <c:v>4100</c:v>
                </c:pt>
                <c:pt idx="58">
                  <c:v>4200</c:v>
                </c:pt>
                <c:pt idx="59">
                  <c:v>3780</c:v>
                </c:pt>
                <c:pt idx="60">
                  <c:v>3900</c:v>
                </c:pt>
                <c:pt idx="61">
                  <c:v>4100</c:v>
                </c:pt>
                <c:pt idx="62">
                  <c:v>4150</c:v>
                </c:pt>
                <c:pt idx="63">
                  <c:v>3850</c:v>
                </c:pt>
                <c:pt idx="64">
                  <c:v>3950</c:v>
                </c:pt>
                <c:pt idx="65">
                  <c:v>3850</c:v>
                </c:pt>
                <c:pt idx="66">
                  <c:v>3999</c:v>
                </c:pt>
                <c:pt idx="67">
                  <c:v>3990</c:v>
                </c:pt>
                <c:pt idx="68">
                  <c:v>3760</c:v>
                </c:pt>
                <c:pt idx="69">
                  <c:v>3800</c:v>
                </c:pt>
                <c:pt idx="70">
                  <c:v>4000</c:v>
                </c:pt>
                <c:pt idx="71">
                  <c:v>3790</c:v>
                </c:pt>
                <c:pt idx="72">
                  <c:v>3600</c:v>
                </c:pt>
                <c:pt idx="73">
                  <c:v>3865</c:v>
                </c:pt>
                <c:pt idx="74">
                  <c:v>3900</c:v>
                </c:pt>
                <c:pt idx="75">
                  <c:v>4050</c:v>
                </c:pt>
                <c:pt idx="76">
                  <c:v>3900</c:v>
                </c:pt>
                <c:pt idx="77">
                  <c:v>3785</c:v>
                </c:pt>
                <c:pt idx="78">
                  <c:v>3780</c:v>
                </c:pt>
                <c:pt idx="79">
                  <c:v>3800</c:v>
                </c:pt>
                <c:pt idx="80">
                  <c:v>4050</c:v>
                </c:pt>
                <c:pt idx="81">
                  <c:v>3800</c:v>
                </c:pt>
                <c:pt idx="82">
                  <c:v>4000</c:v>
                </c:pt>
                <c:pt idx="83">
                  <c:v>3790</c:v>
                </c:pt>
                <c:pt idx="84">
                  <c:v>3800</c:v>
                </c:pt>
                <c:pt idx="85">
                  <c:v>4000</c:v>
                </c:pt>
              </c:numCache>
            </c:numRef>
          </c:val>
          <c:smooth val="0"/>
          <c:extLst>
            <c:ext xmlns:c16="http://schemas.microsoft.com/office/drawing/2014/chart" uri="{C3380CC4-5D6E-409C-BE32-E72D297353CC}">
              <c16:uniqueId val="{00000000-48DE-40EA-B4F5-48D8CCB99E70}"/>
            </c:ext>
          </c:extLst>
        </c:ser>
        <c:ser>
          <c:idx val="1"/>
          <c:order val="1"/>
          <c:tx>
            <c:strRef>
              <c:f>ForecastReport!$C$1</c:f>
              <c:strCache>
                <c:ptCount val="1"/>
                <c:pt idx="0">
                  <c:v>Forecast(Units Sold)</c:v>
                </c:pt>
              </c:strCache>
            </c:strRef>
          </c:tx>
          <c:spPr>
            <a:ln w="25400" cap="rnd">
              <a:solidFill>
                <a:schemeClr val="accent2"/>
              </a:solidFill>
              <a:round/>
            </a:ln>
            <a:effectLst/>
          </c:spPr>
          <c:marker>
            <c:symbol val="none"/>
          </c:marker>
          <c:cat>
            <c:numRef>
              <c:f>ForecastReport!$A$2:$A$110</c:f>
              <c:numCache>
                <c:formatCode>m/d/yyyy</c:formatCode>
                <c:ptCount val="109"/>
                <c:pt idx="0">
                  <c:v>42740</c:v>
                </c:pt>
                <c:pt idx="1">
                  <c:v>42771</c:v>
                </c:pt>
                <c:pt idx="2">
                  <c:v>42799</c:v>
                </c:pt>
                <c:pt idx="3">
                  <c:v>42830</c:v>
                </c:pt>
                <c:pt idx="4">
                  <c:v>42860</c:v>
                </c:pt>
                <c:pt idx="5">
                  <c:v>42891</c:v>
                </c:pt>
                <c:pt idx="6">
                  <c:v>42921</c:v>
                </c:pt>
                <c:pt idx="7">
                  <c:v>42952</c:v>
                </c:pt>
                <c:pt idx="8">
                  <c:v>42983</c:v>
                </c:pt>
                <c:pt idx="9">
                  <c:v>43013</c:v>
                </c:pt>
                <c:pt idx="10">
                  <c:v>43044</c:v>
                </c:pt>
                <c:pt idx="11">
                  <c:v>43074</c:v>
                </c:pt>
                <c:pt idx="12">
                  <c:v>43105</c:v>
                </c:pt>
                <c:pt idx="13">
                  <c:v>43136</c:v>
                </c:pt>
                <c:pt idx="14">
                  <c:v>43164</c:v>
                </c:pt>
                <c:pt idx="15">
                  <c:v>43195</c:v>
                </c:pt>
                <c:pt idx="16">
                  <c:v>43225</c:v>
                </c:pt>
                <c:pt idx="17">
                  <c:v>43256</c:v>
                </c:pt>
                <c:pt idx="18">
                  <c:v>43286</c:v>
                </c:pt>
                <c:pt idx="19">
                  <c:v>43317</c:v>
                </c:pt>
                <c:pt idx="20">
                  <c:v>43348</c:v>
                </c:pt>
                <c:pt idx="21">
                  <c:v>43378</c:v>
                </c:pt>
                <c:pt idx="22">
                  <c:v>43409</c:v>
                </c:pt>
                <c:pt idx="23">
                  <c:v>43439</c:v>
                </c:pt>
                <c:pt idx="24">
                  <c:v>43470</c:v>
                </c:pt>
                <c:pt idx="25">
                  <c:v>43501</c:v>
                </c:pt>
                <c:pt idx="26">
                  <c:v>43529</c:v>
                </c:pt>
                <c:pt idx="27">
                  <c:v>43560</c:v>
                </c:pt>
                <c:pt idx="28">
                  <c:v>43590</c:v>
                </c:pt>
                <c:pt idx="29">
                  <c:v>43621</c:v>
                </c:pt>
                <c:pt idx="30">
                  <c:v>43651</c:v>
                </c:pt>
                <c:pt idx="31">
                  <c:v>43682</c:v>
                </c:pt>
                <c:pt idx="32">
                  <c:v>43713</c:v>
                </c:pt>
                <c:pt idx="33">
                  <c:v>43743</c:v>
                </c:pt>
                <c:pt idx="34">
                  <c:v>43774</c:v>
                </c:pt>
                <c:pt idx="35">
                  <c:v>43804</c:v>
                </c:pt>
                <c:pt idx="36">
                  <c:v>43835</c:v>
                </c:pt>
                <c:pt idx="37">
                  <c:v>43866</c:v>
                </c:pt>
                <c:pt idx="38">
                  <c:v>43895</c:v>
                </c:pt>
                <c:pt idx="39">
                  <c:v>43926</c:v>
                </c:pt>
                <c:pt idx="40">
                  <c:v>43956</c:v>
                </c:pt>
                <c:pt idx="41">
                  <c:v>43987</c:v>
                </c:pt>
                <c:pt idx="42">
                  <c:v>44017</c:v>
                </c:pt>
                <c:pt idx="43">
                  <c:v>44048</c:v>
                </c:pt>
                <c:pt idx="44">
                  <c:v>44079</c:v>
                </c:pt>
                <c:pt idx="45">
                  <c:v>44109</c:v>
                </c:pt>
                <c:pt idx="46">
                  <c:v>44140</c:v>
                </c:pt>
                <c:pt idx="47">
                  <c:v>44170</c:v>
                </c:pt>
                <c:pt idx="48">
                  <c:v>44201</c:v>
                </c:pt>
                <c:pt idx="49">
                  <c:v>44232</c:v>
                </c:pt>
                <c:pt idx="50">
                  <c:v>44260</c:v>
                </c:pt>
                <c:pt idx="51">
                  <c:v>44291</c:v>
                </c:pt>
                <c:pt idx="52">
                  <c:v>44321</c:v>
                </c:pt>
                <c:pt idx="53">
                  <c:v>44352</c:v>
                </c:pt>
                <c:pt idx="54">
                  <c:v>44382</c:v>
                </c:pt>
                <c:pt idx="55">
                  <c:v>44413</c:v>
                </c:pt>
                <c:pt idx="56">
                  <c:v>44444</c:v>
                </c:pt>
                <c:pt idx="57">
                  <c:v>44474</c:v>
                </c:pt>
                <c:pt idx="58">
                  <c:v>44505</c:v>
                </c:pt>
                <c:pt idx="59">
                  <c:v>44535</c:v>
                </c:pt>
                <c:pt idx="60">
                  <c:v>44566</c:v>
                </c:pt>
                <c:pt idx="61">
                  <c:v>44597</c:v>
                </c:pt>
                <c:pt idx="62">
                  <c:v>44625</c:v>
                </c:pt>
                <c:pt idx="63">
                  <c:v>44656</c:v>
                </c:pt>
                <c:pt idx="64">
                  <c:v>44686</c:v>
                </c:pt>
                <c:pt idx="65">
                  <c:v>44717</c:v>
                </c:pt>
                <c:pt idx="66">
                  <c:v>44747</c:v>
                </c:pt>
                <c:pt idx="67">
                  <c:v>44778</c:v>
                </c:pt>
                <c:pt idx="68">
                  <c:v>44809</c:v>
                </c:pt>
                <c:pt idx="69">
                  <c:v>44839</c:v>
                </c:pt>
                <c:pt idx="70">
                  <c:v>44870</c:v>
                </c:pt>
                <c:pt idx="71">
                  <c:v>44900</c:v>
                </c:pt>
                <c:pt idx="72">
                  <c:v>44931</c:v>
                </c:pt>
                <c:pt idx="73">
                  <c:v>44962</c:v>
                </c:pt>
                <c:pt idx="74">
                  <c:v>44990</c:v>
                </c:pt>
                <c:pt idx="75">
                  <c:v>45021</c:v>
                </c:pt>
                <c:pt idx="76">
                  <c:v>45051</c:v>
                </c:pt>
                <c:pt idx="77">
                  <c:v>45082</c:v>
                </c:pt>
                <c:pt idx="78">
                  <c:v>45112</c:v>
                </c:pt>
                <c:pt idx="79">
                  <c:v>45143</c:v>
                </c:pt>
                <c:pt idx="80">
                  <c:v>45174</c:v>
                </c:pt>
                <c:pt idx="81">
                  <c:v>45204</c:v>
                </c:pt>
                <c:pt idx="82">
                  <c:v>45235</c:v>
                </c:pt>
                <c:pt idx="83">
                  <c:v>45265</c:v>
                </c:pt>
                <c:pt idx="84">
                  <c:v>45296</c:v>
                </c:pt>
                <c:pt idx="85">
                  <c:v>45327</c:v>
                </c:pt>
                <c:pt idx="86">
                  <c:v>45356</c:v>
                </c:pt>
                <c:pt idx="87">
                  <c:v>45387</c:v>
                </c:pt>
                <c:pt idx="88">
                  <c:v>45417</c:v>
                </c:pt>
                <c:pt idx="89">
                  <c:v>45448</c:v>
                </c:pt>
                <c:pt idx="90">
                  <c:v>45478</c:v>
                </c:pt>
                <c:pt idx="91">
                  <c:v>45509</c:v>
                </c:pt>
                <c:pt idx="92">
                  <c:v>45540</c:v>
                </c:pt>
                <c:pt idx="93">
                  <c:v>45570</c:v>
                </c:pt>
                <c:pt idx="94">
                  <c:v>45601</c:v>
                </c:pt>
                <c:pt idx="95">
                  <c:v>45631</c:v>
                </c:pt>
                <c:pt idx="96">
                  <c:v>45662</c:v>
                </c:pt>
                <c:pt idx="97">
                  <c:v>45693</c:v>
                </c:pt>
                <c:pt idx="98">
                  <c:v>45721</c:v>
                </c:pt>
                <c:pt idx="99">
                  <c:v>45752</c:v>
                </c:pt>
                <c:pt idx="100">
                  <c:v>45782</c:v>
                </c:pt>
                <c:pt idx="101">
                  <c:v>45813</c:v>
                </c:pt>
                <c:pt idx="102">
                  <c:v>45843</c:v>
                </c:pt>
                <c:pt idx="103">
                  <c:v>45874</c:v>
                </c:pt>
                <c:pt idx="104">
                  <c:v>45905</c:v>
                </c:pt>
                <c:pt idx="105">
                  <c:v>45935</c:v>
                </c:pt>
                <c:pt idx="106">
                  <c:v>45966</c:v>
                </c:pt>
                <c:pt idx="107">
                  <c:v>45996</c:v>
                </c:pt>
                <c:pt idx="108">
                  <c:v>46022</c:v>
                </c:pt>
              </c:numCache>
            </c:numRef>
          </c:cat>
          <c:val>
            <c:numRef>
              <c:f>ForecastReport!$C$2:$C$110</c:f>
              <c:numCache>
                <c:formatCode>General</c:formatCode>
                <c:ptCount val="109"/>
                <c:pt idx="85" formatCode="#,##0">
                  <c:v>4000</c:v>
                </c:pt>
                <c:pt idx="86" formatCode="#,##0">
                  <c:v>3820.3011193269758</c:v>
                </c:pt>
                <c:pt idx="87" formatCode="#,##0">
                  <c:v>3819.9844299823408</c:v>
                </c:pt>
                <c:pt idx="88" formatCode="#,##0">
                  <c:v>3819.6677406377075</c:v>
                </c:pt>
                <c:pt idx="89" formatCode="#,##0">
                  <c:v>3819.3510512930725</c:v>
                </c:pt>
                <c:pt idx="90" formatCode="#,##0">
                  <c:v>3819.0343619484388</c:v>
                </c:pt>
                <c:pt idx="91" formatCode="#,##0">
                  <c:v>3818.7176726038037</c:v>
                </c:pt>
                <c:pt idx="92" formatCode="#,##0">
                  <c:v>3818.4009832591705</c:v>
                </c:pt>
                <c:pt idx="93" formatCode="#,##0">
                  <c:v>3818.0842939145355</c:v>
                </c:pt>
                <c:pt idx="94" formatCode="#,##0">
                  <c:v>3817.7676045699022</c:v>
                </c:pt>
                <c:pt idx="95" formatCode="#,##0">
                  <c:v>3817.4509152252672</c:v>
                </c:pt>
                <c:pt idx="96" formatCode="#,##0">
                  <c:v>3817.1342258806339</c:v>
                </c:pt>
                <c:pt idx="97" formatCode="#,##0">
                  <c:v>3816.8175365359989</c:v>
                </c:pt>
                <c:pt idx="98" formatCode="#,##0">
                  <c:v>3816.5008471913657</c:v>
                </c:pt>
                <c:pt idx="99" formatCode="#,##0">
                  <c:v>3816.1841578467306</c:v>
                </c:pt>
                <c:pt idx="100" formatCode="#,##0">
                  <c:v>3815.8674685020969</c:v>
                </c:pt>
                <c:pt idx="101" formatCode="#,##0">
                  <c:v>3815.5507791574619</c:v>
                </c:pt>
                <c:pt idx="102" formatCode="#,##0">
                  <c:v>3815.2340898128286</c:v>
                </c:pt>
                <c:pt idx="103" formatCode="#,##0">
                  <c:v>3814.9174004681936</c:v>
                </c:pt>
                <c:pt idx="104" formatCode="#,##0">
                  <c:v>3814.6007111235604</c:v>
                </c:pt>
                <c:pt idx="105" formatCode="#,##0">
                  <c:v>3814.2840217789253</c:v>
                </c:pt>
                <c:pt idx="106" formatCode="#,##0">
                  <c:v>3813.9673324342921</c:v>
                </c:pt>
                <c:pt idx="107" formatCode="#,##0">
                  <c:v>3813.650643089657</c:v>
                </c:pt>
                <c:pt idx="108" formatCode="#,##0">
                  <c:v>3813.3850326715774</c:v>
                </c:pt>
              </c:numCache>
            </c:numRef>
          </c:val>
          <c:smooth val="0"/>
          <c:extLst>
            <c:ext xmlns:c16="http://schemas.microsoft.com/office/drawing/2014/chart" uri="{C3380CC4-5D6E-409C-BE32-E72D297353CC}">
              <c16:uniqueId val="{00000001-48DE-40EA-B4F5-48D8CCB99E70}"/>
            </c:ext>
          </c:extLst>
        </c:ser>
        <c:ser>
          <c:idx val="2"/>
          <c:order val="2"/>
          <c:tx>
            <c:strRef>
              <c:f>ForecastReport!$D$1</c:f>
              <c:strCache>
                <c:ptCount val="1"/>
                <c:pt idx="0">
                  <c:v>Lower Confidence Bound(Units Sold)</c:v>
                </c:pt>
              </c:strCache>
            </c:strRef>
          </c:tx>
          <c:spPr>
            <a:ln w="12700" cap="rnd">
              <a:solidFill>
                <a:srgbClr val="E97132"/>
              </a:solidFill>
              <a:prstDash val="solid"/>
              <a:round/>
            </a:ln>
            <a:effectLst/>
          </c:spPr>
          <c:marker>
            <c:symbol val="none"/>
          </c:marker>
          <c:cat>
            <c:numRef>
              <c:f>ForecastReport!$A$2:$A$110</c:f>
              <c:numCache>
                <c:formatCode>m/d/yyyy</c:formatCode>
                <c:ptCount val="109"/>
                <c:pt idx="0">
                  <c:v>42740</c:v>
                </c:pt>
                <c:pt idx="1">
                  <c:v>42771</c:v>
                </c:pt>
                <c:pt idx="2">
                  <c:v>42799</c:v>
                </c:pt>
                <c:pt idx="3">
                  <c:v>42830</c:v>
                </c:pt>
                <c:pt idx="4">
                  <c:v>42860</c:v>
                </c:pt>
                <c:pt idx="5">
                  <c:v>42891</c:v>
                </c:pt>
                <c:pt idx="6">
                  <c:v>42921</c:v>
                </c:pt>
                <c:pt idx="7">
                  <c:v>42952</c:v>
                </c:pt>
                <c:pt idx="8">
                  <c:v>42983</c:v>
                </c:pt>
                <c:pt idx="9">
                  <c:v>43013</c:v>
                </c:pt>
                <c:pt idx="10">
                  <c:v>43044</c:v>
                </c:pt>
                <c:pt idx="11">
                  <c:v>43074</c:v>
                </c:pt>
                <c:pt idx="12">
                  <c:v>43105</c:v>
                </c:pt>
                <c:pt idx="13">
                  <c:v>43136</c:v>
                </c:pt>
                <c:pt idx="14">
                  <c:v>43164</c:v>
                </c:pt>
                <c:pt idx="15">
                  <c:v>43195</c:v>
                </c:pt>
                <c:pt idx="16">
                  <c:v>43225</c:v>
                </c:pt>
                <c:pt idx="17">
                  <c:v>43256</c:v>
                </c:pt>
                <c:pt idx="18">
                  <c:v>43286</c:v>
                </c:pt>
                <c:pt idx="19">
                  <c:v>43317</c:v>
                </c:pt>
                <c:pt idx="20">
                  <c:v>43348</c:v>
                </c:pt>
                <c:pt idx="21">
                  <c:v>43378</c:v>
                </c:pt>
                <c:pt idx="22">
                  <c:v>43409</c:v>
                </c:pt>
                <c:pt idx="23">
                  <c:v>43439</c:v>
                </c:pt>
                <c:pt idx="24">
                  <c:v>43470</c:v>
                </c:pt>
                <c:pt idx="25">
                  <c:v>43501</c:v>
                </c:pt>
                <c:pt idx="26">
                  <c:v>43529</c:v>
                </c:pt>
                <c:pt idx="27">
                  <c:v>43560</c:v>
                </c:pt>
                <c:pt idx="28">
                  <c:v>43590</c:v>
                </c:pt>
                <c:pt idx="29">
                  <c:v>43621</c:v>
                </c:pt>
                <c:pt idx="30">
                  <c:v>43651</c:v>
                </c:pt>
                <c:pt idx="31">
                  <c:v>43682</c:v>
                </c:pt>
                <c:pt idx="32">
                  <c:v>43713</c:v>
                </c:pt>
                <c:pt idx="33">
                  <c:v>43743</c:v>
                </c:pt>
                <c:pt idx="34">
                  <c:v>43774</c:v>
                </c:pt>
                <c:pt idx="35">
                  <c:v>43804</c:v>
                </c:pt>
                <c:pt idx="36">
                  <c:v>43835</c:v>
                </c:pt>
                <c:pt idx="37">
                  <c:v>43866</c:v>
                </c:pt>
                <c:pt idx="38">
                  <c:v>43895</c:v>
                </c:pt>
                <c:pt idx="39">
                  <c:v>43926</c:v>
                </c:pt>
                <c:pt idx="40">
                  <c:v>43956</c:v>
                </c:pt>
                <c:pt idx="41">
                  <c:v>43987</c:v>
                </c:pt>
                <c:pt idx="42">
                  <c:v>44017</c:v>
                </c:pt>
                <c:pt idx="43">
                  <c:v>44048</c:v>
                </c:pt>
                <c:pt idx="44">
                  <c:v>44079</c:v>
                </c:pt>
                <c:pt idx="45">
                  <c:v>44109</c:v>
                </c:pt>
                <c:pt idx="46">
                  <c:v>44140</c:v>
                </c:pt>
                <c:pt idx="47">
                  <c:v>44170</c:v>
                </c:pt>
                <c:pt idx="48">
                  <c:v>44201</c:v>
                </c:pt>
                <c:pt idx="49">
                  <c:v>44232</c:v>
                </c:pt>
                <c:pt idx="50">
                  <c:v>44260</c:v>
                </c:pt>
                <c:pt idx="51">
                  <c:v>44291</c:v>
                </c:pt>
                <c:pt idx="52">
                  <c:v>44321</c:v>
                </c:pt>
                <c:pt idx="53">
                  <c:v>44352</c:v>
                </c:pt>
                <c:pt idx="54">
                  <c:v>44382</c:v>
                </c:pt>
                <c:pt idx="55">
                  <c:v>44413</c:v>
                </c:pt>
                <c:pt idx="56">
                  <c:v>44444</c:v>
                </c:pt>
                <c:pt idx="57">
                  <c:v>44474</c:v>
                </c:pt>
                <c:pt idx="58">
                  <c:v>44505</c:v>
                </c:pt>
                <c:pt idx="59">
                  <c:v>44535</c:v>
                </c:pt>
                <c:pt idx="60">
                  <c:v>44566</c:v>
                </c:pt>
                <c:pt idx="61">
                  <c:v>44597</c:v>
                </c:pt>
                <c:pt idx="62">
                  <c:v>44625</c:v>
                </c:pt>
                <c:pt idx="63">
                  <c:v>44656</c:v>
                </c:pt>
                <c:pt idx="64">
                  <c:v>44686</c:v>
                </c:pt>
                <c:pt idx="65">
                  <c:v>44717</c:v>
                </c:pt>
                <c:pt idx="66">
                  <c:v>44747</c:v>
                </c:pt>
                <c:pt idx="67">
                  <c:v>44778</c:v>
                </c:pt>
                <c:pt idx="68">
                  <c:v>44809</c:v>
                </c:pt>
                <c:pt idx="69">
                  <c:v>44839</c:v>
                </c:pt>
                <c:pt idx="70">
                  <c:v>44870</c:v>
                </c:pt>
                <c:pt idx="71">
                  <c:v>44900</c:v>
                </c:pt>
                <c:pt idx="72">
                  <c:v>44931</c:v>
                </c:pt>
                <c:pt idx="73">
                  <c:v>44962</c:v>
                </c:pt>
                <c:pt idx="74">
                  <c:v>44990</c:v>
                </c:pt>
                <c:pt idx="75">
                  <c:v>45021</c:v>
                </c:pt>
                <c:pt idx="76">
                  <c:v>45051</c:v>
                </c:pt>
                <c:pt idx="77">
                  <c:v>45082</c:v>
                </c:pt>
                <c:pt idx="78">
                  <c:v>45112</c:v>
                </c:pt>
                <c:pt idx="79">
                  <c:v>45143</c:v>
                </c:pt>
                <c:pt idx="80">
                  <c:v>45174</c:v>
                </c:pt>
                <c:pt idx="81">
                  <c:v>45204</c:v>
                </c:pt>
                <c:pt idx="82">
                  <c:v>45235</c:v>
                </c:pt>
                <c:pt idx="83">
                  <c:v>45265</c:v>
                </c:pt>
                <c:pt idx="84">
                  <c:v>45296</c:v>
                </c:pt>
                <c:pt idx="85">
                  <c:v>45327</c:v>
                </c:pt>
                <c:pt idx="86">
                  <c:v>45356</c:v>
                </c:pt>
                <c:pt idx="87">
                  <c:v>45387</c:v>
                </c:pt>
                <c:pt idx="88">
                  <c:v>45417</c:v>
                </c:pt>
                <c:pt idx="89">
                  <c:v>45448</c:v>
                </c:pt>
                <c:pt idx="90">
                  <c:v>45478</c:v>
                </c:pt>
                <c:pt idx="91">
                  <c:v>45509</c:v>
                </c:pt>
                <c:pt idx="92">
                  <c:v>45540</c:v>
                </c:pt>
                <c:pt idx="93">
                  <c:v>45570</c:v>
                </c:pt>
                <c:pt idx="94">
                  <c:v>45601</c:v>
                </c:pt>
                <c:pt idx="95">
                  <c:v>45631</c:v>
                </c:pt>
                <c:pt idx="96">
                  <c:v>45662</c:v>
                </c:pt>
                <c:pt idx="97">
                  <c:v>45693</c:v>
                </c:pt>
                <c:pt idx="98">
                  <c:v>45721</c:v>
                </c:pt>
                <c:pt idx="99">
                  <c:v>45752</c:v>
                </c:pt>
                <c:pt idx="100">
                  <c:v>45782</c:v>
                </c:pt>
                <c:pt idx="101">
                  <c:v>45813</c:v>
                </c:pt>
                <c:pt idx="102">
                  <c:v>45843</c:v>
                </c:pt>
                <c:pt idx="103">
                  <c:v>45874</c:v>
                </c:pt>
                <c:pt idx="104">
                  <c:v>45905</c:v>
                </c:pt>
                <c:pt idx="105">
                  <c:v>45935</c:v>
                </c:pt>
                <c:pt idx="106">
                  <c:v>45966</c:v>
                </c:pt>
                <c:pt idx="107">
                  <c:v>45996</c:v>
                </c:pt>
                <c:pt idx="108">
                  <c:v>46022</c:v>
                </c:pt>
              </c:numCache>
            </c:numRef>
          </c:cat>
          <c:val>
            <c:numRef>
              <c:f>ForecastReport!$D$2:$D$110</c:f>
              <c:numCache>
                <c:formatCode>General</c:formatCode>
                <c:ptCount val="109"/>
                <c:pt idx="85" formatCode="#,##0">
                  <c:v>4000</c:v>
                </c:pt>
                <c:pt idx="86" formatCode="#,##0">
                  <c:v>3488.0106917921225</c:v>
                </c:pt>
                <c:pt idx="87" formatCode="#,##0">
                  <c:v>3487.6925071439282</c:v>
                </c:pt>
                <c:pt idx="88" formatCode="#,##0">
                  <c:v>3487.3731594984697</c:v>
                </c:pt>
                <c:pt idx="89" formatCode="#,##0">
                  <c:v>3487.0523166013691</c:v>
                </c:pt>
                <c:pt idx="90" formatCode="#,##0">
                  <c:v>3486.7296462323907</c:v>
                </c:pt>
                <c:pt idx="91" formatCode="#,##0">
                  <c:v>3486.4048162220397</c:v>
                </c:pt>
                <c:pt idx="92" formatCode="#,##0">
                  <c:v>3486.0774944714931</c:v>
                </c:pt>
                <c:pt idx="93" formatCode="#,##0">
                  <c:v>3485.7473489758177</c:v>
                </c:pt>
                <c:pt idx="94" formatCode="#,##0">
                  <c:v>3485.4140478505201</c:v>
                </c:pt>
                <c:pt idx="95" formatCode="#,##0">
                  <c:v>3485.0772593613592</c:v>
                </c:pt>
                <c:pt idx="96" formatCode="#,##0">
                  <c:v>3484.7366519574707</c:v>
                </c:pt>
                <c:pt idx="97" formatCode="#,##0">
                  <c:v>3484.3918943077315</c:v>
                </c:pt>
                <c:pt idx="98" formatCode="#,##0">
                  <c:v>3484.0426553404063</c:v>
                </c:pt>
                <c:pt idx="99" formatCode="#,##0">
                  <c:v>3483.6886042859933</c:v>
                </c:pt>
                <c:pt idx="100" formatCode="#,##0">
                  <c:v>3483.3294107233091</c:v>
                </c:pt>
                <c:pt idx="101" formatCode="#,##0">
                  <c:v>3482.964744628729</c:v>
                </c:pt>
                <c:pt idx="102" formatCode="#,##0">
                  <c:v>3482.5942764286001</c:v>
                </c:pt>
                <c:pt idx="103" formatCode="#,##0">
                  <c:v>3482.2176770547439</c:v>
                </c:pt>
                <c:pt idx="104" formatCode="#,##0">
                  <c:v>3481.8346180030649</c:v>
                </c:pt>
                <c:pt idx="105" formatCode="#,##0">
                  <c:v>3481.4447713951577</c:v>
                </c:pt>
                <c:pt idx="106" formatCode="#,##0">
                  <c:v>3481.0478100429305</c:v>
                </c:pt>
                <c:pt idx="107" formatCode="#,##0">
                  <c:v>3480.6434075161237</c:v>
                </c:pt>
                <c:pt idx="108" formatCode="#,##0">
                  <c:v>3480.2977152814201</c:v>
                </c:pt>
              </c:numCache>
            </c:numRef>
          </c:val>
          <c:smooth val="0"/>
          <c:extLst>
            <c:ext xmlns:c16="http://schemas.microsoft.com/office/drawing/2014/chart" uri="{C3380CC4-5D6E-409C-BE32-E72D297353CC}">
              <c16:uniqueId val="{00000002-48DE-40EA-B4F5-48D8CCB99E70}"/>
            </c:ext>
          </c:extLst>
        </c:ser>
        <c:ser>
          <c:idx val="3"/>
          <c:order val="3"/>
          <c:tx>
            <c:strRef>
              <c:f>ForecastReport!$E$1</c:f>
              <c:strCache>
                <c:ptCount val="1"/>
                <c:pt idx="0">
                  <c:v>Upper Confidence Bound(Units Sold)</c:v>
                </c:pt>
              </c:strCache>
            </c:strRef>
          </c:tx>
          <c:spPr>
            <a:ln w="12700" cap="rnd">
              <a:solidFill>
                <a:srgbClr val="E97132"/>
              </a:solidFill>
              <a:prstDash val="solid"/>
              <a:round/>
            </a:ln>
            <a:effectLst/>
          </c:spPr>
          <c:marker>
            <c:symbol val="none"/>
          </c:marker>
          <c:cat>
            <c:numRef>
              <c:f>ForecastReport!$A$2:$A$110</c:f>
              <c:numCache>
                <c:formatCode>m/d/yyyy</c:formatCode>
                <c:ptCount val="109"/>
                <c:pt idx="0">
                  <c:v>42740</c:v>
                </c:pt>
                <c:pt idx="1">
                  <c:v>42771</c:v>
                </c:pt>
                <c:pt idx="2">
                  <c:v>42799</c:v>
                </c:pt>
                <c:pt idx="3">
                  <c:v>42830</c:v>
                </c:pt>
                <c:pt idx="4">
                  <c:v>42860</c:v>
                </c:pt>
                <c:pt idx="5">
                  <c:v>42891</c:v>
                </c:pt>
                <c:pt idx="6">
                  <c:v>42921</c:v>
                </c:pt>
                <c:pt idx="7">
                  <c:v>42952</c:v>
                </c:pt>
                <c:pt idx="8">
                  <c:v>42983</c:v>
                </c:pt>
                <c:pt idx="9">
                  <c:v>43013</c:v>
                </c:pt>
                <c:pt idx="10">
                  <c:v>43044</c:v>
                </c:pt>
                <c:pt idx="11">
                  <c:v>43074</c:v>
                </c:pt>
                <c:pt idx="12">
                  <c:v>43105</c:v>
                </c:pt>
                <c:pt idx="13">
                  <c:v>43136</c:v>
                </c:pt>
                <c:pt idx="14">
                  <c:v>43164</c:v>
                </c:pt>
                <c:pt idx="15">
                  <c:v>43195</c:v>
                </c:pt>
                <c:pt idx="16">
                  <c:v>43225</c:v>
                </c:pt>
                <c:pt idx="17">
                  <c:v>43256</c:v>
                </c:pt>
                <c:pt idx="18">
                  <c:v>43286</c:v>
                </c:pt>
                <c:pt idx="19">
                  <c:v>43317</c:v>
                </c:pt>
                <c:pt idx="20">
                  <c:v>43348</c:v>
                </c:pt>
                <c:pt idx="21">
                  <c:v>43378</c:v>
                </c:pt>
                <c:pt idx="22">
                  <c:v>43409</c:v>
                </c:pt>
                <c:pt idx="23">
                  <c:v>43439</c:v>
                </c:pt>
                <c:pt idx="24">
                  <c:v>43470</c:v>
                </c:pt>
                <c:pt idx="25">
                  <c:v>43501</c:v>
                </c:pt>
                <c:pt idx="26">
                  <c:v>43529</c:v>
                </c:pt>
                <c:pt idx="27">
                  <c:v>43560</c:v>
                </c:pt>
                <c:pt idx="28">
                  <c:v>43590</c:v>
                </c:pt>
                <c:pt idx="29">
                  <c:v>43621</c:v>
                </c:pt>
                <c:pt idx="30">
                  <c:v>43651</c:v>
                </c:pt>
                <c:pt idx="31">
                  <c:v>43682</c:v>
                </c:pt>
                <c:pt idx="32">
                  <c:v>43713</c:v>
                </c:pt>
                <c:pt idx="33">
                  <c:v>43743</c:v>
                </c:pt>
                <c:pt idx="34">
                  <c:v>43774</c:v>
                </c:pt>
                <c:pt idx="35">
                  <c:v>43804</c:v>
                </c:pt>
                <c:pt idx="36">
                  <c:v>43835</c:v>
                </c:pt>
                <c:pt idx="37">
                  <c:v>43866</c:v>
                </c:pt>
                <c:pt idx="38">
                  <c:v>43895</c:v>
                </c:pt>
                <c:pt idx="39">
                  <c:v>43926</c:v>
                </c:pt>
                <c:pt idx="40">
                  <c:v>43956</c:v>
                </c:pt>
                <c:pt idx="41">
                  <c:v>43987</c:v>
                </c:pt>
                <c:pt idx="42">
                  <c:v>44017</c:v>
                </c:pt>
                <c:pt idx="43">
                  <c:v>44048</c:v>
                </c:pt>
                <c:pt idx="44">
                  <c:v>44079</c:v>
                </c:pt>
                <c:pt idx="45">
                  <c:v>44109</c:v>
                </c:pt>
                <c:pt idx="46">
                  <c:v>44140</c:v>
                </c:pt>
                <c:pt idx="47">
                  <c:v>44170</c:v>
                </c:pt>
                <c:pt idx="48">
                  <c:v>44201</c:v>
                </c:pt>
                <c:pt idx="49">
                  <c:v>44232</c:v>
                </c:pt>
                <c:pt idx="50">
                  <c:v>44260</c:v>
                </c:pt>
                <c:pt idx="51">
                  <c:v>44291</c:v>
                </c:pt>
                <c:pt idx="52">
                  <c:v>44321</c:v>
                </c:pt>
                <c:pt idx="53">
                  <c:v>44352</c:v>
                </c:pt>
                <c:pt idx="54">
                  <c:v>44382</c:v>
                </c:pt>
                <c:pt idx="55">
                  <c:v>44413</c:v>
                </c:pt>
                <c:pt idx="56">
                  <c:v>44444</c:v>
                </c:pt>
                <c:pt idx="57">
                  <c:v>44474</c:v>
                </c:pt>
                <c:pt idx="58">
                  <c:v>44505</c:v>
                </c:pt>
                <c:pt idx="59">
                  <c:v>44535</c:v>
                </c:pt>
                <c:pt idx="60">
                  <c:v>44566</c:v>
                </c:pt>
                <c:pt idx="61">
                  <c:v>44597</c:v>
                </c:pt>
                <c:pt idx="62">
                  <c:v>44625</c:v>
                </c:pt>
                <c:pt idx="63">
                  <c:v>44656</c:v>
                </c:pt>
                <c:pt idx="64">
                  <c:v>44686</c:v>
                </c:pt>
                <c:pt idx="65">
                  <c:v>44717</c:v>
                </c:pt>
                <c:pt idx="66">
                  <c:v>44747</c:v>
                </c:pt>
                <c:pt idx="67">
                  <c:v>44778</c:v>
                </c:pt>
                <c:pt idx="68">
                  <c:v>44809</c:v>
                </c:pt>
                <c:pt idx="69">
                  <c:v>44839</c:v>
                </c:pt>
                <c:pt idx="70">
                  <c:v>44870</c:v>
                </c:pt>
                <c:pt idx="71">
                  <c:v>44900</c:v>
                </c:pt>
                <c:pt idx="72">
                  <c:v>44931</c:v>
                </c:pt>
                <c:pt idx="73">
                  <c:v>44962</c:v>
                </c:pt>
                <c:pt idx="74">
                  <c:v>44990</c:v>
                </c:pt>
                <c:pt idx="75">
                  <c:v>45021</c:v>
                </c:pt>
                <c:pt idx="76">
                  <c:v>45051</c:v>
                </c:pt>
                <c:pt idx="77">
                  <c:v>45082</c:v>
                </c:pt>
                <c:pt idx="78">
                  <c:v>45112</c:v>
                </c:pt>
                <c:pt idx="79">
                  <c:v>45143</c:v>
                </c:pt>
                <c:pt idx="80">
                  <c:v>45174</c:v>
                </c:pt>
                <c:pt idx="81">
                  <c:v>45204</c:v>
                </c:pt>
                <c:pt idx="82">
                  <c:v>45235</c:v>
                </c:pt>
                <c:pt idx="83">
                  <c:v>45265</c:v>
                </c:pt>
                <c:pt idx="84">
                  <c:v>45296</c:v>
                </c:pt>
                <c:pt idx="85">
                  <c:v>45327</c:v>
                </c:pt>
                <c:pt idx="86">
                  <c:v>45356</c:v>
                </c:pt>
                <c:pt idx="87">
                  <c:v>45387</c:v>
                </c:pt>
                <c:pt idx="88">
                  <c:v>45417</c:v>
                </c:pt>
                <c:pt idx="89">
                  <c:v>45448</c:v>
                </c:pt>
                <c:pt idx="90">
                  <c:v>45478</c:v>
                </c:pt>
                <c:pt idx="91">
                  <c:v>45509</c:v>
                </c:pt>
                <c:pt idx="92">
                  <c:v>45540</c:v>
                </c:pt>
                <c:pt idx="93">
                  <c:v>45570</c:v>
                </c:pt>
                <c:pt idx="94">
                  <c:v>45601</c:v>
                </c:pt>
                <c:pt idx="95">
                  <c:v>45631</c:v>
                </c:pt>
                <c:pt idx="96">
                  <c:v>45662</c:v>
                </c:pt>
                <c:pt idx="97">
                  <c:v>45693</c:v>
                </c:pt>
                <c:pt idx="98">
                  <c:v>45721</c:v>
                </c:pt>
                <c:pt idx="99">
                  <c:v>45752</c:v>
                </c:pt>
                <c:pt idx="100">
                  <c:v>45782</c:v>
                </c:pt>
                <c:pt idx="101">
                  <c:v>45813</c:v>
                </c:pt>
                <c:pt idx="102">
                  <c:v>45843</c:v>
                </c:pt>
                <c:pt idx="103">
                  <c:v>45874</c:v>
                </c:pt>
                <c:pt idx="104">
                  <c:v>45905</c:v>
                </c:pt>
                <c:pt idx="105">
                  <c:v>45935</c:v>
                </c:pt>
                <c:pt idx="106">
                  <c:v>45966</c:v>
                </c:pt>
                <c:pt idx="107">
                  <c:v>45996</c:v>
                </c:pt>
                <c:pt idx="108">
                  <c:v>46022</c:v>
                </c:pt>
              </c:numCache>
            </c:numRef>
          </c:cat>
          <c:val>
            <c:numRef>
              <c:f>ForecastReport!$E$2:$E$110</c:f>
              <c:numCache>
                <c:formatCode>General</c:formatCode>
                <c:ptCount val="109"/>
                <c:pt idx="85" formatCode="#,##0">
                  <c:v>4000</c:v>
                </c:pt>
                <c:pt idx="86" formatCode="#,##0">
                  <c:v>4152.5915468618296</c:v>
                </c:pt>
                <c:pt idx="87" formatCode="#,##0">
                  <c:v>4152.2763528207533</c:v>
                </c:pt>
                <c:pt idx="88" formatCode="#,##0">
                  <c:v>4151.9623217769449</c:v>
                </c:pt>
                <c:pt idx="89" formatCode="#,##0">
                  <c:v>4151.6497859847759</c:v>
                </c:pt>
                <c:pt idx="90" formatCode="#,##0">
                  <c:v>4151.3390776644865</c:v>
                </c:pt>
                <c:pt idx="91" formatCode="#,##0">
                  <c:v>4151.0305289855678</c:v>
                </c:pt>
                <c:pt idx="92" formatCode="#,##0">
                  <c:v>4150.7244720468479</c:v>
                </c:pt>
                <c:pt idx="93" formatCode="#,##0">
                  <c:v>4150.4212388532533</c:v>
                </c:pt>
                <c:pt idx="94" formatCode="#,##0">
                  <c:v>4150.1211612892839</c:v>
                </c:pt>
                <c:pt idx="95" formatCode="#,##0">
                  <c:v>4149.8245710891752</c:v>
                </c:pt>
                <c:pt idx="96" formatCode="#,##0">
                  <c:v>4149.5317998037972</c:v>
                </c:pt>
                <c:pt idx="97" formatCode="#,##0">
                  <c:v>4149.2431787642663</c:v>
                </c:pt>
                <c:pt idx="98" formatCode="#,##0">
                  <c:v>4148.9590390423245</c:v>
                </c:pt>
                <c:pt idx="99" formatCode="#,##0">
                  <c:v>4148.6797114074679</c:v>
                </c:pt>
                <c:pt idx="100" formatCode="#,##0">
                  <c:v>4148.4055262808852</c:v>
                </c:pt>
                <c:pt idx="101" formatCode="#,##0">
                  <c:v>4148.1368136861947</c:v>
                </c:pt>
                <c:pt idx="102" formatCode="#,##0">
                  <c:v>4147.8739031970572</c:v>
                </c:pt>
                <c:pt idx="103" formatCode="#,##0">
                  <c:v>4147.6171238816432</c:v>
                </c:pt>
                <c:pt idx="104" formatCode="#,##0">
                  <c:v>4147.3668042440559</c:v>
                </c:pt>
                <c:pt idx="105" formatCode="#,##0">
                  <c:v>4147.123272162693</c:v>
                </c:pt>
                <c:pt idx="106" formatCode="#,##0">
                  <c:v>4146.8868548256532</c:v>
                </c:pt>
                <c:pt idx="107" formatCode="#,##0">
                  <c:v>4146.6578786631899</c:v>
                </c:pt>
                <c:pt idx="108" formatCode="#,##0">
                  <c:v>4146.4723500617347</c:v>
                </c:pt>
              </c:numCache>
            </c:numRef>
          </c:val>
          <c:smooth val="0"/>
          <c:extLst>
            <c:ext xmlns:c16="http://schemas.microsoft.com/office/drawing/2014/chart" uri="{C3380CC4-5D6E-409C-BE32-E72D297353CC}">
              <c16:uniqueId val="{00000003-48DE-40EA-B4F5-48D8CCB99E70}"/>
            </c:ext>
          </c:extLst>
        </c:ser>
        <c:dLbls>
          <c:showLegendKey val="0"/>
          <c:showVal val="0"/>
          <c:showCatName val="0"/>
          <c:showSerName val="0"/>
          <c:showPercent val="0"/>
          <c:showBubbleSize val="0"/>
        </c:dLbls>
        <c:smooth val="0"/>
        <c:axId val="1566022655"/>
        <c:axId val="220703935"/>
      </c:lineChart>
      <c:catAx>
        <c:axId val="1566022655"/>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220703935"/>
        <c:crosses val="autoZero"/>
        <c:auto val="1"/>
        <c:lblAlgn val="ctr"/>
        <c:lblOffset val="100"/>
        <c:noMultiLvlLbl val="0"/>
      </c:catAx>
      <c:valAx>
        <c:axId val="2207039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566022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latin typeface="Calibri" panose="020F0502020204030204" pitchFamily="34" charset="0"/>
          <a:ea typeface="Calibri" panose="020F0502020204030204" pitchFamily="34" charset="0"/>
          <a:cs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163DE-284A-41A6-B78F-4154A9FB0698}" type="datetimeFigureOut">
              <a:rPr lang="en-US" smtClean="0"/>
              <a:t>7/5/2024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21228-0CAF-4BC8-9522-564100DE9933}" type="slidenum">
              <a:rPr lang="en-US" smtClean="0"/>
              <a:t>‹#›</a:t>
            </a:fld>
            <a:endParaRPr lang="en-US"/>
          </a:p>
        </p:txBody>
      </p:sp>
    </p:spTree>
    <p:extLst>
      <p:ext uri="{BB962C8B-B14F-4D97-AF65-F5344CB8AC3E}">
        <p14:creationId xmlns:p14="http://schemas.microsoft.com/office/powerpoint/2010/main" val="4665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421228-0CAF-4BC8-9522-564100DE9933}" type="slidenum">
              <a:rPr lang="en-US" smtClean="0"/>
              <a:t>9</a:t>
            </a:fld>
            <a:endParaRPr lang="en-US"/>
          </a:p>
        </p:txBody>
      </p:sp>
    </p:spTree>
    <p:extLst>
      <p:ext uri="{BB962C8B-B14F-4D97-AF65-F5344CB8AC3E}">
        <p14:creationId xmlns:p14="http://schemas.microsoft.com/office/powerpoint/2010/main" val="201838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76757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3352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9502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905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312059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5039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5150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8979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3457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8098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7/5/2024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4416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7/5/2024</a:t>
            </a:fld>
            <a:endParaRPr lang="en-US"/>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a:p>
        </p:txBody>
      </p:sp>
    </p:spTree>
    <p:extLst>
      <p:ext uri="{BB962C8B-B14F-4D97-AF65-F5344CB8AC3E}">
        <p14:creationId xmlns:p14="http://schemas.microsoft.com/office/powerpoint/2010/main" val="33191195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729A30-F429-4967-81E8-45F6757C8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FBFB9D3-7D34-4948-B4D0-73E7B6E5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0D6131B-42C5-878B-AC98-7AD6BAC6CF98}"/>
              </a:ext>
            </a:extLst>
          </p:cNvPr>
          <p:cNvSpPr>
            <a:spLocks noGrp="1"/>
          </p:cNvSpPr>
          <p:nvPr>
            <p:ph type="ctrTitle"/>
          </p:nvPr>
        </p:nvSpPr>
        <p:spPr>
          <a:xfrm>
            <a:off x="326571" y="827789"/>
            <a:ext cx="4867249" cy="2005262"/>
          </a:xfrm>
        </p:spPr>
        <p:txBody>
          <a:bodyPr>
            <a:normAutofit/>
          </a:bodyPr>
          <a:lstStyle/>
          <a:p>
            <a:r>
              <a:rPr lang="en-US" sz="3200">
                <a:solidFill>
                  <a:srgbClr val="0070C0"/>
                </a:solidFill>
                <a:latin typeface="Amasis MT Pro Black" panose="020F0502020204030204" pitchFamily="18" charset="0"/>
              </a:rPr>
              <a:t>Store Inventory Optimization Initiative</a:t>
            </a:r>
            <a:endParaRPr lang="en-US">
              <a:solidFill>
                <a:srgbClr val="0070C0"/>
              </a:solidFill>
              <a:latin typeface="Amasis MT Pro Black" panose="020F0502020204030204" pitchFamily="18" charset="0"/>
            </a:endParaRPr>
          </a:p>
        </p:txBody>
      </p:sp>
      <p:sp>
        <p:nvSpPr>
          <p:cNvPr id="3" name="Subtitle 2">
            <a:extLst>
              <a:ext uri="{FF2B5EF4-FFF2-40B4-BE49-F238E27FC236}">
                <a16:creationId xmlns:a16="http://schemas.microsoft.com/office/drawing/2014/main" id="{4D2EBF2E-F450-7956-3044-D710E7ABFFE2}"/>
              </a:ext>
            </a:extLst>
          </p:cNvPr>
          <p:cNvSpPr>
            <a:spLocks noGrp="1"/>
          </p:cNvSpPr>
          <p:nvPr>
            <p:ph type="subTitle" idx="1"/>
          </p:nvPr>
        </p:nvSpPr>
        <p:spPr>
          <a:xfrm>
            <a:off x="326571" y="3067848"/>
            <a:ext cx="5323115" cy="957102"/>
          </a:xfrm>
        </p:spPr>
        <p:txBody>
          <a:bodyPr>
            <a:noAutofit/>
          </a:bodyPr>
          <a:lstStyle/>
          <a:p>
            <a:endParaRPr lang="en-US" sz="22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blue and white room with a blue sky&#10;&#10;Description automatically generated">
            <a:extLst>
              <a:ext uri="{FF2B5EF4-FFF2-40B4-BE49-F238E27FC236}">
                <a16:creationId xmlns:a16="http://schemas.microsoft.com/office/drawing/2014/main" id="{725F892E-796B-8AF6-9600-529364A34A49}"/>
              </a:ext>
            </a:extLst>
          </p:cNvPr>
          <p:cNvPicPr>
            <a:picLocks noChangeAspect="1"/>
          </p:cNvPicPr>
          <p:nvPr/>
        </p:nvPicPr>
        <p:blipFill rotWithShape="1">
          <a:blip r:embed="rId2"/>
          <a:srcRect l="23554" r="19176"/>
          <a:stretch/>
        </p:blipFill>
        <p:spPr>
          <a:xfrm>
            <a:off x="6967903" y="-14"/>
            <a:ext cx="5236733" cy="6858000"/>
          </a:xfrm>
          <a:prstGeom prst="rect">
            <a:avLst/>
          </a:prstGeom>
        </p:spPr>
      </p:pic>
    </p:spTree>
    <p:extLst>
      <p:ext uri="{BB962C8B-B14F-4D97-AF65-F5344CB8AC3E}">
        <p14:creationId xmlns:p14="http://schemas.microsoft.com/office/powerpoint/2010/main" val="2226929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135FF91-82FA-31CC-0DEF-1D55341A112B}"/>
              </a:ext>
            </a:extLst>
          </p:cNvPr>
          <p:cNvGraphicFramePr>
            <a:graphicFrameLocks/>
          </p:cNvGraphicFramePr>
          <p:nvPr>
            <p:extLst>
              <p:ext uri="{D42A27DB-BD31-4B8C-83A1-F6EECF244321}">
                <p14:modId xmlns:p14="http://schemas.microsoft.com/office/powerpoint/2010/main" val="661092709"/>
              </p:ext>
            </p:extLst>
          </p:nvPr>
        </p:nvGraphicFramePr>
        <p:xfrm>
          <a:off x="1542984" y="772848"/>
          <a:ext cx="9106032" cy="5312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43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C0B4A5A-AB71-D93D-24A4-23D2D6F35479}"/>
              </a:ext>
            </a:extLst>
          </p:cNvPr>
          <p:cNvGraphicFramePr>
            <a:graphicFrameLocks/>
          </p:cNvGraphicFramePr>
          <p:nvPr>
            <p:extLst>
              <p:ext uri="{D42A27DB-BD31-4B8C-83A1-F6EECF244321}">
                <p14:modId xmlns:p14="http://schemas.microsoft.com/office/powerpoint/2010/main" val="910212834"/>
              </p:ext>
            </p:extLst>
          </p:nvPr>
        </p:nvGraphicFramePr>
        <p:xfrm>
          <a:off x="1136403" y="512956"/>
          <a:ext cx="9205515" cy="5832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852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3427BD5-3CFA-5753-C888-08FED5D7DB3F}"/>
              </a:ext>
            </a:extLst>
          </p:cNvPr>
          <p:cNvGraphicFramePr>
            <a:graphicFrameLocks/>
          </p:cNvGraphicFramePr>
          <p:nvPr>
            <p:extLst>
              <p:ext uri="{D42A27DB-BD31-4B8C-83A1-F6EECF244321}">
                <p14:modId xmlns:p14="http://schemas.microsoft.com/office/powerpoint/2010/main" val="3187449135"/>
              </p:ext>
            </p:extLst>
          </p:nvPr>
        </p:nvGraphicFramePr>
        <p:xfrm>
          <a:off x="1516479" y="1299992"/>
          <a:ext cx="8520064" cy="511343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177304BB-F0DB-2D80-D6EB-E47925AD69AC}"/>
              </a:ext>
            </a:extLst>
          </p:cNvPr>
          <p:cNvSpPr txBox="1"/>
          <p:nvPr/>
        </p:nvSpPr>
        <p:spPr>
          <a:xfrm>
            <a:off x="2456761" y="683046"/>
            <a:ext cx="5993176" cy="369332"/>
          </a:xfrm>
          <a:prstGeom prst="rect">
            <a:avLst/>
          </a:prstGeom>
          <a:noFill/>
        </p:spPr>
        <p:txBody>
          <a:bodyPr wrap="square" rtlCol="0">
            <a:spAutoFit/>
          </a:bodyPr>
          <a:lstStyle/>
          <a:p>
            <a:pPr algn="ctr"/>
            <a:r>
              <a:rPr lang="en-US" b="1">
                <a:latin typeface="Amasis MT Pro Black" panose="02040A04050005020304" pitchFamily="18" charset="0"/>
              </a:rPr>
              <a:t>LINEAR REGRESSION RESULTS</a:t>
            </a:r>
          </a:p>
        </p:txBody>
      </p:sp>
    </p:spTree>
    <p:extLst>
      <p:ext uri="{BB962C8B-B14F-4D97-AF65-F5344CB8AC3E}">
        <p14:creationId xmlns:p14="http://schemas.microsoft.com/office/powerpoint/2010/main" val="133989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77C6-3A2A-7567-DC36-CC7BE41A4A73}"/>
              </a:ext>
            </a:extLst>
          </p:cNvPr>
          <p:cNvSpPr>
            <a:spLocks noGrp="1"/>
          </p:cNvSpPr>
          <p:nvPr>
            <p:ph type="title"/>
          </p:nvPr>
        </p:nvSpPr>
        <p:spPr>
          <a:xfrm>
            <a:off x="1077362" y="720434"/>
            <a:ext cx="9950103" cy="709091"/>
          </a:xfrm>
        </p:spPr>
        <p:txBody>
          <a:bodyPr/>
          <a:lstStyle/>
          <a:p>
            <a:pPr algn="ctr"/>
            <a:r>
              <a:rPr lang="en-US"/>
              <a:t>MONTE CARLO SIMULATION</a:t>
            </a:r>
          </a:p>
        </p:txBody>
      </p:sp>
      <p:sp>
        <p:nvSpPr>
          <p:cNvPr id="3" name="Content Placeholder 2">
            <a:extLst>
              <a:ext uri="{FF2B5EF4-FFF2-40B4-BE49-F238E27FC236}">
                <a16:creationId xmlns:a16="http://schemas.microsoft.com/office/drawing/2014/main" id="{6FB8BACB-49C1-8743-A1C5-0C6AC8857F41}"/>
              </a:ext>
            </a:extLst>
          </p:cNvPr>
          <p:cNvSpPr>
            <a:spLocks noGrp="1"/>
          </p:cNvSpPr>
          <p:nvPr>
            <p:ph idx="1"/>
          </p:nvPr>
        </p:nvSpPr>
        <p:spPr>
          <a:xfrm>
            <a:off x="1077362" y="1423412"/>
            <a:ext cx="9950103" cy="4517418"/>
          </a:xfrm>
        </p:spPr>
        <p:txBody>
          <a:bodyPr vert="horz" lIns="91440" tIns="45720" rIns="91440" bIns="45720" rtlCol="0" anchor="t">
            <a:normAutofit/>
          </a:bodyPr>
          <a:lstStyle/>
          <a:p>
            <a:pPr algn="just"/>
            <a:endParaRPr lang="en-US" b="1">
              <a:latin typeface="Calibri"/>
              <a:ea typeface="Calibri"/>
              <a:cs typeface="Calibri"/>
            </a:endParaRPr>
          </a:p>
          <a:p>
            <a:pPr algn="just"/>
            <a:r>
              <a:rPr lang="en-US" b="1">
                <a:latin typeface="Calibri"/>
                <a:ea typeface="Calibri"/>
                <a:cs typeface="Calibri"/>
              </a:rPr>
              <a:t>Monte Carlo simulation technique</a:t>
            </a:r>
            <a:endParaRPr lang="en-US"/>
          </a:p>
          <a:p>
            <a:pPr marL="0" indent="0" algn="just">
              <a:buNone/>
            </a:pPr>
            <a:r>
              <a:rPr lang="en-US">
                <a:latin typeface="Calibri"/>
                <a:ea typeface="Calibri"/>
                <a:cs typeface="Calibri"/>
              </a:rPr>
              <a:t>To forecast future sales of Women's Apparel, we employed a Monte Carlo simulation technique. This method involves generating multiple simulated scenarios based on historical sales data and assumed growth rates. We first calculated the historical growth rate from the sales data and then used this rate to simulate future sales values. </a:t>
            </a:r>
            <a:endParaRPr lang="en-US"/>
          </a:p>
          <a:p>
            <a:pPr marL="0" indent="0" algn="just">
              <a:buNone/>
            </a:pPr>
            <a:r>
              <a:rPr lang="en-US">
                <a:latin typeface="Calibri"/>
                <a:ea typeface="Calibri"/>
                <a:cs typeface="Calibri"/>
              </a:rPr>
              <a:t>By conducting 1000 simulations for the next 12 months, we generated a range of possible outcomes for sales. The mean sales forecast provided us with the average expected sales for each month, while the 95% confidence interval gave us a measure of the uncertainty in the forecast. This technique allowed us to better understand the potential range of sales outcomes and make informed decisions to optimize our sales strategy.</a:t>
            </a:r>
            <a:endParaRPr lang="en-US"/>
          </a:p>
          <a:p>
            <a:endParaRPr lang="en-US"/>
          </a:p>
        </p:txBody>
      </p:sp>
    </p:spTree>
    <p:extLst>
      <p:ext uri="{BB962C8B-B14F-4D97-AF65-F5344CB8AC3E}">
        <p14:creationId xmlns:p14="http://schemas.microsoft.com/office/powerpoint/2010/main" val="3640903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77C6-3A2A-7567-DC36-CC7BE41A4A73}"/>
              </a:ext>
            </a:extLst>
          </p:cNvPr>
          <p:cNvSpPr>
            <a:spLocks noGrp="1"/>
          </p:cNvSpPr>
          <p:nvPr>
            <p:ph type="title"/>
          </p:nvPr>
        </p:nvSpPr>
        <p:spPr>
          <a:xfrm>
            <a:off x="1120905" y="230577"/>
            <a:ext cx="9950103" cy="709091"/>
          </a:xfrm>
        </p:spPr>
        <p:txBody>
          <a:bodyPr/>
          <a:lstStyle/>
          <a:p>
            <a:pPr algn="ctr"/>
            <a:r>
              <a:rPr lang="en-US"/>
              <a:t>MONTE CARLO SIMULATION</a:t>
            </a:r>
          </a:p>
        </p:txBody>
      </p:sp>
      <p:sp>
        <p:nvSpPr>
          <p:cNvPr id="3" name="Content Placeholder 2">
            <a:extLst>
              <a:ext uri="{FF2B5EF4-FFF2-40B4-BE49-F238E27FC236}">
                <a16:creationId xmlns:a16="http://schemas.microsoft.com/office/drawing/2014/main" id="{6FB8BACB-49C1-8743-A1C5-0C6AC8857F41}"/>
              </a:ext>
            </a:extLst>
          </p:cNvPr>
          <p:cNvSpPr>
            <a:spLocks noGrp="1"/>
          </p:cNvSpPr>
          <p:nvPr>
            <p:ph idx="1"/>
          </p:nvPr>
        </p:nvSpPr>
        <p:spPr>
          <a:xfrm>
            <a:off x="1120905" y="933556"/>
            <a:ext cx="9950103" cy="2508509"/>
          </a:xfrm>
        </p:spPr>
        <p:txBody>
          <a:bodyPr vert="horz" lIns="91440" tIns="45720" rIns="91440" bIns="45720" rtlCol="0" anchor="t">
            <a:normAutofit/>
          </a:bodyPr>
          <a:lstStyle/>
          <a:p>
            <a:pPr algn="just"/>
            <a:r>
              <a:rPr lang="en-US" b="1">
                <a:latin typeface="Calibri"/>
                <a:ea typeface="Calibri"/>
                <a:cs typeface="Calibri"/>
              </a:rPr>
              <a:t>Results:</a:t>
            </a:r>
            <a:endParaRPr lang="en-US"/>
          </a:p>
          <a:p>
            <a:pPr marL="0" indent="0" algn="just">
              <a:buNone/>
            </a:pPr>
            <a:r>
              <a:rPr lang="en-US">
                <a:latin typeface="Calibri"/>
                <a:ea typeface="Calibri"/>
                <a:cs typeface="Calibri"/>
              </a:rPr>
              <a:t>This table presents the mean sales forecast along with the 95% confidence interval for each month's sales. The mean sales represent the average forecast, while the lower and upper bounds of the confidence interval provide a range within which we are 95% confident the true sales value will fall. These results can help in making informed decisions regarding inventory management, marketing strategies, and financial planning for Women's Apparel sales.</a:t>
            </a:r>
            <a:endParaRPr lang="en-US"/>
          </a:p>
          <a:p>
            <a:pPr algn="just"/>
            <a:endParaRPr lang="en-US" b="1">
              <a:latin typeface="Calibri"/>
              <a:ea typeface="Calibri"/>
              <a:cs typeface="Calibri"/>
            </a:endParaRPr>
          </a:p>
          <a:p>
            <a:endParaRPr lang="en-US"/>
          </a:p>
        </p:txBody>
      </p:sp>
      <p:pic>
        <p:nvPicPr>
          <p:cNvPr id="6" name="Picture 5" descr="A table with numbers and a few dollar bills&#10;&#10;Description automatically generated">
            <a:extLst>
              <a:ext uri="{FF2B5EF4-FFF2-40B4-BE49-F238E27FC236}">
                <a16:creationId xmlns:a16="http://schemas.microsoft.com/office/drawing/2014/main" id="{2BD847B1-ACF7-9B38-FC29-646C4827618E}"/>
              </a:ext>
            </a:extLst>
          </p:cNvPr>
          <p:cNvPicPr>
            <a:picLocks noChangeAspect="1"/>
          </p:cNvPicPr>
          <p:nvPr/>
        </p:nvPicPr>
        <p:blipFill>
          <a:blip r:embed="rId2"/>
          <a:stretch>
            <a:fillRect/>
          </a:stretch>
        </p:blipFill>
        <p:spPr>
          <a:xfrm>
            <a:off x="2912919" y="3425681"/>
            <a:ext cx="6019800" cy="2962275"/>
          </a:xfrm>
          <a:prstGeom prst="rect">
            <a:avLst/>
          </a:prstGeom>
        </p:spPr>
      </p:pic>
    </p:spTree>
    <p:extLst>
      <p:ext uri="{BB962C8B-B14F-4D97-AF65-F5344CB8AC3E}">
        <p14:creationId xmlns:p14="http://schemas.microsoft.com/office/powerpoint/2010/main" val="384887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77C6-3A2A-7567-DC36-CC7BE41A4A73}"/>
              </a:ext>
            </a:extLst>
          </p:cNvPr>
          <p:cNvSpPr>
            <a:spLocks noGrp="1"/>
          </p:cNvSpPr>
          <p:nvPr>
            <p:ph type="title"/>
          </p:nvPr>
        </p:nvSpPr>
        <p:spPr>
          <a:xfrm>
            <a:off x="1077362" y="230577"/>
            <a:ext cx="9950103" cy="709091"/>
          </a:xfrm>
        </p:spPr>
        <p:txBody>
          <a:bodyPr/>
          <a:lstStyle/>
          <a:p>
            <a:pPr algn="ctr"/>
            <a:r>
              <a:rPr lang="en-US"/>
              <a:t>MONTE CARLO SIMULATION</a:t>
            </a:r>
          </a:p>
        </p:txBody>
      </p:sp>
      <p:sp>
        <p:nvSpPr>
          <p:cNvPr id="3" name="Content Placeholder 2">
            <a:extLst>
              <a:ext uri="{FF2B5EF4-FFF2-40B4-BE49-F238E27FC236}">
                <a16:creationId xmlns:a16="http://schemas.microsoft.com/office/drawing/2014/main" id="{6FB8BACB-49C1-8743-A1C5-0C6AC8857F41}"/>
              </a:ext>
            </a:extLst>
          </p:cNvPr>
          <p:cNvSpPr>
            <a:spLocks noGrp="1"/>
          </p:cNvSpPr>
          <p:nvPr>
            <p:ph idx="1"/>
          </p:nvPr>
        </p:nvSpPr>
        <p:spPr>
          <a:xfrm>
            <a:off x="1077362" y="1423412"/>
            <a:ext cx="9950103" cy="4517418"/>
          </a:xfrm>
        </p:spPr>
        <p:txBody>
          <a:bodyPr vert="horz" lIns="91440" tIns="45720" rIns="91440" bIns="45720" rtlCol="0" anchor="t">
            <a:normAutofit/>
          </a:bodyPr>
          <a:lstStyle/>
          <a:p>
            <a:pPr marL="0" indent="0" algn="just">
              <a:buNone/>
            </a:pPr>
            <a:endParaRPr lang="en-US">
              <a:latin typeface="Calibri"/>
              <a:ea typeface="Calibri"/>
              <a:cs typeface="Calibri"/>
            </a:endParaRPr>
          </a:p>
          <a:p>
            <a:endParaRPr lang="en-US"/>
          </a:p>
        </p:txBody>
      </p:sp>
      <p:pic>
        <p:nvPicPr>
          <p:cNvPr id="6" name="Picture 5" descr="A graph of sales&#10;&#10;Description automatically generated">
            <a:extLst>
              <a:ext uri="{FF2B5EF4-FFF2-40B4-BE49-F238E27FC236}">
                <a16:creationId xmlns:a16="http://schemas.microsoft.com/office/drawing/2014/main" id="{BE9295B3-0656-574E-41C8-A2840F74C5E4}"/>
              </a:ext>
            </a:extLst>
          </p:cNvPr>
          <p:cNvPicPr>
            <a:picLocks noChangeAspect="1"/>
          </p:cNvPicPr>
          <p:nvPr/>
        </p:nvPicPr>
        <p:blipFill rotWithShape="1">
          <a:blip r:embed="rId2"/>
          <a:srcRect l="981" t="22727" r="5577" b="689"/>
          <a:stretch/>
        </p:blipFill>
        <p:spPr>
          <a:xfrm>
            <a:off x="1076288" y="918676"/>
            <a:ext cx="9937305" cy="5448094"/>
          </a:xfrm>
          <a:prstGeom prst="rect">
            <a:avLst/>
          </a:prstGeom>
        </p:spPr>
      </p:pic>
    </p:spTree>
    <p:extLst>
      <p:ext uri="{BB962C8B-B14F-4D97-AF65-F5344CB8AC3E}">
        <p14:creationId xmlns:p14="http://schemas.microsoft.com/office/powerpoint/2010/main" val="421913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77C6-3A2A-7567-DC36-CC7BE41A4A73}"/>
              </a:ext>
            </a:extLst>
          </p:cNvPr>
          <p:cNvSpPr>
            <a:spLocks noGrp="1"/>
          </p:cNvSpPr>
          <p:nvPr>
            <p:ph type="title"/>
          </p:nvPr>
        </p:nvSpPr>
        <p:spPr>
          <a:xfrm>
            <a:off x="1077362" y="230577"/>
            <a:ext cx="9950103" cy="709091"/>
          </a:xfrm>
        </p:spPr>
        <p:txBody>
          <a:bodyPr/>
          <a:lstStyle/>
          <a:p>
            <a:pPr algn="ctr"/>
            <a:r>
              <a:rPr lang="en-US"/>
              <a:t>MONTE CARLO SIMULATION</a:t>
            </a:r>
          </a:p>
        </p:txBody>
      </p:sp>
      <p:sp>
        <p:nvSpPr>
          <p:cNvPr id="3" name="Content Placeholder 2">
            <a:extLst>
              <a:ext uri="{FF2B5EF4-FFF2-40B4-BE49-F238E27FC236}">
                <a16:creationId xmlns:a16="http://schemas.microsoft.com/office/drawing/2014/main" id="{6FB8BACB-49C1-8743-A1C5-0C6AC8857F41}"/>
              </a:ext>
            </a:extLst>
          </p:cNvPr>
          <p:cNvSpPr>
            <a:spLocks noGrp="1"/>
          </p:cNvSpPr>
          <p:nvPr>
            <p:ph idx="1"/>
          </p:nvPr>
        </p:nvSpPr>
        <p:spPr>
          <a:xfrm>
            <a:off x="1077362" y="1423412"/>
            <a:ext cx="9950103" cy="4517418"/>
          </a:xfrm>
        </p:spPr>
        <p:txBody>
          <a:bodyPr vert="horz" lIns="91440" tIns="45720" rIns="91440" bIns="45720" rtlCol="0" anchor="t">
            <a:normAutofit/>
          </a:bodyPr>
          <a:lstStyle/>
          <a:p>
            <a:pPr marL="0" indent="0" algn="just">
              <a:buNone/>
            </a:pPr>
            <a:endParaRPr lang="en-US">
              <a:latin typeface="Calibri"/>
              <a:ea typeface="Calibri"/>
              <a:cs typeface="Calibri"/>
            </a:endParaRPr>
          </a:p>
          <a:p>
            <a:endParaRPr lang="en-US"/>
          </a:p>
        </p:txBody>
      </p:sp>
      <p:pic>
        <p:nvPicPr>
          <p:cNvPr id="6" name="Picture 5" descr="A graph of sales&#10;&#10;Description automatically generated">
            <a:extLst>
              <a:ext uri="{FF2B5EF4-FFF2-40B4-BE49-F238E27FC236}">
                <a16:creationId xmlns:a16="http://schemas.microsoft.com/office/drawing/2014/main" id="{BA4B41CD-E564-016E-D30E-46437B555752}"/>
              </a:ext>
            </a:extLst>
          </p:cNvPr>
          <p:cNvPicPr>
            <a:picLocks noChangeAspect="1"/>
          </p:cNvPicPr>
          <p:nvPr/>
        </p:nvPicPr>
        <p:blipFill rotWithShape="1">
          <a:blip r:embed="rId2"/>
          <a:srcRect l="1429" t="23658" r="3956"/>
          <a:stretch/>
        </p:blipFill>
        <p:spPr>
          <a:xfrm>
            <a:off x="874210" y="940837"/>
            <a:ext cx="10358040" cy="5484698"/>
          </a:xfrm>
          <a:prstGeom prst="rect">
            <a:avLst/>
          </a:prstGeom>
        </p:spPr>
      </p:pic>
    </p:spTree>
    <p:extLst>
      <p:ext uri="{BB962C8B-B14F-4D97-AF65-F5344CB8AC3E}">
        <p14:creationId xmlns:p14="http://schemas.microsoft.com/office/powerpoint/2010/main" val="3196047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66BDD-159D-7163-1CD6-360AF6500845}"/>
              </a:ext>
            </a:extLst>
          </p:cNvPr>
          <p:cNvSpPr>
            <a:spLocks noGrp="1"/>
          </p:cNvSpPr>
          <p:nvPr>
            <p:ph type="ctrTitle"/>
          </p:nvPr>
        </p:nvSpPr>
        <p:spPr>
          <a:xfrm>
            <a:off x="1084727" y="713057"/>
            <a:ext cx="9561871" cy="2719850"/>
          </a:xfrm>
        </p:spPr>
        <p:txBody>
          <a:bodyPr>
            <a:normAutofit fontScale="90000"/>
          </a:bodyPr>
          <a:lstStyle/>
          <a:p>
            <a:r>
              <a:rPr lang="en-US" sz="4400">
                <a:latin typeface="Amasis MT Pro Black"/>
              </a:rPr>
              <a:t>              RECOMMENDATION</a:t>
            </a:r>
            <a:br>
              <a:rPr lang="en-US"/>
            </a:br>
            <a:br>
              <a:rPr lang="en-US"/>
            </a:br>
            <a:br>
              <a:rPr lang="en-US"/>
            </a:br>
            <a:br>
              <a:rPr lang="en-US"/>
            </a:br>
            <a:endParaRPr lang="en-US"/>
          </a:p>
        </p:txBody>
      </p:sp>
      <p:sp>
        <p:nvSpPr>
          <p:cNvPr id="3" name="Subtitle 2">
            <a:extLst>
              <a:ext uri="{FF2B5EF4-FFF2-40B4-BE49-F238E27FC236}">
                <a16:creationId xmlns:a16="http://schemas.microsoft.com/office/drawing/2014/main" id="{0C3B652B-20A8-C866-3D11-E7DFB35004A0}"/>
              </a:ext>
            </a:extLst>
          </p:cNvPr>
          <p:cNvSpPr>
            <a:spLocks noGrp="1"/>
          </p:cNvSpPr>
          <p:nvPr>
            <p:ph type="subTitle" idx="1"/>
          </p:nvPr>
        </p:nvSpPr>
        <p:spPr>
          <a:xfrm>
            <a:off x="1084727" y="1682424"/>
            <a:ext cx="10250129" cy="4205139"/>
          </a:xfrm>
        </p:spPr>
        <p:txBody>
          <a:bodyPr vert="horz" lIns="91440" tIns="45720" rIns="91440" bIns="45720" rtlCol="0" anchor="t">
            <a:normAutofit/>
          </a:bodyPr>
          <a:lstStyle/>
          <a:p>
            <a:pPr algn="just"/>
            <a:r>
              <a:rPr lang="en-US" sz="2400" b="1">
                <a:solidFill>
                  <a:srgbClr val="0D0D0D"/>
                </a:solidFill>
                <a:latin typeface="Amasis MT Pro Black"/>
                <a:ea typeface="+mn-lt"/>
                <a:cs typeface="+mn-lt"/>
              </a:rPr>
              <a:t>Linear Regression for Sales Forecasting</a:t>
            </a:r>
            <a:r>
              <a:rPr lang="en-US" sz="2400">
                <a:solidFill>
                  <a:srgbClr val="0D0D0D"/>
                </a:solidFill>
                <a:latin typeface="Amasis MT Pro Black"/>
                <a:ea typeface="+mn-lt"/>
                <a:cs typeface="+mn-lt"/>
              </a:rPr>
              <a:t>:</a:t>
            </a:r>
            <a:endParaRPr lang="en-US"/>
          </a:p>
          <a:p>
            <a:pPr marL="285750" indent="-285750" algn="just">
              <a:buFont typeface="Arial"/>
              <a:buChar char="•"/>
            </a:pPr>
            <a:r>
              <a:rPr lang="en-US" sz="2400">
                <a:solidFill>
                  <a:srgbClr val="0D0D0D"/>
                </a:solidFill>
                <a:latin typeface="Calibri"/>
                <a:ea typeface="+mn-lt"/>
                <a:cs typeface="+mn-lt"/>
              </a:rPr>
              <a:t>Utilize linear regression to analyze historical sales data of women's athletic footwear and uncover underlying patterns and relationships.</a:t>
            </a:r>
            <a:endParaRPr lang="en-US" sz="2400">
              <a:latin typeface="Calibri"/>
              <a:ea typeface="Calibri"/>
              <a:cs typeface="Calibri"/>
            </a:endParaRPr>
          </a:p>
          <a:p>
            <a:pPr marL="285750" indent="-285750" algn="just">
              <a:buFont typeface="Arial"/>
              <a:buChar char="•"/>
            </a:pPr>
            <a:r>
              <a:rPr lang="en-US" sz="2400">
                <a:solidFill>
                  <a:srgbClr val="0D0D0D"/>
                </a:solidFill>
                <a:latin typeface="Calibri"/>
                <a:ea typeface="+mn-lt"/>
                <a:cs typeface="+mn-lt"/>
              </a:rPr>
              <a:t>Identify key factors influencing sales trends, such as seasonal variations, promotional activities, product features, and customer demographics.</a:t>
            </a:r>
            <a:endParaRPr lang="en-US" sz="2400">
              <a:latin typeface="Calibri"/>
              <a:ea typeface="Calibri"/>
              <a:cs typeface="Calibri"/>
            </a:endParaRPr>
          </a:p>
          <a:p>
            <a:pPr marL="285750" indent="-285750" algn="just">
              <a:buFont typeface="Arial"/>
              <a:buChar char="•"/>
            </a:pPr>
            <a:r>
              <a:rPr lang="en-US" sz="2400">
                <a:solidFill>
                  <a:srgbClr val="0D0D0D"/>
                </a:solidFill>
                <a:latin typeface="Calibri"/>
                <a:ea typeface="+mn-lt"/>
                <a:cs typeface="+mn-lt"/>
              </a:rPr>
              <a:t>Develop a robust linear regression model that accurately predicts future sales based on these factors, providing valuable insights into demand forecasting.</a:t>
            </a:r>
            <a:endParaRPr lang="en-US" sz="2400">
              <a:latin typeface="Calibri"/>
              <a:ea typeface="Calibri"/>
              <a:cs typeface="Calibri"/>
            </a:endParaRPr>
          </a:p>
          <a:p>
            <a:pPr algn="just"/>
            <a:endParaRPr lang="en-US" sz="2400">
              <a:solidFill>
                <a:srgbClr val="0D0D0D"/>
              </a:solidFill>
              <a:latin typeface="Amasis MT Pro Black"/>
            </a:endParaRPr>
          </a:p>
        </p:txBody>
      </p:sp>
    </p:spTree>
    <p:extLst>
      <p:ext uri="{BB962C8B-B14F-4D97-AF65-F5344CB8AC3E}">
        <p14:creationId xmlns:p14="http://schemas.microsoft.com/office/powerpoint/2010/main" val="419939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DFD7-0B4E-5427-2D5E-35F384336A90}"/>
              </a:ext>
            </a:extLst>
          </p:cNvPr>
          <p:cNvSpPr>
            <a:spLocks noGrp="1"/>
          </p:cNvSpPr>
          <p:nvPr>
            <p:ph type="title"/>
          </p:nvPr>
        </p:nvSpPr>
        <p:spPr>
          <a:xfrm>
            <a:off x="634911" y="560660"/>
            <a:ext cx="10626070" cy="843699"/>
          </a:xfrm>
        </p:spPr>
        <p:txBody>
          <a:bodyPr>
            <a:normAutofit fontScale="90000"/>
          </a:bodyPr>
          <a:lstStyle/>
          <a:p>
            <a:r>
              <a:rPr lang="en-US" sz="4400">
                <a:solidFill>
                  <a:srgbClr val="0D0D0D"/>
                </a:solidFill>
                <a:ea typeface="+mj-lt"/>
                <a:cs typeface="+mj-lt"/>
              </a:rPr>
              <a:t>Monte </a:t>
            </a:r>
            <a:r>
              <a:rPr lang="en-US" sz="4400">
                <a:solidFill>
                  <a:srgbClr val="0D0D0D"/>
                </a:solidFill>
                <a:latin typeface="Amasis MT Pro Black"/>
                <a:ea typeface="+mj-lt"/>
                <a:cs typeface="+mj-lt"/>
              </a:rPr>
              <a:t>Carlo</a:t>
            </a:r>
            <a:r>
              <a:rPr lang="en-US" sz="4400">
                <a:solidFill>
                  <a:srgbClr val="0D0D0D"/>
                </a:solidFill>
                <a:ea typeface="+mj-lt"/>
                <a:cs typeface="+mj-lt"/>
              </a:rPr>
              <a:t> Simulation for Risk Analysis</a:t>
            </a:r>
            <a:r>
              <a:rPr lang="en-US" sz="4400" b="0">
                <a:solidFill>
                  <a:srgbClr val="0D0D0D"/>
                </a:solidFill>
                <a:ea typeface="+mj-lt"/>
                <a:cs typeface="+mj-lt"/>
              </a:rPr>
              <a:t>:</a:t>
            </a:r>
            <a:endParaRPr lang="en-US"/>
          </a:p>
        </p:txBody>
      </p:sp>
      <p:sp>
        <p:nvSpPr>
          <p:cNvPr id="3" name="Content Placeholder 2">
            <a:extLst>
              <a:ext uri="{FF2B5EF4-FFF2-40B4-BE49-F238E27FC236}">
                <a16:creationId xmlns:a16="http://schemas.microsoft.com/office/drawing/2014/main" id="{E6594C36-35AF-92AB-FAE1-26BCAF4B5E98}"/>
              </a:ext>
            </a:extLst>
          </p:cNvPr>
          <p:cNvSpPr>
            <a:spLocks noGrp="1"/>
          </p:cNvSpPr>
          <p:nvPr>
            <p:ph idx="1"/>
          </p:nvPr>
        </p:nvSpPr>
        <p:spPr>
          <a:xfrm>
            <a:off x="634911" y="1714478"/>
            <a:ext cx="11252875" cy="4767126"/>
          </a:xfrm>
        </p:spPr>
        <p:txBody>
          <a:bodyPr vert="horz" lIns="91440" tIns="45720" rIns="91440" bIns="45720" rtlCol="0" anchor="t">
            <a:noAutofit/>
          </a:bodyPr>
          <a:lstStyle/>
          <a:p>
            <a:pPr algn="just">
              <a:buFont typeface="Arial"/>
              <a:buChar char="•"/>
            </a:pPr>
            <a:r>
              <a:rPr lang="en-US" sz="2400">
                <a:solidFill>
                  <a:srgbClr val="0D0D0D"/>
                </a:solidFill>
                <a:latin typeface="Calibri"/>
                <a:ea typeface="+mn-lt"/>
                <a:cs typeface="+mn-lt"/>
              </a:rPr>
              <a:t>Implement Monte Carlo simulation to assess the uncertainty and variability in sales forecasts generated by the linear regression model.</a:t>
            </a:r>
            <a:endParaRPr lang="en-US" sz="2400">
              <a:latin typeface="Calibri"/>
              <a:ea typeface="Calibri"/>
              <a:cs typeface="Calibri"/>
            </a:endParaRPr>
          </a:p>
          <a:p>
            <a:pPr algn="just">
              <a:buFont typeface="Arial"/>
              <a:buChar char="•"/>
            </a:pPr>
            <a:r>
              <a:rPr lang="en-US" sz="2400">
                <a:solidFill>
                  <a:srgbClr val="0D0D0D"/>
                </a:solidFill>
                <a:latin typeface="Calibri"/>
                <a:ea typeface="+mn-lt"/>
                <a:cs typeface="+mn-lt"/>
              </a:rPr>
              <a:t>Generate multiple simulated scenarios of future sales based on random variation and probabilistic distributions of key variables (e.g., demand fluctuations, market trends).</a:t>
            </a:r>
            <a:endParaRPr lang="en-US" sz="2400">
              <a:latin typeface="Calibri"/>
              <a:ea typeface="Calibri"/>
              <a:cs typeface="Calibri"/>
            </a:endParaRPr>
          </a:p>
          <a:p>
            <a:pPr algn="just">
              <a:buFont typeface="Arial"/>
              <a:buChar char="•"/>
            </a:pPr>
            <a:r>
              <a:rPr lang="en-US" sz="2400">
                <a:solidFill>
                  <a:srgbClr val="0D0D0D"/>
                </a:solidFill>
                <a:latin typeface="Calibri"/>
                <a:ea typeface="+mn-lt"/>
                <a:cs typeface="+mn-lt"/>
              </a:rPr>
              <a:t>Analyze the range of potential outcomes and their probabilities using Monte Carlo simulation to understand the level of risk and uncertainty associated with sales projection</a:t>
            </a:r>
            <a:endParaRPr lang="en-US" sz="2400">
              <a:solidFill>
                <a:srgbClr val="0D0D0D"/>
              </a:solidFill>
              <a:latin typeface="Calibri"/>
              <a:ea typeface="Calibri"/>
              <a:cs typeface="Calibri"/>
            </a:endParaRPr>
          </a:p>
          <a:p>
            <a:pPr marL="0" indent="0" algn="just">
              <a:buNone/>
            </a:pPr>
            <a:r>
              <a:rPr lang="en-US" sz="2000">
                <a:solidFill>
                  <a:srgbClr val="0D0D0D"/>
                </a:solidFill>
                <a:latin typeface="Calibri"/>
                <a:ea typeface="Calibri"/>
                <a:cs typeface="Calibri"/>
              </a:rPr>
              <a:t>.</a:t>
            </a:r>
            <a:endParaRPr lang="en-US"/>
          </a:p>
          <a:p>
            <a:pPr marL="0" indent="0" algn="just">
              <a:buNone/>
            </a:pPr>
            <a:endParaRPr lang="en-US" sz="4400">
              <a:solidFill>
                <a:srgbClr val="0D0D0D"/>
              </a:solidFill>
              <a:latin typeface="Amasis MT Pro Black"/>
            </a:endParaRPr>
          </a:p>
        </p:txBody>
      </p:sp>
    </p:spTree>
    <p:extLst>
      <p:ext uri="{BB962C8B-B14F-4D97-AF65-F5344CB8AC3E}">
        <p14:creationId xmlns:p14="http://schemas.microsoft.com/office/powerpoint/2010/main" val="312109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2022-D5F4-1B3B-7E53-AE23E2827DE7}"/>
              </a:ext>
            </a:extLst>
          </p:cNvPr>
          <p:cNvSpPr>
            <a:spLocks noGrp="1"/>
          </p:cNvSpPr>
          <p:nvPr>
            <p:ph type="title"/>
          </p:nvPr>
        </p:nvSpPr>
        <p:spPr>
          <a:xfrm>
            <a:off x="598040" y="302564"/>
            <a:ext cx="11240586" cy="1433634"/>
          </a:xfrm>
        </p:spPr>
        <p:txBody>
          <a:bodyPr>
            <a:noAutofit/>
          </a:bodyPr>
          <a:lstStyle/>
          <a:p>
            <a:r>
              <a:rPr lang="en-US" sz="4000">
                <a:solidFill>
                  <a:srgbClr val="0D0D0D"/>
                </a:solidFill>
                <a:ea typeface="+mj-lt"/>
                <a:cs typeface="+mj-lt"/>
              </a:rPr>
              <a:t>Integrated</a:t>
            </a:r>
            <a:r>
              <a:rPr lang="en-US" sz="4400">
                <a:solidFill>
                  <a:srgbClr val="0D0D0D"/>
                </a:solidFill>
                <a:ea typeface="+mj-lt"/>
                <a:cs typeface="+mj-lt"/>
              </a:rPr>
              <a:t> Approach for Strategic </a:t>
            </a:r>
            <a:r>
              <a:rPr lang="en-US" sz="4400">
                <a:solidFill>
                  <a:srgbClr val="0D0D0D"/>
                </a:solidFill>
                <a:latin typeface="Amasis MT Pro Black"/>
                <a:ea typeface="+mj-lt"/>
                <a:cs typeface="+mj-lt"/>
              </a:rPr>
              <a:t>Planning</a:t>
            </a:r>
            <a:endParaRPr lang="en-US" sz="4400">
              <a:latin typeface="Amasis MT Pro Black"/>
            </a:endParaRPr>
          </a:p>
        </p:txBody>
      </p:sp>
      <p:sp>
        <p:nvSpPr>
          <p:cNvPr id="3" name="Content Placeholder 2">
            <a:extLst>
              <a:ext uri="{FF2B5EF4-FFF2-40B4-BE49-F238E27FC236}">
                <a16:creationId xmlns:a16="http://schemas.microsoft.com/office/drawing/2014/main" id="{D9817812-B413-7AB9-F7E8-EB64191C4312}"/>
              </a:ext>
            </a:extLst>
          </p:cNvPr>
          <p:cNvSpPr>
            <a:spLocks noGrp="1"/>
          </p:cNvSpPr>
          <p:nvPr>
            <p:ph idx="1"/>
          </p:nvPr>
        </p:nvSpPr>
        <p:spPr>
          <a:xfrm>
            <a:off x="598040" y="1947994"/>
            <a:ext cx="10724392" cy="3525804"/>
          </a:xfrm>
        </p:spPr>
        <p:txBody>
          <a:bodyPr vert="horz" lIns="91440" tIns="45720" rIns="91440" bIns="45720" rtlCol="0" anchor="t">
            <a:normAutofit fontScale="92500" lnSpcReduction="10000"/>
          </a:bodyPr>
          <a:lstStyle/>
          <a:p>
            <a:pPr algn="just">
              <a:buFont typeface="Arial"/>
              <a:buChar char="•"/>
            </a:pPr>
            <a:r>
              <a:rPr lang="en-US" sz="2400">
                <a:solidFill>
                  <a:srgbClr val="0D0D0D"/>
                </a:solidFill>
                <a:latin typeface="Calibri"/>
                <a:ea typeface="+mn-lt"/>
                <a:cs typeface="+mn-lt"/>
              </a:rPr>
              <a:t>Combine the insights from linear regression (sales patterns, influential factors) with Monte Carlo simulation (risk analysis, variability) to develop a comprehensive sales forecasting and risk management strategy.</a:t>
            </a:r>
            <a:endParaRPr lang="en-US" sz="2400">
              <a:latin typeface="Calibri"/>
              <a:ea typeface="Calibri"/>
              <a:cs typeface="Calibri"/>
            </a:endParaRPr>
          </a:p>
          <a:p>
            <a:pPr algn="just">
              <a:buFont typeface="Arial"/>
              <a:buChar char="•"/>
            </a:pPr>
            <a:r>
              <a:rPr lang="en-US" sz="2400">
                <a:solidFill>
                  <a:srgbClr val="0D0D0D"/>
                </a:solidFill>
                <a:latin typeface="Calibri"/>
                <a:ea typeface="+mn-lt"/>
                <a:cs typeface="+mn-lt"/>
              </a:rPr>
              <a:t>Use the results from both techniques to inform strategic planning decisions, such as inventory management, production scheduling, marketing campaigns, and financial forecasting.</a:t>
            </a:r>
            <a:endParaRPr lang="en-US" sz="2400">
              <a:latin typeface="Calibri"/>
              <a:ea typeface="Calibri"/>
              <a:cs typeface="Calibri"/>
            </a:endParaRPr>
          </a:p>
          <a:p>
            <a:pPr algn="just">
              <a:buFont typeface="Arial"/>
              <a:buChar char="•"/>
            </a:pPr>
            <a:r>
              <a:rPr lang="en-US" sz="2400">
                <a:solidFill>
                  <a:srgbClr val="0D0D0D"/>
                </a:solidFill>
                <a:latin typeface="Calibri"/>
                <a:ea typeface="Calibri"/>
                <a:cs typeface="Calibri"/>
              </a:rPr>
              <a:t>Leverage the power of data-driven decision-making by integrating advanced analytics techniques like linear regression and Monte Carlo simulation into your business processes.</a:t>
            </a:r>
            <a:endParaRPr lang="en-US" sz="2400">
              <a:solidFill>
                <a:srgbClr val="0D0D0D"/>
              </a:solidFill>
              <a:latin typeface="Calibri"/>
            </a:endParaRPr>
          </a:p>
          <a:p>
            <a:pPr marL="0" indent="0" algn="just">
              <a:buNone/>
            </a:pPr>
            <a:endParaRPr lang="en-US"/>
          </a:p>
        </p:txBody>
      </p:sp>
    </p:spTree>
    <p:extLst>
      <p:ext uri="{BB962C8B-B14F-4D97-AF65-F5344CB8AC3E}">
        <p14:creationId xmlns:p14="http://schemas.microsoft.com/office/powerpoint/2010/main" val="103530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7CE5-389C-034B-77BB-FC377290FDE9}"/>
              </a:ext>
            </a:extLst>
          </p:cNvPr>
          <p:cNvSpPr>
            <a:spLocks noGrp="1"/>
          </p:cNvSpPr>
          <p:nvPr>
            <p:ph type="title"/>
          </p:nvPr>
        </p:nvSpPr>
        <p:spPr>
          <a:xfrm>
            <a:off x="1077362" y="720434"/>
            <a:ext cx="9950103" cy="738252"/>
          </a:xfrm>
        </p:spPr>
        <p:txBody>
          <a:bodyPr>
            <a:normAutofit/>
          </a:bodyPr>
          <a:lstStyle/>
          <a:p>
            <a:pPr algn="ctr"/>
            <a:r>
              <a:rPr lang="en-US" sz="3600">
                <a:latin typeface="Amasis MT Pro Black" panose="02040A04050005020304" pitchFamily="18" charset="0"/>
              </a:rPr>
              <a:t>OBJECTIVE</a:t>
            </a:r>
          </a:p>
        </p:txBody>
      </p:sp>
      <p:sp>
        <p:nvSpPr>
          <p:cNvPr id="3" name="Content Placeholder 2">
            <a:extLst>
              <a:ext uri="{FF2B5EF4-FFF2-40B4-BE49-F238E27FC236}">
                <a16:creationId xmlns:a16="http://schemas.microsoft.com/office/drawing/2014/main" id="{11630096-CCA0-6482-5AA9-ADF1938C0920}"/>
              </a:ext>
            </a:extLst>
          </p:cNvPr>
          <p:cNvSpPr>
            <a:spLocks noGrp="1"/>
          </p:cNvSpPr>
          <p:nvPr>
            <p:ph idx="1"/>
          </p:nvPr>
        </p:nvSpPr>
        <p:spPr>
          <a:xfrm>
            <a:off x="1077362" y="1600200"/>
            <a:ext cx="9950103" cy="4340630"/>
          </a:xfrm>
        </p:spPr>
        <p:txBody>
          <a:bodyPr vert="horz" lIns="91440" tIns="45720" rIns="91440" bIns="45720" rtlCol="0" anchor="t">
            <a:normAutofit fontScale="92500" lnSpcReduction="10000"/>
          </a:bodyPr>
          <a:lstStyle/>
          <a:p>
            <a:r>
              <a:rPr lang="en-US" sz="2800" baseline="0">
                <a:latin typeface="Calibri"/>
                <a:ea typeface="Calibri"/>
                <a:cs typeface="Calibri"/>
              </a:rPr>
              <a:t>Retail store inventory management processes often lead to frequent stockouts and high holding costs, affecting the ability to meet customer demands</a:t>
            </a:r>
            <a:endParaRPr lang="en-US">
              <a:latin typeface="Calibri"/>
              <a:ea typeface="Calibri"/>
              <a:cs typeface="Calibri"/>
            </a:endParaRPr>
          </a:p>
          <a:p>
            <a:r>
              <a:rPr lang="en-US" sz="2800" baseline="0">
                <a:latin typeface="Calibri"/>
                <a:ea typeface="Calibri"/>
                <a:cs typeface="Calibri"/>
              </a:rPr>
              <a:t>The Store Inventory Optimization Initiative aims to improve inventory management by introducing a streamlined and predictive inventory system</a:t>
            </a:r>
            <a:endParaRPr lang="en-US">
              <a:latin typeface="Calibri"/>
              <a:ea typeface="Calibri"/>
              <a:cs typeface="Calibri"/>
            </a:endParaRPr>
          </a:p>
          <a:p>
            <a:r>
              <a:rPr lang="en-US" sz="2800">
                <a:latin typeface="Calibri"/>
                <a:ea typeface="Calibri"/>
                <a:cs typeface="Calibri"/>
              </a:rPr>
              <a:t>Optimizing store inventory processes to achieve a reduction in stockouts, a decrease in holding costs, and an overall improvement in store performance indicators</a:t>
            </a:r>
            <a:endParaRPr lang="en-US">
              <a:latin typeface="Calibri"/>
              <a:ea typeface="Calibri"/>
              <a:cs typeface="Calibri"/>
            </a:endParaRPr>
          </a:p>
          <a:p>
            <a:pPr marL="0" indent="0">
              <a:buNone/>
            </a:pPr>
            <a:endParaRPr lang="en-US" sz="280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8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493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6E7F-3408-11E2-2607-56A90346DD9C}"/>
              </a:ext>
            </a:extLst>
          </p:cNvPr>
          <p:cNvSpPr>
            <a:spLocks noGrp="1"/>
          </p:cNvSpPr>
          <p:nvPr>
            <p:ph type="title"/>
          </p:nvPr>
        </p:nvSpPr>
        <p:spPr>
          <a:xfrm>
            <a:off x="1077362" y="720434"/>
            <a:ext cx="9950103" cy="662317"/>
          </a:xfrm>
        </p:spPr>
        <p:txBody>
          <a:bodyPr>
            <a:noAutofit/>
          </a:bodyPr>
          <a:lstStyle/>
          <a:p>
            <a:pPr algn="ctr"/>
            <a:r>
              <a:rPr lang="en-US" sz="4000"/>
              <a:t>CONCLUSION</a:t>
            </a:r>
          </a:p>
        </p:txBody>
      </p:sp>
      <p:sp>
        <p:nvSpPr>
          <p:cNvPr id="3" name="Content Placeholder 2">
            <a:extLst>
              <a:ext uri="{FF2B5EF4-FFF2-40B4-BE49-F238E27FC236}">
                <a16:creationId xmlns:a16="http://schemas.microsoft.com/office/drawing/2014/main" id="{7D94C829-EF43-29CC-39CE-CE00A4023B6F}"/>
              </a:ext>
            </a:extLst>
          </p:cNvPr>
          <p:cNvSpPr>
            <a:spLocks noGrp="1"/>
          </p:cNvSpPr>
          <p:nvPr>
            <p:ph idx="1"/>
          </p:nvPr>
        </p:nvSpPr>
        <p:spPr>
          <a:xfrm>
            <a:off x="1077362" y="1561171"/>
            <a:ext cx="9950103" cy="4379659"/>
          </a:xfrm>
        </p:spPr>
        <p:txBody>
          <a:bodyPr vert="horz" lIns="91440" tIns="45720" rIns="91440" bIns="45720" rtlCol="0" anchor="t">
            <a:normAutofit/>
          </a:bodyPr>
          <a:lstStyle/>
          <a:p>
            <a:pPr marL="0" indent="0" algn="just">
              <a:buNone/>
            </a:pPr>
            <a:r>
              <a:rPr lang="en-US" sz="2400" kern="100">
                <a:effectLst/>
                <a:latin typeface="Calibri" panose="020F0502020204030204" pitchFamily="34" charset="0"/>
                <a:ea typeface="Calibri" panose="020F0502020204030204" pitchFamily="34" charset="0"/>
                <a:cs typeface="Calibri" panose="020F0502020204030204" pitchFamily="34" charset="0"/>
              </a:rPr>
              <a:t>The analysis of women's athletic footwear sales trends provides valuable insights that can inform business strategies and improve decision-making processes. By understanding historical sales patterns and leveraging predictive modeling techniques, retailers can better anticipate market trends, optimize inventory management, and enhance their overall competitiveness in the fashion industry. This project demonstrates the power of data analysis in uncovering actionable insights that drive business success in the dynamic and ever-evolving fashion market.</a:t>
            </a:r>
            <a:endParaRPr lang="en-US"/>
          </a:p>
          <a:p>
            <a:endParaRPr lang="en-US"/>
          </a:p>
        </p:txBody>
      </p:sp>
    </p:spTree>
    <p:extLst>
      <p:ext uri="{BB962C8B-B14F-4D97-AF65-F5344CB8AC3E}">
        <p14:creationId xmlns:p14="http://schemas.microsoft.com/office/powerpoint/2010/main" val="55773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644B-E78C-757D-C4B4-DEF8F4238D02}"/>
              </a:ext>
            </a:extLst>
          </p:cNvPr>
          <p:cNvSpPr>
            <a:spLocks noGrp="1"/>
          </p:cNvSpPr>
          <p:nvPr>
            <p:ph type="title"/>
          </p:nvPr>
        </p:nvSpPr>
        <p:spPr>
          <a:xfrm>
            <a:off x="1077362" y="720434"/>
            <a:ext cx="9950103" cy="667691"/>
          </a:xfrm>
        </p:spPr>
        <p:txBody>
          <a:bodyPr>
            <a:noAutofit/>
          </a:bodyPr>
          <a:lstStyle/>
          <a:p>
            <a:pPr algn="ctr"/>
            <a:r>
              <a:rPr lang="en-US" sz="4400">
                <a:latin typeface="Amasis MT Pro Black" panose="02040A04050005020304" pitchFamily="18" charset="0"/>
              </a:rPr>
              <a:t>MODEL SELECTION</a:t>
            </a:r>
          </a:p>
        </p:txBody>
      </p:sp>
      <p:sp>
        <p:nvSpPr>
          <p:cNvPr id="3" name="Content Placeholder 2">
            <a:extLst>
              <a:ext uri="{FF2B5EF4-FFF2-40B4-BE49-F238E27FC236}">
                <a16:creationId xmlns:a16="http://schemas.microsoft.com/office/drawing/2014/main" id="{3F2833BB-981D-D586-A3A4-BAF8DE29E8D5}"/>
              </a:ext>
            </a:extLst>
          </p:cNvPr>
          <p:cNvSpPr>
            <a:spLocks noGrp="1"/>
          </p:cNvSpPr>
          <p:nvPr>
            <p:ph idx="1"/>
          </p:nvPr>
        </p:nvSpPr>
        <p:spPr>
          <a:xfrm>
            <a:off x="1077362" y="1905917"/>
            <a:ext cx="10336113" cy="4054207"/>
          </a:xfrm>
        </p:spPr>
        <p:txBody>
          <a:bodyPr vert="horz" lIns="91440" tIns="45720" rIns="91440" bIns="45720" rtlCol="0" anchor="t">
            <a:normAutofit/>
          </a:bodyPr>
          <a:lstStyle/>
          <a:p>
            <a:r>
              <a:rPr lang="en-US" sz="3200" u="sng">
                <a:latin typeface="Calibri"/>
                <a:ea typeface="Calibri"/>
                <a:cs typeface="Calibri"/>
              </a:rPr>
              <a:t>Linear Regression </a:t>
            </a:r>
            <a:r>
              <a:rPr lang="en-US" sz="3200">
                <a:latin typeface="Calibri"/>
                <a:ea typeface="Calibri"/>
                <a:cs typeface="Calibri"/>
              </a:rPr>
              <a:t>: </a:t>
            </a:r>
            <a:r>
              <a:rPr lang="en-US" sz="2400">
                <a:latin typeface="Calibri"/>
                <a:ea typeface="Calibri"/>
                <a:cs typeface="Calibri"/>
              </a:rPr>
              <a:t>To provide better insights by uncovering patterns and relationships by p</a:t>
            </a:r>
            <a:r>
              <a:rPr lang="en-US" sz="2400" b="0" i="0">
                <a:solidFill>
                  <a:srgbClr val="161616"/>
                </a:solidFill>
                <a:effectLst/>
                <a:highlight>
                  <a:srgbClr val="FFFFFF"/>
                </a:highlight>
                <a:latin typeface="Calibri"/>
                <a:ea typeface="Calibri"/>
                <a:cs typeface="Calibri"/>
              </a:rPr>
              <a:t>erforming an analysis of </a:t>
            </a:r>
            <a:r>
              <a:rPr lang="en-US" sz="2400">
                <a:solidFill>
                  <a:srgbClr val="161616"/>
                </a:solidFill>
                <a:highlight>
                  <a:srgbClr val="FFFFFF"/>
                </a:highlight>
                <a:latin typeface="Calibri"/>
                <a:ea typeface="Calibri"/>
                <a:cs typeface="Calibri"/>
              </a:rPr>
              <a:t>past sales</a:t>
            </a:r>
            <a:r>
              <a:rPr lang="en-US" sz="2400" b="0" i="0">
                <a:solidFill>
                  <a:srgbClr val="161616"/>
                </a:solidFill>
                <a:effectLst/>
                <a:highlight>
                  <a:srgbClr val="FFFFFF"/>
                </a:highlight>
                <a:latin typeface="Calibri"/>
                <a:ea typeface="Calibri"/>
                <a:cs typeface="Calibri"/>
              </a:rPr>
              <a:t> data to help uncover </a:t>
            </a:r>
            <a:r>
              <a:rPr lang="en-US" sz="2400">
                <a:solidFill>
                  <a:srgbClr val="161616"/>
                </a:solidFill>
                <a:highlight>
                  <a:srgbClr val="FFFFFF"/>
                </a:highlight>
                <a:latin typeface="Calibri"/>
                <a:ea typeface="Calibri"/>
                <a:cs typeface="Calibri"/>
              </a:rPr>
              <a:t>future sales predictions</a:t>
            </a:r>
            <a:r>
              <a:rPr lang="en-US" sz="2400" b="0" i="0">
                <a:solidFill>
                  <a:srgbClr val="161616"/>
                </a:solidFill>
                <a:effectLst/>
                <a:highlight>
                  <a:srgbClr val="FFFFFF"/>
                </a:highlight>
                <a:latin typeface="Calibri"/>
                <a:ea typeface="Calibri"/>
                <a:cs typeface="Calibri"/>
              </a:rPr>
              <a:t>.</a:t>
            </a:r>
            <a:endParaRPr lang="en-US" sz="2400">
              <a:latin typeface="Calibri"/>
              <a:ea typeface="Calibri"/>
              <a:cs typeface="Calibri"/>
            </a:endParaRPr>
          </a:p>
          <a:p>
            <a:r>
              <a:rPr lang="en-US" sz="3200" u="sng">
                <a:latin typeface="Calibri" panose="020F0502020204030204" pitchFamily="34" charset="0"/>
                <a:ea typeface="Calibri" panose="020F0502020204030204" pitchFamily="34" charset="0"/>
                <a:cs typeface="Calibri" panose="020F0502020204030204" pitchFamily="34" charset="0"/>
              </a:rPr>
              <a:t>Monte Carlo Simulation : </a:t>
            </a:r>
            <a:r>
              <a:rPr lang="en-US" sz="2400">
                <a:latin typeface="Calibri" panose="020F0502020204030204" pitchFamily="34" charset="0"/>
                <a:ea typeface="Calibri" panose="020F0502020204030204" pitchFamily="34" charset="0"/>
                <a:cs typeface="Calibri" panose="020F0502020204030204" pitchFamily="34" charset="0"/>
              </a:rPr>
              <a:t>The Monte Carlo simulation provides multiple possible outcomes and the probability of each from a large pool of random data samples. It offers a clearer picture than a deterministic forecast. </a:t>
            </a:r>
          </a:p>
        </p:txBody>
      </p:sp>
    </p:spTree>
    <p:extLst>
      <p:ext uri="{BB962C8B-B14F-4D97-AF65-F5344CB8AC3E}">
        <p14:creationId xmlns:p14="http://schemas.microsoft.com/office/powerpoint/2010/main" val="2490872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process&#10;&#10;Description automatically generated">
            <a:extLst>
              <a:ext uri="{FF2B5EF4-FFF2-40B4-BE49-F238E27FC236}">
                <a16:creationId xmlns:a16="http://schemas.microsoft.com/office/drawing/2014/main" id="{D7A6FE19-A3A3-B340-42DB-CF7DEEB59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674914"/>
            <a:ext cx="9648481" cy="5406569"/>
          </a:xfrm>
          <a:prstGeom prst="rect">
            <a:avLst/>
          </a:prstGeom>
        </p:spPr>
      </p:pic>
    </p:spTree>
    <p:extLst>
      <p:ext uri="{BB962C8B-B14F-4D97-AF65-F5344CB8AC3E}">
        <p14:creationId xmlns:p14="http://schemas.microsoft.com/office/powerpoint/2010/main" val="115654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050FD556-4C97-47C4-8C29-C04095E24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EEBD9-0D19-B547-0AA4-7922AA941634}"/>
              </a:ext>
            </a:extLst>
          </p:cNvPr>
          <p:cNvSpPr>
            <a:spLocks noGrp="1"/>
          </p:cNvSpPr>
          <p:nvPr>
            <p:ph type="title"/>
          </p:nvPr>
        </p:nvSpPr>
        <p:spPr>
          <a:xfrm>
            <a:off x="626124" y="1201565"/>
            <a:ext cx="3639837" cy="985077"/>
          </a:xfrm>
        </p:spPr>
        <p:txBody>
          <a:bodyPr vert="horz" lIns="91440" tIns="45720" rIns="91440" bIns="45720" rtlCol="0" anchor="b">
            <a:normAutofit/>
          </a:bodyPr>
          <a:lstStyle/>
          <a:p>
            <a:r>
              <a:rPr lang="en-US" sz="2000"/>
              <a:t>Data Used for Linear Regression</a:t>
            </a:r>
          </a:p>
        </p:txBody>
      </p:sp>
      <p:sp>
        <p:nvSpPr>
          <p:cNvPr id="7" name="TextBox 6">
            <a:extLst>
              <a:ext uri="{FF2B5EF4-FFF2-40B4-BE49-F238E27FC236}">
                <a16:creationId xmlns:a16="http://schemas.microsoft.com/office/drawing/2014/main" id="{46B1DBF8-0530-705A-8C14-213C42E66A4D}"/>
              </a:ext>
            </a:extLst>
          </p:cNvPr>
          <p:cNvSpPr txBox="1"/>
          <p:nvPr/>
        </p:nvSpPr>
        <p:spPr>
          <a:xfrm>
            <a:off x="626124" y="4656086"/>
            <a:ext cx="4080513" cy="985076"/>
          </a:xfrm>
          <a:prstGeom prst="rect">
            <a:avLst/>
          </a:prstGeom>
        </p:spPr>
        <p:txBody>
          <a:bodyPr vert="horz" lIns="91440" tIns="45720" rIns="91440" bIns="45720" rtlCol="0" anchor="t">
            <a:normAutofit/>
          </a:bodyPr>
          <a:lstStyle/>
          <a:p>
            <a:pPr>
              <a:lnSpc>
                <a:spcPct val="120000"/>
              </a:lnSpc>
              <a:spcBef>
                <a:spcPts val="1000"/>
              </a:spcBef>
            </a:pPr>
            <a:r>
              <a:rPr lang="en-US" sz="2000" b="1">
                <a:latin typeface="Amasis MT Pro Black" panose="02040A04050005020304" pitchFamily="18" charset="0"/>
              </a:rPr>
              <a:t>Data Analysis</a:t>
            </a:r>
          </a:p>
        </p:txBody>
      </p:sp>
      <p:sp>
        <p:nvSpPr>
          <p:cNvPr id="21" name="Freeform: Shape 20">
            <a:extLst>
              <a:ext uri="{FF2B5EF4-FFF2-40B4-BE49-F238E27FC236}">
                <a16:creationId xmlns:a16="http://schemas.microsoft.com/office/drawing/2014/main" id="{C77ED65D-8324-4C4F-88A2-309BE7389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2D3D5F4F-D882-F17F-3A23-3DC260D15D2E}"/>
              </a:ext>
            </a:extLst>
          </p:cNvPr>
          <p:cNvPicPr>
            <a:picLocks noGrp="1" noChangeAspect="1"/>
          </p:cNvPicPr>
          <p:nvPr>
            <p:ph idx="1"/>
          </p:nvPr>
        </p:nvPicPr>
        <p:blipFill rotWithShape="1">
          <a:blip r:embed="rId2"/>
          <a:srcRect r="22031"/>
          <a:stretch/>
        </p:blipFill>
        <p:spPr>
          <a:xfrm>
            <a:off x="3988106" y="429657"/>
            <a:ext cx="5871809" cy="2857327"/>
          </a:xfrm>
          <a:prstGeom prst="rect">
            <a:avLst/>
          </a:prstGeom>
        </p:spPr>
      </p:pic>
      <p:sp>
        <p:nvSpPr>
          <p:cNvPr id="23" name="Freeform: Shape 22">
            <a:extLst>
              <a:ext uri="{FF2B5EF4-FFF2-40B4-BE49-F238E27FC236}">
                <a16:creationId xmlns:a16="http://schemas.microsoft.com/office/drawing/2014/main" id="{1D0450F3-2536-4082-A67D-8ADB80155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A screenshot of a calculator&#10;&#10;Description automatically generated">
            <a:extLst>
              <a:ext uri="{FF2B5EF4-FFF2-40B4-BE49-F238E27FC236}">
                <a16:creationId xmlns:a16="http://schemas.microsoft.com/office/drawing/2014/main" id="{AABC5751-8506-DFE8-2A7F-FE3F5A08D7DA}"/>
              </a:ext>
            </a:extLst>
          </p:cNvPr>
          <p:cNvPicPr>
            <a:picLocks noChangeAspect="1"/>
          </p:cNvPicPr>
          <p:nvPr/>
        </p:nvPicPr>
        <p:blipFill>
          <a:blip r:embed="rId3"/>
          <a:stretch>
            <a:fillRect/>
          </a:stretch>
        </p:blipFill>
        <p:spPr>
          <a:xfrm>
            <a:off x="2842352" y="3571015"/>
            <a:ext cx="8240617" cy="2754486"/>
          </a:xfrm>
          <a:prstGeom prst="rect">
            <a:avLst/>
          </a:prstGeom>
        </p:spPr>
      </p:pic>
    </p:spTree>
    <p:extLst>
      <p:ext uri="{BB962C8B-B14F-4D97-AF65-F5344CB8AC3E}">
        <p14:creationId xmlns:p14="http://schemas.microsoft.com/office/powerpoint/2010/main" val="67773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number of women's footwear&#10;&#10;Description automatically generated">
            <a:extLst>
              <a:ext uri="{FF2B5EF4-FFF2-40B4-BE49-F238E27FC236}">
                <a16:creationId xmlns:a16="http://schemas.microsoft.com/office/drawing/2014/main" id="{8DCDCF9C-64EC-8A6E-6658-CE2CFA2A509C}"/>
              </a:ext>
            </a:extLst>
          </p:cNvPr>
          <p:cNvPicPr>
            <a:picLocks noChangeAspect="1"/>
          </p:cNvPicPr>
          <p:nvPr/>
        </p:nvPicPr>
        <p:blipFill>
          <a:blip r:embed="rId2"/>
          <a:stretch>
            <a:fillRect/>
          </a:stretch>
        </p:blipFill>
        <p:spPr>
          <a:xfrm>
            <a:off x="483319" y="1026117"/>
            <a:ext cx="5377654" cy="4757738"/>
          </a:xfrm>
          <a:prstGeom prst="rect">
            <a:avLst/>
          </a:prstGeom>
        </p:spPr>
      </p:pic>
      <p:pic>
        <p:nvPicPr>
          <p:cNvPr id="3" name="Picture 2" descr="A graph of a person's athletic footwear sales distribution&#10;&#10;Description automatically generated">
            <a:extLst>
              <a:ext uri="{FF2B5EF4-FFF2-40B4-BE49-F238E27FC236}">
                <a16:creationId xmlns:a16="http://schemas.microsoft.com/office/drawing/2014/main" id="{E0C86052-0E28-C8F3-0987-ABBC9684C1BA}"/>
              </a:ext>
            </a:extLst>
          </p:cNvPr>
          <p:cNvPicPr>
            <a:picLocks noChangeAspect="1"/>
          </p:cNvPicPr>
          <p:nvPr/>
        </p:nvPicPr>
        <p:blipFill>
          <a:blip r:embed="rId3"/>
          <a:stretch>
            <a:fillRect/>
          </a:stretch>
        </p:blipFill>
        <p:spPr>
          <a:xfrm>
            <a:off x="6096000" y="1026116"/>
            <a:ext cx="5086120" cy="4757737"/>
          </a:xfrm>
          <a:prstGeom prst="rect">
            <a:avLst/>
          </a:prstGeom>
        </p:spPr>
      </p:pic>
    </p:spTree>
    <p:extLst>
      <p:ext uri="{BB962C8B-B14F-4D97-AF65-F5344CB8AC3E}">
        <p14:creationId xmlns:p14="http://schemas.microsoft.com/office/powerpoint/2010/main" val="168399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sales&#10;&#10;Description automatically generated">
            <a:extLst>
              <a:ext uri="{FF2B5EF4-FFF2-40B4-BE49-F238E27FC236}">
                <a16:creationId xmlns:a16="http://schemas.microsoft.com/office/drawing/2014/main" id="{7199E718-F58B-5A1E-D699-4E9662B14AA9}"/>
              </a:ext>
            </a:extLst>
          </p:cNvPr>
          <p:cNvPicPr>
            <a:picLocks noChangeAspect="1"/>
          </p:cNvPicPr>
          <p:nvPr/>
        </p:nvPicPr>
        <p:blipFill>
          <a:blip r:embed="rId2"/>
          <a:stretch>
            <a:fillRect/>
          </a:stretch>
        </p:blipFill>
        <p:spPr>
          <a:xfrm>
            <a:off x="535237" y="1277958"/>
            <a:ext cx="5457939" cy="4704202"/>
          </a:xfrm>
          <a:prstGeom prst="rect">
            <a:avLst/>
          </a:prstGeom>
        </p:spPr>
      </p:pic>
      <p:pic>
        <p:nvPicPr>
          <p:cNvPr id="3" name="Picture 2" descr="A pie chart with numbers and text with Crust in the background&#10;&#10;Description automatically generated">
            <a:extLst>
              <a:ext uri="{FF2B5EF4-FFF2-40B4-BE49-F238E27FC236}">
                <a16:creationId xmlns:a16="http://schemas.microsoft.com/office/drawing/2014/main" id="{876B52EB-2647-0195-4CC8-A43DC3576329}"/>
              </a:ext>
            </a:extLst>
          </p:cNvPr>
          <p:cNvPicPr>
            <a:picLocks noChangeAspect="1"/>
          </p:cNvPicPr>
          <p:nvPr/>
        </p:nvPicPr>
        <p:blipFill>
          <a:blip r:embed="rId3"/>
          <a:stretch>
            <a:fillRect/>
          </a:stretch>
        </p:blipFill>
        <p:spPr>
          <a:xfrm>
            <a:off x="6632154" y="1146277"/>
            <a:ext cx="4716780" cy="4336415"/>
          </a:xfrm>
          <a:prstGeom prst="rect">
            <a:avLst/>
          </a:prstGeom>
        </p:spPr>
      </p:pic>
    </p:spTree>
    <p:extLst>
      <p:ext uri="{BB962C8B-B14F-4D97-AF65-F5344CB8AC3E}">
        <p14:creationId xmlns:p14="http://schemas.microsoft.com/office/powerpoint/2010/main" val="128248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756F-1A74-299D-273C-7F67288E3220}"/>
              </a:ext>
            </a:extLst>
          </p:cNvPr>
          <p:cNvSpPr>
            <a:spLocks noGrp="1"/>
          </p:cNvSpPr>
          <p:nvPr>
            <p:ph type="title"/>
          </p:nvPr>
        </p:nvSpPr>
        <p:spPr>
          <a:xfrm>
            <a:off x="1077362" y="720434"/>
            <a:ext cx="9950103" cy="714061"/>
          </a:xfrm>
        </p:spPr>
        <p:txBody>
          <a:bodyPr/>
          <a:lstStyle/>
          <a:p>
            <a:pPr algn="ctr"/>
            <a:r>
              <a:rPr lang="en-US"/>
              <a:t>Linear Regression</a:t>
            </a:r>
          </a:p>
        </p:txBody>
      </p:sp>
      <p:sp>
        <p:nvSpPr>
          <p:cNvPr id="3" name="Content Placeholder 2">
            <a:extLst>
              <a:ext uri="{FF2B5EF4-FFF2-40B4-BE49-F238E27FC236}">
                <a16:creationId xmlns:a16="http://schemas.microsoft.com/office/drawing/2014/main" id="{A9722290-D326-C05A-66F3-65E59E35E5E4}"/>
              </a:ext>
            </a:extLst>
          </p:cNvPr>
          <p:cNvSpPr>
            <a:spLocks noGrp="1"/>
          </p:cNvSpPr>
          <p:nvPr>
            <p:ph idx="1"/>
          </p:nvPr>
        </p:nvSpPr>
        <p:spPr>
          <a:xfrm>
            <a:off x="1119115" y="1894958"/>
            <a:ext cx="9950103" cy="3670091"/>
          </a:xfrm>
        </p:spPr>
        <p:txBody>
          <a:bodyPr vert="horz" lIns="91440" tIns="45720" rIns="91440" bIns="45720" rtlCol="0" anchor="t">
            <a:normAutofit/>
          </a:bodyPr>
          <a:lstStyle/>
          <a:p>
            <a:r>
              <a:rPr lang="en-US" sz="2000">
                <a:solidFill>
                  <a:srgbClr val="0D0D0D"/>
                </a:solidFill>
                <a:latin typeface="Calibri"/>
                <a:ea typeface="Calibri"/>
                <a:cs typeface="Times New Roman"/>
              </a:rPr>
              <a:t>Linear regression was selected due to its assumption of linearity, observed during data exploration. Its interpretability offers clear insights into variable impacts. Additionally, its simplicity and transparency make it suitable for both technical and non-technical audiences. Serving as a baseline model, linear regression establishes a benchmark for predictive performance comparison with more complex algorithms. </a:t>
            </a:r>
            <a:endParaRPr lang="en-US" sz="2000">
              <a:solidFill>
                <a:srgbClr val="000000"/>
              </a:solidFill>
              <a:latin typeface="Calibri"/>
              <a:ea typeface="Calibri"/>
              <a:cs typeface="Calibri"/>
            </a:endParaRPr>
          </a:p>
          <a:p>
            <a:r>
              <a:rPr lang="en-US" sz="2000">
                <a:solidFill>
                  <a:srgbClr val="0D0D0D"/>
                </a:solidFill>
                <a:latin typeface="Calibri"/>
                <a:ea typeface="Calibri"/>
                <a:cs typeface="Times New Roman"/>
              </a:rPr>
              <a:t>Its computational efficiency is advantageous for large datasets or resource-limited environments. We ensured adherence to statistical assumptions, particularly normality of residuals, to maintain model validity. Stakeholder preferences for a straightforward and interpretable approach further validated the choice.</a:t>
            </a:r>
            <a:endParaRPr lang="en-US" sz="2000">
              <a:latin typeface="Calibri"/>
              <a:ea typeface="Calibri"/>
              <a:cs typeface="Calibri"/>
            </a:endParaRPr>
          </a:p>
          <a:p>
            <a:pPr marL="0" indent="0">
              <a:buNone/>
            </a:pPr>
            <a:endParaRPr lang="en-US" sz="2000">
              <a:latin typeface="Calibri"/>
              <a:ea typeface="Calibri"/>
              <a:cs typeface="Calibri"/>
            </a:endParaRPr>
          </a:p>
        </p:txBody>
      </p:sp>
    </p:spTree>
    <p:extLst>
      <p:ext uri="{BB962C8B-B14F-4D97-AF65-F5344CB8AC3E}">
        <p14:creationId xmlns:p14="http://schemas.microsoft.com/office/powerpoint/2010/main" val="383190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04FD23-B260-2B9F-4D23-7258B23AD8A1}"/>
              </a:ext>
            </a:extLst>
          </p:cNvPr>
          <p:cNvPicPr>
            <a:picLocks noChangeAspect="1"/>
          </p:cNvPicPr>
          <p:nvPr/>
        </p:nvPicPr>
        <p:blipFill>
          <a:blip r:embed="rId3"/>
          <a:stretch>
            <a:fillRect/>
          </a:stretch>
        </p:blipFill>
        <p:spPr>
          <a:xfrm>
            <a:off x="717948" y="736461"/>
            <a:ext cx="9284696" cy="5028719"/>
          </a:xfrm>
          <a:prstGeom prst="rect">
            <a:avLst/>
          </a:prstGeom>
        </p:spPr>
      </p:pic>
    </p:spTree>
    <p:extLst>
      <p:ext uri="{BB962C8B-B14F-4D97-AF65-F5344CB8AC3E}">
        <p14:creationId xmlns:p14="http://schemas.microsoft.com/office/powerpoint/2010/main" val="3114658984"/>
      </p:ext>
    </p:extLst>
  </p:cSld>
  <p:clrMapOvr>
    <a:masterClrMapping/>
  </p:clrMapOvr>
</p:sld>
</file>

<file path=ppt/theme/theme1.xml><?xml version="1.0" encoding="utf-8"?>
<a:theme xmlns:a="http://schemas.openxmlformats.org/drawingml/2006/main" name="Block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812</Words>
  <Application>Microsoft Office PowerPoint</Application>
  <PresentationFormat>Widescreen</PresentationFormat>
  <Paragraphs>47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Amasis MT Pro Black</vt:lpstr>
      <vt:lpstr>Aptos</vt:lpstr>
      <vt:lpstr>Arial</vt:lpstr>
      <vt:lpstr>Avenir Next LT Pro</vt:lpstr>
      <vt:lpstr>Avenir Next LT Pro Light</vt:lpstr>
      <vt:lpstr>Calibri</vt:lpstr>
      <vt:lpstr>BlocksVTI</vt:lpstr>
      <vt:lpstr>Store Inventory Optimization Initiative</vt:lpstr>
      <vt:lpstr>OBJECTIVE</vt:lpstr>
      <vt:lpstr>MODEL SELECTION</vt:lpstr>
      <vt:lpstr>PowerPoint Presentation</vt:lpstr>
      <vt:lpstr>Data Used for Linear Regression</vt:lpstr>
      <vt:lpstr>PowerPoint Presentation</vt:lpstr>
      <vt:lpstr>PowerPoint Presentation</vt:lpstr>
      <vt:lpstr>Linear Regression</vt:lpstr>
      <vt:lpstr>PowerPoint Presentation</vt:lpstr>
      <vt:lpstr>PowerPoint Presentation</vt:lpstr>
      <vt:lpstr>PowerPoint Presentation</vt:lpstr>
      <vt:lpstr>PowerPoint Presentation</vt:lpstr>
      <vt:lpstr>MONTE CARLO SIMULATION</vt:lpstr>
      <vt:lpstr>MONTE CARLO SIMULATION</vt:lpstr>
      <vt:lpstr>MONTE CARLO SIMULATION</vt:lpstr>
      <vt:lpstr>MONTE CARLO SIMULATION</vt:lpstr>
      <vt:lpstr>              RECOMMENDATION    </vt:lpstr>
      <vt:lpstr>Monte Carlo Simulation for Risk Analysis:</vt:lpstr>
      <vt:lpstr>Integrated Approach for Strategic Planning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Inventory Optimization Initiative</dc:title>
  <dc:creator>Snehal</dc:creator>
  <cp:lastModifiedBy>Snehal Thorat</cp:lastModifiedBy>
  <cp:revision>11</cp:revision>
  <dcterms:created xsi:type="dcterms:W3CDTF">2024-04-14T04:15:47Z</dcterms:created>
  <dcterms:modified xsi:type="dcterms:W3CDTF">2024-07-06T00:59:37Z</dcterms:modified>
</cp:coreProperties>
</file>