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30303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768" y="707212"/>
            <a:ext cx="7284084" cy="1116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548" y="2069592"/>
            <a:ext cx="7995284" cy="542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72" y="445008"/>
              <a:ext cx="4867656" cy="733958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9883" y="1128725"/>
            <a:ext cx="6624320" cy="31826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700" spc="-10"/>
              <a:t>Counterfeit</a:t>
            </a:r>
            <a:endParaRPr sz="6700"/>
          </a:p>
          <a:p>
            <a:pPr marL="12700" marR="5080">
              <a:lnSpc>
                <a:spcPct val="104500"/>
              </a:lnSpc>
            </a:pPr>
            <a:r>
              <a:rPr dirty="0" sz="6700"/>
              <a:t>Pharmaceuticals:</a:t>
            </a:r>
            <a:r>
              <a:rPr dirty="0" sz="6700" spc="-70"/>
              <a:t> </a:t>
            </a:r>
            <a:r>
              <a:rPr dirty="0" sz="6700" spc="-50"/>
              <a:t>A </a:t>
            </a:r>
            <a:r>
              <a:rPr dirty="0" sz="6700"/>
              <a:t>Global</a:t>
            </a:r>
            <a:r>
              <a:rPr dirty="0" sz="6700" spc="-5"/>
              <a:t> </a:t>
            </a:r>
            <a:r>
              <a:rPr dirty="0" sz="6700" spc="-10"/>
              <a:t>Threat</a:t>
            </a:r>
            <a:endParaRPr sz="6700"/>
          </a:p>
        </p:txBody>
      </p:sp>
      <p:sp>
        <p:nvSpPr>
          <p:cNvPr id="6" name="object 6" descr=""/>
          <p:cNvSpPr txBox="1"/>
          <p:nvPr/>
        </p:nvSpPr>
        <p:spPr>
          <a:xfrm>
            <a:off x="6429883" y="4697704"/>
            <a:ext cx="6983730" cy="238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00"/>
              </a:spcBef>
            </a:pP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950" spc="-8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pharmaceuticals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are</a:t>
            </a:r>
            <a:r>
              <a:rPr dirty="0" sz="19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a</a:t>
            </a:r>
            <a:r>
              <a:rPr dirty="0" sz="19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growing</a:t>
            </a:r>
            <a:r>
              <a:rPr dirty="0" sz="19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problem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worldwide,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posing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significant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health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risks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economic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losses.</a:t>
            </a:r>
            <a:r>
              <a:rPr dirty="0" sz="1950" spc="-1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These</a:t>
            </a:r>
            <a:r>
              <a:rPr dirty="0" sz="1950" spc="-8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E4DFDF"/>
                </a:solidFill>
                <a:latin typeface="Arial"/>
                <a:cs typeface="Arial"/>
              </a:rPr>
              <a:t>fake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medications</a:t>
            </a:r>
            <a:r>
              <a:rPr dirty="0" sz="1950" spc="-8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can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contain</a:t>
            </a:r>
            <a:r>
              <a:rPr dirty="0" sz="1950" spc="-9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harmful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ingredients,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leading</a:t>
            </a:r>
            <a:r>
              <a:rPr dirty="0" sz="1950" spc="-9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adverse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health</a:t>
            </a:r>
            <a:r>
              <a:rPr dirty="0" sz="1950" spc="-9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effects</a:t>
            </a:r>
            <a:r>
              <a:rPr dirty="0" sz="1950" spc="-8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or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even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death.</a:t>
            </a:r>
            <a:r>
              <a:rPr dirty="0" sz="1950" spc="-10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In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many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cases,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950" spc="-8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origin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of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950" spc="-9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drugs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is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difficult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trace,</a:t>
            </a:r>
            <a:r>
              <a:rPr dirty="0" sz="1950" spc="-8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creating</a:t>
            </a:r>
            <a:r>
              <a:rPr dirty="0" sz="1950" spc="-8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vulnerabilities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in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traditional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supply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chains.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847" y="1409826"/>
            <a:ext cx="9780905" cy="7664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50"/>
              <a:t>Challenges</a:t>
            </a:r>
            <a:r>
              <a:rPr dirty="0" sz="4850" spc="-100"/>
              <a:t> </a:t>
            </a:r>
            <a:r>
              <a:rPr dirty="0" sz="4850"/>
              <a:t>of</a:t>
            </a:r>
            <a:r>
              <a:rPr dirty="0" sz="4850" spc="-55"/>
              <a:t> </a:t>
            </a:r>
            <a:r>
              <a:rPr dirty="0" sz="4850" spc="-25"/>
              <a:t>Traditional</a:t>
            </a:r>
            <a:r>
              <a:rPr dirty="0" sz="4850" spc="-80"/>
              <a:t> </a:t>
            </a:r>
            <a:r>
              <a:rPr dirty="0" sz="4850"/>
              <a:t>Supply</a:t>
            </a:r>
            <a:r>
              <a:rPr dirty="0" sz="4850" spc="-75"/>
              <a:t> </a:t>
            </a:r>
            <a:r>
              <a:rPr dirty="0" sz="4850" spc="-10"/>
              <a:t>Chains</a:t>
            </a:r>
            <a:endParaRPr sz="4850"/>
          </a:p>
        </p:txBody>
      </p:sp>
      <p:sp>
        <p:nvSpPr>
          <p:cNvPr id="3" name="object 3" descr=""/>
          <p:cNvSpPr txBox="1"/>
          <p:nvPr/>
        </p:nvSpPr>
        <p:spPr>
          <a:xfrm>
            <a:off x="942847" y="2811856"/>
            <a:ext cx="2639060" cy="397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Lack</a:t>
            </a:r>
            <a:r>
              <a:rPr dirty="0" sz="24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dirty="0" sz="24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Transparency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2847" y="3420127"/>
            <a:ext cx="3352800" cy="317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795">
              <a:lnSpc>
                <a:spcPct val="132500"/>
              </a:lnSpc>
              <a:spcBef>
                <a:spcPts val="90"/>
              </a:spcBef>
            </a:pP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Traditional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supply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chains</a:t>
            </a:r>
            <a:r>
              <a:rPr dirty="0" sz="1950" spc="-8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often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lack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transparency,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making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it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difficult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track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journey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35">
                <a:solidFill>
                  <a:srgbClr val="E4DFDF"/>
                </a:solidFill>
                <a:latin typeface="Arial"/>
                <a:cs typeface="Arial"/>
              </a:rPr>
              <a:t>of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pharmaceuticals</a:t>
            </a:r>
            <a:r>
              <a:rPr dirty="0" sz="19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E4DFDF"/>
                </a:solidFill>
                <a:latin typeface="Arial"/>
                <a:cs typeface="Arial"/>
              </a:rPr>
              <a:t>from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manufacturers</a:t>
            </a:r>
            <a:r>
              <a:rPr dirty="0" sz="19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consumers.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This</a:t>
            </a:r>
            <a:r>
              <a:rPr dirty="0" sz="195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creates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opportunities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for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32300"/>
              </a:lnSpc>
              <a:spcBef>
                <a:spcPts val="10"/>
              </a:spcBef>
            </a:pP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counterfeiters</a:t>
            </a:r>
            <a:r>
              <a:rPr dirty="0" sz="19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insert</a:t>
            </a:r>
            <a:r>
              <a:rPr dirty="0" sz="1950" spc="-20">
                <a:solidFill>
                  <a:srgbClr val="E4DFDF"/>
                </a:solidFill>
                <a:latin typeface="Arial"/>
                <a:cs typeface="Arial"/>
              </a:rPr>
              <a:t> fake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products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into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supply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chain.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52109" y="2811856"/>
            <a:ext cx="1692275" cy="397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Security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52109" y="3420127"/>
            <a:ext cx="3580129" cy="317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0"/>
              </a:spcBef>
            </a:pP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Data</a:t>
            </a:r>
            <a:r>
              <a:rPr dirty="0" sz="1950" spc="-8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related</a:t>
            </a:r>
            <a:r>
              <a:rPr dirty="0" sz="1950" spc="-8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pharmaceutical transactions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is</a:t>
            </a:r>
            <a:r>
              <a:rPr dirty="0" sz="19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often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stored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in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multiple,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disconnected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systems,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making</a:t>
            </a:r>
            <a:r>
              <a:rPr dirty="0" sz="19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it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vulnerable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to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manipulation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breaches.</a:t>
            </a:r>
            <a:r>
              <a:rPr dirty="0" sz="1950" spc="-9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E4DFDF"/>
                </a:solidFill>
                <a:latin typeface="Arial"/>
                <a:cs typeface="Arial"/>
              </a:rPr>
              <a:t>This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This</a:t>
            </a:r>
            <a:r>
              <a:rPr dirty="0" sz="19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can</a:t>
            </a:r>
            <a:r>
              <a:rPr dirty="0" sz="19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result</a:t>
            </a:r>
            <a:r>
              <a:rPr dirty="0" sz="19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in</a:t>
            </a:r>
            <a:r>
              <a:rPr dirty="0" sz="19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inaccurate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records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compromised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product</a:t>
            </a:r>
            <a:r>
              <a:rPr dirty="0" sz="1950" spc="-10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authenticity.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60991" y="2811856"/>
            <a:ext cx="2464435" cy="397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>
                <a:solidFill>
                  <a:srgbClr val="FFFFFF"/>
                </a:solidFill>
                <a:latin typeface="Carlito"/>
                <a:cs typeface="Carlito"/>
              </a:rPr>
              <a:t>Limited</a:t>
            </a:r>
            <a:r>
              <a:rPr dirty="0" sz="240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rlito"/>
                <a:cs typeface="Carlito"/>
              </a:rPr>
              <a:t>Traceability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60991" y="3420127"/>
            <a:ext cx="3571875" cy="278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500"/>
              </a:lnSpc>
              <a:spcBef>
                <a:spcPts val="90"/>
              </a:spcBef>
            </a:pP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Traditional</a:t>
            </a:r>
            <a:r>
              <a:rPr dirty="0" sz="1950" spc="-8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systems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often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lack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a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comprehensive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9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E4DFDF"/>
                </a:solidFill>
                <a:latin typeface="Arial"/>
                <a:cs typeface="Arial"/>
              </a:rPr>
              <a:t>real-time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view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supply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chain,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making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making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it</a:t>
            </a:r>
            <a:r>
              <a:rPr dirty="0" sz="19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challenging</a:t>
            </a:r>
            <a:r>
              <a:rPr dirty="0" sz="195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identify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identify</a:t>
            </a:r>
            <a:r>
              <a:rPr dirty="0" sz="1950" spc="-10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950" spc="-1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products</a:t>
            </a:r>
            <a:r>
              <a:rPr dirty="0" sz="1950" spc="-9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and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9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trace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them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back</a:t>
            </a:r>
            <a:r>
              <a:rPr dirty="0" sz="19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9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their origin.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0408" y="2171700"/>
              <a:ext cx="5053584" cy="38862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5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Blockchain: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Secure</a:t>
            </a:r>
            <a:r>
              <a:rPr dirty="0" spc="-55"/>
              <a:t> </a:t>
            </a:r>
            <a:r>
              <a:rPr dirty="0" spc="-10"/>
              <a:t>Solution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597408" y="2061972"/>
            <a:ext cx="403860" cy="403860"/>
            <a:chOff x="597408" y="2061972"/>
            <a:chExt cx="403860" cy="403860"/>
          </a:xfrm>
        </p:grpSpPr>
        <p:sp>
          <p:nvSpPr>
            <p:cNvPr id="7" name="object 7" descr=""/>
            <p:cNvSpPr/>
            <p:nvPr/>
          </p:nvSpPr>
          <p:spPr>
            <a:xfrm>
              <a:off x="605028" y="2069592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19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8"/>
                  </a:lnTo>
                  <a:lnTo>
                    <a:pt x="0" y="233172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20"/>
                  </a:lnTo>
                  <a:lnTo>
                    <a:pt x="233133" y="388620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19" y="233172"/>
                  </a:lnTo>
                  <a:lnTo>
                    <a:pt x="388619" y="155448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5028" y="2069592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19">
                  <a:moveTo>
                    <a:pt x="0" y="155448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19" y="155448"/>
                  </a:lnTo>
                  <a:lnTo>
                    <a:pt x="388619" y="233172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20"/>
                  </a:lnTo>
                  <a:lnTo>
                    <a:pt x="155486" y="388620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2"/>
                  </a:lnTo>
                  <a:lnTo>
                    <a:pt x="0" y="155448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20953" y="2098929"/>
            <a:ext cx="1568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1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45209" y="2086101"/>
            <a:ext cx="6596380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E4DFDF"/>
                </a:solidFill>
                <a:latin typeface="Carlito"/>
                <a:cs typeface="Carlito"/>
              </a:rPr>
              <a:t>Decentralized Database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35600"/>
              </a:lnSpc>
              <a:spcBef>
                <a:spcPts val="755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creates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decentralized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immutable</a:t>
            </a:r>
            <a:r>
              <a:rPr dirty="0" sz="1350" spc="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record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all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transactions,</a:t>
            </a:r>
            <a:r>
              <a:rPr dirty="0" sz="1350" spc="-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making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E4DFDF"/>
                </a:solidFill>
                <a:latin typeface="Arial"/>
                <a:cs typeface="Arial"/>
              </a:rPr>
              <a:t>it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virtually impossible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alter or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tamper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with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data.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97408" y="3355847"/>
            <a:ext cx="403860" cy="403860"/>
            <a:chOff x="597408" y="3355847"/>
            <a:chExt cx="403860" cy="403860"/>
          </a:xfrm>
        </p:grpSpPr>
        <p:sp>
          <p:nvSpPr>
            <p:cNvPr id="12" name="object 12" descr=""/>
            <p:cNvSpPr/>
            <p:nvPr/>
          </p:nvSpPr>
          <p:spPr>
            <a:xfrm>
              <a:off x="605028" y="3363467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8"/>
                  </a:lnTo>
                  <a:lnTo>
                    <a:pt x="0" y="233172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20"/>
                  </a:lnTo>
                  <a:lnTo>
                    <a:pt x="233133" y="388620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19" y="233172"/>
                  </a:lnTo>
                  <a:lnTo>
                    <a:pt x="388619" y="155448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5028" y="3363467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55448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19" y="155448"/>
                  </a:lnTo>
                  <a:lnTo>
                    <a:pt x="388619" y="233172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20"/>
                  </a:lnTo>
                  <a:lnTo>
                    <a:pt x="155486" y="388620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2"/>
                  </a:lnTo>
                  <a:lnTo>
                    <a:pt x="0" y="155448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20953" y="3392499"/>
            <a:ext cx="15748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2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45209" y="3379977"/>
            <a:ext cx="6589395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0">
                <a:solidFill>
                  <a:srgbClr val="E4DFDF"/>
                </a:solidFill>
                <a:latin typeface="Carlito"/>
                <a:cs typeface="Carlito"/>
              </a:rPr>
              <a:t>Transparency</a:t>
            </a:r>
            <a:r>
              <a:rPr dirty="0" sz="1700" spc="-15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700">
                <a:solidFill>
                  <a:srgbClr val="E4DFDF"/>
                </a:solidFill>
                <a:latin typeface="Carlito"/>
                <a:cs typeface="Carlito"/>
              </a:rPr>
              <a:t>and</a:t>
            </a:r>
            <a:r>
              <a:rPr dirty="0" sz="1700" spc="-20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700" spc="-10">
                <a:solidFill>
                  <a:srgbClr val="E4DFDF"/>
                </a:solidFill>
                <a:latin typeface="Carlito"/>
                <a:cs typeface="Carlito"/>
              </a:rPr>
              <a:t>Traceability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Every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transaction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is</a:t>
            </a:r>
            <a:r>
              <a:rPr dirty="0" sz="13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recorded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on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blockchain,</a:t>
            </a:r>
            <a:r>
              <a:rPr dirty="0" sz="13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providing</a:t>
            </a:r>
            <a:r>
              <a:rPr dirty="0" sz="1350" spc="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complete transparency </a:t>
            </a:r>
            <a:r>
              <a:rPr dirty="0" sz="1350" spc="-25">
                <a:solidFill>
                  <a:srgbClr val="E4DFDF"/>
                </a:solidFill>
                <a:latin typeface="Arial"/>
                <a:cs typeface="Arial"/>
              </a:rPr>
              <a:t>and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enabling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real-time tracking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pharmaceutical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products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from origin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destination.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97408" y="4649723"/>
            <a:ext cx="403860" cy="403860"/>
            <a:chOff x="597408" y="4649723"/>
            <a:chExt cx="403860" cy="403860"/>
          </a:xfrm>
        </p:grpSpPr>
        <p:sp>
          <p:nvSpPr>
            <p:cNvPr id="17" name="object 17" descr=""/>
            <p:cNvSpPr/>
            <p:nvPr/>
          </p:nvSpPr>
          <p:spPr>
            <a:xfrm>
              <a:off x="605028" y="4657343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7"/>
                  </a:lnTo>
                  <a:lnTo>
                    <a:pt x="0" y="233171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19"/>
                  </a:lnTo>
                  <a:lnTo>
                    <a:pt x="233133" y="388619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19" y="233171"/>
                  </a:lnTo>
                  <a:lnTo>
                    <a:pt x="388619" y="155447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5028" y="4657343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55447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19" y="155447"/>
                  </a:lnTo>
                  <a:lnTo>
                    <a:pt x="388619" y="233171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19"/>
                  </a:lnTo>
                  <a:lnTo>
                    <a:pt x="155486" y="388619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1"/>
                  </a:lnTo>
                  <a:lnTo>
                    <a:pt x="0" y="155447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20953" y="4687061"/>
            <a:ext cx="1568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3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45209" y="4673853"/>
            <a:ext cx="7132320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E4DFDF"/>
                </a:solidFill>
                <a:latin typeface="Carlito"/>
                <a:cs typeface="Carlito"/>
              </a:rPr>
              <a:t>Enhanced</a:t>
            </a:r>
            <a:r>
              <a:rPr dirty="0" sz="1700" spc="-70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700" spc="-10">
                <a:solidFill>
                  <a:srgbClr val="E4DFDF"/>
                </a:solidFill>
                <a:latin typeface="Carlito"/>
                <a:cs typeface="Carlito"/>
              </a:rPr>
              <a:t>Security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35600"/>
              </a:lnSpc>
              <a:spcBef>
                <a:spcPts val="760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 decentralized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nature</a:t>
            </a:r>
            <a:r>
              <a:rPr dirty="0" sz="1350" spc="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makes it</a:t>
            </a:r>
            <a:r>
              <a:rPr dirty="0" sz="13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highly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resistant</a:t>
            </a:r>
            <a:r>
              <a:rPr dirty="0" sz="1350" spc="-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hacking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manipulation,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manipulation,</a:t>
            </a:r>
            <a:r>
              <a:rPr dirty="0" sz="1350" spc="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ensuring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integrity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data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authenticity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pharmaceuticals.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97408" y="5943600"/>
            <a:ext cx="403860" cy="403860"/>
            <a:chOff x="597408" y="5943600"/>
            <a:chExt cx="403860" cy="403860"/>
          </a:xfrm>
        </p:grpSpPr>
        <p:sp>
          <p:nvSpPr>
            <p:cNvPr id="22" name="object 22" descr=""/>
            <p:cNvSpPr/>
            <p:nvPr/>
          </p:nvSpPr>
          <p:spPr>
            <a:xfrm>
              <a:off x="605028" y="595122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7"/>
                  </a:lnTo>
                  <a:lnTo>
                    <a:pt x="0" y="233171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19"/>
                  </a:lnTo>
                  <a:lnTo>
                    <a:pt x="233133" y="388619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19" y="233171"/>
                  </a:lnTo>
                  <a:lnTo>
                    <a:pt x="388619" y="155447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5028" y="595122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55447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19" y="155447"/>
                  </a:lnTo>
                  <a:lnTo>
                    <a:pt x="388619" y="233171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19"/>
                  </a:lnTo>
                  <a:lnTo>
                    <a:pt x="155486" y="388619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1"/>
                  </a:lnTo>
                  <a:lnTo>
                    <a:pt x="0" y="155447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20953" y="5980938"/>
            <a:ext cx="1568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4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45209" y="5967425"/>
            <a:ext cx="7016115" cy="1219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E4DFDF"/>
                </a:solidFill>
                <a:latin typeface="Carlito"/>
                <a:cs typeface="Carlito"/>
              </a:rPr>
              <a:t>Improved</a:t>
            </a:r>
            <a:r>
              <a:rPr dirty="0" sz="1700" spc="-90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700" spc="-20">
                <a:solidFill>
                  <a:srgbClr val="E4DFDF"/>
                </a:solidFill>
                <a:latin typeface="Carlito"/>
                <a:cs typeface="Carlito"/>
              </a:rPr>
              <a:t>Trust</a:t>
            </a:r>
            <a:endParaRPr sz="1700">
              <a:latin typeface="Carlito"/>
              <a:cs typeface="Carlito"/>
            </a:endParaRPr>
          </a:p>
          <a:p>
            <a:pPr algn="just" marL="12700" marR="5080">
              <a:lnSpc>
                <a:spcPct val="135500"/>
              </a:lnSpc>
              <a:spcBef>
                <a:spcPts val="760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350" spc="-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fosters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trust</a:t>
            </a:r>
            <a:r>
              <a:rPr dirty="0" sz="13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among</a:t>
            </a:r>
            <a:r>
              <a:rPr dirty="0" sz="1350" spc="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all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participants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in</a:t>
            </a:r>
            <a:r>
              <a:rPr dirty="0" sz="13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supply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chain, including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manufacturers,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manufacturers, distributors,</a:t>
            </a:r>
            <a:r>
              <a:rPr dirty="0" sz="13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consumers,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by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providing</a:t>
            </a:r>
            <a:r>
              <a:rPr dirty="0" sz="1350" spc="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secure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transparent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platform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platform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for</a:t>
            </a:r>
            <a:r>
              <a:rPr dirty="0" sz="13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tracking</a:t>
            </a:r>
            <a:r>
              <a:rPr dirty="0" sz="1350" spc="-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products.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0408" y="2287523"/>
              <a:ext cx="5053584" cy="36545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2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Tracking</a:t>
            </a:r>
            <a:r>
              <a:rPr dirty="0" spc="-100"/>
              <a:t> </a:t>
            </a:r>
            <a:r>
              <a:rPr dirty="0"/>
              <a:t>Pharmaceutical</a:t>
            </a:r>
            <a:r>
              <a:rPr dirty="0" spc="-135"/>
              <a:t> </a:t>
            </a:r>
            <a:r>
              <a:rPr dirty="0" spc="-10"/>
              <a:t>Transactions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661416" y="1711451"/>
            <a:ext cx="978535" cy="5607050"/>
            <a:chOff x="661416" y="1711451"/>
            <a:chExt cx="978535" cy="5607050"/>
          </a:xfrm>
        </p:grpSpPr>
        <p:sp>
          <p:nvSpPr>
            <p:cNvPr id="7" name="object 7" descr=""/>
            <p:cNvSpPr/>
            <p:nvPr/>
          </p:nvSpPr>
          <p:spPr>
            <a:xfrm>
              <a:off x="851916" y="1711451"/>
              <a:ext cx="22860" cy="5607050"/>
            </a:xfrm>
            <a:custGeom>
              <a:avLst/>
              <a:gdLst/>
              <a:ahLst/>
              <a:cxnLst/>
              <a:rect l="l" t="t" r="r" b="b"/>
              <a:pathLst>
                <a:path w="22859" h="5607050">
                  <a:moveTo>
                    <a:pt x="17741" y="0"/>
                  </a:moveTo>
                  <a:lnTo>
                    <a:pt x="5118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5601677"/>
                  </a:lnTo>
                  <a:lnTo>
                    <a:pt x="5118" y="5606796"/>
                  </a:lnTo>
                  <a:lnTo>
                    <a:pt x="17741" y="5606796"/>
                  </a:lnTo>
                  <a:lnTo>
                    <a:pt x="22859" y="5601677"/>
                  </a:lnTo>
                  <a:lnTo>
                    <a:pt x="22859" y="5079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FFFFFF">
                <a:alpha val="23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34796" y="2087879"/>
              <a:ext cx="605155" cy="22860"/>
            </a:xfrm>
            <a:custGeom>
              <a:avLst/>
              <a:gdLst/>
              <a:ahLst/>
              <a:cxnLst/>
              <a:rect l="l" t="t" r="r" b="b"/>
              <a:pathLst>
                <a:path w="605155" h="22860">
                  <a:moveTo>
                    <a:pt x="599947" y="0"/>
                  </a:moveTo>
                  <a:lnTo>
                    <a:pt x="5118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118" y="22860"/>
                  </a:lnTo>
                  <a:lnTo>
                    <a:pt x="599947" y="22860"/>
                  </a:lnTo>
                  <a:lnTo>
                    <a:pt x="605028" y="17780"/>
                  </a:lnTo>
                  <a:lnTo>
                    <a:pt x="605028" y="5080"/>
                  </a:lnTo>
                  <a:lnTo>
                    <a:pt x="599947" y="0"/>
                  </a:lnTo>
                  <a:close/>
                </a:path>
              </a:pathLst>
            </a:custGeom>
            <a:solidFill>
              <a:srgbClr val="FB83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9036" y="190499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19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8"/>
                  </a:lnTo>
                  <a:lnTo>
                    <a:pt x="0" y="233172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20"/>
                  </a:lnTo>
                  <a:lnTo>
                    <a:pt x="233133" y="388620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20" y="233172"/>
                  </a:lnTo>
                  <a:lnTo>
                    <a:pt x="388620" y="155448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9036" y="190499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19">
                  <a:moveTo>
                    <a:pt x="0" y="155448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20" y="155448"/>
                  </a:lnTo>
                  <a:lnTo>
                    <a:pt x="388620" y="233172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20"/>
                  </a:lnTo>
                  <a:lnTo>
                    <a:pt x="155486" y="388620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2"/>
                  </a:lnTo>
                  <a:lnTo>
                    <a:pt x="0" y="155448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85876" y="1934972"/>
            <a:ext cx="1568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1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93570" y="1899869"/>
            <a:ext cx="6454775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E4DFDF"/>
                </a:solidFill>
                <a:latin typeface="Carlito"/>
                <a:cs typeface="Carlito"/>
              </a:rPr>
              <a:t>Manufacturing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35600"/>
              </a:lnSpc>
              <a:spcBef>
                <a:spcPts val="760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Pharmaceutical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manufacturers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can</a:t>
            </a:r>
            <a:r>
              <a:rPr dirty="0" sz="1350" spc="-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record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production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details and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batch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numbers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numbers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medications</a:t>
            </a:r>
            <a:r>
              <a:rPr dirty="0" sz="1350" spc="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on the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blockchain.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61416" y="3342132"/>
            <a:ext cx="978535" cy="403860"/>
            <a:chOff x="661416" y="3342132"/>
            <a:chExt cx="978535" cy="403860"/>
          </a:xfrm>
        </p:grpSpPr>
        <p:sp>
          <p:nvSpPr>
            <p:cNvPr id="14" name="object 14" descr=""/>
            <p:cNvSpPr/>
            <p:nvPr/>
          </p:nvSpPr>
          <p:spPr>
            <a:xfrm>
              <a:off x="1034796" y="3532632"/>
              <a:ext cx="605155" cy="22860"/>
            </a:xfrm>
            <a:custGeom>
              <a:avLst/>
              <a:gdLst/>
              <a:ahLst/>
              <a:cxnLst/>
              <a:rect l="l" t="t" r="r" b="b"/>
              <a:pathLst>
                <a:path w="605155" h="22860">
                  <a:moveTo>
                    <a:pt x="599947" y="0"/>
                  </a:moveTo>
                  <a:lnTo>
                    <a:pt x="5118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118" y="22859"/>
                  </a:lnTo>
                  <a:lnTo>
                    <a:pt x="599947" y="22859"/>
                  </a:lnTo>
                  <a:lnTo>
                    <a:pt x="605028" y="17779"/>
                  </a:lnTo>
                  <a:lnTo>
                    <a:pt x="605028" y="5079"/>
                  </a:lnTo>
                  <a:lnTo>
                    <a:pt x="599947" y="0"/>
                  </a:lnTo>
                  <a:close/>
                </a:path>
              </a:pathLst>
            </a:custGeom>
            <a:solidFill>
              <a:srgbClr val="FB83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69036" y="3349752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8"/>
                  </a:lnTo>
                  <a:lnTo>
                    <a:pt x="0" y="233172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20"/>
                  </a:lnTo>
                  <a:lnTo>
                    <a:pt x="233133" y="388620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20" y="233172"/>
                  </a:lnTo>
                  <a:lnTo>
                    <a:pt x="388620" y="155448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69036" y="3349752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55448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20" y="155448"/>
                  </a:lnTo>
                  <a:lnTo>
                    <a:pt x="388620" y="233172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20"/>
                  </a:lnTo>
                  <a:lnTo>
                    <a:pt x="155486" y="388620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2"/>
                  </a:lnTo>
                  <a:lnTo>
                    <a:pt x="0" y="155448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85876" y="3379978"/>
            <a:ext cx="1568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2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893570" y="3345560"/>
            <a:ext cx="5689600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E4DFDF"/>
                </a:solidFill>
                <a:latin typeface="Carlito"/>
                <a:cs typeface="Carlito"/>
              </a:rPr>
              <a:t>Distribution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35600"/>
              </a:lnSpc>
              <a:spcBef>
                <a:spcPts val="760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Distributors</a:t>
            </a:r>
            <a:r>
              <a:rPr dirty="0" sz="1350" spc="-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can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track</a:t>
            </a:r>
            <a:r>
              <a:rPr dirty="0" sz="13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movement</a:t>
            </a:r>
            <a:r>
              <a:rPr dirty="0" sz="1350" spc="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medications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from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manufacturers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E4DFDF"/>
                </a:solidFill>
                <a:latin typeface="Arial"/>
                <a:cs typeface="Arial"/>
              </a:rPr>
              <a:t>to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wholesalers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retailers,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recording each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transaction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blockchain.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61416" y="4786884"/>
            <a:ext cx="978535" cy="403860"/>
            <a:chOff x="661416" y="4786884"/>
            <a:chExt cx="978535" cy="403860"/>
          </a:xfrm>
        </p:grpSpPr>
        <p:sp>
          <p:nvSpPr>
            <p:cNvPr id="20" name="object 20" descr=""/>
            <p:cNvSpPr/>
            <p:nvPr/>
          </p:nvSpPr>
          <p:spPr>
            <a:xfrm>
              <a:off x="1034796" y="4977384"/>
              <a:ext cx="605155" cy="22860"/>
            </a:xfrm>
            <a:custGeom>
              <a:avLst/>
              <a:gdLst/>
              <a:ahLst/>
              <a:cxnLst/>
              <a:rect l="l" t="t" r="r" b="b"/>
              <a:pathLst>
                <a:path w="605155" h="22860">
                  <a:moveTo>
                    <a:pt x="599947" y="0"/>
                  </a:moveTo>
                  <a:lnTo>
                    <a:pt x="5118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118" y="22859"/>
                  </a:lnTo>
                  <a:lnTo>
                    <a:pt x="599947" y="22859"/>
                  </a:lnTo>
                  <a:lnTo>
                    <a:pt x="605028" y="17779"/>
                  </a:lnTo>
                  <a:lnTo>
                    <a:pt x="605028" y="5079"/>
                  </a:lnTo>
                  <a:lnTo>
                    <a:pt x="599947" y="0"/>
                  </a:lnTo>
                  <a:close/>
                </a:path>
              </a:pathLst>
            </a:custGeom>
            <a:solidFill>
              <a:srgbClr val="FB83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9036" y="4794504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8"/>
                  </a:lnTo>
                  <a:lnTo>
                    <a:pt x="0" y="233172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20"/>
                  </a:lnTo>
                  <a:lnTo>
                    <a:pt x="233133" y="388620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20" y="233172"/>
                  </a:lnTo>
                  <a:lnTo>
                    <a:pt x="388620" y="155448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9036" y="4794504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55448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20" y="155448"/>
                  </a:lnTo>
                  <a:lnTo>
                    <a:pt x="388620" y="233172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20"/>
                  </a:lnTo>
                  <a:lnTo>
                    <a:pt x="155486" y="388620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2"/>
                  </a:lnTo>
                  <a:lnTo>
                    <a:pt x="0" y="155448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85876" y="4825365"/>
            <a:ext cx="1568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3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893570" y="4790388"/>
            <a:ext cx="6498590" cy="939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E4DFDF"/>
                </a:solidFill>
                <a:latin typeface="Carlito"/>
                <a:cs typeface="Carlito"/>
              </a:rPr>
              <a:t>Retail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35600"/>
              </a:lnSpc>
              <a:spcBef>
                <a:spcPts val="760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Retailers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can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use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verify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authenticity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pharmaceuticals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ensure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ensure</a:t>
            </a:r>
            <a:r>
              <a:rPr dirty="0" sz="13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they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are not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350" spc="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before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dispensing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them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to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patients.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61416" y="6233159"/>
            <a:ext cx="978535" cy="403860"/>
            <a:chOff x="661416" y="6233159"/>
            <a:chExt cx="978535" cy="403860"/>
          </a:xfrm>
        </p:grpSpPr>
        <p:sp>
          <p:nvSpPr>
            <p:cNvPr id="26" name="object 26" descr=""/>
            <p:cNvSpPr/>
            <p:nvPr/>
          </p:nvSpPr>
          <p:spPr>
            <a:xfrm>
              <a:off x="1034796" y="6423659"/>
              <a:ext cx="605155" cy="22860"/>
            </a:xfrm>
            <a:custGeom>
              <a:avLst/>
              <a:gdLst/>
              <a:ahLst/>
              <a:cxnLst/>
              <a:rect l="l" t="t" r="r" b="b"/>
              <a:pathLst>
                <a:path w="605155" h="22860">
                  <a:moveTo>
                    <a:pt x="599947" y="0"/>
                  </a:moveTo>
                  <a:lnTo>
                    <a:pt x="5118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118" y="22859"/>
                  </a:lnTo>
                  <a:lnTo>
                    <a:pt x="599947" y="22859"/>
                  </a:lnTo>
                  <a:lnTo>
                    <a:pt x="605028" y="17779"/>
                  </a:lnTo>
                  <a:lnTo>
                    <a:pt x="605028" y="5079"/>
                  </a:lnTo>
                  <a:lnTo>
                    <a:pt x="599947" y="0"/>
                  </a:lnTo>
                  <a:close/>
                </a:path>
              </a:pathLst>
            </a:custGeom>
            <a:solidFill>
              <a:srgbClr val="FB83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69036" y="624077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233133" y="0"/>
                  </a:moveTo>
                  <a:lnTo>
                    <a:pt x="155486" y="0"/>
                  </a:lnTo>
                  <a:lnTo>
                    <a:pt x="106343" y="7924"/>
                  </a:lnTo>
                  <a:lnTo>
                    <a:pt x="63661" y="29992"/>
                  </a:lnTo>
                  <a:lnTo>
                    <a:pt x="30002" y="63642"/>
                  </a:lnTo>
                  <a:lnTo>
                    <a:pt x="7927" y="106314"/>
                  </a:lnTo>
                  <a:lnTo>
                    <a:pt x="0" y="155448"/>
                  </a:lnTo>
                  <a:lnTo>
                    <a:pt x="0" y="233172"/>
                  </a:lnTo>
                  <a:lnTo>
                    <a:pt x="7927" y="282305"/>
                  </a:lnTo>
                  <a:lnTo>
                    <a:pt x="30002" y="324977"/>
                  </a:lnTo>
                  <a:lnTo>
                    <a:pt x="63661" y="358627"/>
                  </a:lnTo>
                  <a:lnTo>
                    <a:pt x="106343" y="380695"/>
                  </a:lnTo>
                  <a:lnTo>
                    <a:pt x="155486" y="388620"/>
                  </a:lnTo>
                  <a:lnTo>
                    <a:pt x="233133" y="388620"/>
                  </a:lnTo>
                  <a:lnTo>
                    <a:pt x="282276" y="380695"/>
                  </a:lnTo>
                  <a:lnTo>
                    <a:pt x="324958" y="358627"/>
                  </a:lnTo>
                  <a:lnTo>
                    <a:pt x="358617" y="324977"/>
                  </a:lnTo>
                  <a:lnTo>
                    <a:pt x="380692" y="282305"/>
                  </a:lnTo>
                  <a:lnTo>
                    <a:pt x="388620" y="233172"/>
                  </a:lnTo>
                  <a:lnTo>
                    <a:pt x="388620" y="155448"/>
                  </a:lnTo>
                  <a:lnTo>
                    <a:pt x="380692" y="106314"/>
                  </a:lnTo>
                  <a:lnTo>
                    <a:pt x="358617" y="63642"/>
                  </a:lnTo>
                  <a:lnTo>
                    <a:pt x="324958" y="29992"/>
                  </a:lnTo>
                  <a:lnTo>
                    <a:pt x="282276" y="7924"/>
                  </a:lnTo>
                  <a:lnTo>
                    <a:pt x="23313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69036" y="624077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55448"/>
                  </a:moveTo>
                  <a:lnTo>
                    <a:pt x="7927" y="106314"/>
                  </a:lnTo>
                  <a:lnTo>
                    <a:pt x="30002" y="63642"/>
                  </a:lnTo>
                  <a:lnTo>
                    <a:pt x="63661" y="29992"/>
                  </a:lnTo>
                  <a:lnTo>
                    <a:pt x="106343" y="7924"/>
                  </a:lnTo>
                  <a:lnTo>
                    <a:pt x="155486" y="0"/>
                  </a:lnTo>
                  <a:lnTo>
                    <a:pt x="233133" y="0"/>
                  </a:lnTo>
                  <a:lnTo>
                    <a:pt x="282276" y="7924"/>
                  </a:lnTo>
                  <a:lnTo>
                    <a:pt x="324958" y="29992"/>
                  </a:lnTo>
                  <a:lnTo>
                    <a:pt x="358617" y="63642"/>
                  </a:lnTo>
                  <a:lnTo>
                    <a:pt x="380692" y="106314"/>
                  </a:lnTo>
                  <a:lnTo>
                    <a:pt x="388620" y="155448"/>
                  </a:lnTo>
                  <a:lnTo>
                    <a:pt x="388620" y="233172"/>
                  </a:lnTo>
                  <a:lnTo>
                    <a:pt x="380692" y="282305"/>
                  </a:lnTo>
                  <a:lnTo>
                    <a:pt x="358617" y="324977"/>
                  </a:lnTo>
                  <a:lnTo>
                    <a:pt x="324958" y="358627"/>
                  </a:lnTo>
                  <a:lnTo>
                    <a:pt x="282276" y="380695"/>
                  </a:lnTo>
                  <a:lnTo>
                    <a:pt x="233133" y="388620"/>
                  </a:lnTo>
                  <a:lnTo>
                    <a:pt x="155486" y="388620"/>
                  </a:lnTo>
                  <a:lnTo>
                    <a:pt x="106343" y="380695"/>
                  </a:lnTo>
                  <a:lnTo>
                    <a:pt x="63661" y="358627"/>
                  </a:lnTo>
                  <a:lnTo>
                    <a:pt x="30002" y="324977"/>
                  </a:lnTo>
                  <a:lnTo>
                    <a:pt x="7927" y="282305"/>
                  </a:lnTo>
                  <a:lnTo>
                    <a:pt x="0" y="233172"/>
                  </a:lnTo>
                  <a:lnTo>
                    <a:pt x="0" y="155448"/>
                  </a:lnTo>
                  <a:close/>
                </a:path>
              </a:pathLst>
            </a:custGeom>
            <a:ln w="1524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85876" y="6270497"/>
            <a:ext cx="1568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E4DFDF"/>
                </a:solidFill>
                <a:latin typeface="Carlito"/>
                <a:cs typeface="Carlito"/>
              </a:rPr>
              <a:t>4</a:t>
            </a:r>
            <a:endParaRPr sz="2050">
              <a:latin typeface="Carlito"/>
              <a:cs typeface="Carlito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893570" y="6235953"/>
            <a:ext cx="64636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E4DFDF"/>
                </a:solidFill>
                <a:latin typeface="Carlito"/>
                <a:cs typeface="Carlito"/>
              </a:rPr>
              <a:t>Consumer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35500"/>
              </a:lnSpc>
              <a:spcBef>
                <a:spcPts val="765"/>
              </a:spcBef>
            </a:pP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Consumers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can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access</a:t>
            </a:r>
            <a:r>
              <a:rPr dirty="0" sz="135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information</a:t>
            </a:r>
            <a:r>
              <a:rPr dirty="0" sz="1350" spc="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about</a:t>
            </a:r>
            <a:r>
              <a:rPr dirty="0" sz="1350" spc="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 origin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journey of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their</a:t>
            </a:r>
            <a:r>
              <a:rPr dirty="0" sz="1350" spc="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medications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medications through</a:t>
            </a:r>
            <a:r>
              <a:rPr dirty="0" sz="1350" spc="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mobile</a:t>
            </a:r>
            <a:r>
              <a:rPr dirty="0" sz="1350" spc="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app</a:t>
            </a:r>
            <a:r>
              <a:rPr dirty="0" sz="1350" spc="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or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website</a:t>
            </a:r>
            <a:r>
              <a:rPr dirty="0" sz="1350" spc="2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linked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350" spc="-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E4DFDF"/>
                </a:solidFill>
                <a:latin typeface="Arial"/>
                <a:cs typeface="Arial"/>
              </a:rPr>
              <a:t>the </a:t>
            </a:r>
            <a:r>
              <a:rPr dirty="0" sz="1350" spc="-10">
                <a:solidFill>
                  <a:srgbClr val="E4DFDF"/>
                </a:solidFill>
                <a:latin typeface="Arial"/>
                <a:cs typeface="Arial"/>
              </a:rPr>
              <a:t>blockchain.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205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4417" y="2693924"/>
            <a:ext cx="7128509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50"/>
              <a:t>Ensuring</a:t>
            </a:r>
            <a:r>
              <a:rPr dirty="0" sz="3450" spc="-5"/>
              <a:t> </a:t>
            </a:r>
            <a:r>
              <a:rPr dirty="0" sz="3450"/>
              <a:t>Authenticity and</a:t>
            </a:r>
            <a:r>
              <a:rPr dirty="0" sz="3450" spc="-20"/>
              <a:t> </a:t>
            </a:r>
            <a:r>
              <a:rPr dirty="0" sz="3450" spc="-10"/>
              <a:t>Transparency</a:t>
            </a:r>
            <a:endParaRPr sz="34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6311" y="3508247"/>
            <a:ext cx="880872" cy="423519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721734" y="3708019"/>
            <a:ext cx="8256905" cy="3766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 spc="-10">
                <a:solidFill>
                  <a:srgbClr val="E4DFDF"/>
                </a:solidFill>
                <a:latin typeface="Carlito"/>
                <a:cs typeface="Carlito"/>
              </a:rPr>
              <a:t>Product</a:t>
            </a:r>
            <a:r>
              <a:rPr dirty="0" sz="1750" spc="-50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Carlito"/>
                <a:cs typeface="Carlito"/>
              </a:rPr>
              <a:t>Authentication</a:t>
            </a:r>
            <a:endParaRPr sz="1750">
              <a:latin typeface="Carlito"/>
              <a:cs typeface="Carlito"/>
            </a:endParaRPr>
          </a:p>
          <a:p>
            <a:pPr marL="12700" marR="5080">
              <a:lnSpc>
                <a:spcPct val="130700"/>
              </a:lnSpc>
              <a:spcBef>
                <a:spcPts val="740"/>
              </a:spcBef>
            </a:pP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enables</a:t>
            </a:r>
            <a:r>
              <a:rPr dirty="0" sz="140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40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creation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unique</a:t>
            </a:r>
            <a:r>
              <a:rPr dirty="0" sz="140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digital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signatures</a:t>
            </a:r>
            <a:r>
              <a:rPr dirty="0" sz="140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for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each</a:t>
            </a:r>
            <a:r>
              <a:rPr dirty="0" sz="140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pharmaceutical</a:t>
            </a:r>
            <a:r>
              <a:rPr dirty="0" sz="140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product,</a:t>
            </a:r>
            <a:r>
              <a:rPr dirty="0" sz="140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ensuring</a:t>
            </a:r>
            <a:r>
              <a:rPr dirty="0" sz="140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E4DFDF"/>
                </a:solidFill>
                <a:latin typeface="Arial"/>
                <a:cs typeface="Arial"/>
              </a:rPr>
              <a:t>its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ensuring</a:t>
            </a:r>
            <a:r>
              <a:rPr dirty="0" sz="140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its</a:t>
            </a:r>
            <a:r>
              <a:rPr dirty="0" sz="140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authenticity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traceability.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50" spc="-25">
                <a:solidFill>
                  <a:srgbClr val="E4DFDF"/>
                </a:solidFill>
                <a:latin typeface="Carlito"/>
                <a:cs typeface="Carlito"/>
              </a:rPr>
              <a:t>Transparency</a:t>
            </a:r>
            <a:r>
              <a:rPr dirty="0" sz="1750" spc="-40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750">
                <a:solidFill>
                  <a:srgbClr val="E4DFDF"/>
                </a:solidFill>
                <a:latin typeface="Carlito"/>
                <a:cs typeface="Carlito"/>
              </a:rPr>
              <a:t>for</a:t>
            </a:r>
            <a:r>
              <a:rPr dirty="0" sz="1750" spc="-45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Carlito"/>
                <a:cs typeface="Carlito"/>
              </a:rPr>
              <a:t>Stakeholders</a:t>
            </a:r>
            <a:endParaRPr sz="1750">
              <a:latin typeface="Carlito"/>
              <a:cs typeface="Carlito"/>
            </a:endParaRPr>
          </a:p>
          <a:p>
            <a:pPr marL="12700" marR="55244">
              <a:lnSpc>
                <a:spcPct val="130700"/>
              </a:lnSpc>
              <a:spcBef>
                <a:spcPts val="735"/>
              </a:spcBef>
            </a:pP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All</a:t>
            </a:r>
            <a:r>
              <a:rPr dirty="0" sz="140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stakeholders,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including</a:t>
            </a:r>
            <a:r>
              <a:rPr dirty="0" sz="140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manufacturers,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distributors,</a:t>
            </a:r>
            <a:r>
              <a:rPr dirty="0" sz="140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regulators,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consumers,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can</a:t>
            </a:r>
            <a:r>
              <a:rPr dirty="0" sz="140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access</a:t>
            </a:r>
            <a:r>
              <a:rPr dirty="0" sz="140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verify information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about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40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origin,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E4DFDF"/>
                </a:solidFill>
                <a:latin typeface="Arial"/>
                <a:cs typeface="Arial"/>
              </a:rPr>
              <a:t>journey,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authenticity</a:t>
            </a:r>
            <a:r>
              <a:rPr dirty="0" sz="140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400" spc="-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pharmaceuticals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through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40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blockchain.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50" spc="-25">
                <a:solidFill>
                  <a:srgbClr val="E4DFDF"/>
                </a:solidFill>
                <a:latin typeface="Carlito"/>
                <a:cs typeface="Carlito"/>
              </a:rPr>
              <a:t>Real-</a:t>
            </a:r>
            <a:r>
              <a:rPr dirty="0" sz="1750">
                <a:solidFill>
                  <a:srgbClr val="E4DFDF"/>
                </a:solidFill>
                <a:latin typeface="Carlito"/>
                <a:cs typeface="Carlito"/>
              </a:rPr>
              <a:t>Time</a:t>
            </a:r>
            <a:r>
              <a:rPr dirty="0" sz="1750" spc="-10">
                <a:solidFill>
                  <a:srgbClr val="E4DFDF"/>
                </a:solidFill>
                <a:latin typeface="Carlito"/>
                <a:cs typeface="Carlito"/>
              </a:rPr>
              <a:t> Monitoring</a:t>
            </a:r>
            <a:endParaRPr sz="1750">
              <a:latin typeface="Carlito"/>
              <a:cs typeface="Carlito"/>
            </a:endParaRPr>
          </a:p>
          <a:p>
            <a:pPr marL="12700" marR="678180">
              <a:lnSpc>
                <a:spcPct val="130700"/>
              </a:lnSpc>
              <a:spcBef>
                <a:spcPts val="740"/>
              </a:spcBef>
            </a:pP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provides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real-time</a:t>
            </a:r>
            <a:r>
              <a:rPr dirty="0" sz="1400" spc="-7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visibility</a:t>
            </a:r>
            <a:r>
              <a:rPr dirty="0" sz="1400" spc="-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into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40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supply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chain,</a:t>
            </a:r>
            <a:r>
              <a:rPr dirty="0" sz="140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allowing</a:t>
            </a:r>
            <a:r>
              <a:rPr dirty="0" sz="140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stakeholders</a:t>
            </a:r>
            <a:r>
              <a:rPr dirty="0" sz="140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monitor</a:t>
            </a:r>
            <a:r>
              <a:rPr dirty="0" sz="140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E4DFDF"/>
                </a:solidFill>
                <a:latin typeface="Arial"/>
                <a:cs typeface="Arial"/>
              </a:rPr>
              <a:t>the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movement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pharmaceuticals</a:t>
            </a:r>
            <a:r>
              <a:rPr dirty="0" sz="140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identify</a:t>
            </a:r>
            <a:r>
              <a:rPr dirty="0" sz="140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potential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issues</a:t>
            </a:r>
            <a:r>
              <a:rPr dirty="0" sz="140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or</a:t>
            </a:r>
            <a:r>
              <a:rPr dirty="0" sz="140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40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E4DFDF"/>
                </a:solidFill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486400" cy="8229600"/>
            <a:chOff x="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486399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647" y="2442972"/>
              <a:ext cx="5023104" cy="33436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3475" y="785690"/>
            <a:ext cx="6863080" cy="119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3650"/>
              <a:t>Reducing</a:t>
            </a:r>
            <a:r>
              <a:rPr dirty="0" sz="3650" spc="-95"/>
              <a:t> </a:t>
            </a:r>
            <a:r>
              <a:rPr dirty="0" sz="3650"/>
              <a:t>Health</a:t>
            </a:r>
            <a:r>
              <a:rPr dirty="0" sz="3650" spc="-65"/>
              <a:t> </a:t>
            </a:r>
            <a:r>
              <a:rPr dirty="0" sz="3650"/>
              <a:t>Risks</a:t>
            </a:r>
            <a:r>
              <a:rPr dirty="0" sz="3650" spc="-60"/>
              <a:t> </a:t>
            </a:r>
            <a:r>
              <a:rPr dirty="0" sz="3650"/>
              <a:t>and</a:t>
            </a:r>
            <a:r>
              <a:rPr dirty="0" sz="3650" spc="-75"/>
              <a:t> </a:t>
            </a:r>
            <a:r>
              <a:rPr dirty="0" sz="3650" spc="-10"/>
              <a:t>Economic </a:t>
            </a:r>
            <a:r>
              <a:rPr dirty="0" sz="3650"/>
              <a:t>Economic</a:t>
            </a:r>
            <a:r>
              <a:rPr dirty="0" sz="3650" spc="-125"/>
              <a:t> </a:t>
            </a:r>
            <a:r>
              <a:rPr dirty="0" sz="3650" spc="-10"/>
              <a:t>Losses</a:t>
            </a:r>
            <a:endParaRPr sz="3650"/>
          </a:p>
        </p:txBody>
      </p:sp>
      <p:grpSp>
        <p:nvGrpSpPr>
          <p:cNvPr id="6" name="object 6" descr=""/>
          <p:cNvGrpSpPr/>
          <p:nvPr/>
        </p:nvGrpSpPr>
        <p:grpSpPr>
          <a:xfrm>
            <a:off x="6123432" y="2228088"/>
            <a:ext cx="7871459" cy="1431290"/>
            <a:chOff x="6123432" y="2228088"/>
            <a:chExt cx="7871459" cy="1431290"/>
          </a:xfrm>
        </p:grpSpPr>
        <p:sp>
          <p:nvSpPr>
            <p:cNvPr id="7" name="object 7" descr=""/>
            <p:cNvSpPr/>
            <p:nvPr/>
          </p:nvSpPr>
          <p:spPr>
            <a:xfrm>
              <a:off x="6134862" y="2239518"/>
              <a:ext cx="7848600" cy="1408430"/>
            </a:xfrm>
            <a:custGeom>
              <a:avLst/>
              <a:gdLst/>
              <a:ahLst/>
              <a:cxnLst/>
              <a:rect l="l" t="t" r="r" b="b"/>
              <a:pathLst>
                <a:path w="7848600" h="1408429">
                  <a:moveTo>
                    <a:pt x="7681976" y="0"/>
                  </a:moveTo>
                  <a:lnTo>
                    <a:pt x="166624" y="0"/>
                  </a:lnTo>
                  <a:lnTo>
                    <a:pt x="122310" y="5948"/>
                  </a:lnTo>
                  <a:lnTo>
                    <a:pt x="82502" y="22737"/>
                  </a:lnTo>
                  <a:lnTo>
                    <a:pt x="48783" y="48783"/>
                  </a:lnTo>
                  <a:lnTo>
                    <a:pt x="22737" y="82502"/>
                  </a:lnTo>
                  <a:lnTo>
                    <a:pt x="5948" y="122310"/>
                  </a:lnTo>
                  <a:lnTo>
                    <a:pt x="0" y="166624"/>
                  </a:lnTo>
                  <a:lnTo>
                    <a:pt x="0" y="1241552"/>
                  </a:lnTo>
                  <a:lnTo>
                    <a:pt x="5948" y="1285865"/>
                  </a:lnTo>
                  <a:lnTo>
                    <a:pt x="22737" y="1325673"/>
                  </a:lnTo>
                  <a:lnTo>
                    <a:pt x="48783" y="1359392"/>
                  </a:lnTo>
                  <a:lnTo>
                    <a:pt x="82502" y="1385438"/>
                  </a:lnTo>
                  <a:lnTo>
                    <a:pt x="122310" y="1402227"/>
                  </a:lnTo>
                  <a:lnTo>
                    <a:pt x="166624" y="1408176"/>
                  </a:lnTo>
                  <a:lnTo>
                    <a:pt x="7681976" y="1408176"/>
                  </a:lnTo>
                  <a:lnTo>
                    <a:pt x="7726289" y="1402227"/>
                  </a:lnTo>
                  <a:lnTo>
                    <a:pt x="7766097" y="1385438"/>
                  </a:lnTo>
                  <a:lnTo>
                    <a:pt x="7799816" y="1359392"/>
                  </a:lnTo>
                  <a:lnTo>
                    <a:pt x="7825862" y="1325673"/>
                  </a:lnTo>
                  <a:lnTo>
                    <a:pt x="7842651" y="1285865"/>
                  </a:lnTo>
                  <a:lnTo>
                    <a:pt x="7848600" y="1241552"/>
                  </a:lnTo>
                  <a:lnTo>
                    <a:pt x="7848600" y="166624"/>
                  </a:lnTo>
                  <a:lnTo>
                    <a:pt x="7842651" y="122310"/>
                  </a:lnTo>
                  <a:lnTo>
                    <a:pt x="7825862" y="82502"/>
                  </a:lnTo>
                  <a:lnTo>
                    <a:pt x="7799816" y="48783"/>
                  </a:lnTo>
                  <a:lnTo>
                    <a:pt x="7766097" y="22737"/>
                  </a:lnTo>
                  <a:lnTo>
                    <a:pt x="7726289" y="5948"/>
                  </a:lnTo>
                  <a:lnTo>
                    <a:pt x="7681976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34862" y="2239518"/>
              <a:ext cx="7848600" cy="1408430"/>
            </a:xfrm>
            <a:custGeom>
              <a:avLst/>
              <a:gdLst/>
              <a:ahLst/>
              <a:cxnLst/>
              <a:rect l="l" t="t" r="r" b="b"/>
              <a:pathLst>
                <a:path w="7848600" h="1408429">
                  <a:moveTo>
                    <a:pt x="0" y="166624"/>
                  </a:moveTo>
                  <a:lnTo>
                    <a:pt x="5948" y="122310"/>
                  </a:lnTo>
                  <a:lnTo>
                    <a:pt x="22737" y="82502"/>
                  </a:lnTo>
                  <a:lnTo>
                    <a:pt x="48783" y="48783"/>
                  </a:lnTo>
                  <a:lnTo>
                    <a:pt x="82502" y="22737"/>
                  </a:lnTo>
                  <a:lnTo>
                    <a:pt x="122310" y="5948"/>
                  </a:lnTo>
                  <a:lnTo>
                    <a:pt x="166624" y="0"/>
                  </a:lnTo>
                  <a:lnTo>
                    <a:pt x="7681976" y="0"/>
                  </a:lnTo>
                  <a:lnTo>
                    <a:pt x="7726289" y="5948"/>
                  </a:lnTo>
                  <a:lnTo>
                    <a:pt x="7766097" y="22737"/>
                  </a:lnTo>
                  <a:lnTo>
                    <a:pt x="7799816" y="48783"/>
                  </a:lnTo>
                  <a:lnTo>
                    <a:pt x="7825862" y="82502"/>
                  </a:lnTo>
                  <a:lnTo>
                    <a:pt x="7842651" y="122310"/>
                  </a:lnTo>
                  <a:lnTo>
                    <a:pt x="7848600" y="166624"/>
                  </a:lnTo>
                  <a:lnTo>
                    <a:pt x="7848600" y="1241552"/>
                  </a:lnTo>
                  <a:lnTo>
                    <a:pt x="7842651" y="1285865"/>
                  </a:lnTo>
                  <a:lnTo>
                    <a:pt x="7825862" y="1325673"/>
                  </a:lnTo>
                  <a:lnTo>
                    <a:pt x="7799816" y="1359392"/>
                  </a:lnTo>
                  <a:lnTo>
                    <a:pt x="7766097" y="1385438"/>
                  </a:lnTo>
                  <a:lnTo>
                    <a:pt x="7726289" y="1402227"/>
                  </a:lnTo>
                  <a:lnTo>
                    <a:pt x="7681976" y="1408176"/>
                  </a:lnTo>
                  <a:lnTo>
                    <a:pt x="166624" y="1408176"/>
                  </a:lnTo>
                  <a:lnTo>
                    <a:pt x="122310" y="1402227"/>
                  </a:lnTo>
                  <a:lnTo>
                    <a:pt x="82502" y="1385438"/>
                  </a:lnTo>
                  <a:lnTo>
                    <a:pt x="48783" y="1359392"/>
                  </a:lnTo>
                  <a:lnTo>
                    <a:pt x="22737" y="1325673"/>
                  </a:lnTo>
                  <a:lnTo>
                    <a:pt x="5948" y="1285865"/>
                  </a:lnTo>
                  <a:lnTo>
                    <a:pt x="0" y="1241552"/>
                  </a:lnTo>
                  <a:lnTo>
                    <a:pt x="0" y="166624"/>
                  </a:lnTo>
                  <a:close/>
                </a:path>
              </a:pathLst>
            </a:custGeom>
            <a:ln w="2286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421373" y="2467812"/>
            <a:ext cx="6915150" cy="98551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>
                <a:solidFill>
                  <a:srgbClr val="E4DFDF"/>
                </a:solidFill>
                <a:latin typeface="Carlito"/>
                <a:cs typeface="Carlito"/>
              </a:rPr>
              <a:t>Improved</a:t>
            </a:r>
            <a:r>
              <a:rPr dirty="0" sz="1800" spc="-15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E4DFDF"/>
                </a:solidFill>
                <a:latin typeface="Carlito"/>
                <a:cs typeface="Carlito"/>
              </a:rPr>
              <a:t>Patient</a:t>
            </a:r>
            <a:r>
              <a:rPr dirty="0" sz="1800" spc="-45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E4DFDF"/>
                </a:solidFill>
                <a:latin typeface="Carlito"/>
                <a:cs typeface="Carlito"/>
              </a:rPr>
              <a:t>Safety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31700"/>
              </a:lnSpc>
              <a:spcBef>
                <a:spcPts val="790"/>
              </a:spcBef>
            </a:pP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By</a:t>
            </a:r>
            <a:r>
              <a:rPr dirty="0" sz="14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eliminating</a:t>
            </a:r>
            <a:r>
              <a:rPr dirty="0" sz="14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45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pharmaceuticals,</a:t>
            </a:r>
            <a:r>
              <a:rPr dirty="0" sz="14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4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helps</a:t>
            </a:r>
            <a:r>
              <a:rPr dirty="0" sz="14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ensure</a:t>
            </a:r>
            <a:r>
              <a:rPr dirty="0" sz="145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patients</a:t>
            </a:r>
            <a:r>
              <a:rPr dirty="0" sz="14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receive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receive</a:t>
            </a:r>
            <a:r>
              <a:rPr dirty="0" sz="14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safe</a:t>
            </a:r>
            <a:r>
              <a:rPr dirty="0" sz="14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5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effective</a:t>
            </a:r>
            <a:r>
              <a:rPr dirty="0" sz="14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medications,</a:t>
            </a:r>
            <a:r>
              <a:rPr dirty="0" sz="14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reducing</a:t>
            </a:r>
            <a:r>
              <a:rPr dirty="0" sz="14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4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risk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adverse</a:t>
            </a:r>
            <a:r>
              <a:rPr dirty="0" sz="14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health</a:t>
            </a:r>
            <a:r>
              <a:rPr dirty="0" sz="14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effects.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123432" y="3820667"/>
            <a:ext cx="7871459" cy="1727200"/>
            <a:chOff x="6123432" y="3820667"/>
            <a:chExt cx="7871459" cy="1727200"/>
          </a:xfrm>
        </p:grpSpPr>
        <p:sp>
          <p:nvSpPr>
            <p:cNvPr id="11" name="object 11" descr=""/>
            <p:cNvSpPr/>
            <p:nvPr/>
          </p:nvSpPr>
          <p:spPr>
            <a:xfrm>
              <a:off x="6134862" y="3832097"/>
              <a:ext cx="7848600" cy="1704339"/>
            </a:xfrm>
            <a:custGeom>
              <a:avLst/>
              <a:gdLst/>
              <a:ahLst/>
              <a:cxnLst/>
              <a:rect l="l" t="t" r="r" b="b"/>
              <a:pathLst>
                <a:path w="7848600" h="1704339">
                  <a:moveTo>
                    <a:pt x="7682103" y="0"/>
                  </a:moveTo>
                  <a:lnTo>
                    <a:pt x="166497" y="0"/>
                  </a:lnTo>
                  <a:lnTo>
                    <a:pt x="122237" y="5947"/>
                  </a:lnTo>
                  <a:lnTo>
                    <a:pt x="82465" y="22733"/>
                  </a:lnTo>
                  <a:lnTo>
                    <a:pt x="48767" y="48768"/>
                  </a:lnTo>
                  <a:lnTo>
                    <a:pt x="22732" y="82465"/>
                  </a:lnTo>
                  <a:lnTo>
                    <a:pt x="5947" y="122237"/>
                  </a:lnTo>
                  <a:lnTo>
                    <a:pt x="0" y="166497"/>
                  </a:lnTo>
                  <a:lnTo>
                    <a:pt x="0" y="1537334"/>
                  </a:lnTo>
                  <a:lnTo>
                    <a:pt x="5947" y="1581594"/>
                  </a:lnTo>
                  <a:lnTo>
                    <a:pt x="22732" y="1621366"/>
                  </a:lnTo>
                  <a:lnTo>
                    <a:pt x="48767" y="1655064"/>
                  </a:lnTo>
                  <a:lnTo>
                    <a:pt x="82465" y="1681099"/>
                  </a:lnTo>
                  <a:lnTo>
                    <a:pt x="122237" y="1697884"/>
                  </a:lnTo>
                  <a:lnTo>
                    <a:pt x="166497" y="1703832"/>
                  </a:lnTo>
                  <a:lnTo>
                    <a:pt x="7682103" y="1703832"/>
                  </a:lnTo>
                  <a:lnTo>
                    <a:pt x="7726362" y="1697884"/>
                  </a:lnTo>
                  <a:lnTo>
                    <a:pt x="7766134" y="1681099"/>
                  </a:lnTo>
                  <a:lnTo>
                    <a:pt x="7799832" y="1655064"/>
                  </a:lnTo>
                  <a:lnTo>
                    <a:pt x="7825867" y="1621366"/>
                  </a:lnTo>
                  <a:lnTo>
                    <a:pt x="7842652" y="1581594"/>
                  </a:lnTo>
                  <a:lnTo>
                    <a:pt x="7848600" y="1537334"/>
                  </a:lnTo>
                  <a:lnTo>
                    <a:pt x="7848600" y="166497"/>
                  </a:lnTo>
                  <a:lnTo>
                    <a:pt x="7842652" y="122237"/>
                  </a:lnTo>
                  <a:lnTo>
                    <a:pt x="7825867" y="82465"/>
                  </a:lnTo>
                  <a:lnTo>
                    <a:pt x="7799832" y="48768"/>
                  </a:lnTo>
                  <a:lnTo>
                    <a:pt x="7766134" y="22733"/>
                  </a:lnTo>
                  <a:lnTo>
                    <a:pt x="7726362" y="5947"/>
                  </a:lnTo>
                  <a:lnTo>
                    <a:pt x="768210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134862" y="3832097"/>
              <a:ext cx="7848600" cy="1704339"/>
            </a:xfrm>
            <a:custGeom>
              <a:avLst/>
              <a:gdLst/>
              <a:ahLst/>
              <a:cxnLst/>
              <a:rect l="l" t="t" r="r" b="b"/>
              <a:pathLst>
                <a:path w="7848600" h="1704339">
                  <a:moveTo>
                    <a:pt x="0" y="166497"/>
                  </a:moveTo>
                  <a:lnTo>
                    <a:pt x="5947" y="122237"/>
                  </a:lnTo>
                  <a:lnTo>
                    <a:pt x="22732" y="82465"/>
                  </a:lnTo>
                  <a:lnTo>
                    <a:pt x="48767" y="48768"/>
                  </a:lnTo>
                  <a:lnTo>
                    <a:pt x="82465" y="22733"/>
                  </a:lnTo>
                  <a:lnTo>
                    <a:pt x="122237" y="5947"/>
                  </a:lnTo>
                  <a:lnTo>
                    <a:pt x="166497" y="0"/>
                  </a:lnTo>
                  <a:lnTo>
                    <a:pt x="7682103" y="0"/>
                  </a:lnTo>
                  <a:lnTo>
                    <a:pt x="7726362" y="5947"/>
                  </a:lnTo>
                  <a:lnTo>
                    <a:pt x="7766134" y="22733"/>
                  </a:lnTo>
                  <a:lnTo>
                    <a:pt x="7799832" y="48768"/>
                  </a:lnTo>
                  <a:lnTo>
                    <a:pt x="7825867" y="82465"/>
                  </a:lnTo>
                  <a:lnTo>
                    <a:pt x="7842652" y="122237"/>
                  </a:lnTo>
                  <a:lnTo>
                    <a:pt x="7848600" y="166497"/>
                  </a:lnTo>
                  <a:lnTo>
                    <a:pt x="7848600" y="1537334"/>
                  </a:lnTo>
                  <a:lnTo>
                    <a:pt x="7842652" y="1581594"/>
                  </a:lnTo>
                  <a:lnTo>
                    <a:pt x="7825867" y="1621366"/>
                  </a:lnTo>
                  <a:lnTo>
                    <a:pt x="7799832" y="1655064"/>
                  </a:lnTo>
                  <a:lnTo>
                    <a:pt x="7766134" y="1681099"/>
                  </a:lnTo>
                  <a:lnTo>
                    <a:pt x="7726362" y="1697884"/>
                  </a:lnTo>
                  <a:lnTo>
                    <a:pt x="7682103" y="1703832"/>
                  </a:lnTo>
                  <a:lnTo>
                    <a:pt x="166497" y="1703832"/>
                  </a:lnTo>
                  <a:lnTo>
                    <a:pt x="122237" y="1697884"/>
                  </a:lnTo>
                  <a:lnTo>
                    <a:pt x="82465" y="1681099"/>
                  </a:lnTo>
                  <a:lnTo>
                    <a:pt x="48767" y="1655064"/>
                  </a:lnTo>
                  <a:lnTo>
                    <a:pt x="22732" y="1621366"/>
                  </a:lnTo>
                  <a:lnTo>
                    <a:pt x="5947" y="1581594"/>
                  </a:lnTo>
                  <a:lnTo>
                    <a:pt x="0" y="1537334"/>
                  </a:lnTo>
                  <a:lnTo>
                    <a:pt x="0" y="166497"/>
                  </a:lnTo>
                  <a:close/>
                </a:path>
              </a:pathLst>
            </a:custGeom>
            <a:ln w="2286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421373" y="4061205"/>
            <a:ext cx="7090409" cy="12782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>
                <a:solidFill>
                  <a:srgbClr val="E4DFDF"/>
                </a:solidFill>
                <a:latin typeface="Carlito"/>
                <a:cs typeface="Carlito"/>
              </a:rPr>
              <a:t>Reduced</a:t>
            </a:r>
            <a:r>
              <a:rPr dirty="0" sz="1800" spc="-30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E4DFDF"/>
                </a:solidFill>
                <a:latin typeface="Carlito"/>
                <a:cs typeface="Carlito"/>
              </a:rPr>
              <a:t>Economic</a:t>
            </a:r>
            <a:r>
              <a:rPr dirty="0" sz="1800" spc="-10">
                <a:solidFill>
                  <a:srgbClr val="E4DFDF"/>
                </a:solidFill>
                <a:latin typeface="Carlito"/>
                <a:cs typeface="Carlito"/>
              </a:rPr>
              <a:t> Losses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32100"/>
              </a:lnSpc>
              <a:spcBef>
                <a:spcPts val="780"/>
              </a:spcBef>
            </a:pP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4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pharmaceuticals</a:t>
            </a:r>
            <a:r>
              <a:rPr dirty="0" sz="14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result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in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significant</a:t>
            </a:r>
            <a:r>
              <a:rPr dirty="0" sz="14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financial</a:t>
            </a:r>
            <a:r>
              <a:rPr dirty="0" sz="14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losses</a:t>
            </a:r>
            <a:r>
              <a:rPr dirty="0" sz="14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for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manufacturers,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distributors,</a:t>
            </a:r>
            <a:r>
              <a:rPr dirty="0" sz="14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consumers.</a:t>
            </a:r>
            <a:r>
              <a:rPr dirty="0" sz="14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4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helps</a:t>
            </a:r>
            <a:r>
              <a:rPr dirty="0" sz="14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combat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counterfeit</a:t>
            </a:r>
            <a:r>
              <a:rPr dirty="0" sz="14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products,</a:t>
            </a:r>
            <a:r>
              <a:rPr dirty="0" sz="14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minimizing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minimizing</a:t>
            </a:r>
            <a:r>
              <a:rPr dirty="0" sz="1450" spc="-7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economic</a:t>
            </a:r>
            <a:r>
              <a:rPr dirty="0" sz="1450" spc="-6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damage.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123432" y="5710428"/>
            <a:ext cx="7871459" cy="1727200"/>
            <a:chOff x="6123432" y="5710428"/>
            <a:chExt cx="7871459" cy="1727200"/>
          </a:xfrm>
        </p:grpSpPr>
        <p:sp>
          <p:nvSpPr>
            <p:cNvPr id="15" name="object 15" descr=""/>
            <p:cNvSpPr/>
            <p:nvPr/>
          </p:nvSpPr>
          <p:spPr>
            <a:xfrm>
              <a:off x="6134862" y="5721858"/>
              <a:ext cx="7848600" cy="1704339"/>
            </a:xfrm>
            <a:custGeom>
              <a:avLst/>
              <a:gdLst/>
              <a:ahLst/>
              <a:cxnLst/>
              <a:rect l="l" t="t" r="r" b="b"/>
              <a:pathLst>
                <a:path w="7848600" h="1704340">
                  <a:moveTo>
                    <a:pt x="7682103" y="0"/>
                  </a:moveTo>
                  <a:lnTo>
                    <a:pt x="166497" y="0"/>
                  </a:lnTo>
                  <a:lnTo>
                    <a:pt x="122237" y="5947"/>
                  </a:lnTo>
                  <a:lnTo>
                    <a:pt x="82465" y="22733"/>
                  </a:lnTo>
                  <a:lnTo>
                    <a:pt x="48767" y="48768"/>
                  </a:lnTo>
                  <a:lnTo>
                    <a:pt x="22732" y="82465"/>
                  </a:lnTo>
                  <a:lnTo>
                    <a:pt x="5947" y="122237"/>
                  </a:lnTo>
                  <a:lnTo>
                    <a:pt x="0" y="166497"/>
                  </a:lnTo>
                  <a:lnTo>
                    <a:pt x="0" y="1537296"/>
                  </a:lnTo>
                  <a:lnTo>
                    <a:pt x="5947" y="1581568"/>
                  </a:lnTo>
                  <a:lnTo>
                    <a:pt x="22732" y="1621349"/>
                  </a:lnTo>
                  <a:lnTo>
                    <a:pt x="48767" y="1655054"/>
                  </a:lnTo>
                  <a:lnTo>
                    <a:pt x="82465" y="1681094"/>
                  </a:lnTo>
                  <a:lnTo>
                    <a:pt x="122237" y="1697883"/>
                  </a:lnTo>
                  <a:lnTo>
                    <a:pt x="166497" y="1703832"/>
                  </a:lnTo>
                  <a:lnTo>
                    <a:pt x="7682103" y="1703832"/>
                  </a:lnTo>
                  <a:lnTo>
                    <a:pt x="7726362" y="1697883"/>
                  </a:lnTo>
                  <a:lnTo>
                    <a:pt x="7766134" y="1681094"/>
                  </a:lnTo>
                  <a:lnTo>
                    <a:pt x="7799832" y="1655054"/>
                  </a:lnTo>
                  <a:lnTo>
                    <a:pt x="7825867" y="1621349"/>
                  </a:lnTo>
                  <a:lnTo>
                    <a:pt x="7842652" y="1581568"/>
                  </a:lnTo>
                  <a:lnTo>
                    <a:pt x="7848600" y="1537296"/>
                  </a:lnTo>
                  <a:lnTo>
                    <a:pt x="7848600" y="166497"/>
                  </a:lnTo>
                  <a:lnTo>
                    <a:pt x="7842652" y="122237"/>
                  </a:lnTo>
                  <a:lnTo>
                    <a:pt x="7825867" y="82465"/>
                  </a:lnTo>
                  <a:lnTo>
                    <a:pt x="7799832" y="48768"/>
                  </a:lnTo>
                  <a:lnTo>
                    <a:pt x="7766134" y="22733"/>
                  </a:lnTo>
                  <a:lnTo>
                    <a:pt x="7726362" y="5947"/>
                  </a:lnTo>
                  <a:lnTo>
                    <a:pt x="7682103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134862" y="5721858"/>
              <a:ext cx="7848600" cy="1704339"/>
            </a:xfrm>
            <a:custGeom>
              <a:avLst/>
              <a:gdLst/>
              <a:ahLst/>
              <a:cxnLst/>
              <a:rect l="l" t="t" r="r" b="b"/>
              <a:pathLst>
                <a:path w="7848600" h="1704340">
                  <a:moveTo>
                    <a:pt x="0" y="166497"/>
                  </a:moveTo>
                  <a:lnTo>
                    <a:pt x="5947" y="122237"/>
                  </a:lnTo>
                  <a:lnTo>
                    <a:pt x="22732" y="82465"/>
                  </a:lnTo>
                  <a:lnTo>
                    <a:pt x="48767" y="48768"/>
                  </a:lnTo>
                  <a:lnTo>
                    <a:pt x="82465" y="22733"/>
                  </a:lnTo>
                  <a:lnTo>
                    <a:pt x="122237" y="5947"/>
                  </a:lnTo>
                  <a:lnTo>
                    <a:pt x="166497" y="0"/>
                  </a:lnTo>
                  <a:lnTo>
                    <a:pt x="7682103" y="0"/>
                  </a:lnTo>
                  <a:lnTo>
                    <a:pt x="7726362" y="5947"/>
                  </a:lnTo>
                  <a:lnTo>
                    <a:pt x="7766134" y="22733"/>
                  </a:lnTo>
                  <a:lnTo>
                    <a:pt x="7799832" y="48768"/>
                  </a:lnTo>
                  <a:lnTo>
                    <a:pt x="7825867" y="82465"/>
                  </a:lnTo>
                  <a:lnTo>
                    <a:pt x="7842652" y="122237"/>
                  </a:lnTo>
                  <a:lnTo>
                    <a:pt x="7848600" y="166497"/>
                  </a:lnTo>
                  <a:lnTo>
                    <a:pt x="7848600" y="1537296"/>
                  </a:lnTo>
                  <a:lnTo>
                    <a:pt x="7842652" y="1581568"/>
                  </a:lnTo>
                  <a:lnTo>
                    <a:pt x="7825867" y="1621349"/>
                  </a:lnTo>
                  <a:lnTo>
                    <a:pt x="7799832" y="1655054"/>
                  </a:lnTo>
                  <a:lnTo>
                    <a:pt x="7766134" y="1681094"/>
                  </a:lnTo>
                  <a:lnTo>
                    <a:pt x="7726362" y="1697883"/>
                  </a:lnTo>
                  <a:lnTo>
                    <a:pt x="7682103" y="1703832"/>
                  </a:lnTo>
                  <a:lnTo>
                    <a:pt x="166497" y="1703832"/>
                  </a:lnTo>
                  <a:lnTo>
                    <a:pt x="122237" y="1697883"/>
                  </a:lnTo>
                  <a:lnTo>
                    <a:pt x="82465" y="1681094"/>
                  </a:lnTo>
                  <a:lnTo>
                    <a:pt x="48767" y="1655054"/>
                  </a:lnTo>
                  <a:lnTo>
                    <a:pt x="22732" y="1621349"/>
                  </a:lnTo>
                  <a:lnTo>
                    <a:pt x="5947" y="1581568"/>
                  </a:lnTo>
                  <a:lnTo>
                    <a:pt x="0" y="1537296"/>
                  </a:lnTo>
                  <a:lnTo>
                    <a:pt x="0" y="166497"/>
                  </a:lnTo>
                  <a:close/>
                </a:path>
              </a:pathLst>
            </a:custGeom>
            <a:ln w="22860">
              <a:solidFill>
                <a:srgbClr val="FB83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421373" y="5950458"/>
            <a:ext cx="6658609" cy="12782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>
                <a:solidFill>
                  <a:srgbClr val="E4DFDF"/>
                </a:solidFill>
                <a:latin typeface="Carlito"/>
                <a:cs typeface="Carlito"/>
              </a:rPr>
              <a:t>Stronger</a:t>
            </a:r>
            <a:r>
              <a:rPr dirty="0" sz="1800" spc="25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E4DFDF"/>
                </a:solidFill>
                <a:latin typeface="Carlito"/>
                <a:cs typeface="Carlito"/>
              </a:rPr>
              <a:t>Supply</a:t>
            </a:r>
            <a:r>
              <a:rPr dirty="0" sz="1800" spc="45">
                <a:solidFill>
                  <a:srgbClr val="E4DFD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E4DFDF"/>
                </a:solidFill>
                <a:latin typeface="Carlito"/>
                <a:cs typeface="Carlito"/>
              </a:rPr>
              <a:t>Chains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32100"/>
              </a:lnSpc>
              <a:spcBef>
                <a:spcPts val="780"/>
              </a:spcBef>
            </a:pP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Blockchain</a:t>
            </a:r>
            <a:r>
              <a:rPr dirty="0" sz="14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creates</a:t>
            </a:r>
            <a:r>
              <a:rPr dirty="0" sz="14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a</a:t>
            </a:r>
            <a:r>
              <a:rPr dirty="0" sz="14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more</a:t>
            </a:r>
            <a:r>
              <a:rPr dirty="0" sz="1450" spc="-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secure</a:t>
            </a:r>
            <a:r>
              <a:rPr dirty="0" sz="14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50" spc="-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robust</a:t>
            </a:r>
            <a:r>
              <a:rPr dirty="0" sz="1450" spc="-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supply</a:t>
            </a:r>
            <a:r>
              <a:rPr dirty="0" sz="14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chain,</a:t>
            </a:r>
            <a:r>
              <a:rPr dirty="0" sz="1450" spc="-4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making</a:t>
            </a:r>
            <a:r>
              <a:rPr dirty="0" sz="1450" spc="-3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it</a:t>
            </a:r>
            <a:r>
              <a:rPr dirty="0" sz="14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harder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25">
                <a:solidFill>
                  <a:srgbClr val="E4DFDF"/>
                </a:solidFill>
                <a:latin typeface="Arial"/>
                <a:cs typeface="Arial"/>
              </a:rPr>
              <a:t>for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counterfeiters</a:t>
            </a:r>
            <a:r>
              <a:rPr dirty="0" sz="1450" spc="-3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to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operate</a:t>
            </a:r>
            <a:r>
              <a:rPr dirty="0" sz="1450" spc="-2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and</a:t>
            </a:r>
            <a:r>
              <a:rPr dirty="0" sz="14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improving</a:t>
            </a:r>
            <a:r>
              <a:rPr dirty="0" sz="1450" spc="-1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450" spc="-5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overall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integrity</a:t>
            </a:r>
            <a:r>
              <a:rPr dirty="0" sz="1450" spc="-4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of</a:t>
            </a:r>
            <a:r>
              <a:rPr dirty="0" sz="14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E4DFDF"/>
                </a:solidFill>
                <a:latin typeface="Arial"/>
                <a:cs typeface="Arial"/>
              </a:rPr>
              <a:t>the</a:t>
            </a:r>
            <a:r>
              <a:rPr dirty="0" sz="1450" spc="-55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E4DFDF"/>
                </a:solidFill>
                <a:latin typeface="Arial"/>
                <a:cs typeface="Arial"/>
              </a:rPr>
              <a:t>pharmaceutical industry.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5486400" cy="82295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0408" y="2429255"/>
              <a:ext cx="5053584" cy="33695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95"/>
              </a:spcBef>
            </a:pPr>
            <a:r>
              <a:rPr dirty="0"/>
              <a:t>Implementing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20"/>
              <a:t>Blockchain-</a:t>
            </a:r>
            <a:r>
              <a:rPr dirty="0"/>
              <a:t>Based</a:t>
            </a:r>
            <a:r>
              <a:rPr dirty="0" spc="-30"/>
              <a:t> </a:t>
            </a:r>
            <a:r>
              <a:rPr dirty="0" spc="-10"/>
              <a:t>System System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605790" y="2062733"/>
            <a:ext cx="7934325" cy="5445760"/>
          </a:xfrm>
          <a:custGeom>
            <a:avLst/>
            <a:gdLst/>
            <a:ahLst/>
            <a:cxnLst/>
            <a:rect l="l" t="t" r="r" b="b"/>
            <a:pathLst>
              <a:path w="7934325" h="5445759">
                <a:moveTo>
                  <a:pt x="0" y="155575"/>
                </a:moveTo>
                <a:lnTo>
                  <a:pt x="7930" y="106379"/>
                </a:lnTo>
                <a:lnTo>
                  <a:pt x="30015" y="63669"/>
                </a:lnTo>
                <a:lnTo>
                  <a:pt x="63691" y="30000"/>
                </a:lnTo>
                <a:lnTo>
                  <a:pt x="106398" y="7925"/>
                </a:lnTo>
                <a:lnTo>
                  <a:pt x="155575" y="0"/>
                </a:lnTo>
                <a:lnTo>
                  <a:pt x="7778368" y="0"/>
                </a:lnTo>
                <a:lnTo>
                  <a:pt x="7827564" y="7925"/>
                </a:lnTo>
                <a:lnTo>
                  <a:pt x="7870274" y="30000"/>
                </a:lnTo>
                <a:lnTo>
                  <a:pt x="7903943" y="63669"/>
                </a:lnTo>
                <a:lnTo>
                  <a:pt x="7926018" y="106379"/>
                </a:lnTo>
                <a:lnTo>
                  <a:pt x="7933943" y="155575"/>
                </a:lnTo>
                <a:lnTo>
                  <a:pt x="7933943" y="5289677"/>
                </a:lnTo>
                <a:lnTo>
                  <a:pt x="7926018" y="5338848"/>
                </a:lnTo>
                <a:lnTo>
                  <a:pt x="7903943" y="5381554"/>
                </a:lnTo>
                <a:lnTo>
                  <a:pt x="7870274" y="5415233"/>
                </a:lnTo>
                <a:lnTo>
                  <a:pt x="7827564" y="5437320"/>
                </a:lnTo>
                <a:lnTo>
                  <a:pt x="7778368" y="5445252"/>
                </a:lnTo>
                <a:lnTo>
                  <a:pt x="155575" y="5445252"/>
                </a:lnTo>
                <a:lnTo>
                  <a:pt x="106398" y="5437320"/>
                </a:lnTo>
                <a:lnTo>
                  <a:pt x="63691" y="5415233"/>
                </a:lnTo>
                <a:lnTo>
                  <a:pt x="30015" y="5381554"/>
                </a:lnTo>
                <a:lnTo>
                  <a:pt x="7930" y="5338848"/>
                </a:lnTo>
                <a:lnTo>
                  <a:pt x="0" y="5289677"/>
                </a:lnTo>
                <a:lnTo>
                  <a:pt x="0" y="155575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12648" y="2069592"/>
          <a:ext cx="7995284" cy="5427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0"/>
              </a:tblGrid>
              <a:tr h="77533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**Define Scope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Objectives**: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Clearly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define the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scope</a:t>
                      </a:r>
                      <a:r>
                        <a:rPr dirty="0" sz="1350" spc="-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350" spc="-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350" spc="-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objectives</a:t>
                      </a:r>
                      <a:r>
                        <a:rPr dirty="0" sz="1350" spc="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aims to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achieve.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**Choose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Platform**: Select a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suitable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platform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that meets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specific</a:t>
                      </a:r>
                      <a:r>
                        <a:rPr dirty="0" sz="1350" spc="-4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requirements</a:t>
                      </a:r>
                      <a:r>
                        <a:rPr dirty="0" sz="1350" spc="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pharmaceutical</a:t>
                      </a:r>
                      <a:r>
                        <a:rPr dirty="0" sz="1350" spc="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supply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chain.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**Develop</a:t>
                      </a:r>
                      <a:r>
                        <a:rPr dirty="0" sz="1350" spc="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Contracts**:</a:t>
                      </a:r>
                      <a:r>
                        <a:rPr dirty="0" sz="1350" spc="-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Design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implement</a:t>
                      </a:r>
                      <a:r>
                        <a:rPr dirty="0" sz="1350" spc="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dirty="0" sz="1350" spc="-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contracts</a:t>
                      </a:r>
                      <a:r>
                        <a:rPr dirty="0" sz="1350" spc="-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automate</a:t>
                      </a:r>
                      <a:r>
                        <a:rPr dirty="0" sz="1350" spc="3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processes</a:t>
                      </a:r>
                      <a:r>
                        <a:rPr dirty="0" sz="1350" spc="-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transactions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on the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blockchain.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350" spc="-3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**Integrate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Systems**: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Integrate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350" spc="-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existing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databases</a:t>
                      </a:r>
                      <a:r>
                        <a:rPr dirty="0" sz="1350" spc="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ensure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seamless data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flow.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dirty="0" sz="1350" spc="-3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**Pilot</a:t>
                      </a:r>
                      <a:r>
                        <a:rPr dirty="0" sz="1350" spc="-3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and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Deployment**:</a:t>
                      </a:r>
                      <a:r>
                        <a:rPr dirty="0" sz="1350" spc="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Conduct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pilot</a:t>
                      </a:r>
                      <a:r>
                        <a:rPr dirty="0" sz="1350" spc="-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testing to</a:t>
                      </a:r>
                      <a:r>
                        <a:rPr dirty="0" sz="1350" spc="-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validate</a:t>
                      </a:r>
                      <a:r>
                        <a:rPr dirty="0" sz="1350" spc="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system's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functionality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r>
                        <a:rPr dirty="0" sz="1350" spc="3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before</a:t>
                      </a:r>
                      <a:r>
                        <a:rPr dirty="0" sz="1350" spc="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full-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scale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deployment.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6.</a:t>
                      </a:r>
                      <a:r>
                        <a:rPr dirty="0" sz="1350" spc="-3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**Training and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Support**: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Provide</a:t>
                      </a:r>
                      <a:r>
                        <a:rPr dirty="0" sz="1350" spc="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training to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stakeholders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1350" spc="-2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interact</a:t>
                      </a:r>
                      <a:r>
                        <a:rPr dirty="0" sz="1350" spc="-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350" spc="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blockchain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775335"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7.</a:t>
                      </a:r>
                      <a:r>
                        <a:rPr dirty="0" sz="1350" spc="-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**Continuous</a:t>
                      </a:r>
                      <a:r>
                        <a:rPr dirty="0" sz="1350" spc="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Monitoring</a:t>
                      </a:r>
                      <a:r>
                        <a:rPr dirty="0" sz="1350" spc="2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Improvement**:</a:t>
                      </a:r>
                      <a:r>
                        <a:rPr dirty="0" sz="1350" spc="3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Regularly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monitor</a:t>
                      </a:r>
                      <a:r>
                        <a:rPr dirty="0" sz="1350" spc="1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system's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areas for</a:t>
                      </a:r>
                      <a:r>
                        <a:rPr dirty="0" sz="1350" spc="-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improvement</a:t>
                      </a:r>
                      <a:r>
                        <a:rPr dirty="0" sz="1350" spc="35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350" spc="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50" spc="-10">
                          <a:solidFill>
                            <a:srgbClr val="E4DFDF"/>
                          </a:solidFill>
                          <a:latin typeface="Arial"/>
                          <a:cs typeface="Arial"/>
                        </a:rPr>
                        <a:t>optimization.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1962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847" y="2608529"/>
            <a:ext cx="6980555" cy="7664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50"/>
              <a:t>Created</a:t>
            </a:r>
            <a:r>
              <a:rPr dirty="0" sz="4850" spc="-130"/>
              <a:t> </a:t>
            </a:r>
            <a:r>
              <a:rPr dirty="0" sz="4850"/>
              <a:t>By</a:t>
            </a:r>
            <a:r>
              <a:rPr dirty="0" sz="4850" spc="-40"/>
              <a:t> </a:t>
            </a:r>
            <a:r>
              <a:rPr dirty="0" sz="4850">
                <a:latin typeface="Noto Sans Mono CJK HK"/>
                <a:cs typeface="Noto Sans Mono CJK HK"/>
              </a:rPr>
              <a:t>—</a:t>
            </a:r>
            <a:r>
              <a:rPr dirty="0" sz="4850" spc="-1335">
                <a:latin typeface="Noto Sans Mono CJK HK"/>
                <a:cs typeface="Noto Sans Mono CJK HK"/>
              </a:rPr>
              <a:t> </a:t>
            </a:r>
            <a:r>
              <a:rPr dirty="0" sz="4850"/>
              <a:t>Code</a:t>
            </a:r>
            <a:r>
              <a:rPr dirty="0" sz="4850" spc="-45"/>
              <a:t> </a:t>
            </a:r>
            <a:r>
              <a:rPr dirty="0" sz="4850" spc="-10"/>
              <a:t>Rushers</a:t>
            </a:r>
            <a:endParaRPr sz="4850">
              <a:latin typeface="Noto Sans Mono CJK HK"/>
              <a:cs typeface="Noto Sans Mono CJK H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2847" y="3959733"/>
            <a:ext cx="3501390" cy="1667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90"/>
              </a:spcBef>
              <a:buChar char="—"/>
              <a:tabLst>
                <a:tab pos="327025" algn="l"/>
              </a:tabLst>
            </a:pP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Snehal</a:t>
            </a:r>
            <a:r>
              <a:rPr dirty="0" sz="1950" spc="-1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Vattikonda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5"/>
              </a:spcBef>
              <a:buClr>
                <a:srgbClr val="E4DFDF"/>
              </a:buClr>
              <a:buFont typeface="Arial"/>
              <a:buChar char="—"/>
            </a:pPr>
            <a:endParaRPr sz="1950">
              <a:latin typeface="Arial"/>
              <a:cs typeface="Arial"/>
            </a:endParaRPr>
          </a:p>
          <a:p>
            <a:pPr marL="327025" indent="-314325">
              <a:lnSpc>
                <a:spcPct val="100000"/>
              </a:lnSpc>
              <a:buChar char="—"/>
              <a:tabLst>
                <a:tab pos="327025" algn="l"/>
              </a:tabLst>
            </a:pP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Znana</a:t>
            </a:r>
            <a:r>
              <a:rPr dirty="0" sz="1950" spc="-9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Sai</a:t>
            </a:r>
            <a:r>
              <a:rPr dirty="0" sz="1950" spc="-6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Kolli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E4DFDF"/>
              </a:buClr>
              <a:buFont typeface="Arial"/>
              <a:buChar char="—"/>
            </a:pPr>
            <a:endParaRPr sz="1950">
              <a:latin typeface="Arial"/>
              <a:cs typeface="Arial"/>
            </a:endParaRPr>
          </a:p>
          <a:p>
            <a:pPr marL="327025" indent="-314325">
              <a:lnSpc>
                <a:spcPct val="100000"/>
              </a:lnSpc>
              <a:buChar char="—"/>
              <a:tabLst>
                <a:tab pos="327025" algn="l"/>
              </a:tabLst>
            </a:pPr>
            <a:r>
              <a:rPr dirty="0" sz="1950">
                <a:solidFill>
                  <a:srgbClr val="E4DFDF"/>
                </a:solidFill>
                <a:latin typeface="Arial"/>
                <a:cs typeface="Arial"/>
              </a:rPr>
              <a:t>Harsha</a:t>
            </a:r>
            <a:r>
              <a:rPr dirty="0" sz="1950" spc="-10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E4DFDF"/>
                </a:solidFill>
                <a:latin typeface="Arial"/>
                <a:cs typeface="Arial"/>
              </a:rPr>
              <a:t>Vardhan</a:t>
            </a:r>
            <a:r>
              <a:rPr dirty="0" sz="1950" spc="-110">
                <a:solidFill>
                  <a:srgbClr val="E4DFDF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Arial"/>
                <a:cs typeface="Arial"/>
              </a:rPr>
              <a:t>Vempadapu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2024-08-07T18:42:39Z</dcterms:created>
  <dcterms:modified xsi:type="dcterms:W3CDTF">2024-08-07T18:42:39Z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2024-08-07T00:00:00Z</vt:filetime>
  </property>
  <property fmtid="{D5CDD505-2E9C-101B-9397-08002B2CF9AE}" pid="5" name="Producer">
    <vt:lpwstr>3-Heights(TM) PDF Security Shell 4.8.25.2 (http://www.pdf-tools.com)</vt:lpwstr>
  </property>
</Properties>
</file>