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6" r:id="rId3"/>
    <p:sldId id="258" r:id="rId4"/>
    <p:sldId id="257" r:id="rId5"/>
    <p:sldId id="261" r:id="rId6"/>
    <p:sldId id="259" r:id="rId7"/>
    <p:sldId id="260" r:id="rId8"/>
    <p:sldId id="264" r:id="rId9"/>
    <p:sldId id="267" r:id="rId10"/>
    <p:sldId id="268" r:id="rId11"/>
    <p:sldId id="265"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9AE196-B5C9-4709-8978-21F643055436}" type="datetimeFigureOut">
              <a:rPr lang="en-IN" smtClean="0"/>
              <a:t>30-09-2021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55D2390-1D46-4E3D-B324-AC3DEFC57D8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1864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9AE196-B5C9-4709-8978-21F643055436}"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5D2390-1D46-4E3D-B324-AC3DEFC57D8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696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9AE196-B5C9-4709-8978-21F643055436}"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5D2390-1D46-4E3D-B324-AC3DEFC57D8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085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9AE196-B5C9-4709-8978-21F643055436}"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5D2390-1D46-4E3D-B324-AC3DEFC57D8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948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9AE196-B5C9-4709-8978-21F643055436}"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5D2390-1D46-4E3D-B324-AC3DEFC57D8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915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9AE196-B5C9-4709-8978-21F643055436}"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5D2390-1D46-4E3D-B324-AC3DEFC57D8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657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9AE196-B5C9-4709-8978-21F643055436}" type="datetimeFigureOut">
              <a:rPr lang="en-IN" smtClean="0"/>
              <a:t>30-09-2021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5D2390-1D46-4E3D-B324-AC3DEFC57D8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3568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9AE196-B5C9-4709-8978-21F643055436}" type="datetimeFigureOut">
              <a:rPr lang="en-IN" smtClean="0"/>
              <a:t>30-09-2021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5D2390-1D46-4E3D-B324-AC3DEFC57D8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0624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9AE196-B5C9-4709-8978-21F643055436}" type="datetimeFigureOut">
              <a:rPr lang="en-IN" smtClean="0"/>
              <a:t>30-09-2021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5D2390-1D46-4E3D-B324-AC3DEFC57D8B}" type="slidenum">
              <a:rPr lang="en-IN" smtClean="0"/>
              <a:t>‹#›</a:t>
            </a:fld>
            <a:endParaRPr lang="en-IN"/>
          </a:p>
        </p:txBody>
      </p:sp>
    </p:spTree>
    <p:extLst>
      <p:ext uri="{BB962C8B-B14F-4D97-AF65-F5344CB8AC3E}">
        <p14:creationId xmlns:p14="http://schemas.microsoft.com/office/powerpoint/2010/main" val="2235999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9AE196-B5C9-4709-8978-21F643055436}"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5D2390-1D46-4E3D-B324-AC3DEFC57D8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597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D9AE196-B5C9-4709-8978-21F643055436}" type="datetimeFigureOut">
              <a:rPr lang="en-IN" smtClean="0"/>
              <a:t>30-09-2021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55D2390-1D46-4E3D-B324-AC3DEFC57D8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268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D9AE196-B5C9-4709-8978-21F643055436}" type="datetimeFigureOut">
              <a:rPr lang="en-IN" smtClean="0"/>
              <a:t>30-09-2021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5D2390-1D46-4E3D-B324-AC3DEFC57D8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15803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32ED4-58EC-468B-9BB8-4E293BE1E72A}"/>
              </a:ext>
            </a:extLst>
          </p:cNvPr>
          <p:cNvSpPr>
            <a:spLocks noGrp="1"/>
          </p:cNvSpPr>
          <p:nvPr>
            <p:ph type="ctrTitle"/>
          </p:nvPr>
        </p:nvSpPr>
        <p:spPr>
          <a:xfrm>
            <a:off x="1444101" y="1903259"/>
            <a:ext cx="9144000" cy="977622"/>
          </a:xfrm>
        </p:spPr>
        <p:txBody>
          <a:bodyPr>
            <a:normAutofit fontScale="90000"/>
          </a:bodyPr>
          <a:lstStyle/>
          <a:p>
            <a:pPr algn="ctr"/>
            <a:r>
              <a:rPr lang="en-US" sz="2700" b="1" dirty="0">
                <a:solidFill>
                  <a:srgbClr val="0070C0"/>
                </a:solidFill>
                <a:latin typeface="Times New Roman" pitchFamily="18" charset="0"/>
                <a:cs typeface="Times New Roman" pitchFamily="18" charset="0"/>
              </a:rPr>
              <a:t>A Presentation on </a:t>
            </a:r>
            <a:br>
              <a:rPr lang="en-US" sz="3200" b="1" dirty="0">
                <a:cs typeface="Times New Roman" pitchFamily="18" charset="0"/>
              </a:rPr>
            </a:br>
            <a:r>
              <a:rPr lang="en-US" sz="2700" b="1" dirty="0"/>
              <a:t>AMAZON PRODUCT REVIEWS SENTIMENT ANALYSIS</a:t>
            </a:r>
            <a:r>
              <a:rPr lang="en-US" sz="2700" b="1" dirty="0">
                <a:latin typeface="Times New Roman" pitchFamily="18" charset="0"/>
                <a:cs typeface="Times New Roman" pitchFamily="18" charset="0"/>
              </a:rPr>
              <a:t>”</a:t>
            </a:r>
            <a:br>
              <a:rPr lang="en-US" sz="27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br>
            <a:endParaRPr lang="en-IN" sz="2700" b="1" dirty="0"/>
          </a:p>
        </p:txBody>
      </p:sp>
      <p:pic>
        <p:nvPicPr>
          <p:cNvPr id="4" name="Picture 3">
            <a:extLst>
              <a:ext uri="{FF2B5EF4-FFF2-40B4-BE49-F238E27FC236}">
                <a16:creationId xmlns:a16="http://schemas.microsoft.com/office/drawing/2014/main" id="{12BB875A-2E88-4262-92BC-452190C6BB36}"/>
              </a:ext>
            </a:extLst>
          </p:cNvPr>
          <p:cNvPicPr/>
          <p:nvPr/>
        </p:nvPicPr>
        <p:blipFill>
          <a:blip r:embed="rId2">
            <a:clrChange>
              <a:clrFrom>
                <a:srgbClr val="FFFFFF"/>
              </a:clrFrom>
              <a:clrTo>
                <a:srgbClr val="FFFFFF">
                  <a:alpha val="0"/>
                </a:srgbClr>
              </a:clrTo>
            </a:clrChange>
          </a:blip>
          <a:srcRect/>
          <a:stretch>
            <a:fillRect/>
          </a:stretch>
        </p:blipFill>
        <p:spPr bwMode="auto">
          <a:xfrm>
            <a:off x="457200" y="224180"/>
            <a:ext cx="1752600" cy="1181287"/>
          </a:xfrm>
          <a:prstGeom prst="rect">
            <a:avLst/>
          </a:prstGeom>
          <a:noFill/>
        </p:spPr>
      </p:pic>
      <p:pic>
        <p:nvPicPr>
          <p:cNvPr id="7" name="Picture 6">
            <a:extLst>
              <a:ext uri="{FF2B5EF4-FFF2-40B4-BE49-F238E27FC236}">
                <a16:creationId xmlns:a16="http://schemas.microsoft.com/office/drawing/2014/main" id="{49B8AD1E-1524-4533-861F-B5A101E3845E}"/>
              </a:ext>
            </a:extLst>
          </p:cNvPr>
          <p:cNvPicPr/>
          <p:nvPr/>
        </p:nvPicPr>
        <p:blipFill>
          <a:blip r:embed="rId3">
            <a:clrChange>
              <a:clrFrom>
                <a:srgbClr val="FFFFFF"/>
              </a:clrFrom>
              <a:clrTo>
                <a:srgbClr val="FFFFFF">
                  <a:alpha val="0"/>
                </a:srgbClr>
              </a:clrTo>
            </a:clrChange>
          </a:blip>
          <a:srcRect/>
          <a:stretch>
            <a:fillRect/>
          </a:stretch>
        </p:blipFill>
        <p:spPr bwMode="auto">
          <a:xfrm>
            <a:off x="9347200" y="303297"/>
            <a:ext cx="2101326" cy="1181287"/>
          </a:xfrm>
          <a:prstGeom prst="rect">
            <a:avLst/>
          </a:prstGeom>
          <a:noFill/>
        </p:spPr>
      </p:pic>
      <p:sp>
        <p:nvSpPr>
          <p:cNvPr id="8" name="TextBox 7">
            <a:extLst>
              <a:ext uri="{FF2B5EF4-FFF2-40B4-BE49-F238E27FC236}">
                <a16:creationId xmlns:a16="http://schemas.microsoft.com/office/drawing/2014/main" id="{4A13C0FB-4F96-4769-9874-09E5A0EBCD6B}"/>
              </a:ext>
            </a:extLst>
          </p:cNvPr>
          <p:cNvSpPr txBox="1"/>
          <p:nvPr/>
        </p:nvSpPr>
        <p:spPr>
          <a:xfrm>
            <a:off x="3302000" y="643467"/>
            <a:ext cx="4978400" cy="800219"/>
          </a:xfrm>
          <a:prstGeom prst="rect">
            <a:avLst/>
          </a:prstGeom>
          <a:noFill/>
        </p:spPr>
        <p:txBody>
          <a:bodyPr wrap="square" rtlCol="0">
            <a:spAutoFit/>
          </a:bodyPr>
          <a:lstStyle/>
          <a:p>
            <a:pPr algn="ctr"/>
            <a:r>
              <a:rPr lang="en-US" sz="2800" dirty="0">
                <a:solidFill>
                  <a:srgbClr val="FF0000"/>
                </a:solidFill>
                <a:latin typeface="Times New Roman" pitchFamily="18" charset="0"/>
                <a:cs typeface="Times New Roman" pitchFamily="18" charset="0"/>
              </a:rPr>
              <a:t>IACSD AKURDI,PUNE</a:t>
            </a:r>
          </a:p>
          <a:p>
            <a:pPr algn="ctr"/>
            <a:endParaRPr lang="en-IN" dirty="0"/>
          </a:p>
        </p:txBody>
      </p:sp>
      <p:sp>
        <p:nvSpPr>
          <p:cNvPr id="10" name="TextBox 9">
            <a:extLst>
              <a:ext uri="{FF2B5EF4-FFF2-40B4-BE49-F238E27FC236}">
                <a16:creationId xmlns:a16="http://schemas.microsoft.com/office/drawing/2014/main" id="{6DD83C54-92BF-4158-B6F0-96D8F31A79FF}"/>
              </a:ext>
            </a:extLst>
          </p:cNvPr>
          <p:cNvSpPr txBox="1"/>
          <p:nvPr/>
        </p:nvSpPr>
        <p:spPr>
          <a:xfrm>
            <a:off x="4495800" y="2627396"/>
            <a:ext cx="3200400" cy="1231106"/>
          </a:xfrm>
          <a:prstGeom prst="rect">
            <a:avLst/>
          </a:prstGeom>
          <a:noFill/>
        </p:spPr>
        <p:txBody>
          <a:bodyPr wrap="square" rtlCol="0">
            <a:spAutoFit/>
          </a:bodyPr>
          <a:lstStyle/>
          <a:p>
            <a:pPr algn="ctr"/>
            <a:r>
              <a:rPr lang="en-US" sz="2800" b="1" dirty="0">
                <a:solidFill>
                  <a:schemeClr val="accent6">
                    <a:lumMod val="75000"/>
                  </a:schemeClr>
                </a:solidFill>
                <a:latin typeface="Times New Roman" panose="02020603050405020304" pitchFamily="18" charset="0"/>
                <a:cs typeface="Times New Roman" panose="02020603050405020304" pitchFamily="18" charset="0"/>
              </a:rPr>
              <a:t>e-DBDA</a:t>
            </a:r>
          </a:p>
          <a:p>
            <a:pPr algn="ctr"/>
            <a:r>
              <a:rPr lang="en-US" sz="2800" b="1" dirty="0">
                <a:solidFill>
                  <a:schemeClr val="accent6">
                    <a:lumMod val="75000"/>
                  </a:schemeClr>
                </a:solidFill>
                <a:latin typeface="Times New Roman" panose="02020603050405020304" pitchFamily="18" charset="0"/>
                <a:cs typeface="Times New Roman" panose="02020603050405020304" pitchFamily="18" charset="0"/>
              </a:rPr>
              <a:t>2021</a:t>
            </a:r>
          </a:p>
          <a:p>
            <a:endParaRPr lang="en-IN" dirty="0"/>
          </a:p>
        </p:txBody>
      </p:sp>
      <p:sp>
        <p:nvSpPr>
          <p:cNvPr id="11" name="TextBox 10">
            <a:extLst>
              <a:ext uri="{FF2B5EF4-FFF2-40B4-BE49-F238E27FC236}">
                <a16:creationId xmlns:a16="http://schemas.microsoft.com/office/drawing/2014/main" id="{3DF510C9-3E5E-440B-A968-712154CC2685}"/>
              </a:ext>
            </a:extLst>
          </p:cNvPr>
          <p:cNvSpPr txBox="1"/>
          <p:nvPr/>
        </p:nvSpPr>
        <p:spPr>
          <a:xfrm>
            <a:off x="457200" y="3858502"/>
            <a:ext cx="2472267" cy="830997"/>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 Guide</a:t>
            </a:r>
          </a:p>
          <a:p>
            <a:pPr algn="ctr"/>
            <a:r>
              <a:rPr lang="en-US" sz="2400" dirty="0">
                <a:latin typeface="Times New Roman" pitchFamily="18" charset="0"/>
                <a:cs typeface="Times New Roman" pitchFamily="18" charset="0"/>
              </a:rPr>
              <a:t>   Mr. Tilekar A</a:t>
            </a:r>
            <a:r>
              <a:rPr lang="en-US" dirty="0">
                <a:latin typeface="Times New Roman" pitchFamily="18" charset="0"/>
                <a:cs typeface="Times New Roman" pitchFamily="18" charset="0"/>
              </a:rPr>
              <a:t>.</a:t>
            </a:r>
            <a:endParaRPr lang="en-IN" dirty="0"/>
          </a:p>
        </p:txBody>
      </p:sp>
      <p:sp>
        <p:nvSpPr>
          <p:cNvPr id="13" name="TextBox 12">
            <a:extLst>
              <a:ext uri="{FF2B5EF4-FFF2-40B4-BE49-F238E27FC236}">
                <a16:creationId xmlns:a16="http://schemas.microsoft.com/office/drawing/2014/main" id="{3A7A4884-7A82-4120-B2CA-5679A7C2D372}"/>
              </a:ext>
            </a:extLst>
          </p:cNvPr>
          <p:cNvSpPr txBox="1"/>
          <p:nvPr/>
        </p:nvSpPr>
        <p:spPr>
          <a:xfrm>
            <a:off x="6654800" y="3581502"/>
            <a:ext cx="5367867" cy="1477328"/>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Student</a:t>
            </a:r>
          </a:p>
          <a:p>
            <a:pPr algn="ctr"/>
            <a:r>
              <a:rPr lang="en-US" sz="2400" dirty="0">
                <a:latin typeface="Times New Roman" pitchFamily="18" charset="0"/>
                <a:cs typeface="Times New Roman" pitchFamily="18" charset="0"/>
              </a:rPr>
              <a:t>Ms. Sayali Mahajan (1327)</a:t>
            </a:r>
          </a:p>
          <a:p>
            <a:r>
              <a:rPr lang="en-US" sz="2400" dirty="0">
                <a:latin typeface="Times New Roman" pitchFamily="18" charset="0"/>
                <a:cs typeface="Times New Roman" pitchFamily="18" charset="0"/>
              </a:rPr>
              <a:t>            Ms. Snehal Warade (1358)</a:t>
            </a:r>
          </a:p>
          <a:p>
            <a:endParaRPr lang="en-IN" dirty="0"/>
          </a:p>
        </p:txBody>
      </p:sp>
      <p:sp>
        <p:nvSpPr>
          <p:cNvPr id="14" name="TextBox 13">
            <a:extLst>
              <a:ext uri="{FF2B5EF4-FFF2-40B4-BE49-F238E27FC236}">
                <a16:creationId xmlns:a16="http://schemas.microsoft.com/office/drawing/2014/main" id="{E2C6B03C-9E98-44E1-BF98-5E20E829FEB9}"/>
              </a:ext>
            </a:extLst>
          </p:cNvPr>
          <p:cNvSpPr txBox="1"/>
          <p:nvPr/>
        </p:nvSpPr>
        <p:spPr>
          <a:xfrm>
            <a:off x="406400" y="5289662"/>
            <a:ext cx="11328400" cy="830997"/>
          </a:xfrm>
          <a:prstGeom prst="rect">
            <a:avLst/>
          </a:prstGeom>
          <a:noFill/>
        </p:spPr>
        <p:txBody>
          <a:bodyPr wrap="square" rtlCol="0">
            <a:sp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 </a:t>
            </a:r>
            <a:r>
              <a:rPr lang="en-US" sz="2400" dirty="0">
                <a:latin typeface="Times New Roman" pitchFamily="18" charset="0"/>
                <a:cs typeface="Times New Roman" pitchFamily="18" charset="0"/>
              </a:rPr>
              <a:t>INSTITUTES FOR ADVANCED COMPUTING AND SOFTWARE DEVELOPMENT AKURDI, PUNE</a:t>
            </a:r>
            <a:endParaRPr lang="en-IN" sz="2400" dirty="0"/>
          </a:p>
        </p:txBody>
      </p:sp>
    </p:spTree>
    <p:extLst>
      <p:ext uri="{BB962C8B-B14F-4D97-AF65-F5344CB8AC3E}">
        <p14:creationId xmlns:p14="http://schemas.microsoft.com/office/powerpoint/2010/main" val="1063881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A350890E-5F98-48D2-803E-CA4A6841D212}"/>
              </a:ext>
            </a:extLst>
          </p:cNvPr>
          <p:cNvGraphicFramePr>
            <a:graphicFrameLocks noGrp="1"/>
          </p:cNvGraphicFramePr>
          <p:nvPr>
            <p:extLst>
              <p:ext uri="{D42A27DB-BD31-4B8C-83A1-F6EECF244321}">
                <p14:modId xmlns:p14="http://schemas.microsoft.com/office/powerpoint/2010/main" val="2301996865"/>
              </p:ext>
            </p:extLst>
          </p:nvPr>
        </p:nvGraphicFramePr>
        <p:xfrm>
          <a:off x="2032000" y="719666"/>
          <a:ext cx="8128000" cy="5456712"/>
        </p:xfrm>
        <a:graphic>
          <a:graphicData uri="http://schemas.openxmlformats.org/drawingml/2006/table">
            <a:tbl>
              <a:tblPr firstRow="1" bandRow="1">
                <a:tableStyleId>{B301B821-A1FF-4177-AEE7-76D212191A09}</a:tableStyleId>
              </a:tblPr>
              <a:tblGrid>
                <a:gridCol w="4064000">
                  <a:extLst>
                    <a:ext uri="{9D8B030D-6E8A-4147-A177-3AD203B41FA5}">
                      <a16:colId xmlns:a16="http://schemas.microsoft.com/office/drawing/2014/main" val="3397510668"/>
                    </a:ext>
                  </a:extLst>
                </a:gridCol>
                <a:gridCol w="4064000">
                  <a:extLst>
                    <a:ext uri="{9D8B030D-6E8A-4147-A177-3AD203B41FA5}">
                      <a16:colId xmlns:a16="http://schemas.microsoft.com/office/drawing/2014/main" val="1296875830"/>
                    </a:ext>
                  </a:extLst>
                </a:gridCol>
              </a:tblGrid>
              <a:tr h="732312">
                <a:tc>
                  <a:txBody>
                    <a:bodyPr/>
                    <a:lstStyle/>
                    <a:p>
                      <a:pPr algn="ctr"/>
                      <a:r>
                        <a:rPr lang="en-US" sz="4000" dirty="0"/>
                        <a:t>Models</a:t>
                      </a:r>
                      <a:endParaRPr lang="en-IN" sz="4000" dirty="0"/>
                    </a:p>
                  </a:txBody>
                  <a:tcPr/>
                </a:tc>
                <a:tc>
                  <a:txBody>
                    <a:bodyPr/>
                    <a:lstStyle/>
                    <a:p>
                      <a:pPr algn="ctr"/>
                      <a:r>
                        <a:rPr lang="en-US" sz="4000" dirty="0"/>
                        <a:t>Accuracy</a:t>
                      </a:r>
                      <a:endParaRPr lang="en-IN" sz="4000" dirty="0"/>
                    </a:p>
                  </a:txBody>
                  <a:tcPr/>
                </a:tc>
                <a:extLst>
                  <a:ext uri="{0D108BD9-81ED-4DB2-BD59-A6C34878D82A}">
                    <a16:rowId xmlns:a16="http://schemas.microsoft.com/office/drawing/2014/main" val="3036388977"/>
                  </a:ext>
                </a:extLst>
              </a:tr>
              <a:tr h="7323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800" dirty="0"/>
                        <a:t>Naïve Bayes</a:t>
                      </a:r>
                    </a:p>
                    <a:p>
                      <a:endParaRPr lang="en-IN" sz="2800" dirty="0"/>
                    </a:p>
                  </a:txBody>
                  <a:tcPr/>
                </a:tc>
                <a:tc>
                  <a:txBody>
                    <a:bodyPr/>
                    <a:lstStyle/>
                    <a:p>
                      <a:r>
                        <a:rPr lang="en-IN"/>
                        <a:t>0.9344498989315623</a:t>
                      </a:r>
                      <a:endParaRPr lang="en-IN" dirty="0"/>
                    </a:p>
                  </a:txBody>
                  <a:tcPr/>
                </a:tc>
                <a:extLst>
                  <a:ext uri="{0D108BD9-81ED-4DB2-BD59-A6C34878D82A}">
                    <a16:rowId xmlns:a16="http://schemas.microsoft.com/office/drawing/2014/main" val="3622378371"/>
                  </a:ext>
                </a:extLst>
              </a:tr>
              <a:tr h="7323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800" dirty="0"/>
                        <a:t>Logistic Regression</a:t>
                      </a:r>
                    </a:p>
                    <a:p>
                      <a:endParaRPr lang="en-IN" sz="2800" dirty="0"/>
                    </a:p>
                  </a:txBody>
                  <a:tcPr/>
                </a:tc>
                <a:tc>
                  <a:txBody>
                    <a:bodyPr/>
                    <a:lstStyle/>
                    <a:p>
                      <a:r>
                        <a:rPr lang="en-IN" dirty="0"/>
                        <a:t>0.9392145538550389</a:t>
                      </a:r>
                    </a:p>
                  </a:txBody>
                  <a:tcPr/>
                </a:tc>
                <a:extLst>
                  <a:ext uri="{0D108BD9-81ED-4DB2-BD59-A6C34878D82A}">
                    <a16:rowId xmlns:a16="http://schemas.microsoft.com/office/drawing/2014/main" val="3215096515"/>
                  </a:ext>
                </a:extLst>
              </a:tr>
              <a:tr h="7323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800" i="0" dirty="0">
                          <a:solidFill>
                            <a:srgbClr val="000000"/>
                          </a:solidFill>
                          <a:effectLst/>
                          <a:latin typeface="Helvetica Neue"/>
                        </a:rPr>
                        <a:t>Support Vector Machine</a:t>
                      </a:r>
                    </a:p>
                    <a:p>
                      <a:endParaRPr lang="en-IN" sz="2800" dirty="0"/>
                    </a:p>
                  </a:txBody>
                  <a:tcPr/>
                </a:tc>
                <a:tc>
                  <a:txBody>
                    <a:bodyPr/>
                    <a:lstStyle/>
                    <a:p>
                      <a:r>
                        <a:rPr lang="en-IN" dirty="0"/>
                        <a:t>0.9393589373375686</a:t>
                      </a:r>
                    </a:p>
                  </a:txBody>
                  <a:tcPr/>
                </a:tc>
                <a:extLst>
                  <a:ext uri="{0D108BD9-81ED-4DB2-BD59-A6C34878D82A}">
                    <a16:rowId xmlns:a16="http://schemas.microsoft.com/office/drawing/2014/main" val="3912958593"/>
                  </a:ext>
                </a:extLst>
              </a:tr>
              <a:tr h="7323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800" dirty="0"/>
                        <a:t>Decision Tree</a:t>
                      </a:r>
                    </a:p>
                    <a:p>
                      <a:endParaRPr lang="en-IN" sz="2800" dirty="0"/>
                    </a:p>
                  </a:txBody>
                  <a:tcPr/>
                </a:tc>
                <a:tc>
                  <a:txBody>
                    <a:bodyPr/>
                    <a:lstStyle/>
                    <a:p>
                      <a:r>
                        <a:rPr lang="en-IN" dirty="0"/>
                        <a:t>0.9016748483973434</a:t>
                      </a:r>
                    </a:p>
                  </a:txBody>
                  <a:tcPr/>
                </a:tc>
                <a:extLst>
                  <a:ext uri="{0D108BD9-81ED-4DB2-BD59-A6C34878D82A}">
                    <a16:rowId xmlns:a16="http://schemas.microsoft.com/office/drawing/2014/main" val="3927187133"/>
                  </a:ext>
                </a:extLst>
              </a:tr>
              <a:tr h="7323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800" dirty="0"/>
                        <a:t>Random Forest</a:t>
                      </a:r>
                    </a:p>
                    <a:p>
                      <a:endParaRPr lang="en-IN" sz="2800" dirty="0"/>
                    </a:p>
                  </a:txBody>
                  <a:tcPr/>
                </a:tc>
                <a:tc>
                  <a:txBody>
                    <a:bodyPr/>
                    <a:lstStyle/>
                    <a:p>
                      <a:r>
                        <a:rPr lang="en-IN" dirty="0"/>
                        <a:t>0.9350274328616807</a:t>
                      </a:r>
                    </a:p>
                  </a:txBody>
                  <a:tcPr/>
                </a:tc>
                <a:extLst>
                  <a:ext uri="{0D108BD9-81ED-4DB2-BD59-A6C34878D82A}">
                    <a16:rowId xmlns:a16="http://schemas.microsoft.com/office/drawing/2014/main" val="3206663699"/>
                  </a:ext>
                </a:extLst>
              </a:tr>
            </a:tbl>
          </a:graphicData>
        </a:graphic>
      </p:graphicFrame>
    </p:spTree>
    <p:extLst>
      <p:ext uri="{BB962C8B-B14F-4D97-AF65-F5344CB8AC3E}">
        <p14:creationId xmlns:p14="http://schemas.microsoft.com/office/powerpoint/2010/main" val="1486253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791524-9566-4C97-AC80-D0D070CACF73}"/>
              </a:ext>
            </a:extLst>
          </p:cNvPr>
          <p:cNvSpPr txBox="1"/>
          <p:nvPr/>
        </p:nvSpPr>
        <p:spPr>
          <a:xfrm>
            <a:off x="2556770" y="480222"/>
            <a:ext cx="5788241" cy="707886"/>
          </a:xfrm>
          <a:prstGeom prst="rect">
            <a:avLst/>
          </a:prstGeom>
          <a:noFill/>
        </p:spPr>
        <p:txBody>
          <a:bodyPr wrap="square" rtlCol="0">
            <a:spAutoFit/>
          </a:bodyPr>
          <a:lstStyle/>
          <a:p>
            <a:pPr algn="ctr"/>
            <a:r>
              <a:rPr lang="en-US" sz="4000" b="1" dirty="0"/>
              <a:t>Test Sentiment</a:t>
            </a:r>
            <a:endParaRPr lang="en-IN" sz="4000" b="1" dirty="0"/>
          </a:p>
        </p:txBody>
      </p:sp>
      <p:pic>
        <p:nvPicPr>
          <p:cNvPr id="4" name="Picture 3">
            <a:extLst>
              <a:ext uri="{FF2B5EF4-FFF2-40B4-BE49-F238E27FC236}">
                <a16:creationId xmlns:a16="http://schemas.microsoft.com/office/drawing/2014/main" id="{B412AB03-95BC-4C07-A2A4-407978CF8E67}"/>
              </a:ext>
            </a:extLst>
          </p:cNvPr>
          <p:cNvPicPr>
            <a:picLocks noChangeAspect="1"/>
          </p:cNvPicPr>
          <p:nvPr/>
        </p:nvPicPr>
        <p:blipFill>
          <a:blip r:embed="rId2"/>
          <a:stretch>
            <a:fillRect/>
          </a:stretch>
        </p:blipFill>
        <p:spPr>
          <a:xfrm>
            <a:off x="437659" y="1540933"/>
            <a:ext cx="11316681" cy="4482902"/>
          </a:xfrm>
          <a:prstGeom prst="rect">
            <a:avLst/>
          </a:prstGeom>
        </p:spPr>
      </p:pic>
    </p:spTree>
    <p:extLst>
      <p:ext uri="{BB962C8B-B14F-4D97-AF65-F5344CB8AC3E}">
        <p14:creationId xmlns:p14="http://schemas.microsoft.com/office/powerpoint/2010/main" val="1288362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1D3D2-2FEF-44FE-98A8-85B08ED24C2E}"/>
              </a:ext>
            </a:extLst>
          </p:cNvPr>
          <p:cNvSpPr>
            <a:spLocks noGrp="1"/>
          </p:cNvSpPr>
          <p:nvPr>
            <p:ph type="title"/>
          </p:nvPr>
        </p:nvSpPr>
        <p:spPr/>
        <p:txBody>
          <a:bodyPr>
            <a:normAutofit fontScale="90000"/>
          </a:bodyPr>
          <a:lstStyle/>
          <a:p>
            <a:pPr algn="ctr"/>
            <a:r>
              <a:rPr lang="en-US" sz="4000" dirty="0"/>
              <a:t>FUTURE SCOPE</a:t>
            </a:r>
            <a:br>
              <a:rPr lang="en-IN" sz="3200" dirty="0"/>
            </a:br>
            <a:endParaRPr lang="en-IN" dirty="0"/>
          </a:p>
        </p:txBody>
      </p:sp>
      <p:sp>
        <p:nvSpPr>
          <p:cNvPr id="4" name="TextBox 3">
            <a:extLst>
              <a:ext uri="{FF2B5EF4-FFF2-40B4-BE49-F238E27FC236}">
                <a16:creationId xmlns:a16="http://schemas.microsoft.com/office/drawing/2014/main" id="{1B89843A-0487-4F82-90AB-6D4A96444EFE}"/>
              </a:ext>
            </a:extLst>
          </p:cNvPr>
          <p:cNvSpPr txBox="1"/>
          <p:nvPr/>
        </p:nvSpPr>
        <p:spPr>
          <a:xfrm>
            <a:off x="1340528" y="2024109"/>
            <a:ext cx="10120544" cy="3139321"/>
          </a:xfrm>
          <a:prstGeom prst="rect">
            <a:avLst/>
          </a:prstGeom>
          <a:noFill/>
        </p:spPr>
        <p:txBody>
          <a:bodyPr wrap="square" rtlCol="0">
            <a:spAutoFit/>
          </a:bodyPr>
          <a:lstStyle/>
          <a:p>
            <a:pPr marL="285750" indent="-285750" algn="l" fontAlgn="base">
              <a:buFont typeface="Wingdings" panose="05000000000000000000" pitchFamily="2" charset="2"/>
              <a:buChar char="q"/>
            </a:pPr>
            <a:r>
              <a:rPr lang="en-US" b="0" i="0" dirty="0">
                <a:solidFill>
                  <a:srgbClr val="4C4C4C"/>
                </a:solidFill>
                <a:effectLst/>
                <a:latin typeface="inherit"/>
              </a:rPr>
              <a:t>From the analysis above in the classification report, we can see that products with lower reviews are not significant enough to predict these lower rated products are inferior. On the other hand, products that are highly rated are considered superior products, which also performs well and should continue to sell at a high level.</a:t>
            </a:r>
            <a:endParaRPr lang="en-US" b="0" i="0" dirty="0">
              <a:solidFill>
                <a:srgbClr val="3D3D3D"/>
              </a:solidFill>
              <a:effectLst/>
              <a:latin typeface="Roboto" panose="02000000000000000000" pitchFamily="2" charset="0"/>
            </a:endParaRPr>
          </a:p>
          <a:p>
            <a:pPr marL="285750" indent="-285750" algn="l" fontAlgn="base">
              <a:buFont typeface="Wingdings" panose="05000000000000000000" pitchFamily="2" charset="2"/>
              <a:buChar char="q"/>
            </a:pPr>
            <a:r>
              <a:rPr lang="en-US" b="0" i="0" dirty="0">
                <a:solidFill>
                  <a:srgbClr val="4C4C4C"/>
                </a:solidFill>
                <a:effectLst/>
                <a:latin typeface="inherit"/>
              </a:rPr>
              <a:t>As a result, we need to input more data in order to consider the significance of lower rated product, in order to determine which products should be dropped from Amazon’s product roster.</a:t>
            </a:r>
            <a:endParaRPr lang="en-US" b="0" i="0" dirty="0">
              <a:solidFill>
                <a:srgbClr val="3D3D3D"/>
              </a:solidFill>
              <a:effectLst/>
              <a:latin typeface="Roboto" panose="02000000000000000000" pitchFamily="2" charset="0"/>
            </a:endParaRPr>
          </a:p>
          <a:p>
            <a:pPr marL="285750" indent="-285750" algn="l" fontAlgn="base">
              <a:buFont typeface="Wingdings" panose="05000000000000000000" pitchFamily="2" charset="2"/>
              <a:buChar char="q"/>
            </a:pPr>
            <a:r>
              <a:rPr lang="en-US" b="0" i="0" dirty="0">
                <a:solidFill>
                  <a:srgbClr val="4C4C4C"/>
                </a:solidFill>
                <a:effectLst/>
                <a:latin typeface="inherit"/>
              </a:rPr>
              <a:t>The good news is that despite the skewed dataset, we were still able to build a robust Sentiment Analysis machine learning system to determine if the reviews are positive or negative. This is possible as the machine learning system was able to learn from all the positive, neutral and negative reviews, and fine tune the algorithm in order to avoid bias sentiments.</a:t>
            </a:r>
            <a:endParaRPr lang="en-US" b="0" i="0" dirty="0">
              <a:solidFill>
                <a:srgbClr val="3D3D3D"/>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335381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6C52-4568-459E-89B0-8AFB216D6452}"/>
              </a:ext>
            </a:extLst>
          </p:cNvPr>
          <p:cNvSpPr>
            <a:spLocks noGrp="1"/>
          </p:cNvSpPr>
          <p:nvPr>
            <p:ph type="title"/>
          </p:nvPr>
        </p:nvSpPr>
        <p:spPr/>
        <p:txBody>
          <a:bodyPr>
            <a:normAutofit/>
          </a:bodyPr>
          <a:lstStyle/>
          <a:p>
            <a:pPr algn="ctr"/>
            <a:r>
              <a:rPr lang="en-US" sz="4000" dirty="0"/>
              <a:t>CONCLUSION</a:t>
            </a:r>
            <a:endParaRPr lang="en-IN" sz="4000" dirty="0"/>
          </a:p>
        </p:txBody>
      </p:sp>
      <p:sp>
        <p:nvSpPr>
          <p:cNvPr id="3" name="TextBox 2">
            <a:extLst>
              <a:ext uri="{FF2B5EF4-FFF2-40B4-BE49-F238E27FC236}">
                <a16:creationId xmlns:a16="http://schemas.microsoft.com/office/drawing/2014/main" id="{05447878-84B5-4764-82DC-6100DB8FC14F}"/>
              </a:ext>
            </a:extLst>
          </p:cNvPr>
          <p:cNvSpPr txBox="1"/>
          <p:nvPr/>
        </p:nvSpPr>
        <p:spPr>
          <a:xfrm>
            <a:off x="1464816" y="2308194"/>
            <a:ext cx="9969623" cy="3323987"/>
          </a:xfrm>
          <a:prstGeom prst="rect">
            <a:avLst/>
          </a:prstGeom>
          <a:noFill/>
        </p:spPr>
        <p:txBody>
          <a:bodyPr wrap="square" rtlCol="0">
            <a:spAutoFit/>
          </a:bodyPr>
          <a:lstStyle/>
          <a:p>
            <a:pPr algn="l" fontAlgn="base"/>
            <a:r>
              <a:rPr lang="en-US" sz="3200" b="0" i="0" dirty="0">
                <a:solidFill>
                  <a:srgbClr val="4C4C4C"/>
                </a:solidFill>
                <a:effectLst/>
                <a:latin typeface="inherit"/>
              </a:rPr>
              <a:t>In conclusion, although we need more data to balance out the lower rated products to consider their significance, however we were still able to successfully associate positive, neutral and negative sentiments for each product in Amazon’s Catalog.</a:t>
            </a:r>
            <a:endParaRPr lang="en-US" sz="3200" b="0" i="0" dirty="0">
              <a:solidFill>
                <a:srgbClr val="3D3D3D"/>
              </a:solidFill>
              <a:effectLst/>
              <a:latin typeface="Roboto" panose="02000000000000000000" pitchFamily="2" charset="0"/>
            </a:endParaRPr>
          </a:p>
          <a:p>
            <a:pPr algn="l" fontAlgn="base"/>
            <a:r>
              <a:rPr lang="en-US" sz="3200" b="0" i="0" dirty="0">
                <a:solidFill>
                  <a:srgbClr val="4C4C4C"/>
                </a:solidFill>
                <a:effectLst/>
                <a:latin typeface="inherit"/>
              </a:rPr>
              <a:t> </a:t>
            </a:r>
            <a:endParaRPr lang="en-US" sz="3200" b="0" i="0" dirty="0">
              <a:solidFill>
                <a:srgbClr val="3D3D3D"/>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1050908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FB226E-A340-4A56-B318-9B07CDD376E4}"/>
              </a:ext>
            </a:extLst>
          </p:cNvPr>
          <p:cNvSpPr txBox="1"/>
          <p:nvPr/>
        </p:nvSpPr>
        <p:spPr>
          <a:xfrm>
            <a:off x="651029" y="2459115"/>
            <a:ext cx="9996256" cy="1107996"/>
          </a:xfrm>
          <a:prstGeom prst="rect">
            <a:avLst/>
          </a:prstGeom>
          <a:noFill/>
        </p:spPr>
        <p:txBody>
          <a:bodyPr wrap="square" rtlCol="0">
            <a:spAutoFit/>
          </a:bodyPr>
          <a:lstStyle/>
          <a:p>
            <a:pPr algn="ctr"/>
            <a:r>
              <a:rPr lang="en-US" sz="6600" dirty="0"/>
              <a:t>THANK YOU</a:t>
            </a:r>
            <a:endParaRPr lang="en-IN" sz="6600" dirty="0"/>
          </a:p>
        </p:txBody>
      </p:sp>
    </p:spTree>
    <p:extLst>
      <p:ext uri="{BB962C8B-B14F-4D97-AF65-F5344CB8AC3E}">
        <p14:creationId xmlns:p14="http://schemas.microsoft.com/office/powerpoint/2010/main" val="2149507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411DA-C51C-4AE5-822D-A56B53A40946}"/>
              </a:ext>
            </a:extLst>
          </p:cNvPr>
          <p:cNvSpPr>
            <a:spLocks noGrp="1"/>
          </p:cNvSpPr>
          <p:nvPr>
            <p:ph type="title"/>
          </p:nvPr>
        </p:nvSpPr>
        <p:spPr/>
        <p:txBody>
          <a:bodyPr/>
          <a:lstStyle/>
          <a:p>
            <a:pPr algn="ctr"/>
            <a:r>
              <a:rPr lang="en-US" b="1" dirty="0">
                <a:latin typeface="Times New Roman" pitchFamily="18" charset="0"/>
                <a:cs typeface="Times New Roman" pitchFamily="18" charset="0"/>
              </a:rPr>
              <a:t>contents</a:t>
            </a:r>
            <a:endParaRPr lang="en-IN" b="1" dirty="0"/>
          </a:p>
        </p:txBody>
      </p:sp>
      <p:sp>
        <p:nvSpPr>
          <p:cNvPr id="3" name="TextBox 2">
            <a:extLst>
              <a:ext uri="{FF2B5EF4-FFF2-40B4-BE49-F238E27FC236}">
                <a16:creationId xmlns:a16="http://schemas.microsoft.com/office/drawing/2014/main" id="{3345F120-C23B-44D2-8C94-1FD3D673FA51}"/>
              </a:ext>
            </a:extLst>
          </p:cNvPr>
          <p:cNvSpPr txBox="1"/>
          <p:nvPr/>
        </p:nvSpPr>
        <p:spPr>
          <a:xfrm>
            <a:off x="1299178" y="1853754"/>
            <a:ext cx="10960883" cy="4801314"/>
          </a:xfrm>
          <a:prstGeom prst="rect">
            <a:avLst/>
          </a:prstGeom>
          <a:noFill/>
        </p:spPr>
        <p:txBody>
          <a:bodyPr wrap="square" rtlCol="0">
            <a:spAutoFit/>
          </a:bodyPr>
          <a:lstStyle/>
          <a:p>
            <a:pPr marL="285750" lvl="0" indent="-285750">
              <a:lnSpc>
                <a:spcPct val="150000"/>
              </a:lnSpc>
              <a:buFont typeface="Wingdings" panose="05000000000000000000" pitchFamily="2" charset="2"/>
              <a:buChar char="Ø"/>
              <a:defRPr/>
            </a:pPr>
            <a:r>
              <a:rPr lang="en-US" sz="2400" dirty="0">
                <a:latin typeface="Times New Roman" pitchFamily="18" charset="0"/>
                <a:cs typeface="Times New Roman" pitchFamily="18" charset="0"/>
              </a:rPr>
              <a:t> ABSTRACT</a:t>
            </a:r>
          </a:p>
          <a:p>
            <a:pPr marL="285750" lvl="0" indent="-285750">
              <a:lnSpc>
                <a:spcPct val="150000"/>
              </a:lnSpc>
              <a:buFont typeface="Wingdings" panose="05000000000000000000" pitchFamily="2" charset="2"/>
              <a:buChar char="Ø"/>
              <a:defRPr/>
            </a:pPr>
            <a:r>
              <a:rPr lang="en-US" sz="2400" dirty="0">
                <a:latin typeface="Times New Roman" pitchFamily="18" charset="0"/>
                <a:cs typeface="Times New Roman" pitchFamily="18" charset="0"/>
              </a:rPr>
              <a:t>INTRODUCTION</a:t>
            </a:r>
          </a:p>
          <a:p>
            <a:pPr marL="342900" lvl="0" indent="-342900">
              <a:lnSpc>
                <a:spcPct val="150000"/>
              </a:lnSpc>
              <a:buFont typeface="Wingdings" panose="05000000000000000000" pitchFamily="2" charset="2"/>
              <a:buChar char="Ø"/>
              <a:defRPr/>
            </a:pPr>
            <a:r>
              <a:rPr lang="en-US" sz="2400" dirty="0">
                <a:latin typeface="Times New Roman" pitchFamily="18" charset="0"/>
                <a:cs typeface="Times New Roman" pitchFamily="18" charset="0"/>
              </a:rPr>
              <a:t>OBJECTIVES</a:t>
            </a:r>
          </a:p>
          <a:p>
            <a:pPr marL="342900" lvl="0" indent="-342900">
              <a:lnSpc>
                <a:spcPct val="150000"/>
              </a:lnSpc>
              <a:buFont typeface="Wingdings" panose="05000000000000000000" pitchFamily="2" charset="2"/>
              <a:buChar char="Ø"/>
              <a:defRPr/>
            </a:pPr>
            <a:r>
              <a:rPr lang="en-US" sz="2400" dirty="0">
                <a:latin typeface="Times New Roman" pitchFamily="18" charset="0"/>
                <a:cs typeface="Times New Roman" pitchFamily="18" charset="0"/>
              </a:rPr>
              <a:t>METHODOLOGY</a:t>
            </a:r>
          </a:p>
          <a:p>
            <a:pPr marL="342900" indent="-342900">
              <a:lnSpc>
                <a:spcPct val="150000"/>
              </a:lnSpc>
              <a:buFont typeface="Wingdings" panose="05000000000000000000" pitchFamily="2" charset="2"/>
              <a:buChar char="Ø"/>
              <a:defRPr/>
            </a:pPr>
            <a:r>
              <a:rPr lang="en-US" sz="2400" dirty="0">
                <a:latin typeface="Times New Roman" pitchFamily="18" charset="0"/>
                <a:cs typeface="Times New Roman" pitchFamily="18" charset="0"/>
              </a:rPr>
              <a:t> REQUIREMENTS</a:t>
            </a:r>
          </a:p>
          <a:p>
            <a:pPr marL="342900" indent="-342900">
              <a:lnSpc>
                <a:spcPct val="150000"/>
              </a:lnSpc>
              <a:buFont typeface="Wingdings" panose="05000000000000000000" pitchFamily="2" charset="2"/>
              <a:buChar char="Ø"/>
              <a:defRPr/>
            </a:pPr>
            <a:r>
              <a:rPr lang="en-US" sz="2400" dirty="0">
                <a:latin typeface="Times New Roman" pitchFamily="18" charset="0"/>
                <a:cs typeface="Times New Roman" pitchFamily="18" charset="0"/>
              </a:rPr>
              <a:t> TECHNOLOGY</a:t>
            </a:r>
          </a:p>
          <a:p>
            <a:pPr marL="342900" indent="-342900">
              <a:lnSpc>
                <a:spcPct val="150000"/>
              </a:lnSpc>
              <a:buFont typeface="Wingdings" panose="05000000000000000000" pitchFamily="2" charset="2"/>
              <a:buChar char="Ø"/>
              <a:defRPr/>
            </a:pPr>
            <a:r>
              <a:rPr lang="en-US" sz="2400" dirty="0">
                <a:latin typeface="Times New Roman" pitchFamily="18" charset="0"/>
                <a:cs typeface="Times New Roman" pitchFamily="18" charset="0"/>
              </a:rPr>
              <a:t> DIAGRAM</a:t>
            </a:r>
          </a:p>
          <a:p>
            <a:pPr marL="342900" lvl="0" indent="-342900">
              <a:lnSpc>
                <a:spcPct val="150000"/>
              </a:lnSpc>
              <a:buFont typeface="Wingdings" panose="05000000000000000000" pitchFamily="2" charset="2"/>
              <a:buChar char="Ø"/>
              <a:defRPr/>
            </a:pPr>
            <a:r>
              <a:rPr lang="en-US" sz="2400" dirty="0">
                <a:latin typeface="Times New Roman" pitchFamily="18" charset="0"/>
                <a:cs typeface="Times New Roman" pitchFamily="18" charset="0"/>
              </a:rPr>
              <a:t> MODELS</a:t>
            </a:r>
            <a:endParaRPr lang="en-US" sz="2400" dirty="0"/>
          </a:p>
          <a:p>
            <a:endParaRPr lang="en-IN" dirty="0"/>
          </a:p>
        </p:txBody>
      </p:sp>
      <p:sp>
        <p:nvSpPr>
          <p:cNvPr id="4" name="TextBox 3">
            <a:extLst>
              <a:ext uri="{FF2B5EF4-FFF2-40B4-BE49-F238E27FC236}">
                <a16:creationId xmlns:a16="http://schemas.microsoft.com/office/drawing/2014/main" id="{6951F081-AF65-49FF-9422-45AD41A70298}"/>
              </a:ext>
            </a:extLst>
          </p:cNvPr>
          <p:cNvSpPr txBox="1"/>
          <p:nvPr/>
        </p:nvSpPr>
        <p:spPr>
          <a:xfrm>
            <a:off x="6253216" y="1933493"/>
            <a:ext cx="5089060" cy="279595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ACCURACY GRAPH</a:t>
            </a: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MODEL ACCURACY TABLE</a:t>
            </a: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TEST SENTIMENT</a:t>
            </a: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FUTURE SCOPE</a:t>
            </a: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64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5E9FA-BA77-4A06-B431-532ED58E2D4C}"/>
              </a:ext>
            </a:extLst>
          </p:cNvPr>
          <p:cNvSpPr>
            <a:spLocks noGrp="1"/>
          </p:cNvSpPr>
          <p:nvPr>
            <p:ph type="title"/>
          </p:nvPr>
        </p:nvSpPr>
        <p:spPr/>
        <p:txBody>
          <a:bodyPr/>
          <a:lstStyle/>
          <a:p>
            <a:pPr algn="ctr"/>
            <a:r>
              <a:rPr lang="en-US" dirty="0"/>
              <a:t>Abstract</a:t>
            </a:r>
            <a:endParaRPr lang="en-IN" dirty="0"/>
          </a:p>
        </p:txBody>
      </p:sp>
      <p:sp>
        <p:nvSpPr>
          <p:cNvPr id="3" name="Content Placeholder 2">
            <a:extLst>
              <a:ext uri="{FF2B5EF4-FFF2-40B4-BE49-F238E27FC236}">
                <a16:creationId xmlns:a16="http://schemas.microsoft.com/office/drawing/2014/main" id="{BDA6DCA6-27C7-4C09-9CBE-860651E8B52E}"/>
              </a:ext>
            </a:extLst>
          </p:cNvPr>
          <p:cNvSpPr>
            <a:spLocks noGrp="1"/>
          </p:cNvSpPr>
          <p:nvPr>
            <p:ph idx="1"/>
          </p:nvPr>
        </p:nvSpPr>
        <p:spPr/>
        <p:txBody>
          <a:bodyPr>
            <a:normAutofit lnSpcReduction="10000"/>
          </a:bodyPr>
          <a:lstStyle/>
          <a:p>
            <a:endParaRPr lang="en-US" dirty="0"/>
          </a:p>
          <a:p>
            <a:pPr marL="0" indent="0">
              <a:buNone/>
            </a:pPr>
            <a:r>
              <a:rPr lang="en-US" sz="2400" dirty="0"/>
              <a:t>Every one of us have a different perspective and view towards online marketing. sentimental analysis is another term in reading the data efficiently from the customers point of view. The model can focus over the overall semantic(positive or negative or neutral) depending on the reviews through consumers. The prediction model can further execute and undergo through certain machine learning algorithms, visualized views and methodologies in predicting and analyzing amazon products reviews.</a:t>
            </a:r>
            <a:endParaRPr lang="en-IN" sz="2400" dirty="0"/>
          </a:p>
        </p:txBody>
      </p:sp>
    </p:spTree>
    <p:extLst>
      <p:ext uri="{BB962C8B-B14F-4D97-AF65-F5344CB8AC3E}">
        <p14:creationId xmlns:p14="http://schemas.microsoft.com/office/powerpoint/2010/main" val="1994520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39F10-BC54-4548-9273-F0C8A3779A8F}"/>
              </a:ext>
            </a:extLst>
          </p:cNvPr>
          <p:cNvSpPr>
            <a:spLocks noGrp="1"/>
          </p:cNvSpPr>
          <p:nvPr>
            <p:ph type="title"/>
          </p:nvPr>
        </p:nvSpPr>
        <p:spPr/>
        <p:txBody>
          <a:bodyPr>
            <a:normAutofit fontScale="90000"/>
          </a:bodyPr>
          <a:lstStyle/>
          <a:p>
            <a:pPr algn="ctr"/>
            <a:br>
              <a:rPr lang="en-US" dirty="0"/>
            </a:br>
            <a:r>
              <a:rPr lang="en-US" dirty="0"/>
              <a:t>Introduction</a:t>
            </a:r>
            <a:br>
              <a:rPr lang="en-US" dirty="0"/>
            </a:br>
            <a:endParaRPr lang="en-IN" dirty="0"/>
          </a:p>
        </p:txBody>
      </p:sp>
      <p:sp>
        <p:nvSpPr>
          <p:cNvPr id="4" name="TextBox 3">
            <a:extLst>
              <a:ext uri="{FF2B5EF4-FFF2-40B4-BE49-F238E27FC236}">
                <a16:creationId xmlns:a16="http://schemas.microsoft.com/office/drawing/2014/main" id="{3CA06DE0-56D9-4609-A1A5-D8BB7106E874}"/>
              </a:ext>
            </a:extLst>
          </p:cNvPr>
          <p:cNvSpPr txBox="1"/>
          <p:nvPr/>
        </p:nvSpPr>
        <p:spPr>
          <a:xfrm>
            <a:off x="978393" y="1997476"/>
            <a:ext cx="10235214" cy="3293209"/>
          </a:xfrm>
          <a:prstGeom prst="rect">
            <a:avLst/>
          </a:prstGeom>
          <a:noFill/>
        </p:spPr>
        <p:txBody>
          <a:bodyPr wrap="square" rtlCol="0">
            <a:spAutoFit/>
          </a:bodyPr>
          <a:lstStyle/>
          <a:p>
            <a:pPr algn="ctr" fontAlgn="base"/>
            <a:r>
              <a:rPr lang="en-US" sz="2800" b="0" i="0" dirty="0">
                <a:solidFill>
                  <a:srgbClr val="0A0A23"/>
                </a:solidFill>
                <a:effectLst/>
                <a:latin typeface="Lato" panose="020B0604020202020204" pitchFamily="34" charset="0"/>
              </a:rPr>
              <a:t>What is </a:t>
            </a:r>
            <a:r>
              <a:rPr lang="en-US" sz="2800" dirty="0">
                <a:solidFill>
                  <a:srgbClr val="0A0A23"/>
                </a:solidFill>
                <a:latin typeface="Lato" panose="020B0604020202020204" pitchFamily="34" charset="0"/>
              </a:rPr>
              <a:t>S</a:t>
            </a:r>
            <a:r>
              <a:rPr lang="en-US" sz="2800" b="0" i="0" dirty="0">
                <a:solidFill>
                  <a:srgbClr val="0A0A23"/>
                </a:solidFill>
                <a:effectLst/>
                <a:latin typeface="Lato" panose="020B0604020202020204" pitchFamily="34" charset="0"/>
              </a:rPr>
              <a:t>entiment Analysis?</a:t>
            </a:r>
          </a:p>
          <a:p>
            <a:pPr algn="l" fontAlgn="base"/>
            <a:endParaRPr lang="en-US" b="0" i="0" dirty="0">
              <a:solidFill>
                <a:srgbClr val="0A0A23"/>
              </a:solidFill>
              <a:effectLst/>
              <a:latin typeface="Lato" panose="020B0604020202020204" pitchFamily="34" charset="0"/>
            </a:endParaRPr>
          </a:p>
          <a:p>
            <a:pPr algn="l" fontAlgn="base"/>
            <a:r>
              <a:rPr lang="en-US" b="0" i="0" dirty="0">
                <a:solidFill>
                  <a:srgbClr val="0A0A23"/>
                </a:solidFill>
                <a:effectLst/>
                <a:latin typeface="Lato" panose="020B0604020202020204" pitchFamily="34" charset="0"/>
              </a:rPr>
              <a:t>1.Sentiment analysis is a technique through which you can analyze a piece of text to determine the sentiment behind it. It combines machine learning and natural language processing (NLP) to achieve this.</a:t>
            </a:r>
          </a:p>
          <a:p>
            <a:pPr algn="l" fontAlgn="base"/>
            <a:endParaRPr lang="en-US" b="0" i="0" dirty="0">
              <a:solidFill>
                <a:srgbClr val="0A0A23"/>
              </a:solidFill>
              <a:effectLst/>
              <a:latin typeface="Lato" panose="020B0604020202020204" pitchFamily="34" charset="0"/>
            </a:endParaRPr>
          </a:p>
          <a:p>
            <a:pPr algn="l" fontAlgn="base"/>
            <a:r>
              <a:rPr lang="en-US" b="0" i="0" dirty="0">
                <a:solidFill>
                  <a:srgbClr val="0A0A23"/>
                </a:solidFill>
                <a:effectLst/>
                <a:latin typeface="Lato" panose="020B0604020202020204" pitchFamily="34" charset="0"/>
              </a:rPr>
              <a:t>2.Using basic Sentiment analysis, a program can understand whether the sentiment behind a piece of text is positive, negative, or neutral.</a:t>
            </a:r>
          </a:p>
          <a:p>
            <a:pPr algn="l" fontAlgn="base"/>
            <a:endParaRPr lang="en-US" b="0" i="0" dirty="0">
              <a:solidFill>
                <a:srgbClr val="0A0A23"/>
              </a:solidFill>
              <a:effectLst/>
              <a:latin typeface="Lato" panose="020B0604020202020204" pitchFamily="34" charset="0"/>
            </a:endParaRPr>
          </a:p>
          <a:p>
            <a:pPr algn="l" fontAlgn="base"/>
            <a:r>
              <a:rPr lang="en-US" b="0" i="0" dirty="0">
                <a:solidFill>
                  <a:srgbClr val="0A0A23"/>
                </a:solidFill>
                <a:effectLst/>
                <a:latin typeface="Lato" panose="020B0604020202020204" pitchFamily="34" charset="0"/>
              </a:rPr>
              <a:t>3.It is a powerful technique in Artificial intelligence that has important business applications.</a:t>
            </a:r>
          </a:p>
          <a:p>
            <a:endParaRPr lang="en-IN" dirty="0"/>
          </a:p>
        </p:txBody>
      </p:sp>
    </p:spTree>
    <p:extLst>
      <p:ext uri="{BB962C8B-B14F-4D97-AF65-F5344CB8AC3E}">
        <p14:creationId xmlns:p14="http://schemas.microsoft.com/office/powerpoint/2010/main" val="290035451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AE1BD6-CB66-422B-9A77-7E6ECE335F3E}"/>
              </a:ext>
            </a:extLst>
          </p:cNvPr>
          <p:cNvSpPr txBox="1"/>
          <p:nvPr/>
        </p:nvSpPr>
        <p:spPr>
          <a:xfrm>
            <a:off x="2279505" y="587891"/>
            <a:ext cx="6094520" cy="707886"/>
          </a:xfrm>
          <a:prstGeom prst="rect">
            <a:avLst/>
          </a:prstGeom>
          <a:noFill/>
        </p:spPr>
        <p:txBody>
          <a:bodyPr wrap="square">
            <a:spAutoFit/>
          </a:bodyPr>
          <a:lstStyle/>
          <a:p>
            <a:pPr algn="ctr"/>
            <a:r>
              <a:rPr lang="en-IN" sz="4000" dirty="0"/>
              <a:t>Objective of the Project</a:t>
            </a:r>
          </a:p>
        </p:txBody>
      </p:sp>
      <p:sp>
        <p:nvSpPr>
          <p:cNvPr id="4" name="TextBox 3">
            <a:extLst>
              <a:ext uri="{FF2B5EF4-FFF2-40B4-BE49-F238E27FC236}">
                <a16:creationId xmlns:a16="http://schemas.microsoft.com/office/drawing/2014/main" id="{FE0C9B0C-8174-48F9-AECC-C30EDB784B0D}"/>
              </a:ext>
            </a:extLst>
          </p:cNvPr>
          <p:cNvSpPr txBox="1"/>
          <p:nvPr/>
        </p:nvSpPr>
        <p:spPr>
          <a:xfrm>
            <a:off x="507999" y="1456431"/>
            <a:ext cx="11446933"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Scrapping product reviews on various websites featuring various products specifically amazon.com.</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Analyze and categorize review data.</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Analyze sentiment on dataset from document level (review level).</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Categorization or classification of opinion sentiment into-</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Positive</a:t>
            </a:r>
          </a:p>
          <a:p>
            <a:pPr marL="342900" indent="-342900">
              <a:buFont typeface="Arial" panose="020B0604020202020204" pitchFamily="34" charset="0"/>
              <a:buChar char="•"/>
            </a:pPr>
            <a:r>
              <a:rPr lang="en-US" sz="2400" dirty="0"/>
              <a:t>Negative</a:t>
            </a:r>
          </a:p>
          <a:p>
            <a:pPr marL="342900" indent="-342900">
              <a:buFont typeface="Arial" panose="020B0604020202020204" pitchFamily="34" charset="0"/>
              <a:buChar char="•"/>
            </a:pPr>
            <a:r>
              <a:rPr lang="en-US" sz="2400" dirty="0"/>
              <a:t>Neutral</a:t>
            </a:r>
          </a:p>
        </p:txBody>
      </p:sp>
    </p:spTree>
    <p:extLst>
      <p:ext uri="{BB962C8B-B14F-4D97-AF65-F5344CB8AC3E}">
        <p14:creationId xmlns:p14="http://schemas.microsoft.com/office/powerpoint/2010/main" val="1338000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0F6C9-D390-45A6-9C43-27281BF505AB}"/>
              </a:ext>
            </a:extLst>
          </p:cNvPr>
          <p:cNvSpPr>
            <a:spLocks noGrp="1"/>
          </p:cNvSpPr>
          <p:nvPr>
            <p:ph type="title"/>
          </p:nvPr>
        </p:nvSpPr>
        <p:spPr>
          <a:xfrm>
            <a:off x="1034328" y="653599"/>
            <a:ext cx="9603275" cy="1049235"/>
          </a:xfrm>
        </p:spPr>
        <p:txBody>
          <a:bodyPr/>
          <a:lstStyle/>
          <a:p>
            <a:pPr algn="ctr"/>
            <a:r>
              <a:rPr lang="en-US" dirty="0"/>
              <a:t>Methodology</a:t>
            </a:r>
            <a:endParaRPr lang="en-IN" dirty="0"/>
          </a:p>
        </p:txBody>
      </p:sp>
      <p:sp>
        <p:nvSpPr>
          <p:cNvPr id="3" name="TextBox 2">
            <a:extLst>
              <a:ext uri="{FF2B5EF4-FFF2-40B4-BE49-F238E27FC236}">
                <a16:creationId xmlns:a16="http://schemas.microsoft.com/office/drawing/2014/main" id="{43ACE300-D72E-4E00-9EDA-99A552854C64}"/>
              </a:ext>
            </a:extLst>
          </p:cNvPr>
          <p:cNvSpPr txBox="1"/>
          <p:nvPr/>
        </p:nvSpPr>
        <p:spPr>
          <a:xfrm>
            <a:off x="701336" y="1926454"/>
            <a:ext cx="10515600" cy="2585323"/>
          </a:xfrm>
          <a:prstGeom prst="rect">
            <a:avLst/>
          </a:prstGeom>
          <a:noFill/>
        </p:spPr>
        <p:txBody>
          <a:bodyPr wrap="square" rtlCol="0">
            <a:spAutoFit/>
          </a:bodyPr>
          <a:lstStyle/>
          <a:p>
            <a:pPr algn="ctr"/>
            <a:r>
              <a:rPr lang="en-US" dirty="0"/>
              <a:t>   </a:t>
            </a:r>
            <a:r>
              <a:rPr lang="en-US" sz="2400" dirty="0"/>
              <a:t>Data collection</a:t>
            </a:r>
          </a:p>
          <a:p>
            <a:pPr algn="ctr"/>
            <a:r>
              <a:rPr lang="en-US" sz="2400" dirty="0"/>
              <a:t>  Data overview</a:t>
            </a:r>
          </a:p>
          <a:p>
            <a:pPr algn="ctr"/>
            <a:r>
              <a:rPr lang="en-US" sz="2400" dirty="0"/>
              <a:t> Data cleaning</a:t>
            </a:r>
          </a:p>
          <a:p>
            <a:pPr algn="ctr"/>
            <a:r>
              <a:rPr lang="en-US" sz="2400" dirty="0"/>
              <a:t>    Split data in X,Y</a:t>
            </a:r>
          </a:p>
          <a:p>
            <a:pPr algn="ctr"/>
            <a:r>
              <a:rPr lang="en-US" sz="2400" dirty="0"/>
              <a:t>Apply model</a:t>
            </a:r>
          </a:p>
          <a:p>
            <a:pPr algn="ctr"/>
            <a:r>
              <a:rPr lang="en-US" sz="2400" dirty="0"/>
              <a:t>  Test Sentiment</a:t>
            </a:r>
          </a:p>
          <a:p>
            <a:pPr marL="342900" indent="-342900">
              <a:buFont typeface="+mj-lt"/>
              <a:buAutoNum type="arabicPeriod"/>
            </a:pPr>
            <a:endParaRPr lang="en-IN" dirty="0"/>
          </a:p>
        </p:txBody>
      </p:sp>
    </p:spTree>
    <p:extLst>
      <p:ext uri="{BB962C8B-B14F-4D97-AF65-F5344CB8AC3E}">
        <p14:creationId xmlns:p14="http://schemas.microsoft.com/office/powerpoint/2010/main" val="753051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5FDA9-1A69-45BC-9813-1E66086041B9}"/>
              </a:ext>
            </a:extLst>
          </p:cNvPr>
          <p:cNvSpPr>
            <a:spLocks noGrp="1"/>
          </p:cNvSpPr>
          <p:nvPr>
            <p:ph type="title"/>
          </p:nvPr>
        </p:nvSpPr>
        <p:spPr/>
        <p:txBody>
          <a:bodyPr/>
          <a:lstStyle/>
          <a:p>
            <a:pPr algn="ctr"/>
            <a:r>
              <a:rPr lang="en-US" dirty="0"/>
              <a:t>Data Overview</a:t>
            </a:r>
            <a:endParaRPr lang="en-IN" dirty="0"/>
          </a:p>
        </p:txBody>
      </p:sp>
      <p:sp>
        <p:nvSpPr>
          <p:cNvPr id="4" name="TextBox 3">
            <a:extLst>
              <a:ext uri="{FF2B5EF4-FFF2-40B4-BE49-F238E27FC236}">
                <a16:creationId xmlns:a16="http://schemas.microsoft.com/office/drawing/2014/main" id="{27819B0A-6C24-4C2A-B419-F5B9D2554B51}"/>
              </a:ext>
            </a:extLst>
          </p:cNvPr>
          <p:cNvSpPr txBox="1"/>
          <p:nvPr/>
        </p:nvSpPr>
        <p:spPr>
          <a:xfrm>
            <a:off x="337351" y="2157274"/>
            <a:ext cx="11585360" cy="1569660"/>
          </a:xfrm>
          <a:prstGeom prst="rect">
            <a:avLst/>
          </a:prstGeom>
          <a:noFill/>
        </p:spPr>
        <p:txBody>
          <a:bodyPr wrap="square" rtlCol="0">
            <a:spAutoFit/>
          </a:bodyPr>
          <a:lstStyle/>
          <a:p>
            <a:pPr marL="342900" indent="-342900" algn="l" fontAlgn="base">
              <a:buFont typeface="Wingdings" panose="05000000000000000000" pitchFamily="2" charset="2"/>
              <a:buChar char="q"/>
            </a:pPr>
            <a:r>
              <a:rPr lang="en-US" sz="2400" b="0" i="0" dirty="0">
                <a:solidFill>
                  <a:srgbClr val="4C4C4C"/>
                </a:solidFill>
                <a:effectLst/>
                <a:latin typeface="inherit"/>
              </a:rPr>
              <a:t>We’re assuming that sample size of 30K examples are sufficient to represent the entire population of sales/reviews</a:t>
            </a:r>
            <a:endParaRPr lang="en-US" sz="2400" b="0" i="0" dirty="0">
              <a:solidFill>
                <a:srgbClr val="3D3D3D"/>
              </a:solidFill>
              <a:effectLst/>
              <a:latin typeface="inherit"/>
            </a:endParaRPr>
          </a:p>
          <a:p>
            <a:pPr marL="342900" indent="-342900" algn="l" fontAlgn="base">
              <a:buFont typeface="Wingdings" panose="05000000000000000000" pitchFamily="2" charset="2"/>
              <a:buChar char="q"/>
            </a:pPr>
            <a:r>
              <a:rPr lang="en-US" sz="2400" b="0" i="0" dirty="0">
                <a:solidFill>
                  <a:srgbClr val="4C4C4C"/>
                </a:solidFill>
                <a:effectLst/>
                <a:latin typeface="inherit"/>
              </a:rPr>
              <a:t>We’re assuming that the information we find in the text reviews of each product will be rich enough to train a sentiment analysis classifier with accuracy (hopefully) &gt; 70%</a:t>
            </a:r>
            <a:endParaRPr lang="en-US" sz="2400" b="0" i="0" dirty="0">
              <a:solidFill>
                <a:srgbClr val="3D3D3D"/>
              </a:solidFill>
              <a:effectLst/>
              <a:latin typeface="inherit"/>
            </a:endParaRPr>
          </a:p>
        </p:txBody>
      </p:sp>
    </p:spTree>
    <p:extLst>
      <p:ext uri="{BB962C8B-B14F-4D97-AF65-F5344CB8AC3E}">
        <p14:creationId xmlns:p14="http://schemas.microsoft.com/office/powerpoint/2010/main" val="2551040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84964B-6764-440C-92EA-73CB2951EE46}"/>
              </a:ext>
            </a:extLst>
          </p:cNvPr>
          <p:cNvSpPr txBox="1"/>
          <p:nvPr/>
        </p:nvSpPr>
        <p:spPr>
          <a:xfrm>
            <a:off x="2396971" y="665825"/>
            <a:ext cx="5779363" cy="1200329"/>
          </a:xfrm>
          <a:prstGeom prst="rect">
            <a:avLst/>
          </a:prstGeom>
          <a:noFill/>
        </p:spPr>
        <p:txBody>
          <a:bodyPr wrap="square" rtlCol="0">
            <a:spAutoFit/>
          </a:bodyPr>
          <a:lstStyle/>
          <a:p>
            <a:pPr algn="ctr"/>
            <a:r>
              <a:rPr lang="en-US" sz="5400" dirty="0"/>
              <a:t>Apply Model</a:t>
            </a:r>
          </a:p>
          <a:p>
            <a:endParaRPr lang="en-IN" dirty="0"/>
          </a:p>
        </p:txBody>
      </p:sp>
      <p:sp>
        <p:nvSpPr>
          <p:cNvPr id="3" name="TextBox 2">
            <a:extLst>
              <a:ext uri="{FF2B5EF4-FFF2-40B4-BE49-F238E27FC236}">
                <a16:creationId xmlns:a16="http://schemas.microsoft.com/office/drawing/2014/main" id="{568341C0-0AB2-4885-A792-17AA96D3DB87}"/>
              </a:ext>
            </a:extLst>
          </p:cNvPr>
          <p:cNvSpPr txBox="1"/>
          <p:nvPr/>
        </p:nvSpPr>
        <p:spPr>
          <a:xfrm>
            <a:off x="785345" y="2305615"/>
            <a:ext cx="10209320" cy="2862322"/>
          </a:xfrm>
          <a:prstGeom prst="rect">
            <a:avLst/>
          </a:prstGeom>
          <a:noFill/>
        </p:spPr>
        <p:txBody>
          <a:bodyPr wrap="square" rtlCol="0">
            <a:spAutoFit/>
          </a:bodyPr>
          <a:lstStyle/>
          <a:p>
            <a:pPr marL="457200" indent="-457200">
              <a:buFont typeface="Wingdings" panose="05000000000000000000" pitchFamily="2" charset="2"/>
              <a:buChar char="Ø"/>
            </a:pPr>
            <a:r>
              <a:rPr lang="en-IN" sz="3600" dirty="0"/>
              <a:t>Naïve Bayes</a:t>
            </a:r>
          </a:p>
          <a:p>
            <a:pPr marL="457200" indent="-457200">
              <a:buFont typeface="Wingdings" panose="05000000000000000000" pitchFamily="2" charset="2"/>
              <a:buChar char="Ø"/>
            </a:pPr>
            <a:r>
              <a:rPr lang="en-IN" sz="3600" dirty="0"/>
              <a:t>Logistic Regression</a:t>
            </a:r>
          </a:p>
          <a:p>
            <a:pPr marL="457200" indent="-457200">
              <a:buFont typeface="Wingdings" panose="05000000000000000000" pitchFamily="2" charset="2"/>
              <a:buChar char="Ø"/>
            </a:pPr>
            <a:r>
              <a:rPr lang="en-IN" sz="3600" i="0" dirty="0">
                <a:solidFill>
                  <a:srgbClr val="000000"/>
                </a:solidFill>
                <a:effectLst/>
                <a:latin typeface="Helvetica Neue"/>
              </a:rPr>
              <a:t>Support Vector Machine</a:t>
            </a:r>
          </a:p>
          <a:p>
            <a:pPr marL="457200" indent="-457200">
              <a:buFont typeface="Wingdings" panose="05000000000000000000" pitchFamily="2" charset="2"/>
              <a:buChar char="Ø"/>
            </a:pPr>
            <a:r>
              <a:rPr lang="en-IN" sz="3600" dirty="0"/>
              <a:t>Decision Tree</a:t>
            </a:r>
          </a:p>
          <a:p>
            <a:pPr marL="457200" indent="-457200">
              <a:buFont typeface="Wingdings" panose="05000000000000000000" pitchFamily="2" charset="2"/>
              <a:buChar char="Ø"/>
            </a:pPr>
            <a:r>
              <a:rPr lang="en-IN" sz="3600" dirty="0"/>
              <a:t>Random Forest</a:t>
            </a:r>
          </a:p>
        </p:txBody>
      </p:sp>
    </p:spTree>
    <p:extLst>
      <p:ext uri="{BB962C8B-B14F-4D97-AF65-F5344CB8AC3E}">
        <p14:creationId xmlns:p14="http://schemas.microsoft.com/office/powerpoint/2010/main" val="164896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82535-472F-4874-984A-F1E1B9E26DDF}"/>
              </a:ext>
            </a:extLst>
          </p:cNvPr>
          <p:cNvSpPr>
            <a:spLocks noGrp="1"/>
          </p:cNvSpPr>
          <p:nvPr>
            <p:ph type="title"/>
          </p:nvPr>
        </p:nvSpPr>
        <p:spPr/>
        <p:txBody>
          <a:bodyPr/>
          <a:lstStyle/>
          <a:p>
            <a:pPr algn="ctr"/>
            <a:r>
              <a:rPr lang="en-US" dirty="0"/>
              <a:t>Accuracy Graph</a:t>
            </a:r>
            <a:endParaRPr lang="en-IN" dirty="0"/>
          </a:p>
        </p:txBody>
      </p:sp>
      <p:pic>
        <p:nvPicPr>
          <p:cNvPr id="4" name="Picture 3">
            <a:extLst>
              <a:ext uri="{FF2B5EF4-FFF2-40B4-BE49-F238E27FC236}">
                <a16:creationId xmlns:a16="http://schemas.microsoft.com/office/drawing/2014/main" id="{3222FC15-C7DF-47B2-A204-6B42F4AFC446}"/>
              </a:ext>
            </a:extLst>
          </p:cNvPr>
          <p:cNvPicPr>
            <a:picLocks noChangeAspect="1"/>
          </p:cNvPicPr>
          <p:nvPr/>
        </p:nvPicPr>
        <p:blipFill>
          <a:blip r:embed="rId2"/>
          <a:stretch>
            <a:fillRect/>
          </a:stretch>
        </p:blipFill>
        <p:spPr>
          <a:xfrm>
            <a:off x="3059167" y="2045014"/>
            <a:ext cx="6073666" cy="4008467"/>
          </a:xfrm>
          <a:prstGeom prst="rect">
            <a:avLst/>
          </a:prstGeom>
        </p:spPr>
      </p:pic>
    </p:spTree>
    <p:extLst>
      <p:ext uri="{BB962C8B-B14F-4D97-AF65-F5344CB8AC3E}">
        <p14:creationId xmlns:p14="http://schemas.microsoft.com/office/powerpoint/2010/main" val="31028374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95</TotalTime>
  <Words>609</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Gill Sans MT</vt:lpstr>
      <vt:lpstr>Helvetica Neue</vt:lpstr>
      <vt:lpstr>inherit</vt:lpstr>
      <vt:lpstr>Lato</vt:lpstr>
      <vt:lpstr>Roboto</vt:lpstr>
      <vt:lpstr>Times New Roman</vt:lpstr>
      <vt:lpstr>Wingdings</vt:lpstr>
      <vt:lpstr>Gallery</vt:lpstr>
      <vt:lpstr>A Presentation on  AMAZON PRODUCT REVIEWS SENTIMENT ANALYSIS” </vt:lpstr>
      <vt:lpstr>contents</vt:lpstr>
      <vt:lpstr>Abstract</vt:lpstr>
      <vt:lpstr> Introduction </vt:lpstr>
      <vt:lpstr>PowerPoint Presentation</vt:lpstr>
      <vt:lpstr>Methodology</vt:lpstr>
      <vt:lpstr>Data Overview</vt:lpstr>
      <vt:lpstr>PowerPoint Presentation</vt:lpstr>
      <vt:lpstr>Accuracy Graph</vt:lpstr>
      <vt:lpstr>PowerPoint Presentation</vt:lpstr>
      <vt:lpstr>PowerPoint Presentation</vt:lpstr>
      <vt:lpstr>FUTURE SCOPE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PRODUCT REVIEWS SENTIMENT ANALYSIS</dc:title>
  <dc:creator>snehal warade</dc:creator>
  <cp:lastModifiedBy>snehal warade</cp:lastModifiedBy>
  <cp:revision>2</cp:revision>
  <dcterms:created xsi:type="dcterms:W3CDTF">2021-09-28T08:28:43Z</dcterms:created>
  <dcterms:modified xsi:type="dcterms:W3CDTF">2021-09-30T11:53:37Z</dcterms:modified>
</cp:coreProperties>
</file>