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1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EBA%20PONNAGANTI\Desktop\HR%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 Analysis.xlsx]Analysis!PivotTable10</c:name>
    <c:fmtId val="10"/>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solidFill>
              <a:schemeClr val="accent1">
                <a:lumMod val="75000"/>
              </a:schemeClr>
            </a:solidFill>
          </a:ln>
          <a:effectLst/>
          <a:scene3d>
            <a:camera prst="orthographicFront"/>
            <a:lightRig rig="threePt" dir="t"/>
          </a:scene3d>
          <a:sp3d prstMaterial="translucentPowder">
            <a:contourClr>
              <a:schemeClr val="accent1">
                <a:lumMod val="75000"/>
              </a:schemeClr>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solidFill>
              <a:schemeClr val="accent1">
                <a:lumMod val="75000"/>
              </a:schemeClr>
            </a:solidFill>
          </a:ln>
          <a:effectLst/>
          <a:scene3d>
            <a:camera prst="orthographicFront"/>
            <a:lightRig rig="threePt" dir="t"/>
          </a:scene3d>
          <a:sp3d prstMaterial="translucentPowder">
            <a:contourClr>
              <a:schemeClr val="accent1">
                <a:lumMod val="75000"/>
              </a:schemeClr>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solidFill>
              <a:schemeClr val="accent1">
                <a:lumMod val="75000"/>
              </a:schemeClr>
            </a:solidFill>
          </a:ln>
          <a:effectLst/>
          <a:scene3d>
            <a:camera prst="orthographicFront"/>
            <a:lightRig rig="threePt" dir="t"/>
          </a:scene3d>
          <a:sp3d prstMaterial="translucentPowder">
            <a:contourClr>
              <a:schemeClr val="accent1">
                <a:lumMod val="75000"/>
              </a:schemeClr>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Analysis!$AQ$4</c:f>
              <c:strCache>
                <c:ptCount val="1"/>
                <c:pt idx="0">
                  <c:v>Total</c:v>
                </c:pt>
              </c:strCache>
            </c:strRef>
          </c:tx>
          <c:spPr>
            <a:solidFill>
              <a:srgbClr val="7030A0"/>
            </a:solidFill>
            <a:ln>
              <a:solidFill>
                <a:schemeClr val="accent1">
                  <a:lumMod val="75000"/>
                </a:schemeClr>
              </a:solidFill>
            </a:ln>
            <a:effectLst/>
            <a:scene3d>
              <a:camera prst="orthographicFront"/>
              <a:lightRig rig="threePt" dir="t"/>
            </a:scene3d>
            <a:sp3d prstMaterial="translucentPowder">
              <a:contourClr>
                <a:schemeClr val="accent1">
                  <a:lumMod val="75000"/>
                </a:schemeClr>
              </a:contourClr>
            </a:sp3d>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Analysis!$AP$5:$AP$10</c:f>
              <c:strCache>
                <c:ptCount val="6"/>
                <c:pt idx="0">
                  <c:v>Software</c:v>
                </c:pt>
                <c:pt idx="1">
                  <c:v>Sales</c:v>
                </c:pt>
                <c:pt idx="2">
                  <c:v>Support</c:v>
                </c:pt>
                <c:pt idx="3">
                  <c:v>Hardware</c:v>
                </c:pt>
                <c:pt idx="4">
                  <c:v>Human Resources</c:v>
                </c:pt>
                <c:pt idx="5">
                  <c:v>Research &amp; Development</c:v>
                </c:pt>
              </c:strCache>
            </c:strRef>
          </c:cat>
          <c:val>
            <c:numRef>
              <c:f>Analysis!$AQ$5:$AQ$10</c:f>
              <c:numCache>
                <c:formatCode>_ * #,##0_ ;_ * \-#,##0_ ;_ * "-"??_ ;_ @_ </c:formatCode>
                <c:ptCount val="6"/>
                <c:pt idx="0">
                  <c:v>20.645273512476006</c:v>
                </c:pt>
                <c:pt idx="1">
                  <c:v>20.617768839465278</c:v>
                </c:pt>
                <c:pt idx="2">
                  <c:v>20.484527393136666</c:v>
                </c:pt>
                <c:pt idx="3">
                  <c:v>20.479373240298692</c:v>
                </c:pt>
                <c:pt idx="4">
                  <c:v>20.453670705630792</c:v>
                </c:pt>
                <c:pt idx="5">
                  <c:v>20.298473374203631</c:v>
                </c:pt>
              </c:numCache>
            </c:numRef>
          </c:val>
          <c:extLst>
            <c:ext xmlns:c16="http://schemas.microsoft.com/office/drawing/2014/chart" uri="{C3380CC4-5D6E-409C-BE32-E72D297353CC}">
              <c16:uniqueId val="{00000000-AE33-442D-A6E5-15B577E3F98E}"/>
            </c:ext>
          </c:extLst>
        </c:ser>
        <c:dLbls>
          <c:showLegendKey val="0"/>
          <c:showVal val="0"/>
          <c:showCatName val="0"/>
          <c:showSerName val="0"/>
          <c:showPercent val="0"/>
          <c:showBubbleSize val="0"/>
        </c:dLbls>
        <c:gapWidth val="150"/>
        <c:shape val="box"/>
        <c:axId val="1068431680"/>
        <c:axId val="1068443680"/>
        <c:axId val="0"/>
      </c:bar3DChart>
      <c:catAx>
        <c:axId val="106843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68443680"/>
        <c:crosses val="autoZero"/>
        <c:auto val="1"/>
        <c:lblAlgn val="ctr"/>
        <c:lblOffset val="100"/>
        <c:noMultiLvlLbl val="0"/>
      </c:catAx>
      <c:valAx>
        <c:axId val="1068443680"/>
        <c:scaling>
          <c:orientation val="minMax"/>
        </c:scaling>
        <c:delete val="0"/>
        <c:axPos val="l"/>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68431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tx1"/>
    </cs:fontRef>
    <cs:spPr>
      <a:sp3d/>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364E-9AD1-204C-1BF7-BB08606DC1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31A0E5-26CB-7957-1FC7-8A99ECE8F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3F07B2-71C8-2A0A-E9D6-A2D8326A6807}"/>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5" name="Footer Placeholder 4">
            <a:extLst>
              <a:ext uri="{FF2B5EF4-FFF2-40B4-BE49-F238E27FC236}">
                <a16:creationId xmlns:a16="http://schemas.microsoft.com/office/drawing/2014/main" id="{A7F921CF-248B-04FE-CD1F-4F880ED5F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B8C08-EA2F-A43C-6838-904A299050EF}"/>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129833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23F2-AC4A-02C5-D4F7-20EF750336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6FA64D-80C7-F4B3-A2BF-3314EEDE9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19829-1784-A618-DC8D-598A61086E32}"/>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5" name="Footer Placeholder 4">
            <a:extLst>
              <a:ext uri="{FF2B5EF4-FFF2-40B4-BE49-F238E27FC236}">
                <a16:creationId xmlns:a16="http://schemas.microsoft.com/office/drawing/2014/main" id="{C8496D33-3D44-D557-974D-51FB6C8A7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7078-0231-DCD9-8AB1-FFA754593B2D}"/>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375837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0471F-3215-E482-6B52-5C8D59B552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33191-7653-0BD7-57C9-4B84DC56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E0690-7B62-BA1B-DC38-8ECA5406DF9C}"/>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5" name="Footer Placeholder 4">
            <a:extLst>
              <a:ext uri="{FF2B5EF4-FFF2-40B4-BE49-F238E27FC236}">
                <a16:creationId xmlns:a16="http://schemas.microsoft.com/office/drawing/2014/main" id="{0F5CBECB-9787-2578-E82F-D54CFA46A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A90DC-C01C-E171-90F8-BDB0650CD7BD}"/>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120522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F81D-9D93-6680-3DF7-CD8C5F585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BA9A13-70C6-DEC0-6823-B6F6FF473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2EB62B-6157-2E92-40E8-F67B2D616403}"/>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5" name="Footer Placeholder 4">
            <a:extLst>
              <a:ext uri="{FF2B5EF4-FFF2-40B4-BE49-F238E27FC236}">
                <a16:creationId xmlns:a16="http://schemas.microsoft.com/office/drawing/2014/main" id="{1FB9E62C-84AB-7B09-862B-4C41E5083B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54225-0D2F-1CDA-C08E-57C3B3014A97}"/>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108391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2C04-216D-246E-EE6F-0BD84CE33F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CA423E-0B93-EF69-4CBB-B3C37E815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8E63DB-7FAE-8181-4CDC-82E1C6C8A549}"/>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5" name="Footer Placeholder 4">
            <a:extLst>
              <a:ext uri="{FF2B5EF4-FFF2-40B4-BE49-F238E27FC236}">
                <a16:creationId xmlns:a16="http://schemas.microsoft.com/office/drawing/2014/main" id="{79A0B64E-2C8B-98D8-839C-2446C8F03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E2E2C-DEA0-7FF2-F8C4-A793E3C967A3}"/>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303515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52A8-8D0C-AF60-A9DC-B2F4469775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CC5BB6-50C3-203D-5073-F8A4C95C2E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C939B-9812-A907-97AF-A728A0300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62A5B6-AA0C-052B-8C2A-029F44CCBBC4}"/>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6" name="Footer Placeholder 5">
            <a:extLst>
              <a:ext uri="{FF2B5EF4-FFF2-40B4-BE49-F238E27FC236}">
                <a16:creationId xmlns:a16="http://schemas.microsoft.com/office/drawing/2014/main" id="{D069FF0D-AC85-7C12-0D65-C68942B384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00906-1BBE-827E-15B0-DBA27B5F574D}"/>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21429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73C0-950E-6428-FA80-DBE956E1E0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BEC3DA-A512-C452-E932-5AB2E776A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6AAA2F-1672-4910-4D85-6950E4E2CB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6D1B7F-7F2F-FA0C-C43C-C24E90368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9A6E47-F93F-5CA4-DA07-299C802B4E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132B4E-984A-7630-AED3-2348E6A0206F}"/>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8" name="Footer Placeholder 7">
            <a:extLst>
              <a:ext uri="{FF2B5EF4-FFF2-40B4-BE49-F238E27FC236}">
                <a16:creationId xmlns:a16="http://schemas.microsoft.com/office/drawing/2014/main" id="{CCA0864B-4523-8C99-9F26-802DA3D39B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AB1A0A-15F8-D4FF-43E4-A91DD62607C1}"/>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428082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D509-29B6-67B3-D28B-AE542B5AC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417B85-5A1C-119E-C2B6-101D9872E679}"/>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4" name="Footer Placeholder 3">
            <a:extLst>
              <a:ext uri="{FF2B5EF4-FFF2-40B4-BE49-F238E27FC236}">
                <a16:creationId xmlns:a16="http://schemas.microsoft.com/office/drawing/2014/main" id="{EAE5E24D-8B6D-032F-F9C7-435860A01E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7E78A9-DD2E-0CCC-F968-99615A49E94D}"/>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1312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E63610-A522-F7A2-CF87-6310FBAE3DA7}"/>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3" name="Footer Placeholder 2">
            <a:extLst>
              <a:ext uri="{FF2B5EF4-FFF2-40B4-BE49-F238E27FC236}">
                <a16:creationId xmlns:a16="http://schemas.microsoft.com/office/drawing/2014/main" id="{E42DE3B6-E2A3-A189-36F4-66C358ED61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3901E4-8A7C-3BAF-5270-6174B36821F2}"/>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67221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F8D7-3F0D-A7DC-86AD-7201775D1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57C107-9226-8B6C-F3E4-8966A70DA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E619A6-8B3B-3EAA-582F-750FC6202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2225C-B0A5-AA55-A01C-807B22A01478}"/>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6" name="Footer Placeholder 5">
            <a:extLst>
              <a:ext uri="{FF2B5EF4-FFF2-40B4-BE49-F238E27FC236}">
                <a16:creationId xmlns:a16="http://schemas.microsoft.com/office/drawing/2014/main" id="{296852AC-AE88-FA45-DC37-8DDE9C7C64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6ABE29-850D-B201-722F-81624029E224}"/>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1264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AE45-5CB3-5E39-8EB0-0A7948ECE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FF2DB2-A53B-9FE9-9ADB-C0EA81441F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C9D490-3979-DB9E-647C-D8E04FE78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4CFC8-46CE-F746-C453-8DDB96844DC9}"/>
              </a:ext>
            </a:extLst>
          </p:cNvPr>
          <p:cNvSpPr>
            <a:spLocks noGrp="1"/>
          </p:cNvSpPr>
          <p:nvPr>
            <p:ph type="dt" sz="half" idx="10"/>
          </p:nvPr>
        </p:nvSpPr>
        <p:spPr/>
        <p:txBody>
          <a:bodyPr/>
          <a:lstStyle/>
          <a:p>
            <a:fld id="{6DE0A46F-9AF2-4DA2-BA1D-1380BF43C182}" type="datetimeFigureOut">
              <a:rPr lang="en-IN" smtClean="0"/>
              <a:t>18-05-2023</a:t>
            </a:fld>
            <a:endParaRPr lang="en-IN"/>
          </a:p>
        </p:txBody>
      </p:sp>
      <p:sp>
        <p:nvSpPr>
          <p:cNvPr id="6" name="Footer Placeholder 5">
            <a:extLst>
              <a:ext uri="{FF2B5EF4-FFF2-40B4-BE49-F238E27FC236}">
                <a16:creationId xmlns:a16="http://schemas.microsoft.com/office/drawing/2014/main" id="{6E14C765-0393-61BC-C679-9705C2336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BC6B45-6034-33D8-EE0E-E92F6026A9FE}"/>
              </a:ext>
            </a:extLst>
          </p:cNvPr>
          <p:cNvSpPr>
            <a:spLocks noGrp="1"/>
          </p:cNvSpPr>
          <p:nvPr>
            <p:ph type="sldNum" sz="quarter" idx="12"/>
          </p:nvPr>
        </p:nvSpPr>
        <p:spPr/>
        <p:txBody>
          <a:bodyPr/>
          <a:lstStyle/>
          <a:p>
            <a:fld id="{9576B0A3-CE84-44D0-94E1-160A52B024FB}" type="slidenum">
              <a:rPr lang="en-IN" smtClean="0"/>
              <a:t>‹#›</a:t>
            </a:fld>
            <a:endParaRPr lang="en-IN"/>
          </a:p>
        </p:txBody>
      </p:sp>
    </p:spTree>
    <p:extLst>
      <p:ext uri="{BB962C8B-B14F-4D97-AF65-F5344CB8AC3E}">
        <p14:creationId xmlns:p14="http://schemas.microsoft.com/office/powerpoint/2010/main" val="196502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FBA066-A32C-1202-D16F-0A75BA95D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7FCEE1-AAD0-C7C1-8943-51FF85D6C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70407F-A9CF-8216-4FA1-D72095315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0A46F-9AF2-4DA2-BA1D-1380BF43C182}" type="datetimeFigureOut">
              <a:rPr lang="en-IN" smtClean="0"/>
              <a:t>18-05-2023</a:t>
            </a:fld>
            <a:endParaRPr lang="en-IN"/>
          </a:p>
        </p:txBody>
      </p:sp>
      <p:sp>
        <p:nvSpPr>
          <p:cNvPr id="5" name="Footer Placeholder 4">
            <a:extLst>
              <a:ext uri="{FF2B5EF4-FFF2-40B4-BE49-F238E27FC236}">
                <a16:creationId xmlns:a16="http://schemas.microsoft.com/office/drawing/2014/main" id="{A5B29545-4197-6ADB-A73E-F40A60C74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BB1581-C5EB-7FD0-50DC-D0D32A822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6B0A3-CE84-44D0-94E1-160A52B024FB}" type="slidenum">
              <a:rPr lang="en-IN" smtClean="0"/>
              <a:t>‹#›</a:t>
            </a:fld>
            <a:endParaRPr lang="en-IN"/>
          </a:p>
        </p:txBody>
      </p:sp>
    </p:spTree>
    <p:extLst>
      <p:ext uri="{BB962C8B-B14F-4D97-AF65-F5344CB8AC3E}">
        <p14:creationId xmlns:p14="http://schemas.microsoft.com/office/powerpoint/2010/main" val="4006845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nimation, cartoon, clipart, illustration">
            <a:extLst>
              <a:ext uri="{FF2B5EF4-FFF2-40B4-BE49-F238E27FC236}">
                <a16:creationId xmlns:a16="http://schemas.microsoft.com/office/drawing/2014/main" id="{BACF9201-752A-F136-2B3F-8770CD1FBB3D}"/>
              </a:ext>
            </a:extLst>
          </p:cNvPr>
          <p:cNvPicPr>
            <a:picLocks noChangeAspect="1"/>
          </p:cNvPicPr>
          <p:nvPr/>
        </p:nvPicPr>
        <p:blipFill rotWithShape="1">
          <a:blip r:embed="rId2">
            <a:extLst>
              <a:ext uri="{28A0092B-C50C-407E-A947-70E740481C1C}">
                <a14:useLocalDpi xmlns:a14="http://schemas.microsoft.com/office/drawing/2010/main" val="0"/>
              </a:ext>
            </a:extLst>
          </a:blip>
          <a:srcRect l="1217" r="29681" b="2809"/>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28498F-7281-91B6-D6B9-A0BFB818095A}"/>
              </a:ext>
            </a:extLst>
          </p:cNvPr>
          <p:cNvSpPr>
            <a:spLocks noGrp="1"/>
          </p:cNvSpPr>
          <p:nvPr>
            <p:ph type="ctrTitle"/>
          </p:nvPr>
        </p:nvSpPr>
        <p:spPr>
          <a:xfrm>
            <a:off x="477981" y="1122363"/>
            <a:ext cx="4023360" cy="3204134"/>
          </a:xfrm>
        </p:spPr>
        <p:txBody>
          <a:bodyPr anchor="b">
            <a:normAutofit/>
          </a:bodyPr>
          <a:lstStyle/>
          <a:p>
            <a:pPr algn="l"/>
            <a:r>
              <a:rPr lang="en-US" sz="4800" b="1" kern="100" dirty="0">
                <a:effectLst/>
                <a:latin typeface="Times New Roman" panose="02020603050405020304" pitchFamily="18" charset="0"/>
                <a:ea typeface="Calibri" panose="020F0502020204030204" pitchFamily="34" charset="0"/>
                <a:cs typeface="Times New Roman" panose="02020603050405020304" pitchFamily="18" charset="0"/>
              </a:rPr>
              <a:t>HR Attrition Data Analysis</a:t>
            </a: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A0860F3-F79D-2E34-8DFE-58D72701500D}"/>
              </a:ext>
            </a:extLst>
          </p:cNvPr>
          <p:cNvSpPr>
            <a:spLocks noGrp="1"/>
          </p:cNvSpPr>
          <p:nvPr>
            <p:ph type="subTitle" idx="1"/>
          </p:nvPr>
        </p:nvSpPr>
        <p:spPr>
          <a:xfrm>
            <a:off x="477980" y="4872922"/>
            <a:ext cx="4023359" cy="1208141"/>
          </a:xfrm>
        </p:spPr>
        <p:txBody>
          <a:bodyPr>
            <a:normAutofit/>
          </a:bodyPr>
          <a:lstStyle/>
          <a:p>
            <a:pPr algn="l">
              <a:spcAft>
                <a:spcPts val="800"/>
              </a:spcAft>
            </a:pPr>
            <a:r>
              <a:rPr lang="en-US" sz="2000" b="1" kern="100">
                <a:effectLst/>
                <a:latin typeface="Times New Roman" panose="02020603050405020304" pitchFamily="18" charset="0"/>
                <a:ea typeface="Calibri" panose="020F0502020204030204" pitchFamily="34" charset="0"/>
                <a:cs typeface="Times New Roman" panose="02020603050405020304" pitchFamily="18" charset="0"/>
              </a:rPr>
              <a:t>Prepared by 5</a:t>
            </a:r>
            <a:r>
              <a:rPr lang="en-US" sz="2000" b="1" kern="10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b="1" kern="100">
                <a:effectLst/>
                <a:latin typeface="Times New Roman" panose="02020603050405020304" pitchFamily="18" charset="0"/>
                <a:ea typeface="Calibri" panose="020F0502020204030204" pitchFamily="34" charset="0"/>
                <a:cs typeface="Times New Roman" panose="02020603050405020304" pitchFamily="18" charset="0"/>
              </a:rPr>
              <a:t> batch.</a:t>
            </a:r>
            <a:endParaRPr lang="en-IN" sz="2000" b="1" kern="100">
              <a:effectLst/>
              <a:latin typeface="Times New Roman" panose="02020603050405020304" pitchFamily="18" charset="0"/>
              <a:ea typeface="Calibri" panose="020F0502020204030204" pitchFamily="34" charset="0"/>
              <a:cs typeface="Times New Roman" panose="02020603050405020304" pitchFamily="18" charset="0"/>
            </a:endParaRPr>
          </a:p>
          <a:p>
            <a:pPr algn="l">
              <a:spcAft>
                <a:spcPts val="800"/>
              </a:spcAft>
            </a:pPr>
            <a:r>
              <a:rPr lang="en-US" sz="2000" b="1" kern="100">
                <a:effectLst/>
                <a:latin typeface="Times New Roman" panose="02020603050405020304" pitchFamily="18" charset="0"/>
                <a:ea typeface="Calibri" panose="020F0502020204030204" pitchFamily="34" charset="0"/>
                <a:cs typeface="Times New Roman" panose="02020603050405020304" pitchFamily="18" charset="0"/>
              </a:rPr>
              <a:t>20 May 2023</a:t>
            </a:r>
            <a:endParaRPr lang="en-IN" sz="2000" b="1" kern="100">
              <a:effectLst/>
              <a:latin typeface="Times New Roman" panose="02020603050405020304" pitchFamily="18" charset="0"/>
              <a:ea typeface="Calibri" panose="020F0502020204030204" pitchFamily="34" charset="0"/>
              <a:cs typeface="Times New Roman" panose="02020603050405020304" pitchFamily="18" charset="0"/>
            </a:endParaRPr>
          </a:p>
          <a:p>
            <a:pPr algn="l">
              <a:spcAft>
                <a:spcPts val="800"/>
              </a:spcAft>
            </a:pPr>
            <a:endParaRPr lang="en-US" sz="2000" b="1"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84405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1E38A-4DD0-ECFD-C3D2-1FA32464A600}"/>
              </a:ext>
            </a:extLst>
          </p:cNvPr>
          <p:cNvSpPr>
            <a:spLocks noGrp="1"/>
          </p:cNvSpPr>
          <p:nvPr>
            <p:ph type="title"/>
          </p:nvPr>
        </p:nvSpPr>
        <p:spPr>
          <a:xfrm>
            <a:off x="2930733" y="-465440"/>
            <a:ext cx="8797887" cy="1505497"/>
          </a:xfrm>
        </p:spPr>
        <p:txBody>
          <a:bodyPr anchor="b">
            <a:normAutofit/>
          </a:bodyPr>
          <a:lstStyle/>
          <a:p>
            <a:pPr algn="ctr"/>
            <a:r>
              <a:rPr lang="en-IN" sz="30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Job Role Vs Work life balance</a:t>
            </a:r>
            <a:br>
              <a:rPr lang="en-IN" sz="30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20"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7" name="Content Placeholder 6" descr="A picture containing clipart, cartoon, graphics&#10;&#10;Description automatically generated">
            <a:extLst>
              <a:ext uri="{FF2B5EF4-FFF2-40B4-BE49-F238E27FC236}">
                <a16:creationId xmlns:a16="http://schemas.microsoft.com/office/drawing/2014/main" id="{C455C552-C048-FE71-CB57-2CDD460C81E2}"/>
              </a:ext>
            </a:extLst>
          </p:cNvPr>
          <p:cNvPicPr>
            <a:picLocks noChangeAspect="1"/>
          </p:cNvPicPr>
          <p:nvPr/>
        </p:nvPicPr>
        <p:blipFill rotWithShape="1">
          <a:blip r:embed="rId2">
            <a:extLst>
              <a:ext uri="{28A0092B-C50C-407E-A947-70E740481C1C}">
                <a14:useLocalDpi xmlns:a14="http://schemas.microsoft.com/office/drawing/2010/main" val="0"/>
              </a:ext>
            </a:extLst>
          </a:blip>
          <a:srcRect r="-2" b="-2"/>
          <a:stretch/>
        </p:blipFill>
        <p:spPr>
          <a:xfrm>
            <a:off x="430237" y="1955592"/>
            <a:ext cx="4029074" cy="4029074"/>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p:spPr>
      </p:pic>
      <p:sp>
        <p:nvSpPr>
          <p:cNvPr id="11" name="Content Placeholder 10">
            <a:extLst>
              <a:ext uri="{FF2B5EF4-FFF2-40B4-BE49-F238E27FC236}">
                <a16:creationId xmlns:a16="http://schemas.microsoft.com/office/drawing/2014/main" id="{8197D380-F595-73EE-BB3A-00ACFD0ECC2D}"/>
              </a:ext>
            </a:extLst>
          </p:cNvPr>
          <p:cNvSpPr>
            <a:spLocks noGrp="1"/>
          </p:cNvSpPr>
          <p:nvPr>
            <p:ph idx="1"/>
          </p:nvPr>
        </p:nvSpPr>
        <p:spPr>
          <a:xfrm>
            <a:off x="4889549" y="3175552"/>
            <a:ext cx="6323110" cy="2158644"/>
          </a:xfrm>
        </p:spPr>
        <p:txBody>
          <a:bodyPr anchor="t">
            <a:normAutofit/>
          </a:bodyPr>
          <a:lstStyle/>
          <a:p>
            <a:r>
              <a:rPr lang="en-IN" sz="2200" kern="100" dirty="0">
                <a:solidFill>
                  <a:srgbClr val="48218F"/>
                </a:solidFill>
                <a:effectLst/>
                <a:latin typeface="Times New Roman" panose="02020603050405020304" pitchFamily="18" charset="0"/>
                <a:ea typeface="Calibri" panose="020F0502020204030204" pitchFamily="34" charset="0"/>
                <a:cs typeface="Times New Roman" panose="02020603050405020304" pitchFamily="18" charset="0"/>
              </a:rPr>
              <a:t>When we see the data BAD % work life balance of the employees somewhat HIGH. So, we need to conduct programs, how to balance work life and personal life. This will be a creative impact in attritions.</a:t>
            </a:r>
          </a:p>
          <a:p>
            <a:endParaRPr lang="en-US" sz="2200" dirty="0">
              <a:solidFill>
                <a:srgbClr val="48218F"/>
              </a:solidFill>
              <a:latin typeface="Times New Roman" panose="02020603050405020304" pitchFamily="18" charset="0"/>
              <a:cs typeface="Times New Roman" panose="02020603050405020304" pitchFamily="18" charset="0"/>
            </a:endParaRPr>
          </a:p>
        </p:txBody>
      </p:sp>
      <p:cxnSp>
        <p:nvCxnSpPr>
          <p:cNvPr id="2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3DA6807-3127-5E2E-5D41-198A5C8CA7CF}"/>
              </a:ext>
            </a:extLst>
          </p:cNvPr>
          <p:cNvPicPr>
            <a:picLocks noChangeAspect="1"/>
          </p:cNvPicPr>
          <p:nvPr/>
        </p:nvPicPr>
        <p:blipFill>
          <a:blip r:embed="rId3"/>
          <a:stretch>
            <a:fillRect/>
          </a:stretch>
        </p:blipFill>
        <p:spPr>
          <a:xfrm>
            <a:off x="3872082" y="837005"/>
            <a:ext cx="8212066" cy="2158644"/>
          </a:xfrm>
          <a:prstGeom prst="rect">
            <a:avLst/>
          </a:prstGeom>
        </p:spPr>
      </p:pic>
      <p:sp>
        <p:nvSpPr>
          <p:cNvPr id="17" name="TextBox 16">
            <a:extLst>
              <a:ext uri="{FF2B5EF4-FFF2-40B4-BE49-F238E27FC236}">
                <a16:creationId xmlns:a16="http://schemas.microsoft.com/office/drawing/2014/main" id="{180B3857-C474-0FEE-4D6F-52F116347FF6}"/>
              </a:ext>
            </a:extLst>
          </p:cNvPr>
          <p:cNvSpPr txBox="1"/>
          <p:nvPr/>
        </p:nvSpPr>
        <p:spPr>
          <a:xfrm>
            <a:off x="7664671" y="6390792"/>
            <a:ext cx="2466109" cy="276999"/>
          </a:xfrm>
          <a:prstGeom prst="rect">
            <a:avLst/>
          </a:prstGeom>
          <a:noFill/>
        </p:spPr>
        <p:txBody>
          <a:bodyPr wrap="square" rtlCol="0">
            <a:spAutoFit/>
          </a:bodyPr>
          <a:lstStyle/>
          <a:p>
            <a:pPr algn="ctr"/>
            <a:r>
              <a:rPr lang="en-US" sz="1200" b="1" dirty="0">
                <a:solidFill>
                  <a:schemeClr val="accent6">
                    <a:lumMod val="75000"/>
                  </a:schemeClr>
                </a:solidFill>
                <a:latin typeface="Times New Roman" panose="02020603050405020304" pitchFamily="18" charset="0"/>
                <a:cs typeface="Times New Roman" panose="02020603050405020304" pitchFamily="18" charset="0"/>
              </a:rPr>
              <a:t>Tableau</a:t>
            </a:r>
            <a:endParaRPr lang="en-I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78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28683-BB94-F4C9-EF71-07936316C854}"/>
              </a:ext>
            </a:extLst>
          </p:cNvPr>
          <p:cNvSpPr>
            <a:spLocks noGrp="1"/>
          </p:cNvSpPr>
          <p:nvPr>
            <p:ph type="title"/>
          </p:nvPr>
        </p:nvSpPr>
        <p:spPr>
          <a:xfrm>
            <a:off x="67267" y="249761"/>
            <a:ext cx="5862478" cy="664639"/>
          </a:xfrm>
        </p:spPr>
        <p:txBody>
          <a:bodyPr anchor="t">
            <a:normAutofit fontScale="90000"/>
          </a:bodyPr>
          <a:lstStyle/>
          <a:p>
            <a:r>
              <a:rPr lang="en-IN" sz="2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Attrition rate Vs Year since last promotion relation</a:t>
            </a:r>
            <a:br>
              <a:rPr lang="en-IN" sz="2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600" b="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A6D4719-0B7C-52C3-5C91-58A315C86CB0}"/>
              </a:ext>
            </a:extLst>
          </p:cNvPr>
          <p:cNvSpPr>
            <a:spLocks noGrp="1"/>
          </p:cNvSpPr>
          <p:nvPr>
            <p:ph idx="1"/>
          </p:nvPr>
        </p:nvSpPr>
        <p:spPr>
          <a:xfrm>
            <a:off x="67266" y="5311243"/>
            <a:ext cx="5684927" cy="1369616"/>
          </a:xfrm>
        </p:spPr>
        <p:txBody>
          <a:bodyPr>
            <a:noAutofit/>
          </a:bodyPr>
          <a:lstStyle/>
          <a:p>
            <a:pPr algn="just"/>
            <a:r>
              <a:rPr lang="en-IN" sz="1900" b="1" kern="100" dirty="0">
                <a:solidFill>
                  <a:schemeClr val="accent4">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We observe that every department minimum 5 plus years of promotions and 0.5% of the attrition in each department. For this, we need to concentrate each department for the promotions and hikes. For this attrition rate will be decreased.</a:t>
            </a:r>
          </a:p>
          <a:p>
            <a:pPr algn="just"/>
            <a:endParaRPr lang="en-US" sz="1900" b="1"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pic>
        <p:nvPicPr>
          <p:cNvPr id="5" name="Content Placeholder 4" descr="A picture containing clipart, graphics, smile, graphic design&#10;&#10;Description automatically generated">
            <a:extLst>
              <a:ext uri="{FF2B5EF4-FFF2-40B4-BE49-F238E27FC236}">
                <a16:creationId xmlns:a16="http://schemas.microsoft.com/office/drawing/2014/main" id="{A24369EE-6EED-E085-704B-AC1088D42131}"/>
              </a:ext>
            </a:extLst>
          </p:cNvPr>
          <p:cNvPicPr>
            <a:picLocks noChangeAspect="1"/>
          </p:cNvPicPr>
          <p:nvPr/>
        </p:nvPicPr>
        <p:blipFill rotWithShape="1">
          <a:blip r:embed="rId2">
            <a:extLst>
              <a:ext uri="{28A0092B-C50C-407E-A947-70E740481C1C}">
                <a14:useLocalDpi xmlns:a14="http://schemas.microsoft.com/office/drawing/2010/main" val="0"/>
              </a:ext>
            </a:extLst>
          </a:blip>
          <a:srcRect l="2888" r="3210"/>
          <a:stretch/>
        </p:blipFill>
        <p:spPr>
          <a:xfrm>
            <a:off x="5752193" y="-2770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4" name="Group 13">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5" name="Freeform: Shape 14">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a:extLst>
              <a:ext uri="{FF2B5EF4-FFF2-40B4-BE49-F238E27FC236}">
                <a16:creationId xmlns:a16="http://schemas.microsoft.com/office/drawing/2014/main" id="{24CEADB5-C41C-CBCB-F158-24F1F21A1DB9}"/>
              </a:ext>
            </a:extLst>
          </p:cNvPr>
          <p:cNvPicPr>
            <a:picLocks noChangeAspect="1"/>
          </p:cNvPicPr>
          <p:nvPr/>
        </p:nvPicPr>
        <p:blipFill>
          <a:blip r:embed="rId4"/>
          <a:stretch>
            <a:fillRect/>
          </a:stretch>
        </p:blipFill>
        <p:spPr>
          <a:xfrm>
            <a:off x="-52571" y="914400"/>
            <a:ext cx="6439806" cy="4195629"/>
          </a:xfrm>
          <a:prstGeom prst="rect">
            <a:avLst/>
          </a:prstGeom>
        </p:spPr>
      </p:pic>
      <p:sp>
        <p:nvSpPr>
          <p:cNvPr id="8" name="TextBox 7">
            <a:extLst>
              <a:ext uri="{FF2B5EF4-FFF2-40B4-BE49-F238E27FC236}">
                <a16:creationId xmlns:a16="http://schemas.microsoft.com/office/drawing/2014/main" id="{16AEC1AF-98B7-5607-09CF-023BAB10D9C1}"/>
              </a:ext>
            </a:extLst>
          </p:cNvPr>
          <p:cNvSpPr txBox="1"/>
          <p:nvPr/>
        </p:nvSpPr>
        <p:spPr>
          <a:xfrm>
            <a:off x="7664671" y="6390792"/>
            <a:ext cx="2466109" cy="276999"/>
          </a:xfrm>
          <a:prstGeom prst="rect">
            <a:avLst/>
          </a:prstGeom>
          <a:noFill/>
        </p:spPr>
        <p:txBody>
          <a:bodyPr wrap="square" rtlCol="0">
            <a:spAutoFit/>
          </a:bodyPr>
          <a:lstStyle/>
          <a:p>
            <a:pPr algn="ctr"/>
            <a:r>
              <a:rPr lang="en-US" sz="1200" b="1" dirty="0">
                <a:solidFill>
                  <a:schemeClr val="accent6">
                    <a:lumMod val="75000"/>
                  </a:schemeClr>
                </a:solidFill>
                <a:latin typeface="Times New Roman" panose="02020603050405020304" pitchFamily="18" charset="0"/>
                <a:cs typeface="Times New Roman" panose="02020603050405020304" pitchFamily="18" charset="0"/>
              </a:rPr>
              <a:t>POWERBI</a:t>
            </a:r>
            <a:endParaRPr lang="en-I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5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and holding a pencil and writing on a paper&#10;&#10;Description automatically generated with low confidence">
            <a:extLst>
              <a:ext uri="{FF2B5EF4-FFF2-40B4-BE49-F238E27FC236}">
                <a16:creationId xmlns:a16="http://schemas.microsoft.com/office/drawing/2014/main" id="{6B24872D-303C-70F6-5D24-E9D9AAE705EF}"/>
              </a:ext>
            </a:extLst>
          </p:cNvPr>
          <p:cNvPicPr>
            <a:picLocks noChangeAspect="1"/>
          </p:cNvPicPr>
          <p:nvPr/>
        </p:nvPicPr>
        <p:blipFill rotWithShape="1">
          <a:blip r:embed="rId2">
            <a:extLst>
              <a:ext uri="{28A0092B-C50C-407E-A947-70E740481C1C}">
                <a14:useLocalDpi xmlns:a14="http://schemas.microsoft.com/office/drawing/2010/main" val="0"/>
              </a:ext>
            </a:extLst>
          </a:blip>
          <a:srcRect r="1081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9" name="Content Placeholder 8">
            <a:extLst>
              <a:ext uri="{FF2B5EF4-FFF2-40B4-BE49-F238E27FC236}">
                <a16:creationId xmlns:a16="http://schemas.microsoft.com/office/drawing/2014/main" id="{C6FF6F97-267D-1B6A-70B9-84A03F1F89C5}"/>
              </a:ext>
            </a:extLst>
          </p:cNvPr>
          <p:cNvSpPr>
            <a:spLocks noGrp="1"/>
          </p:cNvSpPr>
          <p:nvPr>
            <p:ph idx="1"/>
          </p:nvPr>
        </p:nvSpPr>
        <p:spPr>
          <a:xfrm>
            <a:off x="5673668" y="131618"/>
            <a:ext cx="6116550" cy="6192981"/>
          </a:xfrm>
        </p:spPr>
        <p:txBody>
          <a:bodyPr>
            <a:noAutofit/>
          </a:bodyPr>
          <a:lstStyle/>
          <a:p>
            <a:pPr>
              <a:lnSpc>
                <a:spcPct val="107000"/>
              </a:lnSpc>
              <a:spcAft>
                <a:spcPts val="800"/>
              </a:spcAft>
            </a:pPr>
            <a:r>
              <a:rPr lang="en-IN" sz="1600" kern="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We observe that every department has attrition. It is depending on work life, job roles, Age, gender, distance, promotions, and hikes. So, we need to give a promotion and hikes depending on their working style. In this way we will come down the attraction rate. </a:t>
            </a:r>
          </a:p>
          <a:p>
            <a:pPr>
              <a:lnSpc>
                <a:spcPct val="107000"/>
              </a:lnSpc>
              <a:spcAft>
                <a:spcPts val="800"/>
              </a:spcAft>
            </a:pPr>
            <a:r>
              <a:rPr lang="en-IN" sz="1600" kern="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We need to concentrate on sales department because the salespeople change quickly, and high income also stuck in sales department. So, we need to take some changes. </a:t>
            </a:r>
          </a:p>
          <a:p>
            <a:pPr>
              <a:lnSpc>
                <a:spcPct val="107000"/>
              </a:lnSpc>
              <a:spcAft>
                <a:spcPts val="800"/>
              </a:spcAft>
            </a:pPr>
            <a:r>
              <a:rPr lang="en-IN" sz="1600" kern="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Take some advice from the seniors and conduct refreshment sessions. We will provide the launch and take out from the city.</a:t>
            </a:r>
          </a:p>
          <a:p>
            <a:pPr>
              <a:lnSpc>
                <a:spcPct val="107000"/>
              </a:lnSpc>
              <a:spcAft>
                <a:spcPts val="800"/>
              </a:spcAft>
            </a:pPr>
            <a:r>
              <a:rPr lang="en-IN" sz="1600" kern="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Conducting the new programs, giving a new opportunity to develop them. To create awareness of how to balance work life and personal life. </a:t>
            </a:r>
          </a:p>
          <a:p>
            <a:pPr>
              <a:lnSpc>
                <a:spcPct val="107000"/>
              </a:lnSpc>
              <a:spcAft>
                <a:spcPts val="800"/>
              </a:spcAft>
            </a:pPr>
            <a:r>
              <a:rPr lang="en-IN" sz="1600" kern="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 provide a transport facility to the employees and distance will be impact for the attrition.</a:t>
            </a:r>
          </a:p>
          <a:p>
            <a:pPr>
              <a:lnSpc>
                <a:spcPct val="107000"/>
              </a:lnSpc>
              <a:spcAft>
                <a:spcPts val="800"/>
              </a:spcAft>
            </a:pPr>
            <a:r>
              <a:rPr lang="en-IN" sz="1600" kern="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Don’t show a gender variation and age variation. </a:t>
            </a:r>
          </a:p>
          <a:p>
            <a:pPr>
              <a:lnSpc>
                <a:spcPct val="107000"/>
              </a:lnSpc>
              <a:spcAft>
                <a:spcPts val="800"/>
              </a:spcAft>
            </a:pPr>
            <a:r>
              <a:rPr lang="en-IN" sz="1600" kern="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This way, we will encourage every employee, attraction rate will be a decrease. We can retain the employees in the organization.</a:t>
            </a:r>
          </a:p>
          <a:p>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33105A-E0A5-E8F3-3FCC-C14F1802C8FB}"/>
              </a:ext>
            </a:extLst>
          </p:cNvPr>
          <p:cNvSpPr txBox="1"/>
          <p:nvPr/>
        </p:nvSpPr>
        <p:spPr>
          <a:xfrm>
            <a:off x="401782" y="131618"/>
            <a:ext cx="4128654" cy="861774"/>
          </a:xfrm>
          <a:prstGeom prst="rect">
            <a:avLst/>
          </a:prstGeom>
          <a:noFill/>
        </p:spPr>
        <p:txBody>
          <a:bodyPr wrap="square" rtlCol="0">
            <a:spAutoFit/>
          </a:bodyPr>
          <a:lstStyle/>
          <a:p>
            <a:r>
              <a:rPr lang="en-IN" sz="2500" b="1" i="1" u="sng"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Conclusion:</a:t>
            </a:r>
          </a:p>
          <a:p>
            <a:endParaRPr lang="en-IN" sz="2500" b="1" i="1" u="sng"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52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FA917-4A85-0F4A-DE03-01C34DF920A1}"/>
              </a:ext>
            </a:extLst>
          </p:cNvPr>
          <p:cNvSpPr>
            <a:spLocks noGrp="1"/>
          </p:cNvSpPr>
          <p:nvPr>
            <p:ph type="title"/>
          </p:nvPr>
        </p:nvSpPr>
        <p:spPr>
          <a:xfrm>
            <a:off x="6513788" y="365125"/>
            <a:ext cx="4840010" cy="3292475"/>
          </a:xfrm>
        </p:spPr>
        <p:txBody>
          <a:bodyPr>
            <a:noAutofit/>
          </a:bodyPr>
          <a:lstStyle/>
          <a:p>
            <a:pPr>
              <a:spcAft>
                <a:spcPts val="800"/>
              </a:spcAft>
            </a:pPr>
            <a:r>
              <a:rPr lang="en-US" sz="25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Overview:</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As per the data 50,000 employees in organization 50% of males and 50% of females. We are using different types of categories to analyze the data and find out the wrong and Ratifications. How different departments are affected while employees get attired. How financial status will be affected. And work life balance will be explained through this HR data analysis. </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pic>
        <p:nvPicPr>
          <p:cNvPr id="5" name="Picture 4" descr="A magnifying glass and a graph on a screen&#10;&#10;Description automatically generated with low confidence">
            <a:extLst>
              <a:ext uri="{FF2B5EF4-FFF2-40B4-BE49-F238E27FC236}">
                <a16:creationId xmlns:a16="http://schemas.microsoft.com/office/drawing/2014/main" id="{6E24AFF6-C258-8789-D66A-F3C2BC5513C5}"/>
              </a:ext>
            </a:extLst>
          </p:cNvPr>
          <p:cNvPicPr>
            <a:picLocks noChangeAspect="1"/>
          </p:cNvPicPr>
          <p:nvPr/>
        </p:nvPicPr>
        <p:blipFill rotWithShape="1">
          <a:blip r:embed="rId2">
            <a:extLst>
              <a:ext uri="{28A0092B-C50C-407E-A947-70E740481C1C}">
                <a14:useLocalDpi xmlns:a14="http://schemas.microsoft.com/office/drawing/2010/main" val="0"/>
              </a:ext>
            </a:extLst>
          </a:blip>
          <a:srcRect l="8403" r="240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6CA128E-6D7A-AEB0-EFD5-5A874D8678DE}"/>
              </a:ext>
            </a:extLst>
          </p:cNvPr>
          <p:cNvSpPr>
            <a:spLocks noGrp="1"/>
          </p:cNvSpPr>
          <p:nvPr>
            <p:ph idx="1"/>
          </p:nvPr>
        </p:nvSpPr>
        <p:spPr>
          <a:xfrm>
            <a:off x="6513788" y="3934691"/>
            <a:ext cx="4840010" cy="2092036"/>
          </a:xfrm>
        </p:spPr>
        <p:txBody>
          <a:bodyPr>
            <a:normAutofit/>
          </a:bodyPr>
          <a:lstStyle/>
          <a:p>
            <a:pPr marL="0" indent="0">
              <a:spcAft>
                <a:spcPts val="800"/>
              </a:spcAft>
              <a:buNone/>
            </a:pPr>
            <a:r>
              <a:rPr lang="en-US" sz="25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2500" b="1" kern="1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Research conducted a quantitative analysis on data set gotten from EXCELR.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6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0C2C7-A2AD-FC5E-57C6-D36D4F0DCAD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spcAft>
                <a:spcPts val="800"/>
              </a:spcAft>
            </a:pPr>
            <a:r>
              <a:rPr lang="en-US" sz="2500" b="1" kern="1200" dirty="0">
                <a:solidFill>
                  <a:schemeClr val="accent4">
                    <a:lumMod val="60000"/>
                    <a:lumOff val="40000"/>
                  </a:schemeClr>
                </a:solidFill>
                <a:effectLst/>
                <a:latin typeface="Times New Roman" panose="02020603050405020304" pitchFamily="18" charset="0"/>
                <a:cs typeface="Times New Roman" panose="02020603050405020304" pitchFamily="18" charset="0"/>
              </a:rPr>
              <a:t>Analysis:</a:t>
            </a:r>
            <a:br>
              <a:rPr lang="en-US" sz="1900" kern="1200" dirty="0">
                <a:solidFill>
                  <a:srgbClr val="FFFFFF"/>
                </a:solidFill>
                <a:effectLst/>
                <a:latin typeface="Times New Roman" panose="02020603050405020304" pitchFamily="18" charset="0"/>
                <a:cs typeface="Times New Roman" panose="02020603050405020304" pitchFamily="18" charset="0"/>
              </a:rPr>
            </a:br>
            <a:r>
              <a:rPr lang="en-US" sz="1900" kern="1200" dirty="0">
                <a:solidFill>
                  <a:srgbClr val="FFFFFF"/>
                </a:solidFill>
                <a:effectLst/>
                <a:latin typeface="Times New Roman" panose="02020603050405020304" pitchFamily="18" charset="0"/>
                <a:cs typeface="Times New Roman" panose="02020603050405020304" pitchFamily="18" charset="0"/>
              </a:rPr>
              <a:t>We analyze the data depending on the 6 categories.</a:t>
            </a:r>
            <a:br>
              <a:rPr lang="en-US" sz="1900" kern="1200" dirty="0">
                <a:solidFill>
                  <a:srgbClr val="FFFFFF"/>
                </a:solidFill>
                <a:effectLst/>
                <a:latin typeface="Times New Roman" panose="02020603050405020304" pitchFamily="18" charset="0"/>
                <a:cs typeface="Times New Roman" panose="02020603050405020304" pitchFamily="18" charset="0"/>
              </a:rPr>
            </a:br>
            <a:r>
              <a:rPr lang="en-US" sz="1900" kern="1200" dirty="0">
                <a:solidFill>
                  <a:srgbClr val="FFFFFF"/>
                </a:solidFill>
                <a:effectLst/>
                <a:latin typeface="Times New Roman" panose="02020603050405020304" pitchFamily="18" charset="0"/>
                <a:cs typeface="Times New Roman" panose="02020603050405020304" pitchFamily="18" charset="0"/>
              </a:rPr>
              <a:t>1.Average Attrition rate for all Departments</a:t>
            </a:r>
            <a:br>
              <a:rPr lang="en-US" sz="1900" kern="1200" dirty="0">
                <a:solidFill>
                  <a:srgbClr val="FFFFFF"/>
                </a:solidFill>
                <a:effectLst/>
                <a:latin typeface="Times New Roman" panose="02020603050405020304" pitchFamily="18" charset="0"/>
                <a:cs typeface="Times New Roman" panose="02020603050405020304" pitchFamily="18" charset="0"/>
              </a:rPr>
            </a:br>
            <a:r>
              <a:rPr lang="en-US" sz="1900" kern="1200" dirty="0">
                <a:solidFill>
                  <a:srgbClr val="FFFFFF"/>
                </a:solidFill>
                <a:effectLst/>
                <a:latin typeface="Times New Roman" panose="02020603050405020304" pitchFamily="18" charset="0"/>
                <a:cs typeface="Times New Roman" panose="02020603050405020304" pitchFamily="18" charset="0"/>
              </a:rPr>
              <a:t>2.Average Hourly rate of Male Research Scientist</a:t>
            </a:r>
            <a:br>
              <a:rPr lang="en-US" sz="1900" kern="1200" dirty="0">
                <a:solidFill>
                  <a:srgbClr val="FFFFFF"/>
                </a:solidFill>
                <a:effectLst/>
                <a:latin typeface="Times New Roman" panose="02020603050405020304" pitchFamily="18" charset="0"/>
                <a:cs typeface="Times New Roman" panose="02020603050405020304" pitchFamily="18" charset="0"/>
              </a:rPr>
            </a:br>
            <a:r>
              <a:rPr lang="en-US" sz="1900" kern="1200" dirty="0">
                <a:solidFill>
                  <a:srgbClr val="FFFFFF"/>
                </a:solidFill>
                <a:effectLst/>
                <a:latin typeface="Times New Roman" panose="02020603050405020304" pitchFamily="18" charset="0"/>
                <a:cs typeface="Times New Roman" panose="02020603050405020304" pitchFamily="18" charset="0"/>
              </a:rPr>
              <a:t>3.Attrition rate Vs Monthly income stats</a:t>
            </a:r>
            <a:br>
              <a:rPr lang="en-US" sz="1900" kern="1200" dirty="0">
                <a:solidFill>
                  <a:srgbClr val="FFFFFF"/>
                </a:solidFill>
                <a:effectLst/>
                <a:latin typeface="Times New Roman" panose="02020603050405020304" pitchFamily="18" charset="0"/>
                <a:cs typeface="Times New Roman" panose="02020603050405020304" pitchFamily="18" charset="0"/>
              </a:rPr>
            </a:br>
            <a:r>
              <a:rPr lang="en-US" sz="1900" kern="1200" dirty="0">
                <a:solidFill>
                  <a:srgbClr val="FFFFFF"/>
                </a:solidFill>
                <a:effectLst/>
                <a:latin typeface="Times New Roman" panose="02020603050405020304" pitchFamily="18" charset="0"/>
                <a:cs typeface="Times New Roman" panose="02020603050405020304" pitchFamily="18" charset="0"/>
              </a:rPr>
              <a:t>4.Average working years for each Department</a:t>
            </a:r>
            <a:br>
              <a:rPr lang="en-US" sz="1900" kern="1200" dirty="0">
                <a:solidFill>
                  <a:srgbClr val="FFFFFF"/>
                </a:solidFill>
                <a:effectLst/>
                <a:latin typeface="Times New Roman" panose="02020603050405020304" pitchFamily="18" charset="0"/>
                <a:cs typeface="Times New Roman" panose="02020603050405020304" pitchFamily="18" charset="0"/>
              </a:rPr>
            </a:br>
            <a:r>
              <a:rPr lang="en-US" sz="1900" kern="1200" dirty="0">
                <a:solidFill>
                  <a:srgbClr val="FFFFFF"/>
                </a:solidFill>
                <a:effectLst/>
                <a:latin typeface="Times New Roman" panose="02020603050405020304" pitchFamily="18" charset="0"/>
                <a:cs typeface="Times New Roman" panose="02020603050405020304" pitchFamily="18" charset="0"/>
              </a:rPr>
              <a:t>5.Job Role Vs Work life balance</a:t>
            </a:r>
            <a:br>
              <a:rPr lang="en-US" sz="1900" kern="1200" dirty="0">
                <a:solidFill>
                  <a:srgbClr val="FFFFFF"/>
                </a:solidFill>
                <a:effectLst/>
                <a:latin typeface="Times New Roman" panose="02020603050405020304" pitchFamily="18" charset="0"/>
                <a:cs typeface="Times New Roman" panose="02020603050405020304" pitchFamily="18" charset="0"/>
              </a:rPr>
            </a:br>
            <a:r>
              <a:rPr lang="en-US" sz="1900" kern="1200" dirty="0">
                <a:solidFill>
                  <a:srgbClr val="FFFFFF"/>
                </a:solidFill>
                <a:effectLst/>
                <a:latin typeface="Times New Roman" panose="02020603050405020304" pitchFamily="18" charset="0"/>
                <a:cs typeface="Times New Roman" panose="02020603050405020304" pitchFamily="18" charset="0"/>
              </a:rPr>
              <a:t>6.Attrition rate Vs Year since last promotion relation</a:t>
            </a:r>
            <a:br>
              <a:rPr lang="en-US" sz="1900" kern="1200" dirty="0">
                <a:solidFill>
                  <a:srgbClr val="FFFFFF"/>
                </a:solidFill>
                <a:effectLst/>
                <a:latin typeface="Times New Roman" panose="02020603050405020304" pitchFamily="18" charset="0"/>
                <a:cs typeface="Times New Roman" panose="02020603050405020304" pitchFamily="18" charset="0"/>
              </a:rPr>
            </a:br>
            <a:endParaRPr lang="en-US" sz="1900" kern="1200" dirty="0">
              <a:solidFill>
                <a:srgbClr val="FFFFFF"/>
              </a:solidFill>
              <a:latin typeface="Times New Roman" panose="02020603050405020304" pitchFamily="18" charset="0"/>
              <a:cs typeface="Times New Roman" panose="02020603050405020304" pitchFamily="18" charset="0"/>
            </a:endParaRPr>
          </a:p>
        </p:txBody>
      </p:sp>
      <p:pic>
        <p:nvPicPr>
          <p:cNvPr id="5" name="Content Placeholder 4" descr="A picture containing graphics, logo, clipart, symbol">
            <a:extLst>
              <a:ext uri="{FF2B5EF4-FFF2-40B4-BE49-F238E27FC236}">
                <a16:creationId xmlns:a16="http://schemas.microsoft.com/office/drawing/2014/main" id="{2B73C6C0-127A-32F0-704C-0D02DD85AE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414027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creenshot, clipart, circle, graphics&#10;&#10;Description automatically generated">
            <a:extLst>
              <a:ext uri="{FF2B5EF4-FFF2-40B4-BE49-F238E27FC236}">
                <a16:creationId xmlns:a16="http://schemas.microsoft.com/office/drawing/2014/main" id="{35124BC7-4F22-6214-157F-AB9698C26F71}"/>
              </a:ext>
            </a:extLst>
          </p:cNvPr>
          <p:cNvPicPr>
            <a:picLocks noChangeAspect="1"/>
          </p:cNvPicPr>
          <p:nvPr/>
        </p:nvPicPr>
        <p:blipFill rotWithShape="1">
          <a:blip r:embed="rId2">
            <a:extLst>
              <a:ext uri="{28A0092B-C50C-407E-A947-70E740481C1C}">
                <a14:useLocalDpi xmlns:a14="http://schemas.microsoft.com/office/drawing/2010/main" val="0"/>
              </a:ext>
            </a:extLst>
          </a:blip>
          <a:srcRect b="29077"/>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2B4B86-C012-433A-CF45-40F845853BFD}"/>
              </a:ext>
            </a:extLst>
          </p:cNvPr>
          <p:cNvSpPr>
            <a:spLocks noGrp="1"/>
          </p:cNvSpPr>
          <p:nvPr>
            <p:ph idx="1"/>
          </p:nvPr>
        </p:nvSpPr>
        <p:spPr>
          <a:xfrm>
            <a:off x="7974956" y="2170965"/>
            <a:ext cx="3822189" cy="3742762"/>
          </a:xfrm>
        </p:spPr>
        <p:txBody>
          <a:bodyPr>
            <a:normAutofit/>
          </a:bodyPr>
          <a:lstStyle/>
          <a:p>
            <a:pPr marL="0" indent="0">
              <a:spcAft>
                <a:spcPts val="800"/>
              </a:spcAft>
              <a:buNone/>
            </a:pPr>
            <a:r>
              <a:rPr lang="en-IN" sz="20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Tools: </a:t>
            </a:r>
            <a:endParaRPr lang="en-IN" sz="20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While explaining HR Attrition data analysis, we use below 4 tools. </a:t>
            </a:r>
          </a:p>
          <a:p>
            <a:pPr>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1.Excel </a:t>
            </a:r>
          </a:p>
          <a:p>
            <a:pPr>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2.SQL.</a:t>
            </a:r>
          </a:p>
          <a:p>
            <a:pPr>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3. Tableau </a:t>
            </a:r>
          </a:p>
          <a:p>
            <a:pPr>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4.Powerbi.</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65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602AA-4D43-E479-0A1C-0D50EDD6CD20}"/>
              </a:ext>
            </a:extLst>
          </p:cNvPr>
          <p:cNvSpPr>
            <a:spLocks noGrp="1"/>
          </p:cNvSpPr>
          <p:nvPr>
            <p:ph type="title"/>
          </p:nvPr>
        </p:nvSpPr>
        <p:spPr>
          <a:xfrm>
            <a:off x="599411" y="767258"/>
            <a:ext cx="3209335" cy="5323484"/>
          </a:xfrm>
        </p:spPr>
        <p:txBody>
          <a:bodyPr>
            <a:normAutofit/>
          </a:bodyPr>
          <a:lstStyle/>
          <a:p>
            <a:pPr algn="ctr"/>
            <a:r>
              <a:rPr lang="en-IN"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Introduction of data</a:t>
            </a:r>
            <a:br>
              <a:rPr lang="en-IN"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FE4FE1F-91F1-B523-2B8A-0602889650B5}"/>
              </a:ext>
            </a:extLst>
          </p:cNvPr>
          <p:cNvSpPr>
            <a:spLocks noGrp="1"/>
          </p:cNvSpPr>
          <p:nvPr>
            <p:ph idx="1"/>
          </p:nvPr>
        </p:nvSpPr>
        <p:spPr>
          <a:xfrm>
            <a:off x="4801855" y="875158"/>
            <a:ext cx="2945984" cy="851211"/>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t">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39496">
              <a:spcBef>
                <a:spcPts val="590"/>
              </a:spcBef>
              <a:buNone/>
            </a:pPr>
            <a:r>
              <a:rPr lang="en-IN" sz="2300" b="1" kern="1200" dirty="0">
                <a:solidFill>
                  <a:schemeClr val="accent1">
                    <a:lumMod val="50000"/>
                  </a:schemeClr>
                </a:solidFill>
                <a:latin typeface="Times New Roman" panose="02020603050405020304" pitchFamily="18" charset="0"/>
                <a:cs typeface="Times New Roman" panose="02020603050405020304" pitchFamily="18" charset="0"/>
              </a:rPr>
              <a:t>Total Employees                      50,000 </a:t>
            </a:r>
            <a:endParaRPr lang="en-IN" sz="23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7830A3CB-6723-4EF4-A23F-0A718676A3AE}"/>
              </a:ext>
            </a:extLst>
          </p:cNvPr>
          <p:cNvSpPr/>
          <p:nvPr/>
        </p:nvSpPr>
        <p:spPr>
          <a:xfrm>
            <a:off x="4855815" y="1886180"/>
            <a:ext cx="2892024" cy="1120468"/>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539496">
              <a:spcAft>
                <a:spcPts val="600"/>
              </a:spcAft>
            </a:pPr>
            <a:r>
              <a:rPr lang="en-IN" sz="2000" b="1" kern="1200" dirty="0">
                <a:solidFill>
                  <a:schemeClr val="accent6">
                    <a:lumMod val="75000"/>
                  </a:schemeClr>
                </a:solidFill>
                <a:latin typeface="Times New Roman" panose="02020603050405020304" pitchFamily="18" charset="0"/>
                <a:cs typeface="Times New Roman" panose="02020603050405020304" pitchFamily="18" charset="0"/>
              </a:rPr>
              <a:t>Current Employee</a:t>
            </a:r>
            <a:r>
              <a:rPr lang="en-IN" sz="2000" kern="1200" dirty="0">
                <a:solidFill>
                  <a:schemeClr val="accent6">
                    <a:lumMod val="75000"/>
                  </a:schemeClr>
                </a:solidFill>
                <a:latin typeface="Times New Roman" panose="02020603050405020304" pitchFamily="18" charset="0"/>
                <a:cs typeface="Times New Roman" panose="02020603050405020304" pitchFamily="18" charset="0"/>
              </a:rPr>
              <a:t> </a:t>
            </a:r>
            <a:r>
              <a:rPr lang="en-IN" sz="2000" b="1" kern="1200" dirty="0">
                <a:solidFill>
                  <a:schemeClr val="accent6">
                    <a:lumMod val="75000"/>
                  </a:schemeClr>
                </a:solidFill>
                <a:latin typeface="Times New Roman" panose="02020603050405020304" pitchFamily="18" charset="0"/>
                <a:cs typeface="Times New Roman" panose="02020603050405020304" pitchFamily="18" charset="0"/>
              </a:rPr>
              <a:t>49.79</a:t>
            </a:r>
            <a:r>
              <a:rPr lang="en-IN" sz="2000" kern="1200" dirty="0">
                <a:solidFill>
                  <a:schemeClr val="accent6">
                    <a:lumMod val="75000"/>
                  </a:schemeClr>
                </a:solidFill>
                <a:latin typeface="Times New Roman" panose="02020603050405020304" pitchFamily="18" charset="0"/>
                <a:cs typeface="Times New Roman" panose="02020603050405020304" pitchFamily="18" charset="0"/>
              </a:rPr>
              <a:t>% </a:t>
            </a:r>
          </a:p>
          <a:p>
            <a:pPr defTabSz="539496">
              <a:spcAft>
                <a:spcPts val="600"/>
              </a:spcAft>
            </a:pPr>
            <a:r>
              <a:rPr lang="en-IN" sz="2000" b="1" kern="1200" dirty="0">
                <a:solidFill>
                  <a:schemeClr val="accent6">
                    <a:lumMod val="75000"/>
                  </a:schemeClr>
                </a:solidFill>
                <a:latin typeface="Times New Roman" panose="02020603050405020304" pitchFamily="18" charset="0"/>
                <a:cs typeface="Times New Roman" panose="02020603050405020304" pitchFamily="18" charset="0"/>
              </a:rPr>
              <a:t>24,895</a:t>
            </a:r>
            <a:endParaRPr lang="en-IN" sz="20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4B8D865-E6E1-4512-BEA3-CBBDBF471035}"/>
              </a:ext>
            </a:extLst>
          </p:cNvPr>
          <p:cNvSpPr/>
          <p:nvPr/>
        </p:nvSpPr>
        <p:spPr>
          <a:xfrm>
            <a:off x="4973347" y="4577217"/>
            <a:ext cx="2720967" cy="868835"/>
          </a:xfrm>
          <a:prstGeom prst="roundRect">
            <a:avLst/>
          </a:prstGeom>
        </p:spPr>
        <p:style>
          <a:lnRef idx="2">
            <a:schemeClr val="accent1">
              <a:shade val="50000"/>
            </a:schemeClr>
          </a:lnRef>
          <a:fillRef idx="1002">
            <a:schemeClr val="lt2"/>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539496">
              <a:spcAft>
                <a:spcPts val="600"/>
              </a:spcAft>
            </a:pPr>
            <a:r>
              <a:rPr lang="en-US" sz="1900" b="1" kern="1200" dirty="0">
                <a:solidFill>
                  <a:schemeClr val="accent4">
                    <a:lumMod val="50000"/>
                  </a:schemeClr>
                </a:solidFill>
                <a:latin typeface="Times New Roman" panose="02020603050405020304" pitchFamily="18" charset="0"/>
                <a:cs typeface="Times New Roman" panose="02020603050405020304" pitchFamily="18" charset="0"/>
              </a:rPr>
              <a:t>N</a:t>
            </a:r>
            <a:r>
              <a:rPr lang="en-IN" sz="1900" b="1" dirty="0">
                <a:solidFill>
                  <a:schemeClr val="accent4">
                    <a:lumMod val="50000"/>
                  </a:schemeClr>
                </a:solidFill>
                <a:latin typeface="Times New Roman" panose="02020603050405020304" pitchFamily="18" charset="0"/>
                <a:cs typeface="Times New Roman" panose="02020603050405020304" pitchFamily="18" charset="0"/>
              </a:rPr>
              <a:t>umber of</a:t>
            </a:r>
            <a:r>
              <a:rPr lang="en-IN" sz="1900" b="1" kern="1200" dirty="0">
                <a:solidFill>
                  <a:schemeClr val="accent4">
                    <a:lumMod val="50000"/>
                  </a:schemeClr>
                </a:solidFill>
                <a:latin typeface="Times New Roman" panose="02020603050405020304" pitchFamily="18" charset="0"/>
                <a:cs typeface="Times New Roman" panose="02020603050405020304" pitchFamily="18" charset="0"/>
              </a:rPr>
              <a:t> Department </a:t>
            </a:r>
          </a:p>
          <a:p>
            <a:pPr defTabSz="539496">
              <a:spcAft>
                <a:spcPts val="600"/>
              </a:spcAft>
            </a:pPr>
            <a:r>
              <a:rPr lang="en-IN" sz="1900" b="1" kern="1200" dirty="0">
                <a:solidFill>
                  <a:schemeClr val="accent4">
                    <a:lumMod val="50000"/>
                  </a:schemeClr>
                </a:solidFill>
                <a:latin typeface="Times New Roman" panose="02020603050405020304" pitchFamily="18" charset="0"/>
                <a:cs typeface="Times New Roman" panose="02020603050405020304" pitchFamily="18" charset="0"/>
              </a:rPr>
              <a:t>6</a:t>
            </a:r>
          </a:p>
          <a:p>
            <a:pPr algn="l">
              <a:spcAft>
                <a:spcPts val="600"/>
              </a:spcAft>
            </a:pPr>
            <a:endParaRPr lang="en-IN" sz="19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4B8D865-E6E1-4512-BEA3-CBBDBF471035}"/>
              </a:ext>
            </a:extLst>
          </p:cNvPr>
          <p:cNvSpPr/>
          <p:nvPr/>
        </p:nvSpPr>
        <p:spPr>
          <a:xfrm>
            <a:off x="4919824" y="3155655"/>
            <a:ext cx="2828015" cy="1272555"/>
          </a:xfrm>
          <a:prstGeom prst="roundRect">
            <a:avLst/>
          </a:prstGeom>
        </p:spPr>
        <p:style>
          <a:lnRef idx="2">
            <a:schemeClr val="accent1">
              <a:shade val="50000"/>
            </a:schemeClr>
          </a:lnRef>
          <a:fillRef idx="1002">
            <a:schemeClr val="lt2"/>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539496">
              <a:spcAft>
                <a:spcPts val="600"/>
              </a:spcAft>
            </a:pPr>
            <a:r>
              <a:rPr lang="en-IN" sz="2200" kern="1200" dirty="0">
                <a:solidFill>
                  <a:srgbClr val="FF0000"/>
                </a:solidFill>
                <a:latin typeface="Times New Roman" panose="02020603050405020304" pitchFamily="18" charset="0"/>
                <a:cs typeface="Times New Roman" panose="02020603050405020304" pitchFamily="18" charset="0"/>
              </a:rPr>
              <a:t>Ex-Employees</a:t>
            </a:r>
          </a:p>
          <a:p>
            <a:pPr defTabSz="539496">
              <a:spcAft>
                <a:spcPts val="600"/>
              </a:spcAft>
            </a:pPr>
            <a:r>
              <a:rPr lang="en-IN" sz="2200" kern="1200" dirty="0">
                <a:solidFill>
                  <a:srgbClr val="FF0000"/>
                </a:solidFill>
                <a:latin typeface="Times New Roman" panose="02020603050405020304" pitchFamily="18" charset="0"/>
                <a:cs typeface="Times New Roman" panose="02020603050405020304" pitchFamily="18" charset="0"/>
              </a:rPr>
              <a:t>50.21%            </a:t>
            </a:r>
          </a:p>
          <a:p>
            <a:pPr defTabSz="539496">
              <a:spcAft>
                <a:spcPts val="600"/>
              </a:spcAft>
            </a:pPr>
            <a:r>
              <a:rPr lang="en-IN" sz="2200" kern="1200" dirty="0">
                <a:solidFill>
                  <a:srgbClr val="FF0000"/>
                </a:solidFill>
                <a:latin typeface="Times New Roman" panose="02020603050405020304" pitchFamily="18" charset="0"/>
                <a:cs typeface="Times New Roman" panose="02020603050405020304" pitchFamily="18" charset="0"/>
              </a:rPr>
              <a:t> 25,105</a:t>
            </a:r>
            <a:endParaRPr lang="en-IN" sz="2200" dirty="0">
              <a:solidFill>
                <a:srgbClr val="FF0000"/>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4B8D865-E6E1-4512-BEA3-CBBDBF471035}"/>
              </a:ext>
            </a:extLst>
          </p:cNvPr>
          <p:cNvSpPr/>
          <p:nvPr/>
        </p:nvSpPr>
        <p:spPr>
          <a:xfrm rot="10800000" flipV="1">
            <a:off x="4905969" y="5595477"/>
            <a:ext cx="2828015" cy="851211"/>
          </a:xfrm>
          <a:prstGeom prst="roundRect">
            <a:avLst/>
          </a:prstGeom>
        </p:spPr>
        <p:style>
          <a:lnRef idx="2">
            <a:schemeClr val="accent1">
              <a:shade val="50000"/>
            </a:schemeClr>
          </a:lnRef>
          <a:fillRef idx="1002">
            <a:schemeClr val="lt2"/>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defTabSz="539496">
              <a:spcAft>
                <a:spcPts val="600"/>
              </a:spcAft>
            </a:pPr>
            <a:r>
              <a:rPr lang="en-IN" sz="2000" b="1" kern="1200" dirty="0">
                <a:solidFill>
                  <a:schemeClr val="accent3">
                    <a:lumMod val="50000"/>
                  </a:schemeClr>
                </a:solidFill>
                <a:latin typeface="Times New Roman" panose="02020603050405020304" pitchFamily="18" charset="0"/>
                <a:cs typeface="Times New Roman" panose="02020603050405020304" pitchFamily="18" charset="0"/>
              </a:rPr>
              <a:t>Number of  Job Roles:</a:t>
            </a:r>
          </a:p>
          <a:p>
            <a:pPr defTabSz="539496">
              <a:spcAft>
                <a:spcPts val="600"/>
              </a:spcAft>
            </a:pPr>
            <a:r>
              <a:rPr lang="en-IN" sz="2000" b="1" kern="1200" dirty="0">
                <a:solidFill>
                  <a:schemeClr val="accent3">
                    <a:lumMod val="50000"/>
                  </a:schemeClr>
                </a:solidFill>
                <a:latin typeface="Times New Roman" panose="02020603050405020304" pitchFamily="18" charset="0"/>
                <a:cs typeface="Times New Roman" panose="02020603050405020304" pitchFamily="18" charset="0"/>
              </a:rPr>
              <a:t>10</a:t>
            </a:r>
            <a:endParaRPr lang="en-IN" sz="2000"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10" name="Picture 9" descr="A person pointing at a white board&#10;&#10;Description automatically generated with low confidence">
            <a:extLst>
              <a:ext uri="{FF2B5EF4-FFF2-40B4-BE49-F238E27FC236}">
                <a16:creationId xmlns:a16="http://schemas.microsoft.com/office/drawing/2014/main" id="{114B654A-34E3-816C-528F-EFCFF26E6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8030" y="1726369"/>
            <a:ext cx="3087788" cy="3087788"/>
          </a:xfrm>
          <a:prstGeom prst="rect">
            <a:avLst/>
          </a:prstGeom>
        </p:spPr>
      </p:pic>
    </p:spTree>
    <p:extLst>
      <p:ext uri="{BB962C8B-B14F-4D97-AF65-F5344CB8AC3E}">
        <p14:creationId xmlns:p14="http://schemas.microsoft.com/office/powerpoint/2010/main" val="360031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8EB145-DB18-0171-4E8D-DB3D881056A1}"/>
              </a:ext>
            </a:extLst>
          </p:cNvPr>
          <p:cNvSpPr>
            <a:spLocks noGrp="1"/>
          </p:cNvSpPr>
          <p:nvPr>
            <p:ph type="title"/>
          </p:nvPr>
        </p:nvSpPr>
        <p:spPr>
          <a:xfrm>
            <a:off x="3976255" y="-7509"/>
            <a:ext cx="8215745" cy="978001"/>
          </a:xfrm>
        </p:spPr>
        <p:txBody>
          <a:bodyPr anchor="b">
            <a:normAutofit/>
          </a:bodyPr>
          <a:lstStyle/>
          <a:p>
            <a:r>
              <a:rPr lang="en-IN" sz="32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Average Attrition rate for all Departments</a:t>
            </a:r>
            <a:b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p>
        </p:txBody>
      </p:sp>
      <p:sp>
        <p:nvSpPr>
          <p:cNvPr id="28"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colorful pie chart with numbers&#10;&#10;Description automatically generated with low confidence">
            <a:extLst>
              <a:ext uri="{FF2B5EF4-FFF2-40B4-BE49-F238E27FC236}">
                <a16:creationId xmlns:a16="http://schemas.microsoft.com/office/drawing/2014/main" id="{AB046484-5C93-F772-900B-43D4758037A5}"/>
              </a:ext>
            </a:extLst>
          </p:cNvPr>
          <p:cNvPicPr>
            <a:picLocks noChangeAspect="1"/>
          </p:cNvPicPr>
          <p:nvPr/>
        </p:nvPicPr>
        <p:blipFill rotWithShape="1">
          <a:blip r:embed="rId2"/>
          <a:srcRect l="12389" r="3061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0" name="Content Placeholder 19">
            <a:extLst>
              <a:ext uri="{FF2B5EF4-FFF2-40B4-BE49-F238E27FC236}">
                <a16:creationId xmlns:a16="http://schemas.microsoft.com/office/drawing/2014/main" id="{9DA2197F-500A-059F-9AF4-DEA2378B70C1}"/>
              </a:ext>
            </a:extLst>
          </p:cNvPr>
          <p:cNvSpPr>
            <a:spLocks noGrp="1"/>
          </p:cNvSpPr>
          <p:nvPr>
            <p:ph idx="1"/>
          </p:nvPr>
        </p:nvSpPr>
        <p:spPr>
          <a:xfrm>
            <a:off x="6430060" y="1562696"/>
            <a:ext cx="5339187" cy="2288868"/>
          </a:xfrm>
        </p:spPr>
        <p:txBody>
          <a:bodyPr anchor="t">
            <a:normAutofit/>
          </a:bodyPr>
          <a:lstStyle/>
          <a:p>
            <a:r>
              <a:rPr lang="en-IN" sz="23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We observe all the departments have an equal ratio of attraction. So, we need Take an immediate action to retain the employees in every department.</a:t>
            </a:r>
          </a:p>
          <a:p>
            <a:endParaRPr lang="en-US" sz="2500" b="1" dirty="0">
              <a:solidFill>
                <a:srgbClr val="002060"/>
              </a:solidFill>
              <a:latin typeface="Times New Roman" panose="02020603050405020304" pitchFamily="18" charset="0"/>
              <a:cs typeface="Times New Roman" panose="02020603050405020304" pitchFamily="18" charset="0"/>
            </a:endParaRPr>
          </a:p>
        </p:txBody>
      </p:sp>
      <p:sp>
        <p:nvSpPr>
          <p:cNvPr id="3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D0C424-6DF5-A25D-D178-829118B0CC99}"/>
              </a:ext>
            </a:extLst>
          </p:cNvPr>
          <p:cNvSpPr txBox="1"/>
          <p:nvPr/>
        </p:nvSpPr>
        <p:spPr>
          <a:xfrm>
            <a:off x="9908344" y="6296339"/>
            <a:ext cx="2466109" cy="276999"/>
          </a:xfrm>
          <a:prstGeom prst="rect">
            <a:avLst/>
          </a:prstGeom>
          <a:noFill/>
        </p:spPr>
        <p:txBody>
          <a:bodyPr wrap="square" rtlCol="0">
            <a:spAutoFit/>
          </a:bodyPr>
          <a:lstStyle/>
          <a:p>
            <a:pPr algn="ctr"/>
            <a:r>
              <a:rPr lang="en-US" sz="1200" b="1" dirty="0">
                <a:solidFill>
                  <a:schemeClr val="accent6">
                    <a:lumMod val="75000"/>
                  </a:schemeClr>
                </a:solidFill>
                <a:latin typeface="Times New Roman" panose="02020603050405020304" pitchFamily="18" charset="0"/>
                <a:cs typeface="Times New Roman" panose="02020603050405020304" pitchFamily="18" charset="0"/>
              </a:rPr>
              <a:t>Tableau</a:t>
            </a:r>
            <a:endParaRPr lang="en-I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30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F08B6-A6F4-F7DC-CD4A-F7C475E237EF}"/>
              </a:ext>
            </a:extLst>
          </p:cNvPr>
          <p:cNvSpPr>
            <a:spLocks noGrp="1"/>
          </p:cNvSpPr>
          <p:nvPr>
            <p:ph type="title"/>
          </p:nvPr>
        </p:nvSpPr>
        <p:spPr>
          <a:xfrm>
            <a:off x="1099425" y="323558"/>
            <a:ext cx="8030507" cy="951678"/>
          </a:xfrm>
        </p:spPr>
        <p:txBody>
          <a:bodyPr anchor="b">
            <a:noAutofit/>
          </a:bodyPr>
          <a:lstStyle/>
          <a:p>
            <a:pPr algn="ctr"/>
            <a:r>
              <a:rPr lang="en-IN" sz="25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Average Hourly rate of Male Research Scientist</a:t>
            </a:r>
            <a:br>
              <a:rPr lang="en-IN" sz="25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5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7D92424-C211-96D7-31DC-513093C7B84E}"/>
              </a:ext>
            </a:extLst>
          </p:cNvPr>
          <p:cNvSpPr>
            <a:spLocks noGrp="1"/>
          </p:cNvSpPr>
          <p:nvPr>
            <p:ph idx="1"/>
          </p:nvPr>
        </p:nvSpPr>
        <p:spPr>
          <a:xfrm>
            <a:off x="853120" y="3429000"/>
            <a:ext cx="5215863" cy="1916723"/>
          </a:xfrm>
        </p:spPr>
        <p:txBody>
          <a:bodyPr anchor="ctr">
            <a:normAutofit/>
          </a:bodyPr>
          <a:lstStyle/>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Average hourly late for male research scientists at 115 and female research scientists also working at the simultaneously 114.</a:t>
            </a: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5" name="Content Placeholder 4" descr="A clock and a shield with a percent sign&#10;&#10;Description automatically generated with low confidence">
            <a:extLst>
              <a:ext uri="{FF2B5EF4-FFF2-40B4-BE49-F238E27FC236}">
                <a16:creationId xmlns:a16="http://schemas.microsoft.com/office/drawing/2014/main" id="{165B8F23-3674-3578-C81C-83834C5559E0}"/>
              </a:ext>
            </a:extLst>
          </p:cNvPr>
          <p:cNvPicPr>
            <a:picLocks noChangeAspect="1"/>
          </p:cNvPicPr>
          <p:nvPr/>
        </p:nvPicPr>
        <p:blipFill rotWithShape="1">
          <a:blip r:embed="rId2">
            <a:extLst>
              <a:ext uri="{28A0092B-C50C-407E-A947-70E740481C1C}">
                <a14:useLocalDpi xmlns:a14="http://schemas.microsoft.com/office/drawing/2010/main" val="0"/>
              </a:ext>
            </a:extLst>
          </a:blip>
          <a:srcRect t="1663" r="2" b="1833"/>
          <a:stretch/>
        </p:blipFill>
        <p:spPr>
          <a:xfrm>
            <a:off x="6538366" y="1383738"/>
            <a:ext cx="4929098" cy="4756870"/>
          </a:xfrm>
          <a:prstGeom prst="rect">
            <a:avLst/>
          </a:prstGeom>
        </p:spPr>
      </p:pic>
      <p:sp>
        <p:nvSpPr>
          <p:cNvPr id="28" name="TextBox 27">
            <a:extLst>
              <a:ext uri="{FF2B5EF4-FFF2-40B4-BE49-F238E27FC236}">
                <a16:creationId xmlns:a16="http://schemas.microsoft.com/office/drawing/2014/main" id="{AB78B3CC-3BCF-BCE4-DD24-FC3AEF38CE6B}"/>
              </a:ext>
            </a:extLst>
          </p:cNvPr>
          <p:cNvSpPr txBox="1"/>
          <p:nvPr/>
        </p:nvSpPr>
        <p:spPr>
          <a:xfrm>
            <a:off x="579528" y="1291222"/>
            <a:ext cx="6503660" cy="1015663"/>
          </a:xfrm>
          <a:prstGeom prst="rect">
            <a:avLst/>
          </a:prstGeom>
          <a:noFill/>
        </p:spPr>
        <p:txBody>
          <a:bodyPr wrap="square">
            <a:spAutoFit/>
          </a:bodyPr>
          <a:lstStyle/>
          <a:p>
            <a:r>
              <a:rPr lang="en-IN" sz="2000" b="1" dirty="0">
                <a:solidFill>
                  <a:schemeClr val="accent2">
                    <a:lumMod val="75000"/>
                  </a:schemeClr>
                </a:solidFill>
                <a:latin typeface="Times New Roman" panose="02020603050405020304" pitchFamily="18" charset="0"/>
                <a:cs typeface="Times New Roman" panose="02020603050405020304" pitchFamily="18" charset="0"/>
              </a:rPr>
              <a:t>select avg(hourlyrate) from hrprojwhere hrproj.gender='male' and hrproj.jobrole='Research Scientist';</a:t>
            </a:r>
          </a:p>
        </p:txBody>
      </p:sp>
      <p:sp>
        <p:nvSpPr>
          <p:cNvPr id="30" name="TextBox 29">
            <a:extLst>
              <a:ext uri="{FF2B5EF4-FFF2-40B4-BE49-F238E27FC236}">
                <a16:creationId xmlns:a16="http://schemas.microsoft.com/office/drawing/2014/main" id="{3CF5E084-29E8-5C2C-8266-47CFB8FB94FE}"/>
              </a:ext>
            </a:extLst>
          </p:cNvPr>
          <p:cNvSpPr txBox="1"/>
          <p:nvPr/>
        </p:nvSpPr>
        <p:spPr>
          <a:xfrm>
            <a:off x="218573" y="2512533"/>
            <a:ext cx="6096000" cy="646331"/>
          </a:xfrm>
          <a:prstGeom prst="rect">
            <a:avLst/>
          </a:prstGeom>
          <a:noFill/>
        </p:spPr>
        <p:txBody>
          <a:bodyPr wrap="square">
            <a:spAutoFit/>
          </a:bodyPr>
          <a:lstStyle/>
          <a:p>
            <a:pPr algn="ctr"/>
            <a:r>
              <a:rPr lang="en-IN" sz="1800" dirty="0">
                <a:solidFill>
                  <a:schemeClr val="accent1">
                    <a:lumMod val="50000"/>
                  </a:schemeClr>
                </a:solidFill>
              </a:rPr>
              <a:t>Average hourly rate of male Research</a:t>
            </a:r>
            <a:r>
              <a:rPr lang="en-IN" sz="1800" baseline="0" dirty="0">
                <a:solidFill>
                  <a:schemeClr val="accent1">
                    <a:lumMod val="50000"/>
                  </a:schemeClr>
                </a:solidFill>
              </a:rPr>
              <a:t> Scientist </a:t>
            </a:r>
          </a:p>
          <a:p>
            <a:pPr algn="ctr"/>
            <a:r>
              <a:rPr lang="en-IN" sz="1800" b="1" baseline="0" dirty="0">
                <a:solidFill>
                  <a:schemeClr val="accent4">
                    <a:lumMod val="50000"/>
                  </a:schemeClr>
                </a:solidFill>
              </a:rPr>
              <a:t>115  </a:t>
            </a:r>
            <a:r>
              <a:rPr lang="en-IN" sz="1800" baseline="0" dirty="0">
                <a:solidFill>
                  <a:schemeClr val="accent1">
                    <a:lumMod val="50000"/>
                  </a:schemeClr>
                </a:solidFill>
              </a:rPr>
              <a:t>                               </a:t>
            </a:r>
            <a:r>
              <a:rPr lang="en-IN" sz="1800" b="1" baseline="0" dirty="0">
                <a:solidFill>
                  <a:schemeClr val="accent6">
                    <a:lumMod val="75000"/>
                  </a:schemeClr>
                </a:solidFill>
              </a:rPr>
              <a:t>1,46,777</a:t>
            </a:r>
            <a:endParaRPr lang="en-IN" sz="1800" b="1" dirty="0">
              <a:solidFill>
                <a:schemeClr val="accent6">
                  <a:lumMod val="75000"/>
                </a:schemeClr>
              </a:solidFill>
            </a:endParaRPr>
          </a:p>
        </p:txBody>
      </p:sp>
      <p:sp>
        <p:nvSpPr>
          <p:cNvPr id="31" name="TextBox 30">
            <a:extLst>
              <a:ext uri="{FF2B5EF4-FFF2-40B4-BE49-F238E27FC236}">
                <a16:creationId xmlns:a16="http://schemas.microsoft.com/office/drawing/2014/main" id="{15DAE387-9A95-A86D-20FB-80545EBACC9B}"/>
              </a:ext>
            </a:extLst>
          </p:cNvPr>
          <p:cNvSpPr txBox="1"/>
          <p:nvPr/>
        </p:nvSpPr>
        <p:spPr>
          <a:xfrm>
            <a:off x="6804926" y="5935081"/>
            <a:ext cx="2466109" cy="276999"/>
          </a:xfrm>
          <a:prstGeom prst="rect">
            <a:avLst/>
          </a:prstGeom>
          <a:noFill/>
        </p:spPr>
        <p:txBody>
          <a:bodyPr wrap="square" rtlCol="0">
            <a:spAutoFit/>
          </a:bodyPr>
          <a:lstStyle/>
          <a:p>
            <a:pPr algn="ctr"/>
            <a:r>
              <a:rPr lang="en-US" sz="1200" b="1" dirty="0">
                <a:solidFill>
                  <a:schemeClr val="accent6">
                    <a:lumMod val="75000"/>
                  </a:schemeClr>
                </a:solidFill>
                <a:latin typeface="Times New Roman" panose="02020603050405020304" pitchFamily="18" charset="0"/>
                <a:cs typeface="Times New Roman" panose="02020603050405020304" pitchFamily="18" charset="0"/>
              </a:rPr>
              <a:t>SQL</a:t>
            </a:r>
            <a:endParaRPr lang="en-I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0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47" name="Freeform: Shape 46">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8" name="Freeform: Shape 47">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9" name="Freeform: Shape 48">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0" name="Freeform: Shape 49">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2" name="Group 51">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53" name="Freeform: Shape 52">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5EA64CF-B537-9636-71C3-4386DFBE5296}"/>
              </a:ext>
            </a:extLst>
          </p:cNvPr>
          <p:cNvSpPr>
            <a:spLocks noGrp="1"/>
          </p:cNvSpPr>
          <p:nvPr>
            <p:ph type="title"/>
          </p:nvPr>
        </p:nvSpPr>
        <p:spPr>
          <a:xfrm>
            <a:off x="804672" y="802955"/>
            <a:ext cx="5145024" cy="1454051"/>
          </a:xfrm>
        </p:spPr>
        <p:txBody>
          <a:bodyPr anchor="b">
            <a:normAutofit/>
          </a:bodyPr>
          <a:lstStyle/>
          <a:p>
            <a:r>
              <a:rPr lang="en-IN" sz="3300" b="1" kern="1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Attrition rate Vs Monthly income stats</a:t>
            </a:r>
            <a:br>
              <a:rPr lang="en-IN" sz="3300" b="1" kern="1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300" b="1">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ACE5DDB-1014-A986-DD63-36C5B0B2672F}"/>
              </a:ext>
            </a:extLst>
          </p:cNvPr>
          <p:cNvPicPr>
            <a:picLocks noChangeAspect="1"/>
          </p:cNvPicPr>
          <p:nvPr/>
        </p:nvPicPr>
        <p:blipFill>
          <a:blip r:embed="rId2"/>
          <a:stretch>
            <a:fillRect/>
          </a:stretch>
        </p:blipFill>
        <p:spPr>
          <a:xfrm>
            <a:off x="5809957" y="126609"/>
            <a:ext cx="6406759" cy="3736559"/>
          </a:xfrm>
          <a:prstGeom prst="rect">
            <a:avLst/>
          </a:prstGeom>
        </p:spPr>
      </p:pic>
      <p:sp>
        <p:nvSpPr>
          <p:cNvPr id="9" name="Content Placeholder 8">
            <a:extLst>
              <a:ext uri="{FF2B5EF4-FFF2-40B4-BE49-F238E27FC236}">
                <a16:creationId xmlns:a16="http://schemas.microsoft.com/office/drawing/2014/main" id="{402A71F9-9A4F-8ECC-061B-4BD721D8671D}"/>
              </a:ext>
            </a:extLst>
          </p:cNvPr>
          <p:cNvSpPr>
            <a:spLocks noGrp="1"/>
          </p:cNvSpPr>
          <p:nvPr>
            <p:ph idx="1"/>
          </p:nvPr>
        </p:nvSpPr>
        <p:spPr>
          <a:xfrm>
            <a:off x="332509" y="2421682"/>
            <a:ext cx="5452427" cy="3639289"/>
          </a:xfrm>
        </p:spPr>
        <p:txBody>
          <a:bodyPr anchor="ctr">
            <a:normAutofit/>
          </a:bodyPr>
          <a:lstStyle/>
          <a:p>
            <a:pPr algn="just"/>
            <a:r>
              <a:rPr lang="en-IN" sz="25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We see that more attraction in sales department and also simultaneously the monthly income is high in sales only.</a:t>
            </a:r>
          </a:p>
          <a:p>
            <a:pPr marL="0" indent="0">
              <a:buNone/>
            </a:pPr>
            <a:endParaRPr lang="en-US" sz="25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Content Placeholder 4" descr="A person holding a paper with coins falling out of it&#10;&#10;Description automatically generated with low confidence">
            <a:extLst>
              <a:ext uri="{FF2B5EF4-FFF2-40B4-BE49-F238E27FC236}">
                <a16:creationId xmlns:a16="http://schemas.microsoft.com/office/drawing/2014/main" id="{D6164407-9535-B955-AB23-31CFB027F6B0}"/>
              </a:ext>
            </a:extLst>
          </p:cNvPr>
          <p:cNvPicPr>
            <a:picLocks noChangeAspect="1"/>
          </p:cNvPicPr>
          <p:nvPr/>
        </p:nvPicPr>
        <p:blipFill rotWithShape="1">
          <a:blip r:embed="rId3">
            <a:extLst>
              <a:ext uri="{28A0092B-C50C-407E-A947-70E740481C1C}">
                <a14:useLocalDpi xmlns:a14="http://schemas.microsoft.com/office/drawing/2010/main" val="0"/>
              </a:ext>
            </a:extLst>
          </a:blip>
          <a:srcRect r="-2" b="-2"/>
          <a:stretch/>
        </p:blipFill>
        <p:spPr>
          <a:xfrm>
            <a:off x="9633727" y="3863170"/>
            <a:ext cx="1996361" cy="1996361"/>
          </a:xfrm>
          <a:prstGeom prst="rect">
            <a:avLst/>
          </a:prstGeom>
        </p:spPr>
      </p:pic>
      <p:sp>
        <p:nvSpPr>
          <p:cNvPr id="8" name="TextBox 7">
            <a:extLst>
              <a:ext uri="{FF2B5EF4-FFF2-40B4-BE49-F238E27FC236}">
                <a16:creationId xmlns:a16="http://schemas.microsoft.com/office/drawing/2014/main" id="{2D30C6C7-3BF8-B105-0755-A4DC2E78F857}"/>
              </a:ext>
            </a:extLst>
          </p:cNvPr>
          <p:cNvSpPr txBox="1"/>
          <p:nvPr/>
        </p:nvSpPr>
        <p:spPr>
          <a:xfrm>
            <a:off x="7567689" y="6220265"/>
            <a:ext cx="2466109" cy="276999"/>
          </a:xfrm>
          <a:prstGeom prst="rect">
            <a:avLst/>
          </a:prstGeom>
          <a:noFill/>
        </p:spPr>
        <p:txBody>
          <a:bodyPr wrap="square" rtlCol="0">
            <a:spAutoFit/>
          </a:bodyPr>
          <a:lstStyle/>
          <a:p>
            <a:pPr algn="ctr"/>
            <a:r>
              <a:rPr lang="en-US" sz="1200" b="1" dirty="0">
                <a:solidFill>
                  <a:schemeClr val="accent6">
                    <a:lumMod val="75000"/>
                  </a:schemeClr>
                </a:solidFill>
                <a:latin typeface="Times New Roman" panose="02020603050405020304" pitchFamily="18" charset="0"/>
                <a:cs typeface="Times New Roman" panose="02020603050405020304" pitchFamily="18" charset="0"/>
              </a:rPr>
              <a:t>POWERBI</a:t>
            </a:r>
            <a:endParaRPr lang="en-I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53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B735302-C737-332A-C944-DD3D5EF5D2A4}"/>
              </a:ext>
            </a:extLst>
          </p:cNvPr>
          <p:cNvSpPr>
            <a:spLocks noGrp="1"/>
          </p:cNvSpPr>
          <p:nvPr>
            <p:ph type="title"/>
          </p:nvPr>
        </p:nvSpPr>
        <p:spPr>
          <a:xfrm>
            <a:off x="273746" y="207674"/>
            <a:ext cx="3870093" cy="1564855"/>
          </a:xfrm>
        </p:spPr>
        <p:txBody>
          <a:bodyPr vert="horz" lIns="91440" tIns="45720" rIns="91440" bIns="45720" rtlCol="0" anchor="t">
            <a:normAutofit/>
          </a:bodyPr>
          <a:lstStyle/>
          <a:p>
            <a:r>
              <a:rPr lang="en-US" sz="3000" kern="1200" dirty="0">
                <a:solidFill>
                  <a:srgbClr val="FFFFFF"/>
                </a:solidFill>
                <a:effectLst/>
                <a:latin typeface="Times New Roman" panose="02020603050405020304" pitchFamily="18" charset="0"/>
                <a:cs typeface="Times New Roman" panose="02020603050405020304" pitchFamily="18" charset="0"/>
              </a:rPr>
              <a:t>Average working years for each Department</a:t>
            </a:r>
            <a:br>
              <a:rPr lang="en-US" sz="3000" kern="1200" dirty="0">
                <a:solidFill>
                  <a:srgbClr val="FFFFFF"/>
                </a:solidFill>
                <a:effectLst/>
                <a:latin typeface="Times New Roman" panose="02020603050405020304" pitchFamily="18" charset="0"/>
                <a:cs typeface="Times New Roman" panose="02020603050405020304" pitchFamily="18" charset="0"/>
              </a:rPr>
            </a:br>
            <a:endParaRPr lang="en-US" sz="3000" kern="1200" dirty="0">
              <a:solidFill>
                <a:srgbClr val="FFFFFF"/>
              </a:solidFill>
              <a:latin typeface="Times New Roman" panose="02020603050405020304" pitchFamily="18" charset="0"/>
              <a:cs typeface="Times New Roman" panose="02020603050405020304" pitchFamily="18" charset="0"/>
            </a:endParaRPr>
          </a:p>
        </p:txBody>
      </p:sp>
      <p:pic>
        <p:nvPicPr>
          <p:cNvPr id="5" name="Content Placeholder 4" descr="A clock and gears with arrows&#10;&#10;Description automatically generated with low confidence">
            <a:extLst>
              <a:ext uri="{FF2B5EF4-FFF2-40B4-BE49-F238E27FC236}">
                <a16:creationId xmlns:a16="http://schemas.microsoft.com/office/drawing/2014/main" id="{906BFE22-2513-D030-BBC9-D8027239D7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468" y="1674054"/>
            <a:ext cx="5923584" cy="4993737"/>
          </a:xfrm>
          <a:prstGeom prst="rect">
            <a:avLst/>
          </a:prstGeom>
        </p:spPr>
      </p:pic>
      <p:sp>
        <p:nvSpPr>
          <p:cNvPr id="8" name="TextBox 7">
            <a:extLst>
              <a:ext uri="{FF2B5EF4-FFF2-40B4-BE49-F238E27FC236}">
                <a16:creationId xmlns:a16="http://schemas.microsoft.com/office/drawing/2014/main" id="{0AE2C843-A2CD-1DE1-3062-6B49A922B30B}"/>
              </a:ext>
            </a:extLst>
          </p:cNvPr>
          <p:cNvSpPr txBox="1"/>
          <p:nvPr/>
        </p:nvSpPr>
        <p:spPr>
          <a:xfrm>
            <a:off x="7664671" y="6390792"/>
            <a:ext cx="2466109" cy="276999"/>
          </a:xfrm>
          <a:prstGeom prst="rect">
            <a:avLst/>
          </a:prstGeom>
          <a:noFill/>
        </p:spPr>
        <p:txBody>
          <a:bodyPr wrap="square" rtlCol="0">
            <a:spAutoFit/>
          </a:bodyPr>
          <a:lstStyle/>
          <a:p>
            <a:pPr algn="ctr"/>
            <a:r>
              <a:rPr lang="en-US" sz="1200" b="1" dirty="0">
                <a:solidFill>
                  <a:schemeClr val="accent6">
                    <a:lumMod val="75000"/>
                  </a:schemeClr>
                </a:solidFill>
                <a:latin typeface="Times New Roman" panose="02020603050405020304" pitchFamily="18" charset="0"/>
                <a:cs typeface="Times New Roman" panose="02020603050405020304" pitchFamily="18" charset="0"/>
              </a:rPr>
              <a:t>EXCEL</a:t>
            </a:r>
            <a:endParaRPr lang="en-IN" sz="1200" b="1" dirty="0">
              <a:solidFill>
                <a:schemeClr val="accent6">
                  <a:lumMod val="75000"/>
                </a:schemeClr>
              </a:solidFill>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7A9D3ECF-7F6F-4B34-BBA2-D1D9720FAE8D}"/>
              </a:ext>
            </a:extLst>
          </p:cNvPr>
          <p:cNvGraphicFramePr>
            <a:graphicFrameLocks/>
          </p:cNvGraphicFramePr>
          <p:nvPr>
            <p:extLst>
              <p:ext uri="{D42A27DB-BD31-4B8C-83A1-F6EECF244321}">
                <p14:modId xmlns:p14="http://schemas.microsoft.com/office/powerpoint/2010/main" val="494514907"/>
              </p:ext>
            </p:extLst>
          </p:nvPr>
        </p:nvGraphicFramePr>
        <p:xfrm>
          <a:off x="4385856" y="1"/>
          <a:ext cx="7071853" cy="3428999"/>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6559102E-E735-8355-2273-6D5F54E1E4FC}"/>
              </a:ext>
            </a:extLst>
          </p:cNvPr>
          <p:cNvSpPr txBox="1"/>
          <p:nvPr/>
        </p:nvSpPr>
        <p:spPr>
          <a:xfrm>
            <a:off x="144367" y="2796464"/>
            <a:ext cx="3667126" cy="2632259"/>
          </a:xfrm>
          <a:prstGeom prst="rect">
            <a:avLst/>
          </a:prstGeom>
          <a:noFill/>
        </p:spPr>
        <p:txBody>
          <a:bodyPr wrap="square">
            <a:spAutoFit/>
          </a:bodyPr>
          <a:lstStyle/>
          <a:p>
            <a:pPr marL="457200">
              <a:lnSpc>
                <a:spcPct val="107000"/>
              </a:lnSpc>
              <a:spcAft>
                <a:spcPts val="800"/>
              </a:spcAft>
            </a:pPr>
            <a:r>
              <a:rPr lang="en-IN" sz="2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 per the data software Developers of working years are very high and research scientists working years low.</a:t>
            </a:r>
          </a:p>
        </p:txBody>
      </p:sp>
    </p:spTree>
    <p:extLst>
      <p:ext uri="{BB962C8B-B14F-4D97-AF65-F5344CB8AC3E}">
        <p14:creationId xmlns:p14="http://schemas.microsoft.com/office/powerpoint/2010/main" val="3168785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TotalTime>
  <Words>670</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HR Attrition Data Analysis </vt:lpstr>
      <vt:lpstr>Overview: As per the data 50,000 employees in organization 50% of males and 50% of females. We are using different types of categories to analyze the data and find out the wrong and Ratifications. How different departments are affected while employees get attired. How financial status will be affected. And work life balance will be explained through this HR data analysis.  </vt:lpstr>
      <vt:lpstr>Analysis: We analyze the data depending on the 6 categories. 1.Average Attrition rate for all Departments 2.Average Hourly rate of Male Research Scientist 3.Attrition rate Vs Monthly income stats 4.Average working years for each Department 5.Job Role Vs Work life balance 6.Attrition rate Vs Year since last promotion relation </vt:lpstr>
      <vt:lpstr>PowerPoint Presentation</vt:lpstr>
      <vt:lpstr>Introduction of data </vt:lpstr>
      <vt:lpstr>Average Attrition rate for all Departments </vt:lpstr>
      <vt:lpstr>Average Hourly rate of Male Research Scientist </vt:lpstr>
      <vt:lpstr>Attrition rate Vs Monthly income stats </vt:lpstr>
      <vt:lpstr>Average working years for each Department </vt:lpstr>
      <vt:lpstr>Job Role Vs Work life balance </vt:lpstr>
      <vt:lpstr>Attrition rate Vs Year since last promotion relation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Data Analysis </dc:title>
  <dc:creator>Somanadha Balaji Komakula</dc:creator>
  <cp:lastModifiedBy>Somanadha Balaji Komakula</cp:lastModifiedBy>
  <cp:revision>5</cp:revision>
  <dcterms:created xsi:type="dcterms:W3CDTF">2023-05-18T08:31:02Z</dcterms:created>
  <dcterms:modified xsi:type="dcterms:W3CDTF">2023-05-18T10:38:25Z</dcterms:modified>
</cp:coreProperties>
</file>