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68" r:id="rId2"/>
    <p:sldId id="261" r:id="rId3"/>
    <p:sldId id="256" r:id="rId4"/>
    <p:sldId id="266" r:id="rId5"/>
    <p:sldId id="258" r:id="rId6"/>
    <p:sldId id="259" r:id="rId7"/>
    <p:sldId id="257" r:id="rId8"/>
    <p:sldId id="263" r:id="rId9"/>
    <p:sldId id="264" r:id="rId10"/>
    <p:sldId id="269" r:id="rId11"/>
    <p:sldId id="265"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73729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4/30/2015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77438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754896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278773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7400256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624D31-43A5-475A-80CF-332C9F6DCF35}" type="datetimeFigureOut">
              <a:rPr lang="en-US" smtClean="0"/>
              <a:t>4/30/2015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8488488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624D31-43A5-475A-80CF-332C9F6DCF35}" type="datetimeFigureOut">
              <a:rPr lang="en-US" smtClean="0"/>
              <a:t>4/30/2015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2639310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73807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19444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28FC5F6-F338-4AE4-BB23-26385BCFC423}" type="datetimeFigureOut">
              <a:rPr lang="en-US" smtClean="0"/>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159847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59259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4/30/2015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30820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4/30/2015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9755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8C39B41-D8B5-4052-B551-9B5525EAA8B6}" type="datetimeFigureOut">
              <a:rPr lang="en-US" smtClean="0"/>
              <a:t>4/30/2015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2481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D94136C-8742-45B2-AF27-D93DF72833A9}" type="datetimeFigureOut">
              <a:rPr lang="en-US" smtClean="0"/>
              <a:t>4/30/2015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63373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2ABBEA6-7C60-4B02-AE87-00D78D8422AF}" type="datetimeFigureOut">
              <a:rPr lang="en-US" smtClean="0"/>
              <a:t>4/30/2015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71730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4/30/2015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1611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8624D31-43A5-475A-80CF-332C9F6DCF35}" type="datetimeFigureOut">
              <a:rPr lang="en-US" smtClean="0"/>
              <a:t>4/30/2015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38576524"/>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4248" y="321973"/>
            <a:ext cx="9156365" cy="2125014"/>
          </a:xfrm>
        </p:spPr>
        <p:txBody>
          <a:bodyPr/>
          <a:lstStyle/>
          <a:p>
            <a:r>
              <a:rPr lang="en-US" sz="5400" dirty="0" smtClean="0">
                <a:latin typeface="Calibri" panose="020F0502020204030204" pitchFamily="34" charset="0"/>
              </a:rPr>
              <a:t>  Enabling </a:t>
            </a:r>
            <a:r>
              <a:rPr lang="en-US" sz="5400" dirty="0" smtClean="0">
                <a:latin typeface="Calibri" panose="020F0502020204030204" pitchFamily="34" charset="0"/>
              </a:rPr>
              <a:t>the Internet of Things</a:t>
            </a:r>
            <a:endParaRPr lang="en-US" sz="5400" dirty="0">
              <a:latin typeface="Calibri" panose="020F0502020204030204" pitchFamily="34" charset="0"/>
            </a:endParaRPr>
          </a:p>
        </p:txBody>
      </p:sp>
      <p:sp>
        <p:nvSpPr>
          <p:cNvPr id="3" name="Subtitle 2"/>
          <p:cNvSpPr>
            <a:spLocks noGrp="1"/>
          </p:cNvSpPr>
          <p:nvPr>
            <p:ph type="subTitle" idx="1"/>
          </p:nvPr>
        </p:nvSpPr>
        <p:spPr>
          <a:xfrm>
            <a:off x="8886424" y="3773510"/>
            <a:ext cx="3065170" cy="2717442"/>
          </a:xfrm>
        </p:spPr>
        <p:txBody>
          <a:bodyPr>
            <a:normAutofit/>
          </a:bodyPr>
          <a:lstStyle/>
          <a:p>
            <a:r>
              <a:rPr lang="en-US" dirty="0" smtClean="0"/>
              <a:t>                                                                                            </a:t>
            </a:r>
            <a:r>
              <a:rPr lang="en-US" dirty="0" err="1" smtClean="0">
                <a:latin typeface="Calibri" panose="020F0502020204030204" pitchFamily="34" charset="0"/>
              </a:rPr>
              <a:t>manusha</a:t>
            </a:r>
            <a:r>
              <a:rPr lang="en-US" dirty="0" smtClean="0">
                <a:latin typeface="Calibri" panose="020F0502020204030204" pitchFamily="34" charset="0"/>
              </a:rPr>
              <a:t> Reddy</a:t>
            </a:r>
          </a:p>
          <a:p>
            <a:r>
              <a:rPr lang="en-US" dirty="0">
                <a:latin typeface="Calibri" panose="020F0502020204030204" pitchFamily="34" charset="0"/>
              </a:rPr>
              <a:t> </a:t>
            </a:r>
            <a:r>
              <a:rPr lang="en-US" dirty="0" smtClean="0">
                <a:latin typeface="Calibri" panose="020F0502020204030204" pitchFamily="34" charset="0"/>
              </a:rPr>
              <a:t>                                                                                            Sneha Lagandula</a:t>
            </a:r>
          </a:p>
          <a:p>
            <a:r>
              <a:rPr lang="en-US" dirty="0">
                <a:latin typeface="Calibri" panose="020F0502020204030204" pitchFamily="34" charset="0"/>
              </a:rPr>
              <a:t> </a:t>
            </a:r>
            <a:r>
              <a:rPr lang="en-US" dirty="0" smtClean="0">
                <a:latin typeface="Calibri" panose="020F0502020204030204" pitchFamily="34" charset="0"/>
              </a:rPr>
              <a:t>                                                                                             </a:t>
            </a:r>
            <a:r>
              <a:rPr lang="en-US" dirty="0" err="1" smtClean="0">
                <a:latin typeface="Calibri" panose="020F0502020204030204" pitchFamily="34" charset="0"/>
              </a:rPr>
              <a:t>Dheeraj</a:t>
            </a:r>
            <a:r>
              <a:rPr lang="en-US" dirty="0" smtClean="0">
                <a:latin typeface="Calibri" panose="020F0502020204030204" pitchFamily="34" charset="0"/>
              </a:rPr>
              <a:t> Reddy </a:t>
            </a:r>
            <a:r>
              <a:rPr lang="en-US" dirty="0" err="1" smtClean="0">
                <a:latin typeface="Calibri" panose="020F0502020204030204" pitchFamily="34" charset="0"/>
              </a:rPr>
              <a:t>Bethi</a:t>
            </a:r>
            <a:endParaRPr lang="en-US" dirty="0">
              <a:latin typeface="Calibri" panose="020F0502020204030204" pitchFamily="34" charset="0"/>
            </a:endParaRPr>
          </a:p>
        </p:txBody>
      </p:sp>
    </p:spTree>
    <p:extLst>
      <p:ext uri="{BB962C8B-B14F-4D97-AF65-F5344CB8AC3E}">
        <p14:creationId xmlns:p14="http://schemas.microsoft.com/office/powerpoint/2010/main" val="2252606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797" y="1249250"/>
            <a:ext cx="10277340" cy="759853"/>
          </a:xfrm>
        </p:spPr>
        <p:txBody>
          <a:bodyPr/>
          <a:lstStyle/>
          <a:p>
            <a:r>
              <a:rPr lang="en-US" dirty="0" smtClean="0"/>
              <a:t>  Methods</a:t>
            </a:r>
            <a:endParaRPr lang="en-US" dirty="0"/>
          </a:p>
        </p:txBody>
      </p:sp>
      <p:sp>
        <p:nvSpPr>
          <p:cNvPr id="3" name="Content Placeholder 2"/>
          <p:cNvSpPr>
            <a:spLocks noGrp="1"/>
          </p:cNvSpPr>
          <p:nvPr>
            <p:ph idx="1"/>
          </p:nvPr>
        </p:nvSpPr>
        <p:spPr>
          <a:xfrm>
            <a:off x="1403797" y="2228044"/>
            <a:ext cx="8646056" cy="2820473"/>
          </a:xfrm>
        </p:spPr>
        <p:txBody>
          <a:bodyPr/>
          <a:lstStyle/>
          <a:p>
            <a:r>
              <a:rPr lang="en-US" dirty="0" smtClean="0"/>
              <a:t>Direct</a:t>
            </a:r>
          </a:p>
          <a:p>
            <a:pPr marL="0" indent="0">
              <a:buNone/>
            </a:pPr>
            <a:r>
              <a:rPr lang="en-US" dirty="0"/>
              <a:t> </a:t>
            </a:r>
            <a:r>
              <a:rPr lang="en-US" dirty="0" smtClean="0"/>
              <a:t>    A smartphone can query the state of an IoT device in its proximity</a:t>
            </a:r>
          </a:p>
          <a:p>
            <a:pPr marL="0" indent="0">
              <a:buNone/>
            </a:pPr>
            <a:r>
              <a:rPr lang="en-US" dirty="0"/>
              <a:t> </a:t>
            </a:r>
            <a:r>
              <a:rPr lang="en-US" dirty="0" smtClean="0"/>
              <a:t>    Example : Fitbit fitness monitor</a:t>
            </a:r>
          </a:p>
          <a:p>
            <a:r>
              <a:rPr lang="en-US" dirty="0" smtClean="0"/>
              <a:t>Proxy</a:t>
            </a:r>
          </a:p>
          <a:p>
            <a:pPr marL="0" indent="0">
              <a:buNone/>
            </a:pPr>
            <a:r>
              <a:rPr lang="en-US" dirty="0"/>
              <a:t> </a:t>
            </a:r>
            <a:r>
              <a:rPr lang="en-US" dirty="0" smtClean="0"/>
              <a:t>    Mobile users near an IoT enabled object or device.</a:t>
            </a:r>
          </a:p>
          <a:p>
            <a:pPr marL="0" indent="0">
              <a:buNone/>
            </a:pPr>
            <a:r>
              <a:rPr lang="en-US" dirty="0" smtClean="0"/>
              <a:t>     </a:t>
            </a:r>
            <a:endParaRPr lang="en-US" dirty="0"/>
          </a:p>
        </p:txBody>
      </p:sp>
    </p:spTree>
    <p:extLst>
      <p:ext uri="{BB962C8B-B14F-4D97-AF65-F5344CB8AC3E}">
        <p14:creationId xmlns:p14="http://schemas.microsoft.com/office/powerpoint/2010/main" val="10364729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5400" dirty="0" smtClean="0">
                <a:latin typeface="Calibri" panose="020F0502020204030204" pitchFamily="34" charset="0"/>
              </a:rPr>
              <a:t>IoT</a:t>
            </a:r>
            <a:r>
              <a:rPr lang="en-US" dirty="0" smtClean="0"/>
              <a:t/>
            </a:r>
            <a:br>
              <a:rPr lang="en-US" dirty="0" smtClean="0"/>
            </a:br>
            <a:endParaRPr lang="en-US" dirty="0"/>
          </a:p>
        </p:txBody>
      </p:sp>
      <p:sp>
        <p:nvSpPr>
          <p:cNvPr id="3" name="Content Placeholder 2"/>
          <p:cNvSpPr>
            <a:spLocks noGrp="1"/>
          </p:cNvSpPr>
          <p:nvPr>
            <p:ph idx="1"/>
          </p:nvPr>
        </p:nvSpPr>
        <p:spPr>
          <a:xfrm>
            <a:off x="1103312" y="1700012"/>
            <a:ext cx="8946541" cy="4548388"/>
          </a:xfrm>
        </p:spPr>
        <p:txBody>
          <a:bodyPr/>
          <a:lstStyle/>
          <a:p>
            <a:pPr>
              <a:buFont typeface="Wingdings" panose="05000000000000000000" pitchFamily="2" charset="2"/>
              <a:buChar char="Ø"/>
            </a:pPr>
            <a:r>
              <a:rPr lang="en-US" dirty="0" smtClean="0">
                <a:latin typeface="Calibri" panose="020F0502020204030204" pitchFamily="34" charset="0"/>
              </a:rPr>
              <a:t>Popular buzzword</a:t>
            </a:r>
          </a:p>
          <a:p>
            <a:pPr>
              <a:buFont typeface="Wingdings" panose="05000000000000000000" pitchFamily="2" charset="2"/>
              <a:buChar char="Ø"/>
            </a:pPr>
            <a:r>
              <a:rPr lang="en-US" dirty="0" smtClean="0">
                <a:latin typeface="Calibri" panose="020F0502020204030204" pitchFamily="34" charset="0"/>
              </a:rPr>
              <a:t>Networking companies like Cisco and microprocessor</a:t>
            </a:r>
          </a:p>
          <a:p>
            <a:pPr>
              <a:buFont typeface="Wingdings" panose="05000000000000000000" pitchFamily="2" charset="2"/>
              <a:buChar char="Ø"/>
            </a:pPr>
            <a:r>
              <a:rPr lang="en-US" dirty="0" smtClean="0">
                <a:latin typeface="Calibri" panose="020F0502020204030204" pitchFamily="34" charset="0"/>
              </a:rPr>
              <a:t>Home Automation Systems connect to the internet through home’s Wi-Fi</a:t>
            </a:r>
          </a:p>
          <a:p>
            <a:pPr>
              <a:buFont typeface="Wingdings" panose="05000000000000000000" pitchFamily="2" charset="2"/>
              <a:buChar char="Ø"/>
            </a:pPr>
            <a:r>
              <a:rPr lang="en-US" dirty="0" smtClean="0">
                <a:latin typeface="Calibri" panose="020F0502020204030204" pitchFamily="34" charset="0"/>
              </a:rPr>
              <a:t>Address space for the internet needs to be increased</a:t>
            </a:r>
          </a:p>
          <a:p>
            <a:pPr>
              <a:buFont typeface="Wingdings" panose="05000000000000000000" pitchFamily="2" charset="2"/>
              <a:buChar char="Ø"/>
            </a:pPr>
            <a:r>
              <a:rPr lang="en-US" dirty="0" smtClean="0">
                <a:latin typeface="Calibri" panose="020F0502020204030204" pitchFamily="34" charset="0"/>
              </a:rPr>
              <a:t>IETF(Internet Engineering Task force) working on IPv6 standard</a:t>
            </a:r>
          </a:p>
          <a:p>
            <a:endParaRPr lang="en-US" dirty="0" smtClean="0"/>
          </a:p>
          <a:p>
            <a:endParaRPr lang="en-US" dirty="0"/>
          </a:p>
        </p:txBody>
      </p:sp>
    </p:spTree>
    <p:extLst>
      <p:ext uri="{BB962C8B-B14F-4D97-AF65-F5344CB8AC3E}">
        <p14:creationId xmlns:p14="http://schemas.microsoft.com/office/powerpoint/2010/main" val="19361371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Technologies for the </a:t>
            </a:r>
            <a:r>
              <a:rPr lang="en-US" dirty="0" err="1" smtClean="0"/>
              <a:t>IoT</a:t>
            </a:r>
            <a:endParaRPr lang="en-US" dirty="0"/>
          </a:p>
        </p:txBody>
      </p:sp>
      <p:sp>
        <p:nvSpPr>
          <p:cNvPr id="3" name="Content Placeholder 2"/>
          <p:cNvSpPr>
            <a:spLocks noGrp="1"/>
          </p:cNvSpPr>
          <p:nvPr>
            <p:ph idx="1"/>
          </p:nvPr>
        </p:nvSpPr>
        <p:spPr/>
        <p:txBody>
          <a:bodyPr/>
          <a:lstStyle/>
          <a:p>
            <a:pPr>
              <a:lnSpc>
                <a:spcPct val="150000"/>
              </a:lnSpc>
              <a:buFont typeface="Wingdings" panose="05000000000000000000" pitchFamily="2" charset="2"/>
              <a:buChar char="Ø"/>
            </a:pPr>
            <a:r>
              <a:rPr lang="en-US" dirty="0" smtClean="0">
                <a:latin typeface="Calibri" panose="020F0502020204030204" pitchFamily="34" charset="0"/>
              </a:rPr>
              <a:t>RFID consists of</a:t>
            </a:r>
          </a:p>
          <a:p>
            <a:pPr lvl="1">
              <a:lnSpc>
                <a:spcPct val="150000"/>
              </a:lnSpc>
              <a:buFont typeface="Wingdings" panose="05000000000000000000" pitchFamily="2" charset="2"/>
              <a:buChar char="Ø"/>
            </a:pPr>
            <a:r>
              <a:rPr lang="en-US" sz="2000" dirty="0" smtClean="0">
                <a:latin typeface="Calibri" panose="020F0502020204030204" pitchFamily="34" charset="0"/>
              </a:rPr>
              <a:t>Tags (Transmitters/Responders)</a:t>
            </a:r>
          </a:p>
          <a:p>
            <a:pPr lvl="2">
              <a:lnSpc>
                <a:spcPct val="150000"/>
              </a:lnSpc>
              <a:buFont typeface="Wingdings" panose="05000000000000000000" pitchFamily="2" charset="2"/>
              <a:buChar char="Ø"/>
            </a:pPr>
            <a:r>
              <a:rPr lang="en-US" sz="2000" dirty="0" smtClean="0">
                <a:latin typeface="Calibri" panose="020F0502020204030204" pitchFamily="34" charset="0"/>
              </a:rPr>
              <a:t>Tag is a microchip connected with an antenna</a:t>
            </a:r>
          </a:p>
          <a:p>
            <a:pPr lvl="1">
              <a:lnSpc>
                <a:spcPct val="150000"/>
              </a:lnSpc>
              <a:buFont typeface="Wingdings" panose="05000000000000000000" pitchFamily="2" charset="2"/>
              <a:buChar char="Ø"/>
            </a:pPr>
            <a:r>
              <a:rPr lang="en-US" sz="2000" dirty="0" smtClean="0">
                <a:latin typeface="Calibri" panose="020F0502020204030204" pitchFamily="34" charset="0"/>
              </a:rPr>
              <a:t>Readers (Transmitters/Receivers)</a:t>
            </a:r>
          </a:p>
          <a:p>
            <a:pPr lvl="2">
              <a:lnSpc>
                <a:spcPct val="150000"/>
              </a:lnSpc>
              <a:buFont typeface="Wingdings" panose="05000000000000000000" pitchFamily="2" charset="2"/>
              <a:buChar char="Ø"/>
            </a:pPr>
            <a:r>
              <a:rPr lang="en-US" sz="2000" dirty="0" smtClean="0">
                <a:latin typeface="Calibri" panose="020F0502020204030204" pitchFamily="34" charset="0"/>
              </a:rPr>
              <a:t>RFID reader communicates with RFID tags using radio waves</a:t>
            </a:r>
          </a:p>
          <a:p>
            <a:pPr lvl="2">
              <a:lnSpc>
                <a:spcPct val="150000"/>
              </a:lnSpc>
              <a:buFont typeface="Wingdings" panose="05000000000000000000" pitchFamily="2" charset="2"/>
              <a:buChar char="Ø"/>
            </a:pPr>
            <a:endParaRPr lang="en-US" sz="2000" dirty="0" smtClean="0">
              <a:latin typeface="Calibri" panose="020F0502020204030204" pitchFamily="34" charset="0"/>
            </a:endParaRPr>
          </a:p>
          <a:p>
            <a:pPr lvl="2">
              <a:lnSpc>
                <a:spcPct val="150000"/>
              </a:lnSpc>
              <a:buFont typeface="Wingdings" panose="05000000000000000000" pitchFamily="2" charset="2"/>
              <a:buChar char="Ø"/>
            </a:pPr>
            <a:endParaRPr lang="en-US" sz="2000" dirty="0" smtClean="0">
              <a:latin typeface="Calibri" panose="020F0502020204030204" pitchFamily="34" charset="0"/>
            </a:endParaRPr>
          </a:p>
          <a:p>
            <a:pPr>
              <a:lnSpc>
                <a:spcPct val="150000"/>
              </a:lnSpc>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2952" y="2061296"/>
            <a:ext cx="3281367" cy="2824211"/>
          </a:xfrm>
          <a:prstGeom prst="rect">
            <a:avLst/>
          </a:prstGeom>
        </p:spPr>
      </p:pic>
    </p:spTree>
    <p:extLst>
      <p:ext uri="{BB962C8B-B14F-4D97-AF65-F5344CB8AC3E}">
        <p14:creationId xmlns:p14="http://schemas.microsoft.com/office/powerpoint/2010/main" val="3207492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Enabling Technologies for the </a:t>
            </a:r>
            <a:r>
              <a:rPr lang="en-US" dirty="0" err="1"/>
              <a:t>IoT</a:t>
            </a:r>
            <a:endParaRPr lang="en-US" dirty="0"/>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Ø"/>
            </a:pPr>
            <a:r>
              <a:rPr lang="en-US" dirty="0" smtClean="0">
                <a:latin typeface="Calibri" panose="020F0502020204030204" pitchFamily="34" charset="0"/>
              </a:rPr>
              <a:t>Near Field Communication</a:t>
            </a:r>
          </a:p>
          <a:p>
            <a:pPr lvl="1">
              <a:lnSpc>
                <a:spcPct val="150000"/>
              </a:lnSpc>
              <a:buFont typeface="Wingdings" panose="05000000000000000000" pitchFamily="2" charset="2"/>
              <a:buChar char="Ø"/>
            </a:pPr>
            <a:r>
              <a:rPr lang="en-US" sz="2000" dirty="0" smtClean="0">
                <a:latin typeface="Calibri" panose="020F0502020204030204" pitchFamily="34" charset="0"/>
              </a:rPr>
              <a:t>A short range, high-frequency(13.56MHz) RFID that allows for the exchange of information between two NFC-enabled devices.</a:t>
            </a:r>
          </a:p>
        </p:txBody>
      </p:sp>
    </p:spTree>
    <p:extLst>
      <p:ext uri="{BB962C8B-B14F-4D97-AF65-F5344CB8AC3E}">
        <p14:creationId xmlns:p14="http://schemas.microsoft.com/office/powerpoint/2010/main" val="37246584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Technologies for the </a:t>
            </a:r>
            <a:r>
              <a:rPr lang="en-US" dirty="0" err="1" smtClean="0"/>
              <a:t>IoT</a:t>
            </a:r>
            <a:endParaRPr lang="en-US" dirty="0"/>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Ø"/>
            </a:pPr>
            <a:r>
              <a:rPr lang="en-US" dirty="0" smtClean="0">
                <a:latin typeface="Calibri" panose="020F0502020204030204" pitchFamily="34" charset="0"/>
              </a:rPr>
              <a:t>Quick Response Code</a:t>
            </a:r>
          </a:p>
          <a:p>
            <a:pPr lvl="1">
              <a:lnSpc>
                <a:spcPct val="150000"/>
              </a:lnSpc>
              <a:buFont typeface="Wingdings" panose="05000000000000000000" pitchFamily="2" charset="2"/>
              <a:buChar char="Ø"/>
            </a:pPr>
            <a:r>
              <a:rPr lang="en-US" sz="2000" dirty="0" smtClean="0">
                <a:latin typeface="Calibri" panose="020F0502020204030204" pitchFamily="34" charset="0"/>
              </a:rPr>
              <a:t>Another contender for the low-cost tagging in the optical or printed tag</a:t>
            </a:r>
          </a:p>
          <a:p>
            <a:pPr lvl="1">
              <a:lnSpc>
                <a:spcPct val="150000"/>
              </a:lnSpc>
              <a:buFont typeface="Wingdings" panose="05000000000000000000" pitchFamily="2" charset="2"/>
              <a:buChar char="Ø"/>
            </a:pPr>
            <a:r>
              <a:rPr lang="en-US" sz="2000" dirty="0" smtClean="0">
                <a:latin typeface="Calibri" panose="020F0502020204030204" pitchFamily="34" charset="0"/>
              </a:rPr>
              <a:t>QR code is extracted and decoded from a scene using image-processing technique resulting a number, text or URI.</a:t>
            </a:r>
          </a:p>
          <a:p>
            <a:pPr lvl="1">
              <a:lnSpc>
                <a:spcPct val="150000"/>
              </a:lnSpc>
              <a:buFont typeface="Wingdings" panose="05000000000000000000" pitchFamily="2" charset="2"/>
              <a:buChar char="Ø"/>
            </a:pPr>
            <a:r>
              <a:rPr lang="en-US" sz="2000" dirty="0" smtClean="0">
                <a:latin typeface="Calibri" panose="020F0502020204030204" pitchFamily="34" charset="0"/>
              </a:rPr>
              <a:t>Poor customer response because preinstalled application is required</a:t>
            </a:r>
          </a:p>
        </p:txBody>
      </p:sp>
    </p:spTree>
    <p:extLst>
      <p:ext uri="{BB962C8B-B14F-4D97-AF65-F5344CB8AC3E}">
        <p14:creationId xmlns:p14="http://schemas.microsoft.com/office/powerpoint/2010/main" val="968732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Technologies for the </a:t>
            </a:r>
            <a:r>
              <a:rPr lang="en-US" dirty="0" err="1" smtClean="0"/>
              <a:t>IoT</a:t>
            </a:r>
            <a:endParaRPr lang="en-US" dirty="0"/>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Ø"/>
            </a:pPr>
            <a:r>
              <a:rPr lang="en-US" dirty="0" smtClean="0">
                <a:latin typeface="Calibri" panose="020F0502020204030204" pitchFamily="34" charset="0"/>
              </a:rPr>
              <a:t>Bluetooth Low Energy</a:t>
            </a:r>
          </a:p>
          <a:p>
            <a:pPr lvl="1">
              <a:lnSpc>
                <a:spcPct val="150000"/>
              </a:lnSpc>
              <a:buFont typeface="Wingdings" panose="05000000000000000000" pitchFamily="2" charset="2"/>
              <a:buChar char="Ø"/>
            </a:pPr>
            <a:r>
              <a:rPr lang="en-US" sz="2000" dirty="0" smtClean="0">
                <a:latin typeface="Calibri" panose="020F0502020204030204" pitchFamily="34" charset="0"/>
              </a:rPr>
              <a:t>One of the promising new technologies in the device tagging space in BLE.</a:t>
            </a:r>
          </a:p>
          <a:p>
            <a:pPr lvl="1">
              <a:lnSpc>
                <a:spcPct val="150000"/>
              </a:lnSpc>
              <a:buFont typeface="Wingdings" panose="05000000000000000000" pitchFamily="2" charset="2"/>
              <a:buChar char="Ø"/>
            </a:pPr>
            <a:r>
              <a:rPr lang="en-US" sz="2000" dirty="0" smtClean="0">
                <a:latin typeface="Calibri" panose="020F0502020204030204" pitchFamily="34" charset="0"/>
              </a:rPr>
              <a:t>BLE hardware is included in all the smartphones released in the last few years with various levels of capabilities depending on the OS support.</a:t>
            </a:r>
          </a:p>
          <a:p>
            <a:pPr lvl="1">
              <a:lnSpc>
                <a:spcPct val="150000"/>
              </a:lnSpc>
              <a:buFont typeface="Wingdings" panose="05000000000000000000" pitchFamily="2" charset="2"/>
              <a:buChar char="Ø"/>
            </a:pPr>
            <a:r>
              <a:rPr lang="en-US" sz="2000" dirty="0" smtClean="0">
                <a:latin typeface="Calibri" panose="020F0502020204030204" pitchFamily="34" charset="0"/>
              </a:rPr>
              <a:t>Low-cost Bluetooth silicon implementation can be used as low-power electronic tag.</a:t>
            </a:r>
          </a:p>
          <a:p>
            <a:pPr lvl="1">
              <a:lnSpc>
                <a:spcPct val="150000"/>
              </a:lnSpc>
              <a:buFont typeface="Wingdings" panose="05000000000000000000" pitchFamily="2" charset="2"/>
              <a:buChar char="Ø"/>
            </a:pPr>
            <a:endParaRPr lang="en-US" sz="2000" dirty="0">
              <a:latin typeface="Calibri" panose="020F0502020204030204" pitchFamily="34" charset="0"/>
            </a:endParaRPr>
          </a:p>
        </p:txBody>
      </p:sp>
    </p:spTree>
    <p:extLst>
      <p:ext uri="{BB962C8B-B14F-4D97-AF65-F5344CB8AC3E}">
        <p14:creationId xmlns:p14="http://schemas.microsoft.com/office/powerpoint/2010/main" val="658616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The </a:t>
            </a:r>
            <a:r>
              <a:rPr lang="en-US" dirty="0" smtClean="0"/>
              <a:t>Physical Web</a:t>
            </a:r>
            <a:endParaRPr lang="en-US" dirty="0"/>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Ø"/>
            </a:pPr>
            <a:r>
              <a:rPr lang="en-US" dirty="0" smtClean="0">
                <a:latin typeface="Calibri" panose="020F0502020204030204" pitchFamily="34" charset="0"/>
              </a:rPr>
              <a:t>Physical web=Web technologies + Internet of Things</a:t>
            </a:r>
          </a:p>
          <a:p>
            <a:pPr>
              <a:lnSpc>
                <a:spcPct val="150000"/>
              </a:lnSpc>
              <a:buFont typeface="Wingdings" panose="05000000000000000000" pitchFamily="2" charset="2"/>
              <a:buChar char="Ø"/>
            </a:pPr>
            <a:r>
              <a:rPr lang="en-US" dirty="0" smtClean="0">
                <a:latin typeface="Calibri" panose="020F0502020204030204" pitchFamily="34" charset="0"/>
              </a:rPr>
              <a:t>People, places, and things have webpages to provide information for user interaction.</a:t>
            </a:r>
          </a:p>
          <a:p>
            <a:pPr>
              <a:lnSpc>
                <a:spcPct val="150000"/>
              </a:lnSpc>
              <a:buFont typeface="Wingdings" panose="05000000000000000000" pitchFamily="2" charset="2"/>
              <a:buChar char="Ø"/>
            </a:pPr>
            <a:r>
              <a:rPr lang="en-US" dirty="0" smtClean="0">
                <a:latin typeface="Calibri" panose="020F0502020204030204" pitchFamily="34" charset="0"/>
              </a:rPr>
              <a:t>With a web search, the search results would be ordered by conventional ranking algorithms. Result could be shown as lists, maps etc.</a:t>
            </a:r>
          </a:p>
          <a:p>
            <a:pPr>
              <a:lnSpc>
                <a:spcPct val="150000"/>
              </a:lnSpc>
              <a:buFont typeface="Wingdings" panose="05000000000000000000" pitchFamily="2" charset="2"/>
              <a:buChar char="Ø"/>
            </a:pPr>
            <a:r>
              <a:rPr lang="en-US" dirty="0" smtClean="0">
                <a:latin typeface="Calibri" panose="020F0502020204030204" pitchFamily="34" charset="0"/>
              </a:rPr>
              <a:t>Searching the physical web at home would bring objects as result.</a:t>
            </a:r>
            <a:endParaRPr lang="en-US" dirty="0">
              <a:latin typeface="Calibri" panose="020F0502020204030204" pitchFamily="34" charset="0"/>
            </a:endParaRPr>
          </a:p>
        </p:txBody>
      </p:sp>
    </p:spTree>
    <p:extLst>
      <p:ext uri="{BB962C8B-B14F-4D97-AF65-F5344CB8AC3E}">
        <p14:creationId xmlns:p14="http://schemas.microsoft.com/office/powerpoint/2010/main" val="4085709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The Physical </a:t>
            </a:r>
            <a:r>
              <a:rPr lang="en-US" dirty="0" smtClean="0"/>
              <a:t>Web</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latin typeface="Calibri" panose="020F0502020204030204" pitchFamily="34" charset="0"/>
              </a:rPr>
              <a:t>Webpages- Human to Machine Interaction</a:t>
            </a:r>
          </a:p>
          <a:p>
            <a:pPr>
              <a:buFont typeface="Wingdings" panose="05000000000000000000" pitchFamily="2" charset="2"/>
              <a:buChar char="Ø"/>
            </a:pPr>
            <a:r>
              <a:rPr lang="en-US" dirty="0" err="1" smtClean="0">
                <a:latin typeface="Calibri" panose="020F0502020204030204" pitchFamily="34" charset="0"/>
              </a:rPr>
              <a:t>IoT</a:t>
            </a:r>
            <a:r>
              <a:rPr lang="en-US" dirty="0" smtClean="0">
                <a:latin typeface="Calibri" panose="020F0502020204030204" pitchFamily="34" charset="0"/>
              </a:rPr>
              <a:t>-Machine to Machine Interaction</a:t>
            </a:r>
          </a:p>
          <a:p>
            <a:pPr>
              <a:buFont typeface="Wingdings" panose="05000000000000000000" pitchFamily="2" charset="2"/>
              <a:buChar char="Ø"/>
            </a:pPr>
            <a:r>
              <a:rPr lang="en-US" dirty="0" smtClean="0">
                <a:latin typeface="Calibri" panose="020F0502020204030204" pitchFamily="34" charset="0"/>
              </a:rPr>
              <a:t>Web-technologies include, HTML, Ajax, HTTP and structured data apply equally well to </a:t>
            </a:r>
            <a:r>
              <a:rPr lang="en-US" dirty="0" err="1" smtClean="0">
                <a:latin typeface="Calibri" panose="020F0502020204030204" pitchFamily="34" charset="0"/>
              </a:rPr>
              <a:t>IoT</a:t>
            </a:r>
            <a:endParaRPr lang="en-US" dirty="0" smtClean="0">
              <a:latin typeface="Calibri" panose="020F0502020204030204" pitchFamily="34" charset="0"/>
            </a:endParaRPr>
          </a:p>
          <a:p>
            <a:pPr>
              <a:buFont typeface="Wingdings" panose="05000000000000000000" pitchFamily="2" charset="2"/>
              <a:buChar char="Ø"/>
            </a:pPr>
            <a:r>
              <a:rPr lang="en-US" dirty="0" smtClean="0">
                <a:latin typeface="Calibri" panose="020F0502020204030204" pitchFamily="34" charset="0"/>
              </a:rPr>
              <a:t>Open web does not have effective mechanism for locating objects in the physical world.</a:t>
            </a:r>
          </a:p>
          <a:p>
            <a:pPr>
              <a:buFont typeface="Wingdings" panose="05000000000000000000" pitchFamily="2" charset="2"/>
              <a:buChar char="Ø"/>
            </a:pPr>
            <a:r>
              <a:rPr lang="en-US" dirty="0" smtClean="0">
                <a:latin typeface="Calibri" panose="020F0502020204030204" pitchFamily="34" charset="0"/>
              </a:rPr>
              <a:t>Using Radio beacons that broadcast URLs at very low power and over a small geographic radius.</a:t>
            </a:r>
          </a:p>
          <a:p>
            <a:pPr>
              <a:buFont typeface="Wingdings" panose="05000000000000000000" pitchFamily="2" charset="2"/>
              <a:buChar char="Ø"/>
            </a:pPr>
            <a:endParaRPr lang="en-US" dirty="0">
              <a:latin typeface="Calibri" panose="020F0502020204030204" pitchFamily="34" charset="0"/>
            </a:endParaRPr>
          </a:p>
        </p:txBody>
      </p:sp>
    </p:spTree>
    <p:extLst>
      <p:ext uri="{BB962C8B-B14F-4D97-AF65-F5344CB8AC3E}">
        <p14:creationId xmlns:p14="http://schemas.microsoft.com/office/powerpoint/2010/main" val="41022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 CLOUD </a:t>
            </a:r>
            <a:r>
              <a:rPr lang="en-US" sz="4000" b="1" dirty="0" smtClean="0"/>
              <a:t>COMPUTING VS PEER TO PEER</a:t>
            </a:r>
            <a:endParaRPr lang="en-US" sz="4000" b="1" dirty="0"/>
          </a:p>
        </p:txBody>
      </p:sp>
      <p:sp>
        <p:nvSpPr>
          <p:cNvPr id="3" name="Content Placeholder 2"/>
          <p:cNvSpPr>
            <a:spLocks noGrp="1"/>
          </p:cNvSpPr>
          <p:nvPr>
            <p:ph idx="1"/>
          </p:nvPr>
        </p:nvSpPr>
        <p:spPr>
          <a:xfrm>
            <a:off x="1103312" y="1596980"/>
            <a:ext cx="8946541" cy="4651419"/>
          </a:xfrm>
        </p:spPr>
        <p:txBody>
          <a:bodyPr>
            <a:normAutofit/>
          </a:bodyPr>
          <a:lstStyle/>
          <a:p>
            <a:pPr>
              <a:buFont typeface="Wingdings" panose="05000000000000000000" pitchFamily="2" charset="2"/>
              <a:buChar char="Ø"/>
            </a:pPr>
            <a:r>
              <a:rPr lang="en-US" sz="1800" dirty="0" smtClean="0">
                <a:latin typeface="Calibri" panose="020F0502020204030204" pitchFamily="34" charset="0"/>
              </a:rPr>
              <a:t>One of the long debates in computer field has been whether to build centralized systems or to make them fully distributed.</a:t>
            </a:r>
          </a:p>
          <a:p>
            <a:pPr>
              <a:buFont typeface="Wingdings" panose="05000000000000000000" pitchFamily="2" charset="2"/>
              <a:buChar char="Ø"/>
            </a:pPr>
            <a:r>
              <a:rPr lang="en-US" sz="1800" dirty="0" smtClean="0">
                <a:latin typeface="Calibri" panose="020F0502020204030204" pitchFamily="34" charset="0"/>
              </a:rPr>
              <a:t>(a)</a:t>
            </a:r>
            <a:r>
              <a:rPr lang="en-US" sz="1800" dirty="0">
                <a:latin typeface="Calibri" panose="020F0502020204030204" pitchFamily="34" charset="0"/>
              </a:rPr>
              <a:t> Peer-to-peer, with gateway to an </a:t>
            </a:r>
            <a:r>
              <a:rPr lang="en-US" sz="1800" dirty="0" err="1" smtClean="0">
                <a:latin typeface="Calibri" panose="020F0502020204030204" pitchFamily="34" charset="0"/>
              </a:rPr>
              <a:t>IoT</a:t>
            </a:r>
            <a:r>
              <a:rPr lang="en-US" sz="1800" dirty="0" smtClean="0">
                <a:latin typeface="Calibri" panose="020F0502020204030204" pitchFamily="34" charset="0"/>
              </a:rPr>
              <a:t> service</a:t>
            </a:r>
            <a:r>
              <a:rPr lang="en-US" sz="1800" dirty="0">
                <a:latin typeface="Calibri" panose="020F0502020204030204" pitchFamily="34" charset="0"/>
              </a:rPr>
              <a:t>); and (b) centralized </a:t>
            </a:r>
            <a:r>
              <a:rPr lang="en-US" sz="1800" dirty="0" err="1">
                <a:latin typeface="Calibri" panose="020F0502020204030204" pitchFamily="34" charset="0"/>
              </a:rPr>
              <a:t>IoT</a:t>
            </a:r>
            <a:r>
              <a:rPr lang="en-US" sz="1800" dirty="0">
                <a:latin typeface="Calibri" panose="020F0502020204030204" pitchFamily="34" charset="0"/>
              </a:rPr>
              <a:t> service.</a:t>
            </a:r>
          </a:p>
        </p:txBody>
      </p:sp>
      <p:pic>
        <p:nvPicPr>
          <p:cNvPr id="4" name="Picture 3"/>
          <p:cNvPicPr>
            <a:picLocks noChangeAspect="1"/>
          </p:cNvPicPr>
          <p:nvPr/>
        </p:nvPicPr>
        <p:blipFill>
          <a:blip r:embed="rId2"/>
          <a:stretch>
            <a:fillRect/>
          </a:stretch>
        </p:blipFill>
        <p:spPr>
          <a:xfrm>
            <a:off x="3031523" y="2917910"/>
            <a:ext cx="5758249" cy="3196282"/>
          </a:xfrm>
          <a:prstGeom prst="rect">
            <a:avLst/>
          </a:prstGeom>
        </p:spPr>
      </p:pic>
    </p:spTree>
    <p:extLst>
      <p:ext uri="{BB962C8B-B14F-4D97-AF65-F5344CB8AC3E}">
        <p14:creationId xmlns:p14="http://schemas.microsoft.com/office/powerpoint/2010/main" val="819526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BENEFITS OF CLOUD COMPUTING</a:t>
            </a:r>
            <a:endParaRPr lang="en-US" sz="4000" b="1" dirty="0"/>
          </a:p>
        </p:txBody>
      </p:sp>
      <p:sp>
        <p:nvSpPr>
          <p:cNvPr id="3" name="Content Placeholder 2"/>
          <p:cNvSpPr>
            <a:spLocks noGrp="1"/>
          </p:cNvSpPr>
          <p:nvPr>
            <p:ph idx="1"/>
          </p:nvPr>
        </p:nvSpPr>
        <p:spPr>
          <a:xfrm>
            <a:off x="838200" y="1614616"/>
            <a:ext cx="10515600" cy="4562347"/>
          </a:xfrm>
        </p:spPr>
        <p:txBody>
          <a:bodyPr>
            <a:normAutofit/>
          </a:bodyPr>
          <a:lstStyle/>
          <a:p>
            <a:pPr>
              <a:buFont typeface="Wingdings" panose="05000000000000000000" pitchFamily="2" charset="2"/>
              <a:buChar char="Ø"/>
            </a:pPr>
            <a:r>
              <a:rPr lang="en-US" dirty="0" smtClean="0">
                <a:latin typeface="Calibri" panose="020F0502020204030204" pitchFamily="34" charset="0"/>
              </a:rPr>
              <a:t>The computing world has shifted paradigms several times.</a:t>
            </a:r>
          </a:p>
          <a:p>
            <a:pPr>
              <a:buFont typeface="Wingdings" panose="05000000000000000000" pitchFamily="2" charset="2"/>
              <a:buChar char="Ø"/>
            </a:pPr>
            <a:r>
              <a:rPr lang="en-US" dirty="0" smtClean="0">
                <a:latin typeface="Calibri" panose="020F0502020204030204" pitchFamily="34" charset="0"/>
              </a:rPr>
              <a:t>The computing industry is gravitating towards more centralized cloud services.</a:t>
            </a:r>
          </a:p>
          <a:p>
            <a:pPr>
              <a:buFont typeface="Wingdings" panose="05000000000000000000" pitchFamily="2" charset="2"/>
              <a:buChar char="Ø"/>
            </a:pPr>
            <a:r>
              <a:rPr lang="en-US" dirty="0" smtClean="0">
                <a:latin typeface="Calibri" panose="020F0502020204030204" pitchFamily="34" charset="0"/>
              </a:rPr>
              <a:t>However, modern client devices are both capable and flexible.</a:t>
            </a:r>
          </a:p>
          <a:p>
            <a:pPr lvl="1">
              <a:buFont typeface="Wingdings" panose="05000000000000000000" pitchFamily="2" charset="2"/>
              <a:buChar char="Ø"/>
            </a:pPr>
            <a:r>
              <a:rPr lang="en-US" sz="2000" dirty="0" smtClean="0">
                <a:latin typeface="Calibri" panose="020F0502020204030204" pitchFamily="34" charset="0"/>
              </a:rPr>
              <a:t>Ex: Laptops, Smart Phones. </a:t>
            </a:r>
          </a:p>
          <a:p>
            <a:pPr>
              <a:buFont typeface="Wingdings" panose="05000000000000000000" pitchFamily="2" charset="2"/>
              <a:buChar char="Ø"/>
            </a:pPr>
            <a:r>
              <a:rPr lang="en-US" dirty="0" smtClean="0">
                <a:latin typeface="Calibri" panose="020F0502020204030204" pitchFamily="34" charset="0"/>
              </a:rPr>
              <a:t>Option of running simple clients connected to powerful cloud services.</a:t>
            </a:r>
          </a:p>
          <a:p>
            <a:pPr>
              <a:buFont typeface="Wingdings" panose="05000000000000000000" pitchFamily="2" charset="2"/>
              <a:buChar char="Ø"/>
            </a:pPr>
            <a:r>
              <a:rPr lang="en-US" dirty="0" smtClean="0">
                <a:latin typeface="Calibri" panose="020F0502020204030204" pitchFamily="34" charset="0"/>
              </a:rPr>
              <a:t>The decision comes down to our tolerance for tradeoffs in latency, security, privacy and cost.</a:t>
            </a:r>
          </a:p>
          <a:p>
            <a:pPr>
              <a:buFont typeface="Wingdings" panose="05000000000000000000" pitchFamily="2" charset="2"/>
              <a:buChar char="Ø"/>
            </a:pPr>
            <a:r>
              <a:rPr lang="en-US" dirty="0" smtClean="0">
                <a:latin typeface="Calibri" panose="020F0502020204030204" pitchFamily="34" charset="0"/>
              </a:rPr>
              <a:t>Based on the observations, it seems like a good idea for </a:t>
            </a:r>
            <a:r>
              <a:rPr lang="en-US" dirty="0" err="1" smtClean="0">
                <a:latin typeface="Calibri" panose="020F0502020204030204" pitchFamily="34" charset="0"/>
              </a:rPr>
              <a:t>IoT</a:t>
            </a:r>
            <a:r>
              <a:rPr lang="en-US" dirty="0" smtClean="0">
                <a:latin typeface="Calibri" panose="020F0502020204030204" pitchFamily="34" charset="0"/>
              </a:rPr>
              <a:t> architecture to register every device with a cloud service and communicate with that service only.</a:t>
            </a:r>
            <a:endParaRPr lang="en-US" dirty="0">
              <a:latin typeface="Calibri" panose="020F0502020204030204" pitchFamily="34" charset="0"/>
            </a:endParaRPr>
          </a:p>
        </p:txBody>
      </p:sp>
    </p:spTree>
    <p:extLst>
      <p:ext uri="{BB962C8B-B14F-4D97-AF65-F5344CB8AC3E}">
        <p14:creationId xmlns:p14="http://schemas.microsoft.com/office/powerpoint/2010/main" val="2785644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22961"/>
            <a:ext cx="10058400" cy="915686"/>
          </a:xfrm>
        </p:spPr>
        <p:txBody>
          <a:bodyPr/>
          <a:lstStyle/>
          <a:p>
            <a:r>
              <a:rPr lang="en-US" sz="5400" dirty="0" smtClean="0"/>
              <a:t>Contents</a:t>
            </a:r>
            <a:br>
              <a:rPr lang="en-US" sz="5400" dirty="0" smtClean="0"/>
            </a:br>
            <a:endParaRPr lang="en-US" sz="5400" dirty="0"/>
          </a:p>
        </p:txBody>
      </p:sp>
      <p:sp>
        <p:nvSpPr>
          <p:cNvPr id="3" name="Content Placeholder 2"/>
          <p:cNvSpPr>
            <a:spLocks noGrp="1"/>
          </p:cNvSpPr>
          <p:nvPr>
            <p:ph idx="1"/>
          </p:nvPr>
        </p:nvSpPr>
        <p:spPr>
          <a:xfrm>
            <a:off x="1200311" y="1867435"/>
            <a:ext cx="10058400" cy="3872869"/>
          </a:xfrm>
        </p:spPr>
        <p:txBody>
          <a:bodyPr/>
          <a:lstStyle/>
          <a:p>
            <a:pPr>
              <a:buFont typeface="Wingdings" panose="05000000000000000000" pitchFamily="2" charset="2"/>
              <a:buChar char="Ø"/>
            </a:pPr>
            <a:r>
              <a:rPr lang="en-US" dirty="0" smtClean="0">
                <a:latin typeface="Calibri" panose="020F0502020204030204" pitchFamily="34" charset="0"/>
              </a:rPr>
              <a:t>Introduction/Overview</a:t>
            </a:r>
          </a:p>
          <a:p>
            <a:pPr>
              <a:buFont typeface="Wingdings" panose="05000000000000000000" pitchFamily="2" charset="2"/>
              <a:buChar char="Ø"/>
            </a:pPr>
            <a:r>
              <a:rPr lang="en-US" dirty="0" smtClean="0">
                <a:latin typeface="Calibri" panose="020F0502020204030204" pitchFamily="34" charset="0"/>
              </a:rPr>
              <a:t>The Internet Of Things</a:t>
            </a:r>
          </a:p>
          <a:p>
            <a:pPr>
              <a:buFont typeface="Wingdings" panose="05000000000000000000" pitchFamily="2" charset="2"/>
              <a:buChar char="Ø"/>
            </a:pPr>
            <a:r>
              <a:rPr lang="en-US" dirty="0" smtClean="0">
                <a:latin typeface="Calibri" panose="020F0502020204030204" pitchFamily="34" charset="0"/>
              </a:rPr>
              <a:t>Technologies Required</a:t>
            </a:r>
          </a:p>
          <a:p>
            <a:pPr>
              <a:buFont typeface="Wingdings" panose="05000000000000000000" pitchFamily="2" charset="2"/>
              <a:buChar char="Ø"/>
            </a:pPr>
            <a:r>
              <a:rPr lang="en-US" dirty="0" smtClean="0">
                <a:latin typeface="Calibri" panose="020F0502020204030204" pitchFamily="34" charset="0"/>
              </a:rPr>
              <a:t>Physical Web</a:t>
            </a:r>
          </a:p>
          <a:p>
            <a:pPr>
              <a:buFont typeface="Wingdings" panose="05000000000000000000" pitchFamily="2" charset="2"/>
              <a:buChar char="Ø"/>
            </a:pPr>
            <a:r>
              <a:rPr lang="en-US" dirty="0" smtClean="0">
                <a:latin typeface="Calibri" panose="020F0502020204030204" pitchFamily="34" charset="0"/>
              </a:rPr>
              <a:t>Applications of IoT</a:t>
            </a:r>
          </a:p>
          <a:p>
            <a:pPr>
              <a:buFont typeface="Wingdings" panose="05000000000000000000" pitchFamily="2" charset="2"/>
              <a:buChar char="Ø"/>
            </a:pPr>
            <a:r>
              <a:rPr lang="en-US" dirty="0" smtClean="0">
                <a:latin typeface="Calibri" panose="020F0502020204030204" pitchFamily="34" charset="0"/>
              </a:rPr>
              <a:t>Challenges and Barriers in IoT</a:t>
            </a:r>
          </a:p>
          <a:p>
            <a:pPr>
              <a:buFont typeface="Wingdings" panose="05000000000000000000" pitchFamily="2" charset="2"/>
              <a:buChar char="Ø"/>
            </a:pPr>
            <a:r>
              <a:rPr lang="en-US" dirty="0" smtClean="0">
                <a:latin typeface="Calibri" panose="020F0502020204030204" pitchFamily="34" charset="0"/>
              </a:rPr>
              <a:t>Future of IoT</a:t>
            </a:r>
            <a:endParaRPr lang="en-US" dirty="0">
              <a:latin typeface="Calibri" panose="020F0502020204030204" pitchFamily="34" charset="0"/>
            </a:endParaRPr>
          </a:p>
        </p:txBody>
      </p:sp>
    </p:spTree>
    <p:extLst>
      <p:ext uri="{BB962C8B-B14F-4D97-AF65-F5344CB8AC3E}">
        <p14:creationId xmlns:p14="http://schemas.microsoft.com/office/powerpoint/2010/main" val="8011884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BENEFITS OF PEER-TO-PEER</a:t>
            </a:r>
            <a:endParaRPr lang="en-US" sz="4000" b="1" dirty="0"/>
          </a:p>
        </p:txBody>
      </p:sp>
      <p:sp>
        <p:nvSpPr>
          <p:cNvPr id="3" name="Content Placeholder 2"/>
          <p:cNvSpPr>
            <a:spLocks noGrp="1"/>
          </p:cNvSpPr>
          <p:nvPr>
            <p:ph idx="1"/>
          </p:nvPr>
        </p:nvSpPr>
        <p:spPr>
          <a:xfrm>
            <a:off x="739346" y="1690688"/>
            <a:ext cx="10515600" cy="4351338"/>
          </a:xfrm>
        </p:spPr>
        <p:txBody>
          <a:bodyPr>
            <a:normAutofit/>
          </a:bodyPr>
          <a:lstStyle/>
          <a:p>
            <a:pPr>
              <a:buFont typeface="Wingdings" panose="05000000000000000000" pitchFamily="2" charset="2"/>
              <a:buChar char="Ø"/>
            </a:pPr>
            <a:r>
              <a:rPr lang="en-US" dirty="0" smtClean="0">
                <a:latin typeface="Calibri" panose="020F0502020204030204" pitchFamily="34" charset="0"/>
              </a:rPr>
              <a:t>The requirements for full Internet communication might be too costly for simple low performance devices.</a:t>
            </a:r>
          </a:p>
          <a:p>
            <a:pPr>
              <a:buFont typeface="Wingdings" panose="05000000000000000000" pitchFamily="2" charset="2"/>
              <a:buChar char="Ø"/>
            </a:pPr>
            <a:r>
              <a:rPr lang="en-US" dirty="0" smtClean="0">
                <a:latin typeface="Calibri" panose="020F0502020204030204" pitchFamily="34" charset="0"/>
              </a:rPr>
              <a:t>A bridging device that supports Wi-Fi and enables </a:t>
            </a:r>
            <a:r>
              <a:rPr lang="en-US" dirty="0" err="1" smtClean="0">
                <a:latin typeface="Calibri" panose="020F0502020204030204" pitchFamily="34" charset="0"/>
              </a:rPr>
              <a:t>IoT</a:t>
            </a:r>
            <a:r>
              <a:rPr lang="en-US" dirty="0" smtClean="0">
                <a:latin typeface="Calibri" panose="020F0502020204030204" pitchFamily="34" charset="0"/>
              </a:rPr>
              <a:t> devices to talk to the bridge.</a:t>
            </a:r>
          </a:p>
          <a:p>
            <a:pPr>
              <a:buFont typeface="Wingdings" panose="05000000000000000000" pitchFamily="2" charset="2"/>
              <a:buChar char="Ø"/>
            </a:pPr>
            <a:r>
              <a:rPr lang="en-US" dirty="0" smtClean="0">
                <a:latin typeface="Calibri" panose="020F0502020204030204" pitchFamily="34" charset="0"/>
              </a:rPr>
              <a:t>Proximity sharing.</a:t>
            </a:r>
          </a:p>
          <a:p>
            <a:pPr>
              <a:buFont typeface="Wingdings" panose="05000000000000000000" pitchFamily="2" charset="2"/>
              <a:buChar char="Ø"/>
            </a:pPr>
            <a:r>
              <a:rPr lang="en-US" dirty="0" smtClean="0">
                <a:latin typeface="Calibri" panose="020F0502020204030204" pitchFamily="34" charset="0"/>
              </a:rPr>
              <a:t>Sharing is achieved by protocols and data formats.</a:t>
            </a:r>
          </a:p>
          <a:p>
            <a:pPr>
              <a:buFont typeface="Wingdings" panose="05000000000000000000" pitchFamily="2" charset="2"/>
              <a:buChar char="Ø"/>
            </a:pPr>
            <a:r>
              <a:rPr lang="en-US" dirty="0">
                <a:latin typeface="Calibri" panose="020F0502020204030204" pitchFamily="34" charset="0"/>
              </a:rPr>
              <a:t> </a:t>
            </a:r>
            <a:r>
              <a:rPr lang="en-US" dirty="0" smtClean="0">
                <a:latin typeface="Calibri" panose="020F0502020204030204" pitchFamily="34" charset="0"/>
              </a:rPr>
              <a:t>   Ex: Integration of DLNA.</a:t>
            </a:r>
          </a:p>
          <a:p>
            <a:pPr>
              <a:buFont typeface="Wingdings" panose="05000000000000000000" pitchFamily="2" charset="2"/>
              <a:buChar char="Ø"/>
            </a:pPr>
            <a:r>
              <a:rPr lang="en-US" dirty="0" smtClean="0">
                <a:latin typeface="Calibri" panose="020F0502020204030204" pitchFamily="34" charset="0"/>
              </a:rPr>
              <a:t>In the undefined </a:t>
            </a:r>
            <a:r>
              <a:rPr lang="en-US" dirty="0" err="1" smtClean="0">
                <a:latin typeface="Calibri" panose="020F0502020204030204" pitchFamily="34" charset="0"/>
              </a:rPr>
              <a:t>IoT</a:t>
            </a:r>
            <a:r>
              <a:rPr lang="en-US" dirty="0" smtClean="0">
                <a:latin typeface="Calibri" panose="020F0502020204030204" pitchFamily="34" charset="0"/>
              </a:rPr>
              <a:t> world, many standards and data formats are still up in the air.</a:t>
            </a:r>
          </a:p>
          <a:p>
            <a:pPr>
              <a:buFont typeface="Wingdings" panose="05000000000000000000" pitchFamily="2" charset="2"/>
              <a:buChar char="Ø"/>
            </a:pPr>
            <a:endParaRPr lang="en-US" dirty="0" smtClean="0">
              <a:latin typeface="Calibri" panose="020F0502020204030204" pitchFamily="34" charset="0"/>
            </a:endParaRPr>
          </a:p>
          <a:p>
            <a:pPr marL="0" indent="0">
              <a:buNone/>
            </a:pPr>
            <a:endParaRPr lang="en-US" dirty="0">
              <a:latin typeface="Calibri" panose="020F0502020204030204" pitchFamily="34" charset="0"/>
            </a:endParaRPr>
          </a:p>
        </p:txBody>
      </p:sp>
    </p:spTree>
    <p:extLst>
      <p:ext uri="{BB962C8B-B14F-4D97-AF65-F5344CB8AC3E}">
        <p14:creationId xmlns:p14="http://schemas.microsoft.com/office/powerpoint/2010/main" val="4034338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   HYBRID </a:t>
            </a:r>
            <a:r>
              <a:rPr lang="en-US" sz="4000" b="1" dirty="0" smtClean="0"/>
              <a:t>IoT SOLUTIONS</a:t>
            </a:r>
            <a:endParaRPr lang="en-US" sz="4000"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800" dirty="0" smtClean="0">
                <a:latin typeface="Calibri" panose="020F0502020204030204" pitchFamily="34" charset="0"/>
              </a:rPr>
              <a:t>Approaches:</a:t>
            </a:r>
          </a:p>
          <a:p>
            <a:pPr>
              <a:buFont typeface="Wingdings" panose="05000000000000000000" pitchFamily="2" charset="2"/>
              <a:buChar char="Ø"/>
            </a:pPr>
            <a:r>
              <a:rPr lang="en-US" sz="1800" dirty="0" smtClean="0">
                <a:latin typeface="Calibri" panose="020F0502020204030204" pitchFamily="34" charset="0"/>
              </a:rPr>
              <a:t>Edge computing </a:t>
            </a:r>
          </a:p>
          <a:p>
            <a:pPr lvl="1">
              <a:buFont typeface="Wingdings" panose="05000000000000000000" pitchFamily="2" charset="2"/>
              <a:buChar char="Ø"/>
            </a:pPr>
            <a:r>
              <a:rPr lang="en-US" sz="1400" dirty="0" smtClean="0">
                <a:latin typeface="Calibri" panose="020F0502020204030204" pitchFamily="34" charset="0"/>
              </a:rPr>
              <a:t>Moves some of the cloud processing closer to devices. It reduces number of network hops.</a:t>
            </a:r>
          </a:p>
          <a:p>
            <a:pPr lvl="1">
              <a:buFont typeface="Wingdings" panose="05000000000000000000" pitchFamily="2" charset="2"/>
              <a:buChar char="Ø"/>
            </a:pPr>
            <a:r>
              <a:rPr lang="en-US" sz="1400" dirty="0" smtClean="0">
                <a:latin typeface="Calibri" panose="020F0502020204030204" pitchFamily="34" charset="0"/>
              </a:rPr>
              <a:t>Ex: Cloudlet paradigm.</a:t>
            </a:r>
            <a:endParaRPr lang="en-US" sz="1400" b="1" dirty="0" smtClean="0">
              <a:latin typeface="Calibri" panose="020F0502020204030204" pitchFamily="34" charset="0"/>
            </a:endParaRPr>
          </a:p>
          <a:p>
            <a:pPr>
              <a:buFont typeface="Wingdings" panose="05000000000000000000" pitchFamily="2" charset="2"/>
              <a:buChar char="Ø"/>
            </a:pPr>
            <a:r>
              <a:rPr lang="en-US" sz="1800" dirty="0" smtClean="0">
                <a:latin typeface="Calibri" panose="020F0502020204030204" pitchFamily="34" charset="0"/>
              </a:rPr>
              <a:t>Achieved through a Virtual Machine(VM) running on a powerful nearby workstation.</a:t>
            </a:r>
          </a:p>
          <a:p>
            <a:pPr>
              <a:buFont typeface="Wingdings" panose="05000000000000000000" pitchFamily="2" charset="2"/>
              <a:buChar char="Ø"/>
            </a:pPr>
            <a:r>
              <a:rPr lang="en-US" sz="1800" dirty="0" smtClean="0">
                <a:latin typeface="Calibri" panose="020F0502020204030204" pitchFamily="34" charset="0"/>
              </a:rPr>
              <a:t>When the task is complete, the resources can then be freed up, allowing a new VM, or multiple VMs to be instantiated on the cloudlet.</a:t>
            </a:r>
          </a:p>
          <a:p>
            <a:pPr>
              <a:buFont typeface="Wingdings" panose="05000000000000000000" pitchFamily="2" charset="2"/>
              <a:buChar char="Ø"/>
            </a:pPr>
            <a:r>
              <a:rPr lang="en-US" sz="1800" dirty="0" smtClean="0">
                <a:latin typeface="Calibri" panose="020F0502020204030204" pitchFamily="34" charset="0"/>
              </a:rPr>
              <a:t>A cloudlet lets </a:t>
            </a:r>
            <a:r>
              <a:rPr lang="en-US" sz="1800" dirty="0" err="1" smtClean="0">
                <a:latin typeface="Calibri" panose="020F0502020204030204" pitchFamily="34" charset="0"/>
              </a:rPr>
              <a:t>IoT</a:t>
            </a:r>
            <a:r>
              <a:rPr lang="en-US" sz="1800" dirty="0" smtClean="0">
                <a:latin typeface="Calibri" panose="020F0502020204030204" pitchFamily="34" charset="0"/>
              </a:rPr>
              <a:t> devices interact in real time with cloud-like services.</a:t>
            </a:r>
            <a:endParaRPr lang="en-US" sz="1800" dirty="0">
              <a:latin typeface="Calibri" panose="020F0502020204030204" pitchFamily="34" charset="0"/>
            </a:endParaRPr>
          </a:p>
          <a:p>
            <a:pPr>
              <a:buFont typeface="Wingdings" panose="05000000000000000000" pitchFamily="2" charset="2"/>
              <a:buChar char="Ø"/>
            </a:pPr>
            <a:endParaRPr lang="en-US" sz="1800" dirty="0" smtClean="0">
              <a:latin typeface="Calibri" panose="020F0502020204030204" pitchFamily="34" charset="0"/>
            </a:endParaRPr>
          </a:p>
        </p:txBody>
      </p:sp>
    </p:spTree>
    <p:extLst>
      <p:ext uri="{BB962C8B-B14F-4D97-AF65-F5344CB8AC3E}">
        <p14:creationId xmlns:p14="http://schemas.microsoft.com/office/powerpoint/2010/main" val="2455674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WHAT THE </a:t>
            </a:r>
            <a:r>
              <a:rPr lang="en-US" sz="4000" b="1" dirty="0" err="1" smtClean="0"/>
              <a:t>IoT</a:t>
            </a:r>
            <a:r>
              <a:rPr lang="en-US" sz="4000" b="1" dirty="0" smtClean="0"/>
              <a:t> MEANS FOR THE APPS</a:t>
            </a:r>
            <a:endParaRPr lang="en-US" sz="4000"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latin typeface="Calibri" panose="020F0502020204030204" pitchFamily="34" charset="0"/>
              </a:rPr>
              <a:t>Any new </a:t>
            </a:r>
            <a:r>
              <a:rPr lang="en-US" dirty="0" err="1" smtClean="0">
                <a:latin typeface="Calibri" panose="020F0502020204030204" pitchFamily="34" charset="0"/>
              </a:rPr>
              <a:t>IoT</a:t>
            </a:r>
            <a:r>
              <a:rPr lang="en-US" dirty="0" smtClean="0">
                <a:latin typeface="Calibri" panose="020F0502020204030204" pitchFamily="34" charset="0"/>
              </a:rPr>
              <a:t> product comes with a smartphone app to control it.</a:t>
            </a:r>
          </a:p>
          <a:p>
            <a:pPr>
              <a:buFont typeface="Wingdings" panose="05000000000000000000" pitchFamily="2" charset="2"/>
              <a:buChar char="Ø"/>
            </a:pPr>
            <a:r>
              <a:rPr lang="en-US" dirty="0" smtClean="0">
                <a:latin typeface="Calibri" panose="020F0502020204030204" pitchFamily="34" charset="0"/>
              </a:rPr>
              <a:t>This approach creates problems as landscape of </a:t>
            </a:r>
            <a:r>
              <a:rPr lang="en-US" dirty="0" err="1" smtClean="0">
                <a:latin typeface="Calibri" panose="020F0502020204030204" pitchFamily="34" charset="0"/>
              </a:rPr>
              <a:t>IoT</a:t>
            </a:r>
            <a:r>
              <a:rPr lang="en-US" dirty="0" smtClean="0">
                <a:latin typeface="Calibri" panose="020F0502020204030204" pitchFamily="34" charset="0"/>
              </a:rPr>
              <a:t> grows and matures.</a:t>
            </a:r>
          </a:p>
          <a:p>
            <a:pPr>
              <a:buFont typeface="Wingdings" panose="05000000000000000000" pitchFamily="2" charset="2"/>
              <a:buChar char="Ø"/>
            </a:pPr>
            <a:r>
              <a:rPr lang="en-US" dirty="0" smtClean="0">
                <a:latin typeface="Calibri" panose="020F0502020204030204" pitchFamily="34" charset="0"/>
              </a:rPr>
              <a:t>We need a richer extension of today’s web, allowing each smart device to broadcast a URL to its surrounding.</a:t>
            </a:r>
          </a:p>
          <a:p>
            <a:pPr>
              <a:buFont typeface="Wingdings" panose="05000000000000000000" pitchFamily="2" charset="2"/>
              <a:buChar char="Ø"/>
            </a:pPr>
            <a:r>
              <a:rPr lang="en-US" dirty="0" smtClean="0">
                <a:latin typeface="Calibri" panose="020F0502020204030204" pitchFamily="34" charset="0"/>
              </a:rPr>
              <a:t>Extension of web for light weight approach for enabling devices to interact with </a:t>
            </a:r>
            <a:r>
              <a:rPr lang="en-US" dirty="0" err="1" smtClean="0">
                <a:latin typeface="Calibri" panose="020F0502020204030204" pitchFamily="34" charset="0"/>
              </a:rPr>
              <a:t>eachother</a:t>
            </a:r>
            <a:r>
              <a:rPr lang="en-US" dirty="0" smtClean="0">
                <a:latin typeface="Calibri" panose="020F0502020204030204" pitchFamily="34" charset="0"/>
              </a:rPr>
              <a:t>.</a:t>
            </a:r>
          </a:p>
          <a:p>
            <a:pPr>
              <a:buFont typeface="Wingdings" panose="05000000000000000000" pitchFamily="2" charset="2"/>
              <a:buChar char="Ø"/>
            </a:pPr>
            <a:endParaRPr lang="en-US" dirty="0">
              <a:latin typeface="Calibri" panose="020F0502020204030204" pitchFamily="34" charset="0"/>
            </a:endParaRPr>
          </a:p>
        </p:txBody>
      </p:sp>
    </p:spTree>
    <p:extLst>
      <p:ext uri="{BB962C8B-B14F-4D97-AF65-F5344CB8AC3E}">
        <p14:creationId xmlns:p14="http://schemas.microsoft.com/office/powerpoint/2010/main" val="6359046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FUTURE OPPORTUNITIES AND CHALLENGES</a:t>
            </a:r>
            <a:endParaRPr lang="en-US" sz="3600" b="1" dirty="0"/>
          </a:p>
        </p:txBody>
      </p:sp>
      <p:sp>
        <p:nvSpPr>
          <p:cNvPr id="3" name="Content Placeholder 2"/>
          <p:cNvSpPr>
            <a:spLocks noGrp="1"/>
          </p:cNvSpPr>
          <p:nvPr>
            <p:ph idx="1"/>
          </p:nvPr>
        </p:nvSpPr>
        <p:spPr>
          <a:xfrm>
            <a:off x="838200" y="1313646"/>
            <a:ext cx="10515600" cy="4863318"/>
          </a:xfrm>
        </p:spPr>
        <p:txBody>
          <a:bodyPr>
            <a:normAutofit/>
          </a:bodyPr>
          <a:lstStyle/>
          <a:p>
            <a:pPr>
              <a:buFont typeface="Wingdings" panose="05000000000000000000" pitchFamily="2" charset="2"/>
              <a:buChar char="Ø"/>
            </a:pPr>
            <a:r>
              <a:rPr lang="en-US" sz="1600" dirty="0" smtClean="0">
                <a:latin typeface="Calibri" panose="020F0502020204030204" pitchFamily="34" charset="0"/>
              </a:rPr>
              <a:t>Ubiquitous information:</a:t>
            </a:r>
          </a:p>
          <a:p>
            <a:pPr lvl="1">
              <a:buFont typeface="Wingdings" panose="05000000000000000000" pitchFamily="2" charset="2"/>
              <a:buChar char="Ø"/>
            </a:pPr>
            <a:r>
              <a:rPr lang="en-US" sz="1400" dirty="0" smtClean="0">
                <a:latin typeface="Calibri" panose="020F0502020204030204" pitchFamily="34" charset="0"/>
              </a:rPr>
              <a:t>Users often need help when they encounter an unfamiliar device.</a:t>
            </a:r>
          </a:p>
          <a:p>
            <a:pPr lvl="1">
              <a:buFont typeface="Wingdings" panose="05000000000000000000" pitchFamily="2" charset="2"/>
              <a:buChar char="Ø"/>
            </a:pPr>
            <a:r>
              <a:rPr lang="en-US" sz="1400" dirty="0" smtClean="0">
                <a:latin typeface="Calibri" panose="020F0502020204030204" pitchFamily="34" charset="0"/>
              </a:rPr>
              <a:t>Ex: Physical Web enables all products to transmit a wireless machine readable URL.</a:t>
            </a:r>
          </a:p>
          <a:p>
            <a:pPr>
              <a:buFont typeface="Wingdings" panose="05000000000000000000" pitchFamily="2" charset="2"/>
              <a:buChar char="Ø"/>
            </a:pPr>
            <a:r>
              <a:rPr lang="en-US" sz="1600" dirty="0" smtClean="0">
                <a:latin typeface="Calibri" panose="020F0502020204030204" pitchFamily="34" charset="0"/>
              </a:rPr>
              <a:t>Context Sensing:</a:t>
            </a:r>
          </a:p>
          <a:p>
            <a:pPr lvl="1">
              <a:buFont typeface="Wingdings" panose="05000000000000000000" pitchFamily="2" charset="2"/>
              <a:buChar char="Ø"/>
            </a:pPr>
            <a:r>
              <a:rPr lang="en-US" sz="1400" dirty="0" smtClean="0">
                <a:latin typeface="Calibri" panose="020F0502020204030204" pitchFamily="34" charset="0"/>
              </a:rPr>
              <a:t>Context awareness.</a:t>
            </a:r>
          </a:p>
          <a:p>
            <a:pPr lvl="1">
              <a:buFont typeface="Wingdings" panose="05000000000000000000" pitchFamily="2" charset="2"/>
              <a:buChar char="Ø"/>
            </a:pPr>
            <a:r>
              <a:rPr lang="en-US" sz="1400" dirty="0" smtClean="0">
                <a:latin typeface="Calibri" panose="020F0502020204030204" pitchFamily="34" charset="0"/>
              </a:rPr>
              <a:t>Sensing what is around the host device.</a:t>
            </a:r>
          </a:p>
          <a:p>
            <a:pPr lvl="1">
              <a:buFont typeface="Wingdings" panose="05000000000000000000" pitchFamily="2" charset="2"/>
              <a:buChar char="Ø"/>
            </a:pPr>
            <a:r>
              <a:rPr lang="en-US" sz="1400" dirty="0" smtClean="0">
                <a:latin typeface="Calibri" panose="020F0502020204030204" pitchFamily="34" charset="0"/>
              </a:rPr>
              <a:t>Ex: Local Map Application.</a:t>
            </a:r>
          </a:p>
          <a:p>
            <a:pPr>
              <a:buFont typeface="Wingdings" panose="05000000000000000000" pitchFamily="2" charset="2"/>
              <a:buChar char="Ø"/>
            </a:pPr>
            <a:r>
              <a:rPr lang="en-US" sz="1600" dirty="0" smtClean="0">
                <a:latin typeface="Calibri" panose="020F0502020204030204" pitchFamily="34" charset="0"/>
              </a:rPr>
              <a:t>Actions and control:</a:t>
            </a:r>
          </a:p>
          <a:p>
            <a:pPr lvl="1">
              <a:buFont typeface="Wingdings" panose="05000000000000000000" pitchFamily="2" charset="2"/>
              <a:buChar char="Ø"/>
            </a:pPr>
            <a:r>
              <a:rPr lang="en-US" sz="1400" dirty="0" err="1" smtClean="0">
                <a:latin typeface="Calibri" panose="020F0502020204030204" pitchFamily="34" charset="0"/>
              </a:rPr>
              <a:t>IoT</a:t>
            </a:r>
            <a:r>
              <a:rPr lang="en-US" sz="1400" dirty="0" smtClean="0">
                <a:latin typeface="Calibri" panose="020F0502020204030204" pitchFamily="34" charset="0"/>
              </a:rPr>
              <a:t> offers ways to control the physical world through displays, actuators, and switches.</a:t>
            </a:r>
          </a:p>
          <a:p>
            <a:pPr lvl="1">
              <a:buFont typeface="Wingdings" panose="05000000000000000000" pitchFamily="2" charset="2"/>
              <a:buChar char="Ø"/>
            </a:pPr>
            <a:r>
              <a:rPr lang="en-US" sz="1400" dirty="0" smtClean="0">
                <a:latin typeface="Calibri" panose="020F0502020204030204" pitchFamily="34" charset="0"/>
              </a:rPr>
              <a:t>Anything with a display, actuator or switch can be controlled from a browser or through Web Service.</a:t>
            </a:r>
          </a:p>
          <a:p>
            <a:pPr lvl="1">
              <a:buFont typeface="Wingdings" panose="05000000000000000000" pitchFamily="2" charset="2"/>
              <a:buChar char="Ø"/>
            </a:pPr>
            <a:r>
              <a:rPr lang="en-US" sz="1400" dirty="0" smtClean="0">
                <a:latin typeface="Calibri" panose="020F0502020204030204" pitchFamily="34" charset="0"/>
              </a:rPr>
              <a:t>Ex: Web connected irrigation systems.</a:t>
            </a:r>
          </a:p>
          <a:p>
            <a:pPr>
              <a:buFont typeface="Wingdings" panose="05000000000000000000" pitchFamily="2" charset="2"/>
              <a:buChar char="Ø"/>
            </a:pPr>
            <a:r>
              <a:rPr lang="en-US" sz="1600" dirty="0" smtClean="0">
                <a:latin typeface="Calibri" panose="020F0502020204030204" pitchFamily="34" charset="0"/>
              </a:rPr>
              <a:t>Privacy and Security:</a:t>
            </a:r>
          </a:p>
          <a:p>
            <a:pPr lvl="1">
              <a:buFont typeface="Wingdings" panose="05000000000000000000" pitchFamily="2" charset="2"/>
              <a:buChar char="Ø"/>
            </a:pPr>
            <a:r>
              <a:rPr lang="en-US" sz="1400" dirty="0" smtClean="0">
                <a:latin typeface="Calibri" panose="020F0502020204030204" pitchFamily="34" charset="0"/>
              </a:rPr>
              <a:t>The Physical Web can enable hackers to control our devices unless precautions are taken.</a:t>
            </a:r>
          </a:p>
          <a:p>
            <a:pPr lvl="1">
              <a:buFont typeface="Wingdings" panose="05000000000000000000" pitchFamily="2" charset="2"/>
              <a:buChar char="Ø"/>
            </a:pPr>
            <a:r>
              <a:rPr lang="en-US" sz="1400" dirty="0" smtClean="0">
                <a:latin typeface="Calibri" panose="020F0502020204030204" pitchFamily="34" charset="0"/>
              </a:rPr>
              <a:t>In addition to hacking, social threats can result when knowledge is leaked in unexpected ways.</a:t>
            </a:r>
            <a:endParaRPr lang="en-US" sz="1400" dirty="0">
              <a:latin typeface="Calibri" panose="020F0502020204030204" pitchFamily="34" charset="0"/>
            </a:endParaRPr>
          </a:p>
        </p:txBody>
      </p:sp>
    </p:spTree>
    <p:extLst>
      <p:ext uri="{BB962C8B-B14F-4D97-AF65-F5344CB8AC3E}">
        <p14:creationId xmlns:p14="http://schemas.microsoft.com/office/powerpoint/2010/main" val="12670084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 </a:t>
            </a:r>
            <a:r>
              <a:rPr lang="en-US" sz="4000" b="1" dirty="0" smtClean="0"/>
              <a:t>   </a:t>
            </a:r>
            <a:r>
              <a:rPr lang="en-US" sz="4000" b="1" dirty="0" smtClean="0"/>
              <a:t>CONCLUSION</a:t>
            </a:r>
            <a:endParaRPr lang="en-US" sz="4000" b="1" dirty="0"/>
          </a:p>
        </p:txBody>
      </p:sp>
      <p:sp>
        <p:nvSpPr>
          <p:cNvPr id="3" name="Content Placeholder 2"/>
          <p:cNvSpPr>
            <a:spLocks noGrp="1"/>
          </p:cNvSpPr>
          <p:nvPr>
            <p:ph idx="1"/>
          </p:nvPr>
        </p:nvSpPr>
        <p:spPr>
          <a:xfrm>
            <a:off x="1104293" y="1615037"/>
            <a:ext cx="8946541" cy="4195481"/>
          </a:xfrm>
        </p:spPr>
        <p:txBody>
          <a:bodyPr>
            <a:normAutofit/>
          </a:bodyPr>
          <a:lstStyle/>
          <a:p>
            <a:pPr>
              <a:buFont typeface="Wingdings" panose="05000000000000000000" pitchFamily="2" charset="2"/>
              <a:buChar char="Ø"/>
            </a:pPr>
            <a:r>
              <a:rPr lang="en-US" dirty="0" smtClean="0">
                <a:latin typeface="Calibri" panose="020F0502020204030204" pitchFamily="34" charset="0"/>
              </a:rPr>
              <a:t>Merging the virtual web with </a:t>
            </a:r>
            <a:r>
              <a:rPr lang="en-US" dirty="0" err="1" smtClean="0">
                <a:latin typeface="Calibri" panose="020F0502020204030204" pitchFamily="34" charset="0"/>
              </a:rPr>
              <a:t>IoT</a:t>
            </a:r>
            <a:r>
              <a:rPr lang="en-US" dirty="0" smtClean="0">
                <a:latin typeface="Calibri" panose="020F0502020204030204" pitchFamily="34" charset="0"/>
              </a:rPr>
              <a:t> will enable really smart devices, providing smarter automation and services.</a:t>
            </a:r>
          </a:p>
          <a:p>
            <a:pPr>
              <a:buFont typeface="Wingdings" panose="05000000000000000000" pitchFamily="2" charset="2"/>
              <a:buChar char="Ø"/>
            </a:pPr>
            <a:r>
              <a:rPr lang="en-US" dirty="0" smtClean="0">
                <a:latin typeface="Calibri" panose="020F0502020204030204" pitchFamily="34" charset="0"/>
              </a:rPr>
              <a:t>A key enabler has the ability to discover proximate objects.</a:t>
            </a:r>
          </a:p>
          <a:p>
            <a:pPr>
              <a:buFont typeface="Wingdings" panose="05000000000000000000" pitchFamily="2" charset="2"/>
              <a:buChar char="Ø"/>
            </a:pPr>
            <a:r>
              <a:rPr lang="en-US" dirty="0" err="1" smtClean="0">
                <a:latin typeface="Calibri" panose="020F0502020204030204" pitchFamily="34" charset="0"/>
              </a:rPr>
              <a:t>IoT</a:t>
            </a:r>
            <a:r>
              <a:rPr lang="en-US" dirty="0" smtClean="0">
                <a:latin typeface="Calibri" panose="020F0502020204030204" pitchFamily="34" charset="0"/>
              </a:rPr>
              <a:t> feels like a big opportunity to improve the design and building of products.</a:t>
            </a:r>
          </a:p>
          <a:p>
            <a:pPr>
              <a:buFont typeface="Wingdings" panose="05000000000000000000" pitchFamily="2" charset="2"/>
              <a:buChar char="Ø"/>
            </a:pPr>
            <a:r>
              <a:rPr lang="en-US" dirty="0" smtClean="0">
                <a:latin typeface="Calibri" panose="020F0502020204030204" pitchFamily="34" charset="0"/>
              </a:rPr>
              <a:t>There might be an overall shift in consumer perception about connected technology and demonstrates openness for adoption in the upcoming years.</a:t>
            </a:r>
            <a:endParaRPr lang="en-US" dirty="0">
              <a:latin typeface="Calibri" panose="020F0502020204030204" pitchFamily="34" charset="0"/>
            </a:endParaRPr>
          </a:p>
        </p:txBody>
      </p:sp>
    </p:spTree>
    <p:extLst>
      <p:ext uri="{BB962C8B-B14F-4D97-AF65-F5344CB8AC3E}">
        <p14:creationId xmlns:p14="http://schemas.microsoft.com/office/powerpoint/2010/main" val="40433687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4553"/>
            <a:ext cx="10515600" cy="589999"/>
          </a:xfrm>
        </p:spPr>
        <p:txBody>
          <a:bodyPr>
            <a:normAutofit fontScale="90000"/>
          </a:bodyPr>
          <a:lstStyle/>
          <a:p>
            <a:r>
              <a:rPr lang="en-US" sz="4000" b="1" dirty="0" smtClean="0">
                <a:latin typeface="Calibri" panose="020F0502020204030204" pitchFamily="34" charset="0"/>
              </a:rPr>
              <a:t>REFERENCES</a:t>
            </a:r>
            <a:endParaRPr lang="en-US" sz="4000" b="1" dirty="0">
              <a:latin typeface="Calibri" panose="020F0502020204030204" pitchFamily="34" charset="0"/>
            </a:endParaRPr>
          </a:p>
        </p:txBody>
      </p:sp>
      <p:sp>
        <p:nvSpPr>
          <p:cNvPr id="3" name="Content Placeholder 2"/>
          <p:cNvSpPr>
            <a:spLocks noGrp="1"/>
          </p:cNvSpPr>
          <p:nvPr>
            <p:ph idx="1"/>
          </p:nvPr>
        </p:nvSpPr>
        <p:spPr>
          <a:xfrm>
            <a:off x="838200" y="1004552"/>
            <a:ext cx="10515600" cy="5473521"/>
          </a:xfrm>
        </p:spPr>
        <p:txBody>
          <a:bodyPr>
            <a:noAutofit/>
          </a:bodyPr>
          <a:lstStyle/>
          <a:p>
            <a:pPr>
              <a:buFont typeface="+mj-lt"/>
              <a:buAutoNum type="arabicPeriod"/>
            </a:pPr>
            <a:r>
              <a:rPr lang="en-US" sz="1800" dirty="0">
                <a:latin typeface="Calibri" panose="020F0502020204030204" pitchFamily="34" charset="0"/>
              </a:rPr>
              <a:t>1. M. Satyanarayanan, “</a:t>
            </a:r>
            <a:r>
              <a:rPr lang="en-US" sz="1800" dirty="0" smtClean="0">
                <a:latin typeface="Calibri" panose="020F0502020204030204" pitchFamily="34" charset="0"/>
              </a:rPr>
              <a:t>Pervasive Computing</a:t>
            </a:r>
            <a:r>
              <a:rPr lang="en-US" sz="1800" dirty="0">
                <a:latin typeface="Calibri" panose="020F0502020204030204" pitchFamily="34" charset="0"/>
              </a:rPr>
              <a:t>: Vision and Challenges</a:t>
            </a:r>
            <a:r>
              <a:rPr lang="en-US" sz="1800" dirty="0" smtClean="0">
                <a:latin typeface="Calibri" panose="020F0502020204030204" pitchFamily="34" charset="0"/>
              </a:rPr>
              <a:t>,” </a:t>
            </a:r>
            <a:r>
              <a:rPr lang="en-US" sz="1800" i="1" dirty="0" smtClean="0">
                <a:latin typeface="Calibri" panose="020F0502020204030204" pitchFamily="34" charset="0"/>
              </a:rPr>
              <a:t>IEEE </a:t>
            </a:r>
            <a:r>
              <a:rPr lang="en-US" sz="1800" i="1" dirty="0">
                <a:latin typeface="Calibri" panose="020F0502020204030204" pitchFamily="34" charset="0"/>
              </a:rPr>
              <a:t>Personal Comm.</a:t>
            </a:r>
            <a:r>
              <a:rPr lang="en-US" sz="1800" dirty="0">
                <a:latin typeface="Calibri" panose="020F0502020204030204" pitchFamily="34" charset="0"/>
              </a:rPr>
              <a:t>, vol. 8, no. </a:t>
            </a:r>
            <a:r>
              <a:rPr lang="en-US" sz="1800" dirty="0" smtClean="0">
                <a:latin typeface="Calibri" panose="020F0502020204030204" pitchFamily="34" charset="0"/>
              </a:rPr>
              <a:t>4, 2001</a:t>
            </a:r>
            <a:r>
              <a:rPr lang="en-US" sz="1800" dirty="0">
                <a:latin typeface="Calibri" panose="020F0502020204030204" pitchFamily="34" charset="0"/>
              </a:rPr>
              <a:t>, pp. 10–17.</a:t>
            </a:r>
          </a:p>
          <a:p>
            <a:pPr>
              <a:buFont typeface="+mj-lt"/>
              <a:buAutoNum type="arabicPeriod"/>
            </a:pPr>
            <a:r>
              <a:rPr lang="en-US" sz="1800" dirty="0" smtClean="0">
                <a:latin typeface="Calibri" panose="020F0502020204030204" pitchFamily="34" charset="0"/>
              </a:rPr>
              <a:t>3</a:t>
            </a:r>
            <a:r>
              <a:rPr lang="en-US" sz="1800" dirty="0">
                <a:latin typeface="Calibri" panose="020F0502020204030204" pitchFamily="34" charset="0"/>
              </a:rPr>
              <a:t>. T. </a:t>
            </a:r>
            <a:r>
              <a:rPr lang="en-US" sz="1800" dirty="0" err="1">
                <a:latin typeface="Calibri" panose="020F0502020204030204" pitchFamily="34" charset="0"/>
              </a:rPr>
              <a:t>Kindberg</a:t>
            </a:r>
            <a:r>
              <a:rPr lang="en-US" sz="1800" dirty="0">
                <a:latin typeface="Calibri" panose="020F0502020204030204" pitchFamily="34" charset="0"/>
              </a:rPr>
              <a:t> et al., “People Places </a:t>
            </a:r>
            <a:r>
              <a:rPr lang="en-US" sz="1800" dirty="0" smtClean="0">
                <a:latin typeface="Calibri" panose="020F0502020204030204" pitchFamily="34" charset="0"/>
              </a:rPr>
              <a:t>and Things</a:t>
            </a:r>
            <a:r>
              <a:rPr lang="en-US" sz="1800" dirty="0">
                <a:latin typeface="Calibri" panose="020F0502020204030204" pitchFamily="34" charset="0"/>
              </a:rPr>
              <a:t>: Web Presence for the </a:t>
            </a:r>
            <a:r>
              <a:rPr lang="en-US" sz="1800" dirty="0" smtClean="0">
                <a:latin typeface="Calibri" panose="020F0502020204030204" pitchFamily="34" charset="0"/>
              </a:rPr>
              <a:t>Real World</a:t>
            </a:r>
            <a:r>
              <a:rPr lang="en-US" sz="1800" dirty="0">
                <a:latin typeface="Calibri" panose="020F0502020204030204" pitchFamily="34" charset="0"/>
              </a:rPr>
              <a:t>,” </a:t>
            </a:r>
            <a:r>
              <a:rPr lang="en-US" sz="1800" i="1" dirty="0">
                <a:latin typeface="Calibri" panose="020F0502020204030204" pitchFamily="34" charset="0"/>
              </a:rPr>
              <a:t>ACM J. Mobile Networks </a:t>
            </a:r>
            <a:r>
              <a:rPr lang="en-US" sz="1800" i="1" dirty="0" smtClean="0">
                <a:latin typeface="Calibri" panose="020F0502020204030204" pitchFamily="34" charset="0"/>
              </a:rPr>
              <a:t>and Applications</a:t>
            </a:r>
            <a:r>
              <a:rPr lang="en-US" sz="1800" dirty="0">
                <a:latin typeface="Calibri" panose="020F0502020204030204" pitchFamily="34" charset="0"/>
              </a:rPr>
              <a:t>, vol. 7, no. 5, </a:t>
            </a:r>
            <a:r>
              <a:rPr lang="en-US" sz="1800" dirty="0" smtClean="0">
                <a:latin typeface="Calibri" panose="020F0502020204030204" pitchFamily="34" charset="0"/>
              </a:rPr>
              <a:t>2002, pp</a:t>
            </a:r>
            <a:r>
              <a:rPr lang="en-US" sz="1800" dirty="0">
                <a:latin typeface="Calibri" panose="020F0502020204030204" pitchFamily="34" charset="0"/>
              </a:rPr>
              <a:t>. 365–376.</a:t>
            </a:r>
          </a:p>
          <a:p>
            <a:pPr>
              <a:buFont typeface="+mj-lt"/>
              <a:buAutoNum type="arabicPeriod"/>
            </a:pPr>
            <a:r>
              <a:rPr lang="en-US" sz="1800" dirty="0">
                <a:latin typeface="Calibri" panose="020F0502020204030204" pitchFamily="34" charset="0"/>
              </a:rPr>
              <a:t>4. R. Want et al., “Bridging the </a:t>
            </a:r>
            <a:r>
              <a:rPr lang="en-US" sz="1800" dirty="0" smtClean="0">
                <a:latin typeface="Calibri" panose="020F0502020204030204" pitchFamily="34" charset="0"/>
              </a:rPr>
              <a:t>Physical and </a:t>
            </a:r>
            <a:r>
              <a:rPr lang="en-US" sz="1800" dirty="0">
                <a:latin typeface="Calibri" panose="020F0502020204030204" pitchFamily="34" charset="0"/>
              </a:rPr>
              <a:t>Virtual Worlds with </a:t>
            </a:r>
            <a:r>
              <a:rPr lang="en-US" sz="1800" dirty="0" smtClean="0">
                <a:latin typeface="Calibri" panose="020F0502020204030204" pitchFamily="34" charset="0"/>
              </a:rPr>
              <a:t>Electronic Tags</a:t>
            </a:r>
            <a:r>
              <a:rPr lang="en-US" sz="1800" dirty="0">
                <a:latin typeface="Calibri" panose="020F0502020204030204" pitchFamily="34" charset="0"/>
              </a:rPr>
              <a:t>,” </a:t>
            </a:r>
            <a:r>
              <a:rPr lang="en-US" sz="1800" i="1" dirty="0">
                <a:latin typeface="Calibri" panose="020F0502020204030204" pitchFamily="34" charset="0"/>
              </a:rPr>
              <a:t>Proc. ACM SIGCHI</a:t>
            </a:r>
            <a:r>
              <a:rPr lang="en-US" sz="1800" dirty="0">
                <a:latin typeface="Calibri" panose="020F0502020204030204" pitchFamily="34" charset="0"/>
              </a:rPr>
              <a:t>, </a:t>
            </a:r>
            <a:r>
              <a:rPr lang="en-US" sz="1800" dirty="0" smtClean="0">
                <a:latin typeface="Calibri" panose="020F0502020204030204" pitchFamily="34" charset="0"/>
              </a:rPr>
              <a:t>1999, pp</a:t>
            </a:r>
            <a:r>
              <a:rPr lang="en-US" sz="1800" dirty="0">
                <a:latin typeface="Calibri" panose="020F0502020204030204" pitchFamily="34" charset="0"/>
              </a:rPr>
              <a:t>. 370–377.</a:t>
            </a:r>
          </a:p>
          <a:p>
            <a:pPr>
              <a:buFont typeface="+mj-lt"/>
              <a:buAutoNum type="arabicPeriod"/>
            </a:pPr>
            <a:r>
              <a:rPr lang="en-US" sz="1800" dirty="0">
                <a:latin typeface="Calibri" panose="020F0502020204030204" pitchFamily="34" charset="0"/>
              </a:rPr>
              <a:t>5. S. Jain et al., “Exploiting Mobility </a:t>
            </a:r>
            <a:r>
              <a:rPr lang="en-US" sz="1800" dirty="0" smtClean="0">
                <a:latin typeface="Calibri" panose="020F0502020204030204" pitchFamily="34" charset="0"/>
              </a:rPr>
              <a:t>for Energy </a:t>
            </a:r>
            <a:r>
              <a:rPr lang="en-US" sz="1800" dirty="0">
                <a:latin typeface="Calibri" panose="020F0502020204030204" pitchFamily="34" charset="0"/>
              </a:rPr>
              <a:t>Efficient Data Collection </a:t>
            </a:r>
            <a:r>
              <a:rPr lang="en-US" sz="1800" dirty="0" smtClean="0">
                <a:latin typeface="Calibri" panose="020F0502020204030204" pitchFamily="34" charset="0"/>
              </a:rPr>
              <a:t>in Wireless </a:t>
            </a:r>
            <a:r>
              <a:rPr lang="en-US" sz="1800" dirty="0">
                <a:latin typeface="Calibri" panose="020F0502020204030204" pitchFamily="34" charset="0"/>
              </a:rPr>
              <a:t>Sensor Networks,” </a:t>
            </a:r>
            <a:r>
              <a:rPr lang="en-US" sz="1800" i="1" dirty="0" smtClean="0">
                <a:latin typeface="Calibri" panose="020F0502020204030204" pitchFamily="34" charset="0"/>
              </a:rPr>
              <a:t>Mobile Networks </a:t>
            </a:r>
            <a:r>
              <a:rPr lang="en-US" sz="1800" i="1" dirty="0">
                <a:latin typeface="Calibri" panose="020F0502020204030204" pitchFamily="34" charset="0"/>
              </a:rPr>
              <a:t>and Applications</a:t>
            </a:r>
            <a:r>
              <a:rPr lang="en-US" sz="1800" dirty="0">
                <a:latin typeface="Calibri" panose="020F0502020204030204" pitchFamily="34" charset="0"/>
              </a:rPr>
              <a:t>, vol. </a:t>
            </a:r>
            <a:r>
              <a:rPr lang="en-US" sz="1800" dirty="0" smtClean="0">
                <a:latin typeface="Calibri" panose="020F0502020204030204" pitchFamily="34" charset="0"/>
              </a:rPr>
              <a:t>11,no</a:t>
            </a:r>
            <a:r>
              <a:rPr lang="en-US" sz="1800" dirty="0">
                <a:latin typeface="Calibri" panose="020F0502020204030204" pitchFamily="34" charset="0"/>
              </a:rPr>
              <a:t>. 3, 2006, pp. </a:t>
            </a:r>
            <a:r>
              <a:rPr lang="en-US" sz="1800" dirty="0" smtClean="0">
                <a:latin typeface="Calibri" panose="020F0502020204030204" pitchFamily="34" charset="0"/>
              </a:rPr>
              <a:t>327–339. </a:t>
            </a:r>
          </a:p>
          <a:p>
            <a:pPr>
              <a:buFont typeface="+mj-lt"/>
              <a:buAutoNum type="arabicPeriod"/>
            </a:pPr>
            <a:r>
              <a:rPr lang="en-US" sz="1800" dirty="0" smtClean="0">
                <a:latin typeface="Calibri" panose="020F0502020204030204" pitchFamily="34" charset="0"/>
              </a:rPr>
              <a:t>6</a:t>
            </a:r>
            <a:r>
              <a:rPr lang="en-US" sz="1800" dirty="0">
                <a:latin typeface="Calibri" panose="020F0502020204030204" pitchFamily="34" charset="0"/>
              </a:rPr>
              <a:t>. R. Want, “RFID: The Key to </a:t>
            </a:r>
            <a:r>
              <a:rPr lang="en-US" sz="1800" dirty="0" smtClean="0">
                <a:latin typeface="Calibri" panose="020F0502020204030204" pitchFamily="34" charset="0"/>
              </a:rPr>
              <a:t>Automating Everything</a:t>
            </a:r>
            <a:r>
              <a:rPr lang="en-US" sz="1800" dirty="0">
                <a:latin typeface="Calibri" panose="020F0502020204030204" pitchFamily="34" charset="0"/>
              </a:rPr>
              <a:t>,” </a:t>
            </a:r>
            <a:r>
              <a:rPr lang="en-US" sz="1800" i="1" dirty="0">
                <a:latin typeface="Calibri" panose="020F0502020204030204" pitchFamily="34" charset="0"/>
              </a:rPr>
              <a:t>Scientific Am</a:t>
            </a:r>
            <a:r>
              <a:rPr lang="en-US" sz="1800" dirty="0">
                <a:latin typeface="Calibri" panose="020F0502020204030204" pitchFamily="34" charset="0"/>
              </a:rPr>
              <a:t>., </a:t>
            </a:r>
            <a:r>
              <a:rPr lang="en-US" sz="1800" dirty="0" smtClean="0">
                <a:latin typeface="Calibri" panose="020F0502020204030204" pitchFamily="34" charset="0"/>
              </a:rPr>
              <a:t>Jan. 2004</a:t>
            </a:r>
            <a:r>
              <a:rPr lang="en-US" sz="1800" dirty="0">
                <a:latin typeface="Calibri" panose="020F0502020204030204" pitchFamily="34" charset="0"/>
              </a:rPr>
              <a:t>, pp. 56–65.</a:t>
            </a:r>
          </a:p>
          <a:p>
            <a:pPr>
              <a:buFont typeface="+mj-lt"/>
              <a:buAutoNum type="arabicPeriod"/>
            </a:pPr>
            <a:r>
              <a:rPr lang="en-US" sz="1800" dirty="0">
                <a:latin typeface="Calibri" panose="020F0502020204030204" pitchFamily="34" charset="0"/>
              </a:rPr>
              <a:t>7. H. Kato and K.T. Tan, “Pervasive </a:t>
            </a:r>
            <a:r>
              <a:rPr lang="en-US" sz="1800" dirty="0" smtClean="0">
                <a:latin typeface="Calibri" panose="020F0502020204030204" pitchFamily="34" charset="0"/>
              </a:rPr>
              <a:t>2D Barcodes </a:t>
            </a:r>
            <a:r>
              <a:rPr lang="en-US" sz="1800" dirty="0">
                <a:latin typeface="Calibri" panose="020F0502020204030204" pitchFamily="34" charset="0"/>
              </a:rPr>
              <a:t>for Camera Phone </a:t>
            </a:r>
            <a:r>
              <a:rPr lang="en-US" sz="1800" dirty="0" err="1">
                <a:latin typeface="Calibri" panose="020F0502020204030204" pitchFamily="34" charset="0"/>
              </a:rPr>
              <a:t>Applications</a:t>
            </a:r>
            <a:r>
              <a:rPr lang="en-US" sz="1800" dirty="0" err="1" smtClean="0">
                <a:latin typeface="Calibri" panose="020F0502020204030204" pitchFamily="34" charset="0"/>
              </a:rPr>
              <a:t>,”</a:t>
            </a:r>
            <a:r>
              <a:rPr lang="en-US" sz="1800" i="1" dirty="0" err="1" smtClean="0">
                <a:latin typeface="Calibri" panose="020F0502020204030204" pitchFamily="34" charset="0"/>
              </a:rPr>
              <a:t>IEEE</a:t>
            </a:r>
            <a:r>
              <a:rPr lang="en-US" sz="1800" i="1" dirty="0" smtClean="0">
                <a:latin typeface="Calibri" panose="020F0502020204030204" pitchFamily="34" charset="0"/>
              </a:rPr>
              <a:t> </a:t>
            </a:r>
            <a:r>
              <a:rPr lang="en-US" sz="1800" i="1" dirty="0">
                <a:latin typeface="Calibri" panose="020F0502020204030204" pitchFamily="34" charset="0"/>
              </a:rPr>
              <a:t>Pervasive </a:t>
            </a:r>
            <a:r>
              <a:rPr lang="en-US" sz="1800" i="1" dirty="0" smtClean="0">
                <a:latin typeface="Calibri" panose="020F0502020204030204" pitchFamily="34" charset="0"/>
              </a:rPr>
              <a:t>Computing</a:t>
            </a:r>
            <a:r>
              <a:rPr lang="en-US" sz="1800" dirty="0" smtClean="0">
                <a:latin typeface="Calibri" panose="020F0502020204030204" pitchFamily="34" charset="0"/>
              </a:rPr>
              <a:t>, vol</a:t>
            </a:r>
            <a:r>
              <a:rPr lang="en-US" sz="1800" dirty="0">
                <a:latin typeface="Calibri" panose="020F0502020204030204" pitchFamily="34" charset="0"/>
              </a:rPr>
              <a:t>. 6, no. 4, 2007, pp. 76–85.</a:t>
            </a:r>
          </a:p>
          <a:p>
            <a:pPr>
              <a:buFont typeface="+mj-lt"/>
              <a:buAutoNum type="arabicPeriod"/>
            </a:pPr>
            <a:r>
              <a:rPr lang="en-US" sz="1800" dirty="0">
                <a:latin typeface="Calibri" panose="020F0502020204030204" pitchFamily="34" charset="0"/>
              </a:rPr>
              <a:t>8. R. </a:t>
            </a:r>
            <a:r>
              <a:rPr lang="en-US" sz="1800" dirty="0" err="1">
                <a:latin typeface="Calibri" panose="020F0502020204030204" pitchFamily="34" charset="0"/>
              </a:rPr>
              <a:t>Heydon</a:t>
            </a:r>
            <a:r>
              <a:rPr lang="en-US" sz="1800" dirty="0">
                <a:latin typeface="Calibri" panose="020F0502020204030204" pitchFamily="34" charset="0"/>
              </a:rPr>
              <a:t>, </a:t>
            </a:r>
            <a:r>
              <a:rPr lang="en-US" sz="1800" i="1" dirty="0">
                <a:latin typeface="Calibri" panose="020F0502020204030204" pitchFamily="34" charset="0"/>
              </a:rPr>
              <a:t>Bluetooth Low </a:t>
            </a:r>
            <a:r>
              <a:rPr lang="en-US" sz="1800" i="1" dirty="0" smtClean="0">
                <a:latin typeface="Calibri" panose="020F0502020204030204" pitchFamily="34" charset="0"/>
              </a:rPr>
              <a:t>Energy</a:t>
            </a:r>
            <a:r>
              <a:rPr lang="en-US" sz="1800" dirty="0" smtClean="0">
                <a:latin typeface="Calibri" panose="020F0502020204030204" pitchFamily="34" charset="0"/>
              </a:rPr>
              <a:t>, Prentice </a:t>
            </a:r>
            <a:r>
              <a:rPr lang="en-US" sz="1800" dirty="0">
                <a:latin typeface="Calibri" panose="020F0502020204030204" pitchFamily="34" charset="0"/>
              </a:rPr>
              <a:t>Hall, 2013</a:t>
            </a:r>
            <a:r>
              <a:rPr lang="en-US" sz="1800" dirty="0" smtClean="0">
                <a:latin typeface="Calibri" panose="020F0502020204030204" pitchFamily="34" charset="0"/>
              </a:rPr>
              <a:t>.</a:t>
            </a:r>
          </a:p>
          <a:p>
            <a:pPr>
              <a:buFont typeface="+mj-lt"/>
              <a:buAutoNum type="arabicPeriod"/>
            </a:pPr>
            <a:r>
              <a:rPr lang="en-US" sz="1800" dirty="0" smtClean="0">
                <a:latin typeface="Calibri" panose="020F0502020204030204" pitchFamily="34" charset="0"/>
              </a:rPr>
              <a:t>9. B.N. </a:t>
            </a:r>
            <a:r>
              <a:rPr lang="en-US" sz="1800" dirty="0" err="1" smtClean="0">
                <a:latin typeface="Calibri" panose="020F0502020204030204" pitchFamily="34" charset="0"/>
              </a:rPr>
              <a:t>Schilit</a:t>
            </a:r>
            <a:r>
              <a:rPr lang="en-US" sz="1800" dirty="0" smtClean="0">
                <a:latin typeface="Calibri" panose="020F0502020204030204" pitchFamily="34" charset="0"/>
              </a:rPr>
              <a:t> and U. </a:t>
            </a:r>
            <a:r>
              <a:rPr lang="en-US" sz="1800" dirty="0" err="1" smtClean="0">
                <a:latin typeface="Calibri" panose="020F0502020204030204" pitchFamily="34" charset="0"/>
              </a:rPr>
              <a:t>Sengupta</a:t>
            </a:r>
            <a:r>
              <a:rPr lang="en-US" sz="1800" dirty="0" smtClean="0">
                <a:latin typeface="Calibri" panose="020F0502020204030204" pitchFamily="34" charset="0"/>
              </a:rPr>
              <a:t>, “Device Ensembles,” </a:t>
            </a:r>
            <a:r>
              <a:rPr lang="en-US" sz="1800" i="1" dirty="0" smtClean="0">
                <a:latin typeface="Calibri" panose="020F0502020204030204" pitchFamily="34" charset="0"/>
              </a:rPr>
              <a:t>Computer</a:t>
            </a:r>
            <a:r>
              <a:rPr lang="en-US" sz="1800" dirty="0" smtClean="0">
                <a:latin typeface="Calibri" panose="020F0502020204030204" pitchFamily="34" charset="0"/>
              </a:rPr>
              <a:t>, vol. 37, no. 12, 2004, pp. 56–64.</a:t>
            </a:r>
          </a:p>
          <a:p>
            <a:pPr>
              <a:buFont typeface="+mj-lt"/>
              <a:buAutoNum type="arabicPeriod"/>
            </a:pPr>
            <a:r>
              <a:rPr lang="en-US" sz="1800" dirty="0" smtClean="0">
                <a:latin typeface="Calibri" panose="020F0502020204030204" pitchFamily="34" charset="0"/>
              </a:rPr>
              <a:t>10. M. Satyanarayanan et al., “The Case for VM-Based Cloudlets in Mobile Computing,” </a:t>
            </a:r>
            <a:r>
              <a:rPr lang="en-US" sz="1800" i="1" dirty="0" smtClean="0">
                <a:latin typeface="Calibri" panose="020F0502020204030204" pitchFamily="34" charset="0"/>
              </a:rPr>
              <a:t>IEEE Pervasive Computing</a:t>
            </a:r>
            <a:r>
              <a:rPr lang="en-US" sz="1800" dirty="0" smtClean="0">
                <a:latin typeface="Calibri" panose="020F0502020204030204" pitchFamily="34" charset="0"/>
              </a:rPr>
              <a:t>, vol. 8, no. 4, 2009, pp. 14–23.</a:t>
            </a:r>
            <a:endParaRPr lang="en-US" sz="1800" dirty="0">
              <a:latin typeface="Calibri" panose="020F0502020204030204" pitchFamily="34" charset="0"/>
            </a:endParaRPr>
          </a:p>
        </p:txBody>
      </p:sp>
    </p:spTree>
    <p:extLst>
      <p:ext uri="{BB962C8B-B14F-4D97-AF65-F5344CB8AC3E}">
        <p14:creationId xmlns:p14="http://schemas.microsoft.com/office/powerpoint/2010/main" val="12185582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573" y="2309255"/>
            <a:ext cx="10515600" cy="1325563"/>
          </a:xfrm>
        </p:spPr>
        <p:txBody>
          <a:bodyPr>
            <a:normAutofit/>
          </a:bodyPr>
          <a:lstStyle/>
          <a:p>
            <a:pPr algn="ctr"/>
            <a:r>
              <a:rPr lang="en-US" sz="5400" b="1" dirty="0" smtClean="0"/>
              <a:t>QUESTIONS….?</a:t>
            </a:r>
            <a:endParaRPr lang="en-US" sz="5400" b="1" dirty="0"/>
          </a:p>
        </p:txBody>
      </p:sp>
    </p:spTree>
    <p:extLst>
      <p:ext uri="{BB962C8B-B14F-4D97-AF65-F5344CB8AC3E}">
        <p14:creationId xmlns:p14="http://schemas.microsoft.com/office/powerpoint/2010/main" val="2322627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1108485"/>
          </a:xfrm>
        </p:spPr>
        <p:txBody>
          <a:bodyPr>
            <a:normAutofit/>
          </a:bodyPr>
          <a:lstStyle/>
          <a:p>
            <a:r>
              <a:rPr lang="en-US" sz="5400" dirty="0" smtClean="0">
                <a:latin typeface="Calibri" panose="020F0502020204030204" pitchFamily="34" charset="0"/>
              </a:rPr>
              <a:t>What is </a:t>
            </a:r>
            <a:r>
              <a:rPr lang="en-US" sz="5400" dirty="0">
                <a:latin typeface="Calibri" panose="020F0502020204030204" pitchFamily="34" charset="0"/>
              </a:rPr>
              <a:t>I</a:t>
            </a:r>
            <a:r>
              <a:rPr lang="en-US" sz="5400" dirty="0" smtClean="0">
                <a:latin typeface="Calibri" panose="020F0502020204030204" pitchFamily="34" charset="0"/>
              </a:rPr>
              <a:t>oT</a:t>
            </a:r>
            <a:endParaRPr lang="en-US" sz="5400" dirty="0">
              <a:latin typeface="Calibri" panose="020F0502020204030204" pitchFamily="34" charset="0"/>
            </a:endParaRPr>
          </a:p>
        </p:txBody>
      </p:sp>
      <p:sp>
        <p:nvSpPr>
          <p:cNvPr id="3" name="Subtitle 2"/>
          <p:cNvSpPr>
            <a:spLocks noGrp="1"/>
          </p:cNvSpPr>
          <p:nvPr>
            <p:ph type="subTitle" idx="1"/>
          </p:nvPr>
        </p:nvSpPr>
        <p:spPr>
          <a:xfrm>
            <a:off x="1100051" y="2034862"/>
            <a:ext cx="10058400" cy="3683358"/>
          </a:xfrm>
        </p:spPr>
        <p:txBody>
          <a:bodyPr>
            <a:normAutofit/>
          </a:bodyPr>
          <a:lstStyle/>
          <a:p>
            <a:r>
              <a:rPr lang="en-US" cap="none" dirty="0" smtClean="0">
                <a:latin typeface="Calibri" panose="020F0502020204030204" pitchFamily="34" charset="0"/>
              </a:rPr>
              <a:t>The </a:t>
            </a:r>
            <a:r>
              <a:rPr lang="en-US" b="1" cap="none" dirty="0" smtClean="0">
                <a:latin typeface="Calibri" panose="020F0502020204030204" pitchFamily="34" charset="0"/>
              </a:rPr>
              <a:t>INTERNET OF THINGS</a:t>
            </a:r>
            <a:r>
              <a:rPr lang="en-US" cap="none" dirty="0" smtClean="0">
                <a:latin typeface="Calibri" panose="020F0502020204030204" pitchFamily="34" charset="0"/>
              </a:rPr>
              <a:t> is a scenario in which objects, animals or people are provided with unique identifiers and the ability to transfer data over a network without requiring human-to-human or human-to-computer interaction.</a:t>
            </a:r>
          </a:p>
          <a:p>
            <a:r>
              <a:rPr lang="en-US" cap="none" dirty="0" smtClean="0">
                <a:latin typeface="Calibri" panose="020F0502020204030204" pitchFamily="34" charset="0"/>
              </a:rPr>
              <a:t>Enabling an internet presence for any person ,place, or thing on the planet , thereby pushing our notion of the physical web beyond smart devices.</a:t>
            </a:r>
          </a:p>
          <a:p>
            <a:endParaRPr lang="en-US" dirty="0">
              <a:latin typeface="Calibri" panose="020F0502020204030204" pitchFamily="34" charset="0"/>
            </a:endParaRPr>
          </a:p>
        </p:txBody>
      </p:sp>
    </p:spTree>
    <p:extLst>
      <p:ext uri="{BB962C8B-B14F-4D97-AF65-F5344CB8AC3E}">
        <p14:creationId xmlns:p14="http://schemas.microsoft.com/office/powerpoint/2010/main" val="3858509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210614"/>
            <a:ext cx="9404723" cy="321972"/>
          </a:xfrm>
        </p:spPr>
        <p:txBody>
          <a:bodyPr/>
          <a:lstStyle/>
          <a:p>
            <a:r>
              <a:rPr lang="en-US" dirty="0" smtClean="0"/>
              <a:t>     The Internet of Things</a:t>
            </a:r>
            <a:endParaRPr lang="en-US" dirty="0"/>
          </a:p>
        </p:txBody>
      </p:sp>
      <p:sp>
        <p:nvSpPr>
          <p:cNvPr id="3" name="Content Placeholder 2"/>
          <p:cNvSpPr>
            <a:spLocks noGrp="1"/>
          </p:cNvSpPr>
          <p:nvPr>
            <p:ph idx="1"/>
          </p:nvPr>
        </p:nvSpPr>
        <p:spPr>
          <a:xfrm>
            <a:off x="1103312" y="2550017"/>
            <a:ext cx="8946541" cy="3698382"/>
          </a:xfrm>
        </p:spPr>
        <p:txBody>
          <a:bodyPr/>
          <a:lstStyle/>
          <a:p>
            <a:r>
              <a:rPr lang="en-US" dirty="0" smtClean="0"/>
              <a:t>The term internet of things was first used by  Kevin Ashton in 1999</a:t>
            </a:r>
          </a:p>
          <a:p>
            <a:r>
              <a:rPr lang="en-US" dirty="0" smtClean="0"/>
              <a:t>Refers to uniquely identifiable objects and their virtual representations in an internet-like structure.</a:t>
            </a:r>
            <a:endParaRPr lang="en-US" dirty="0"/>
          </a:p>
        </p:txBody>
      </p:sp>
    </p:spTree>
    <p:extLst>
      <p:ext uri="{BB962C8B-B14F-4D97-AF65-F5344CB8AC3E}">
        <p14:creationId xmlns:p14="http://schemas.microsoft.com/office/powerpoint/2010/main" val="1909827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888642"/>
            <a:ext cx="9404723" cy="1481070"/>
          </a:xfrm>
        </p:spPr>
        <p:txBody>
          <a:bodyPr/>
          <a:lstStyle/>
          <a:p>
            <a:r>
              <a:rPr lang="en-US" sz="4800" dirty="0" smtClean="0">
                <a:latin typeface="Calibri" panose="020F0502020204030204" pitchFamily="34" charset="0"/>
              </a:rPr>
              <a:t>      Advantage of using IoT</a:t>
            </a:r>
            <a:endParaRPr lang="en-US" sz="4800" dirty="0">
              <a:latin typeface="Calibri" panose="020F0502020204030204" pitchFamily="34" charset="0"/>
            </a:endParaRPr>
          </a:p>
        </p:txBody>
      </p:sp>
      <p:sp>
        <p:nvSpPr>
          <p:cNvPr id="3" name="Content Placeholder 2"/>
          <p:cNvSpPr>
            <a:spLocks noGrp="1"/>
          </p:cNvSpPr>
          <p:nvPr>
            <p:ph idx="1"/>
          </p:nvPr>
        </p:nvSpPr>
        <p:spPr>
          <a:xfrm>
            <a:off x="1103312" y="2112135"/>
            <a:ext cx="8946541" cy="4136264"/>
          </a:xfrm>
        </p:spPr>
        <p:txBody>
          <a:bodyPr>
            <a:normAutofit/>
          </a:bodyPr>
          <a:lstStyle/>
          <a:p>
            <a:pPr>
              <a:buFont typeface="Wingdings" panose="05000000000000000000" pitchFamily="2" charset="2"/>
              <a:buChar char="Ø"/>
            </a:pPr>
            <a:r>
              <a:rPr lang="en-US" dirty="0">
                <a:latin typeface="Calibri" panose="020F0502020204030204" pitchFamily="34" charset="0"/>
              </a:rPr>
              <a:t>“Today computers </a:t>
            </a:r>
            <a:r>
              <a:rPr lang="en-US" dirty="0" smtClean="0">
                <a:latin typeface="Calibri" panose="020F0502020204030204" pitchFamily="34" charset="0"/>
              </a:rPr>
              <a:t>-- and</a:t>
            </a:r>
            <a:r>
              <a:rPr lang="en-US" dirty="0">
                <a:latin typeface="Calibri" panose="020F0502020204030204" pitchFamily="34" charset="0"/>
              </a:rPr>
              <a:t>, therefore, the Internet -- are almost wholly dependent on human beings for information. Nearly all </a:t>
            </a:r>
            <a:r>
              <a:rPr lang="en-US" dirty="0" smtClean="0">
                <a:latin typeface="Calibri" panose="020F0502020204030204" pitchFamily="34" charset="0"/>
              </a:rPr>
              <a:t>of  the data </a:t>
            </a:r>
            <a:r>
              <a:rPr lang="en-US" dirty="0">
                <a:latin typeface="Calibri" panose="020F0502020204030204" pitchFamily="34" charset="0"/>
              </a:rPr>
              <a:t>available on the Internet were first captured and created by human beings by typing, pressing a record button, taking a digital picture or scanning a bar code. </a:t>
            </a:r>
          </a:p>
          <a:p>
            <a:pPr>
              <a:buFont typeface="Wingdings" panose="05000000000000000000" pitchFamily="2" charset="2"/>
              <a:buChar char="Ø"/>
            </a:pPr>
            <a:r>
              <a:rPr lang="en-US" dirty="0">
                <a:latin typeface="Calibri" panose="020F0502020204030204" pitchFamily="34" charset="0"/>
              </a:rPr>
              <a:t>The problem is, people have limited time, attention and accuracy -- all of which means they are not very good at capturing data about things in the real world. If we had computers that knew everything there was to know about things -- using data they gathered without any help from us -- we would be able to track and count everything and greatly reduce waste, loss and cost. We would know when things needed replacing, repairing or recalling and whether they were fresh or past their best.”</a:t>
            </a:r>
          </a:p>
          <a:p>
            <a:pPr>
              <a:buFont typeface="Wingdings" panose="05000000000000000000" pitchFamily="2" charset="2"/>
              <a:buChar char="Ø"/>
            </a:pPr>
            <a:endParaRPr lang="en-US" dirty="0">
              <a:latin typeface="Calibri" panose="020F0502020204030204" pitchFamily="34" charset="0"/>
            </a:endParaRPr>
          </a:p>
        </p:txBody>
      </p:sp>
    </p:spTree>
    <p:extLst>
      <p:ext uri="{BB962C8B-B14F-4D97-AF65-F5344CB8AC3E}">
        <p14:creationId xmlns:p14="http://schemas.microsoft.com/office/powerpoint/2010/main" val="2723676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5400" dirty="0" smtClean="0">
                <a:latin typeface="Calibri" panose="020F0502020204030204" pitchFamily="34" charset="0"/>
              </a:rPr>
              <a:t>IoT</a:t>
            </a:r>
            <a:endParaRPr lang="en-US" sz="5400" dirty="0">
              <a:latin typeface="Calibri" panose="020F0502020204030204" pitchFamily="34" charset="0"/>
            </a:endParaRPr>
          </a:p>
        </p:txBody>
      </p:sp>
      <p:sp>
        <p:nvSpPr>
          <p:cNvPr id="3" name="Content Placeholder 2"/>
          <p:cNvSpPr>
            <a:spLocks noGrp="1"/>
          </p:cNvSpPr>
          <p:nvPr>
            <p:ph idx="1"/>
          </p:nvPr>
        </p:nvSpPr>
        <p:spPr>
          <a:xfrm>
            <a:off x="1103312" y="1700012"/>
            <a:ext cx="8946541" cy="4548388"/>
          </a:xfrm>
        </p:spPr>
        <p:txBody>
          <a:bodyPr/>
          <a:lstStyle/>
          <a:p>
            <a:pPr>
              <a:buFont typeface="Wingdings" panose="05000000000000000000" pitchFamily="2" charset="2"/>
              <a:buChar char="Ø"/>
            </a:pPr>
            <a:r>
              <a:rPr lang="en-US" dirty="0" smtClean="0">
                <a:latin typeface="Calibri" panose="020F0502020204030204" pitchFamily="34" charset="0"/>
              </a:rPr>
              <a:t>A</a:t>
            </a:r>
            <a:r>
              <a:rPr lang="en-US" dirty="0">
                <a:latin typeface="Calibri" panose="020F0502020204030204" pitchFamily="34" charset="0"/>
              </a:rPr>
              <a:t> </a:t>
            </a:r>
            <a:r>
              <a:rPr lang="en-US" dirty="0" smtClean="0">
                <a:latin typeface="Calibri" panose="020F0502020204030204" pitchFamily="34" charset="0"/>
              </a:rPr>
              <a:t>thing </a:t>
            </a:r>
            <a:r>
              <a:rPr lang="en-US" dirty="0">
                <a:latin typeface="Calibri" panose="020F0502020204030204" pitchFamily="34" charset="0"/>
              </a:rPr>
              <a:t>in the Internet of Things, can be a person with a heart monitor implant, a farm </a:t>
            </a:r>
            <a:r>
              <a:rPr lang="en-US" dirty="0" smtClean="0">
                <a:latin typeface="Calibri" panose="020F0502020204030204" pitchFamily="34" charset="0"/>
              </a:rPr>
              <a:t>animal, </a:t>
            </a:r>
            <a:r>
              <a:rPr lang="en-US" dirty="0">
                <a:latin typeface="Calibri" panose="020F0502020204030204" pitchFamily="34" charset="0"/>
              </a:rPr>
              <a:t>an automobile that has </a:t>
            </a:r>
            <a:r>
              <a:rPr lang="en-US" dirty="0" smtClean="0">
                <a:latin typeface="Calibri" panose="020F0502020204030204" pitchFamily="34" charset="0"/>
              </a:rPr>
              <a:t>built-in sensors</a:t>
            </a:r>
            <a:r>
              <a:rPr lang="en-US" dirty="0">
                <a:latin typeface="Calibri" panose="020F0502020204030204" pitchFamily="34" charset="0"/>
              </a:rPr>
              <a:t> to alert the driver when tire pressure is low -- or any other natural or man-made object that can be assigned </a:t>
            </a:r>
            <a:r>
              <a:rPr lang="en-US" dirty="0" smtClean="0">
                <a:latin typeface="Calibri" panose="020F0502020204030204" pitchFamily="34" charset="0"/>
              </a:rPr>
              <a:t>an</a:t>
            </a:r>
            <a:r>
              <a:rPr lang="en-US" dirty="0">
                <a:latin typeface="Calibri" panose="020F0502020204030204" pitchFamily="34" charset="0"/>
              </a:rPr>
              <a:t> </a:t>
            </a:r>
            <a:r>
              <a:rPr lang="en-US" dirty="0" smtClean="0">
                <a:latin typeface="Calibri" panose="020F0502020204030204" pitchFamily="34" charset="0"/>
              </a:rPr>
              <a:t>IP address</a:t>
            </a:r>
            <a:r>
              <a:rPr lang="en-US" dirty="0">
                <a:latin typeface="Calibri" panose="020F0502020204030204" pitchFamily="34" charset="0"/>
              </a:rPr>
              <a:t>.</a:t>
            </a:r>
            <a:endParaRPr lang="en-US" dirty="0" smtClean="0">
              <a:latin typeface="Calibri" panose="020F0502020204030204" pitchFamily="34" charset="0"/>
            </a:endParaRPr>
          </a:p>
          <a:p>
            <a:pPr>
              <a:buFont typeface="Wingdings" panose="05000000000000000000" pitchFamily="2" charset="2"/>
              <a:buChar char="Ø"/>
            </a:pPr>
            <a:r>
              <a:rPr lang="en-US" dirty="0" smtClean="0">
                <a:latin typeface="Calibri" panose="020F0502020204030204" pitchFamily="34" charset="0"/>
              </a:rPr>
              <a:t>Must be provided with the ability to transfer data over a network</a:t>
            </a:r>
            <a:r>
              <a:rPr lang="en-US" dirty="0">
                <a:latin typeface="Calibri" panose="020F0502020204030204" pitchFamily="34" charset="0"/>
              </a:rPr>
              <a:t>. </a:t>
            </a:r>
            <a:endParaRPr lang="en-US" dirty="0" smtClean="0">
              <a:latin typeface="Calibri" panose="020F0502020204030204" pitchFamily="34" charset="0"/>
            </a:endParaRPr>
          </a:p>
          <a:p>
            <a:pPr>
              <a:buFont typeface="Wingdings" panose="05000000000000000000" pitchFamily="2" charset="2"/>
              <a:buChar char="Ø"/>
            </a:pPr>
            <a:r>
              <a:rPr lang="en-US" dirty="0">
                <a:latin typeface="Calibri" panose="020F0502020204030204" pitchFamily="34" charset="0"/>
              </a:rPr>
              <a:t> The </a:t>
            </a:r>
            <a:r>
              <a:rPr lang="en-US" dirty="0" smtClean="0">
                <a:latin typeface="Calibri" panose="020F0502020204030204" pitchFamily="34" charset="0"/>
              </a:rPr>
              <a:t>first</a:t>
            </a:r>
            <a:r>
              <a:rPr lang="en-US" dirty="0">
                <a:latin typeface="Calibri" panose="020F0502020204030204" pitchFamily="34" charset="0"/>
              </a:rPr>
              <a:t> </a:t>
            </a:r>
            <a:r>
              <a:rPr lang="en-US" dirty="0" smtClean="0">
                <a:latin typeface="Calibri" panose="020F0502020204030204" pitchFamily="34" charset="0"/>
              </a:rPr>
              <a:t>internet appliance </a:t>
            </a:r>
            <a:r>
              <a:rPr lang="en-US" dirty="0">
                <a:latin typeface="Calibri" panose="020F0502020204030204" pitchFamily="34" charset="0"/>
              </a:rPr>
              <a:t>for example, was a Coke machine at Carnegie Melon University in the early 1980s. The programmers could connect to the machine over the Internet, check the status of the machine and determine whether or not there would be a cold drink awaiting them, should they decide to make the trip down to the machine</a:t>
            </a:r>
            <a:r>
              <a:rPr lang="en-US" dirty="0"/>
              <a:t>.</a:t>
            </a:r>
          </a:p>
        </p:txBody>
      </p:sp>
    </p:spTree>
    <p:extLst>
      <p:ext uri="{BB962C8B-B14F-4D97-AF65-F5344CB8AC3E}">
        <p14:creationId xmlns:p14="http://schemas.microsoft.com/office/powerpoint/2010/main" val="1431281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21216"/>
            <a:ext cx="9404723" cy="1132031"/>
          </a:xfrm>
        </p:spPr>
        <p:txBody>
          <a:bodyPr/>
          <a:lstStyle/>
          <a:p>
            <a:r>
              <a:rPr lang="en-US" sz="5400" dirty="0" smtClean="0">
                <a:latin typeface="Calibri" panose="020F0502020204030204" pitchFamily="34" charset="0"/>
              </a:rPr>
              <a:t>   Practical Issues</a:t>
            </a:r>
            <a:endParaRPr lang="en-US" sz="5400" dirty="0">
              <a:latin typeface="Calibri" panose="020F0502020204030204" pitchFamily="34" charset="0"/>
            </a:endParaRPr>
          </a:p>
        </p:txBody>
      </p:sp>
      <p:sp>
        <p:nvSpPr>
          <p:cNvPr id="3" name="Content Placeholder 2"/>
          <p:cNvSpPr>
            <a:spLocks noGrp="1"/>
          </p:cNvSpPr>
          <p:nvPr>
            <p:ph idx="1"/>
          </p:nvPr>
        </p:nvSpPr>
        <p:spPr>
          <a:xfrm>
            <a:off x="1103312" y="2052918"/>
            <a:ext cx="8946541" cy="2828175"/>
          </a:xfrm>
        </p:spPr>
        <p:txBody>
          <a:bodyPr/>
          <a:lstStyle/>
          <a:p>
            <a:pPr>
              <a:buFont typeface="Wingdings" panose="05000000000000000000" pitchFamily="2" charset="2"/>
              <a:buChar char="Ø"/>
            </a:pPr>
            <a:r>
              <a:rPr lang="en-US" dirty="0" smtClean="0">
                <a:latin typeface="Calibri" panose="020F0502020204030204" pitchFamily="34" charset="0"/>
              </a:rPr>
              <a:t>Handling dramatic increases in network </a:t>
            </a:r>
            <a:r>
              <a:rPr lang="en-US" dirty="0" smtClean="0">
                <a:latin typeface="Calibri" panose="020F0502020204030204" pitchFamily="34" charset="0"/>
              </a:rPr>
              <a:t>scale</a:t>
            </a:r>
          </a:p>
          <a:p>
            <a:pPr>
              <a:buFont typeface="Wingdings" panose="05000000000000000000" pitchFamily="2" charset="2"/>
              <a:buChar char="Ø"/>
            </a:pPr>
            <a:r>
              <a:rPr lang="en-US" dirty="0" smtClean="0">
                <a:latin typeface="Calibri" panose="020F0502020204030204" pitchFamily="34" charset="0"/>
              </a:rPr>
              <a:t>Interaction </a:t>
            </a:r>
            <a:r>
              <a:rPr lang="en-US" dirty="0" smtClean="0">
                <a:latin typeface="Calibri" panose="020F0502020204030204" pitchFamily="34" charset="0"/>
              </a:rPr>
              <a:t>Model</a:t>
            </a:r>
          </a:p>
          <a:p>
            <a:pPr>
              <a:buFont typeface="Wingdings" panose="05000000000000000000" pitchFamily="2" charset="2"/>
              <a:buChar char="Ø"/>
            </a:pPr>
            <a:r>
              <a:rPr lang="en-US" dirty="0" smtClean="0">
                <a:latin typeface="Calibri" panose="020F0502020204030204" pitchFamily="34" charset="0"/>
              </a:rPr>
              <a:t>Integration of Devices</a:t>
            </a:r>
          </a:p>
          <a:p>
            <a:pPr>
              <a:buFont typeface="Wingdings" panose="05000000000000000000" pitchFamily="2" charset="2"/>
              <a:buChar char="Ø"/>
            </a:pPr>
            <a:endParaRPr lang="en-US" dirty="0">
              <a:latin typeface="Calibri" panose="020F0502020204030204" pitchFamily="34" charset="0"/>
            </a:endParaRPr>
          </a:p>
        </p:txBody>
      </p:sp>
    </p:spTree>
    <p:extLst>
      <p:ext uri="{BB962C8B-B14F-4D97-AF65-F5344CB8AC3E}">
        <p14:creationId xmlns:p14="http://schemas.microsoft.com/office/powerpoint/2010/main" val="2503348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5400" dirty="0" smtClean="0">
                <a:latin typeface="Calibri" panose="020F0502020204030204" pitchFamily="34" charset="0"/>
              </a:rPr>
              <a:t>IoT Vision</a:t>
            </a:r>
            <a:r>
              <a:rPr lang="en-US" dirty="0" smtClean="0"/>
              <a:t/>
            </a:r>
            <a:br>
              <a:rPr lang="en-US" dirty="0" smtClean="0"/>
            </a:br>
            <a:endParaRPr lang="en-US" dirty="0"/>
          </a:p>
        </p:txBody>
      </p:sp>
      <p:sp>
        <p:nvSpPr>
          <p:cNvPr id="3" name="Content Placeholder 2"/>
          <p:cNvSpPr>
            <a:spLocks noGrp="1"/>
          </p:cNvSpPr>
          <p:nvPr>
            <p:ph idx="1"/>
          </p:nvPr>
        </p:nvSpPr>
        <p:spPr>
          <a:xfrm>
            <a:off x="1097280" y="1584101"/>
            <a:ext cx="10058400" cy="4362266"/>
          </a:xfrm>
        </p:spPr>
        <p:txBody>
          <a:bodyPr/>
          <a:lstStyle/>
          <a:p>
            <a:pPr>
              <a:buFont typeface="Wingdings" panose="05000000000000000000" pitchFamily="2" charset="2"/>
              <a:buChar char="Ø"/>
            </a:pPr>
            <a:r>
              <a:rPr lang="en-US" dirty="0" smtClean="0">
                <a:latin typeface="Calibri" panose="020F0502020204030204" pitchFamily="34" charset="0"/>
              </a:rPr>
              <a:t>Interaction Model provided by web– It allows users get device related information</a:t>
            </a:r>
          </a:p>
          <a:p>
            <a:pPr>
              <a:buFont typeface="Wingdings" panose="05000000000000000000" pitchFamily="2" charset="2"/>
              <a:buChar char="Ø"/>
            </a:pPr>
            <a:r>
              <a:rPr lang="en-US" dirty="0" smtClean="0">
                <a:latin typeface="Calibri" panose="020F0502020204030204" pitchFamily="34" charset="0"/>
              </a:rPr>
              <a:t>Next Generation of conventional web which includes interaction with appliances and electronic devices</a:t>
            </a:r>
          </a:p>
          <a:p>
            <a:pPr>
              <a:buFont typeface="Wingdings" panose="05000000000000000000" pitchFamily="2" charset="2"/>
              <a:buChar char="Ø"/>
            </a:pPr>
            <a:r>
              <a:rPr lang="en-US" dirty="0" smtClean="0">
                <a:latin typeface="Calibri" panose="020F0502020204030204" pitchFamily="34" charset="0"/>
              </a:rPr>
              <a:t>Physical Web=Web technology and IoT</a:t>
            </a:r>
          </a:p>
          <a:p>
            <a:pPr>
              <a:buFont typeface="Wingdings" panose="05000000000000000000" pitchFamily="2" charset="2"/>
              <a:buChar char="Ø"/>
            </a:pPr>
            <a:endParaRPr lang="en-US" dirty="0" smtClean="0">
              <a:latin typeface="Calibri" panose="020F0502020204030204" pitchFamily="34" charset="0"/>
            </a:endParaRPr>
          </a:p>
          <a:p>
            <a:endParaRPr lang="en-US" dirty="0"/>
          </a:p>
        </p:txBody>
      </p:sp>
    </p:spTree>
    <p:extLst>
      <p:ext uri="{BB962C8B-B14F-4D97-AF65-F5344CB8AC3E}">
        <p14:creationId xmlns:p14="http://schemas.microsoft.com/office/powerpoint/2010/main" val="3350866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867436"/>
            <a:ext cx="9404723" cy="1313645"/>
          </a:xfrm>
        </p:spPr>
        <p:txBody>
          <a:bodyPr/>
          <a:lstStyle/>
          <a:p>
            <a:r>
              <a:rPr lang="en-US" sz="5400" dirty="0" smtClean="0">
                <a:latin typeface="Calibri" panose="020F0502020204030204" pitchFamily="34" charset="0"/>
              </a:rPr>
              <a:t>     How it Works</a:t>
            </a:r>
            <a:endParaRPr lang="en-US" sz="5400" dirty="0">
              <a:latin typeface="Calibri" panose="020F0502020204030204" pitchFamily="34" charset="0"/>
            </a:endParaRPr>
          </a:p>
        </p:txBody>
      </p:sp>
      <p:sp>
        <p:nvSpPr>
          <p:cNvPr id="3" name="Content Placeholder 2"/>
          <p:cNvSpPr>
            <a:spLocks noGrp="1"/>
          </p:cNvSpPr>
          <p:nvPr>
            <p:ph idx="1"/>
          </p:nvPr>
        </p:nvSpPr>
        <p:spPr>
          <a:xfrm>
            <a:off x="1103312" y="2833352"/>
            <a:ext cx="8946541" cy="3415047"/>
          </a:xfrm>
        </p:spPr>
        <p:txBody>
          <a:bodyPr/>
          <a:lstStyle/>
          <a:p>
            <a:endParaRPr lang="en-US" dirty="0" smtClean="0"/>
          </a:p>
          <a:p>
            <a:pPr>
              <a:buFont typeface="Wingdings" panose="05000000000000000000" pitchFamily="2" charset="2"/>
              <a:buChar char="Ø"/>
            </a:pPr>
            <a:r>
              <a:rPr lang="en-US" dirty="0" smtClean="0">
                <a:latin typeface="Calibri" panose="020F0502020204030204" pitchFamily="34" charset="0"/>
              </a:rPr>
              <a:t>Identifiers – serve as addresses for a global network of devices</a:t>
            </a:r>
          </a:p>
          <a:p>
            <a:pPr>
              <a:buFont typeface="Wingdings" panose="05000000000000000000" pitchFamily="2" charset="2"/>
              <a:buChar char="Ø"/>
            </a:pPr>
            <a:r>
              <a:rPr lang="en-US" dirty="0" smtClean="0">
                <a:latin typeface="Calibri" panose="020F0502020204030204" pitchFamily="34" charset="0"/>
              </a:rPr>
              <a:t>Alternative- URL along with DNS</a:t>
            </a:r>
          </a:p>
          <a:p>
            <a:pPr>
              <a:buFont typeface="Wingdings" panose="05000000000000000000" pitchFamily="2" charset="2"/>
              <a:buChar char="Ø"/>
            </a:pPr>
            <a:endParaRPr lang="en-US" dirty="0" smtClean="0">
              <a:latin typeface="Calibri" panose="020F0502020204030204" pitchFamily="34" charset="0"/>
            </a:endParaRPr>
          </a:p>
        </p:txBody>
      </p:sp>
    </p:spTree>
    <p:extLst>
      <p:ext uri="{BB962C8B-B14F-4D97-AF65-F5344CB8AC3E}">
        <p14:creationId xmlns:p14="http://schemas.microsoft.com/office/powerpoint/2010/main" val="20346821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246</TotalTime>
  <Words>1465</Words>
  <Application>Microsoft Office PowerPoint</Application>
  <PresentationFormat>Widescreen</PresentationFormat>
  <Paragraphs>143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Gothic</vt:lpstr>
      <vt:lpstr>Wingdings</vt:lpstr>
      <vt:lpstr>Wingdings 3</vt:lpstr>
      <vt:lpstr>Ion</vt:lpstr>
      <vt:lpstr>  Enabling the Internet of Things</vt:lpstr>
      <vt:lpstr>Contents </vt:lpstr>
      <vt:lpstr>What is IoT</vt:lpstr>
      <vt:lpstr>     The Internet of Things</vt:lpstr>
      <vt:lpstr>      Advantage of using IoT</vt:lpstr>
      <vt:lpstr>    IoT</vt:lpstr>
      <vt:lpstr>   Practical Issues</vt:lpstr>
      <vt:lpstr>    IoT Vision </vt:lpstr>
      <vt:lpstr>     How it Works</vt:lpstr>
      <vt:lpstr>  Methods</vt:lpstr>
      <vt:lpstr>   IoT </vt:lpstr>
      <vt:lpstr>Enabling Technologies for the IoT</vt:lpstr>
      <vt:lpstr>Enabling Technologies for the IoT</vt:lpstr>
      <vt:lpstr>Enabling Technologies for the IoT</vt:lpstr>
      <vt:lpstr>Enabling Technologies for the IoT</vt:lpstr>
      <vt:lpstr>    The Physical Web</vt:lpstr>
      <vt:lpstr>   The Physical Web</vt:lpstr>
      <vt:lpstr> CLOUD COMPUTING VS PEER TO PEER</vt:lpstr>
      <vt:lpstr>BENEFITS OF CLOUD COMPUTING</vt:lpstr>
      <vt:lpstr>BENEFITS OF PEER-TO-PEER</vt:lpstr>
      <vt:lpstr>   HYBRID IoT SOLUTIONS</vt:lpstr>
      <vt:lpstr>WHAT THE IoT MEANS FOR THE APPS</vt:lpstr>
      <vt:lpstr>FUTURE OPPORTUNITIES AND CHALLENGES</vt:lpstr>
      <vt:lpstr>    CONCLUSION</vt:lpstr>
      <vt:lpstr>REFERENCES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dc:title>
  <dc:creator>Sneha Lagandula</dc:creator>
  <cp:lastModifiedBy>Sneha Lagandula</cp:lastModifiedBy>
  <cp:revision>44</cp:revision>
  <dcterms:created xsi:type="dcterms:W3CDTF">2015-04-30T11:14:50Z</dcterms:created>
  <dcterms:modified xsi:type="dcterms:W3CDTF">2015-04-30T16:20:25Z</dcterms:modified>
</cp:coreProperties>
</file>