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68" r:id="rId3"/>
    <p:sldId id="262" r:id="rId4"/>
    <p:sldId id="261" r:id="rId5"/>
    <p:sldId id="263" r:id="rId6"/>
    <p:sldId id="264" r:id="rId7"/>
    <p:sldId id="265" r:id="rId8"/>
    <p:sldId id="266"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19E65"/>
    <a:srgbClr val="D2D6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6" autoAdjust="0"/>
    <p:restoredTop sz="94660"/>
  </p:normalViewPr>
  <p:slideViewPr>
    <p:cSldViewPr snapToGrid="0">
      <p:cViewPr varScale="1">
        <p:scale>
          <a:sx n="83" d="100"/>
          <a:sy n="83" d="100"/>
        </p:scale>
        <p:origin x="74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D4F79-5B13-4941-8752-D7735FAABC7C}"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CFCD4-4CDC-45EF-A4D4-6B8A4101AE53}" type="slidenum">
              <a:rPr lang="en-IN" smtClean="0"/>
              <a:t>‹#›</a:t>
            </a:fld>
            <a:endParaRPr lang="en-IN"/>
          </a:p>
        </p:txBody>
      </p:sp>
    </p:spTree>
    <p:extLst>
      <p:ext uri="{BB962C8B-B14F-4D97-AF65-F5344CB8AC3E}">
        <p14:creationId xmlns:p14="http://schemas.microsoft.com/office/powerpoint/2010/main" val="1994831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a:t>
            </a:fld>
            <a:endParaRPr lang="en-IN"/>
          </a:p>
        </p:txBody>
      </p:sp>
    </p:spTree>
    <p:extLst>
      <p:ext uri="{BB962C8B-B14F-4D97-AF65-F5344CB8AC3E}">
        <p14:creationId xmlns:p14="http://schemas.microsoft.com/office/powerpoint/2010/main" val="75234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13</a:t>
            </a:fld>
            <a:endParaRPr lang="en-IN"/>
          </a:p>
        </p:txBody>
      </p:sp>
    </p:spTree>
    <p:extLst>
      <p:ext uri="{BB962C8B-B14F-4D97-AF65-F5344CB8AC3E}">
        <p14:creationId xmlns:p14="http://schemas.microsoft.com/office/powerpoint/2010/main" val="372698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14</a:t>
            </a:fld>
            <a:endParaRPr lang="en-IN"/>
          </a:p>
        </p:txBody>
      </p:sp>
    </p:spTree>
    <p:extLst>
      <p:ext uri="{BB962C8B-B14F-4D97-AF65-F5344CB8AC3E}">
        <p14:creationId xmlns:p14="http://schemas.microsoft.com/office/powerpoint/2010/main" val="1498562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15</a:t>
            </a:fld>
            <a:endParaRPr lang="en-IN"/>
          </a:p>
        </p:txBody>
      </p:sp>
    </p:spTree>
    <p:extLst>
      <p:ext uri="{BB962C8B-B14F-4D97-AF65-F5344CB8AC3E}">
        <p14:creationId xmlns:p14="http://schemas.microsoft.com/office/powerpoint/2010/main" val="162613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16</a:t>
            </a:fld>
            <a:endParaRPr lang="en-IN"/>
          </a:p>
        </p:txBody>
      </p:sp>
    </p:spTree>
    <p:extLst>
      <p:ext uri="{BB962C8B-B14F-4D97-AF65-F5344CB8AC3E}">
        <p14:creationId xmlns:p14="http://schemas.microsoft.com/office/powerpoint/2010/main" val="316034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17</a:t>
            </a:fld>
            <a:endParaRPr lang="en-IN"/>
          </a:p>
        </p:txBody>
      </p:sp>
    </p:spTree>
    <p:extLst>
      <p:ext uri="{BB962C8B-B14F-4D97-AF65-F5344CB8AC3E}">
        <p14:creationId xmlns:p14="http://schemas.microsoft.com/office/powerpoint/2010/main" val="22446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18</a:t>
            </a:fld>
            <a:endParaRPr lang="en-IN"/>
          </a:p>
        </p:txBody>
      </p:sp>
    </p:spTree>
    <p:extLst>
      <p:ext uri="{BB962C8B-B14F-4D97-AF65-F5344CB8AC3E}">
        <p14:creationId xmlns:p14="http://schemas.microsoft.com/office/powerpoint/2010/main" val="462265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19</a:t>
            </a:fld>
            <a:endParaRPr lang="en-IN"/>
          </a:p>
        </p:txBody>
      </p:sp>
    </p:spTree>
    <p:extLst>
      <p:ext uri="{BB962C8B-B14F-4D97-AF65-F5344CB8AC3E}">
        <p14:creationId xmlns:p14="http://schemas.microsoft.com/office/powerpoint/2010/main" val="2341882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20</a:t>
            </a:fld>
            <a:endParaRPr lang="en-IN"/>
          </a:p>
        </p:txBody>
      </p:sp>
    </p:spTree>
    <p:extLst>
      <p:ext uri="{BB962C8B-B14F-4D97-AF65-F5344CB8AC3E}">
        <p14:creationId xmlns:p14="http://schemas.microsoft.com/office/powerpoint/2010/main" val="3857457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22</a:t>
            </a:fld>
            <a:endParaRPr lang="en-IN"/>
          </a:p>
        </p:txBody>
      </p:sp>
    </p:spTree>
    <p:extLst>
      <p:ext uri="{BB962C8B-B14F-4D97-AF65-F5344CB8AC3E}">
        <p14:creationId xmlns:p14="http://schemas.microsoft.com/office/powerpoint/2010/main" val="380134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2</a:t>
            </a:fld>
            <a:endParaRPr lang="en-IN"/>
          </a:p>
        </p:txBody>
      </p:sp>
    </p:spTree>
    <p:extLst>
      <p:ext uri="{BB962C8B-B14F-4D97-AF65-F5344CB8AC3E}">
        <p14:creationId xmlns:p14="http://schemas.microsoft.com/office/powerpoint/2010/main" val="413990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3</a:t>
            </a:fld>
            <a:endParaRPr lang="en-IN"/>
          </a:p>
        </p:txBody>
      </p:sp>
    </p:spTree>
    <p:extLst>
      <p:ext uri="{BB962C8B-B14F-4D97-AF65-F5344CB8AC3E}">
        <p14:creationId xmlns:p14="http://schemas.microsoft.com/office/powerpoint/2010/main" val="329618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4</a:t>
            </a:fld>
            <a:endParaRPr lang="en-IN"/>
          </a:p>
        </p:txBody>
      </p:sp>
    </p:spTree>
    <p:extLst>
      <p:ext uri="{BB962C8B-B14F-4D97-AF65-F5344CB8AC3E}">
        <p14:creationId xmlns:p14="http://schemas.microsoft.com/office/powerpoint/2010/main" val="2377024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5</a:t>
            </a:fld>
            <a:endParaRPr lang="en-IN"/>
          </a:p>
        </p:txBody>
      </p:sp>
    </p:spTree>
    <p:extLst>
      <p:ext uri="{BB962C8B-B14F-4D97-AF65-F5344CB8AC3E}">
        <p14:creationId xmlns:p14="http://schemas.microsoft.com/office/powerpoint/2010/main" val="349397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9</a:t>
            </a:fld>
            <a:endParaRPr lang="en-IN"/>
          </a:p>
        </p:txBody>
      </p:sp>
    </p:spTree>
    <p:extLst>
      <p:ext uri="{BB962C8B-B14F-4D97-AF65-F5344CB8AC3E}">
        <p14:creationId xmlns:p14="http://schemas.microsoft.com/office/powerpoint/2010/main" val="55163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10</a:t>
            </a:fld>
            <a:endParaRPr lang="en-IN"/>
          </a:p>
        </p:txBody>
      </p:sp>
    </p:spTree>
    <p:extLst>
      <p:ext uri="{BB962C8B-B14F-4D97-AF65-F5344CB8AC3E}">
        <p14:creationId xmlns:p14="http://schemas.microsoft.com/office/powerpoint/2010/main" val="195593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11</a:t>
            </a:fld>
            <a:endParaRPr lang="en-IN"/>
          </a:p>
        </p:txBody>
      </p:sp>
    </p:spTree>
    <p:extLst>
      <p:ext uri="{BB962C8B-B14F-4D97-AF65-F5344CB8AC3E}">
        <p14:creationId xmlns:p14="http://schemas.microsoft.com/office/powerpoint/2010/main" val="89111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3CFCD4-4CDC-45EF-A4D4-6B8A4101AE53}" type="slidenum">
              <a:rPr lang="en-IN" smtClean="0"/>
              <a:t>12</a:t>
            </a:fld>
            <a:endParaRPr lang="en-IN"/>
          </a:p>
        </p:txBody>
      </p:sp>
    </p:spTree>
    <p:extLst>
      <p:ext uri="{BB962C8B-B14F-4D97-AF65-F5344CB8AC3E}">
        <p14:creationId xmlns:p14="http://schemas.microsoft.com/office/powerpoint/2010/main" val="144415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250B-9E9C-68A6-90F2-EE7D8045F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EBCE7C-05AC-1ED4-072C-C177B244E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53CA80-D05B-FC29-CC73-58EE3D32CED0}"/>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5" name="Footer Placeholder 4">
            <a:extLst>
              <a:ext uri="{FF2B5EF4-FFF2-40B4-BE49-F238E27FC236}">
                <a16:creationId xmlns:a16="http://schemas.microsoft.com/office/drawing/2014/main" id="{F9B25872-5A04-7742-B28E-5C1E6D2AF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900D5A-919A-5EC4-C2D4-5F113F2E6E50}"/>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334902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EFD4-5FD0-D866-41FC-4C9813904D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442E9-0730-EDDA-39D5-DBCB0D684D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31DD19-D02F-8708-01A8-DF2739C4C587}"/>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5" name="Footer Placeholder 4">
            <a:extLst>
              <a:ext uri="{FF2B5EF4-FFF2-40B4-BE49-F238E27FC236}">
                <a16:creationId xmlns:a16="http://schemas.microsoft.com/office/drawing/2014/main" id="{C31C60D8-9EC1-7612-030A-62BA1587F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EE767-4010-A559-957B-E6F287E52936}"/>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290206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DE4DA-9C25-D2C0-C25D-760DBBDDFC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368A92-53EB-1E96-EF94-B22C7E901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56E10-EE1F-F753-051F-86D5D0D51778}"/>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5" name="Footer Placeholder 4">
            <a:extLst>
              <a:ext uri="{FF2B5EF4-FFF2-40B4-BE49-F238E27FC236}">
                <a16:creationId xmlns:a16="http://schemas.microsoft.com/office/drawing/2014/main" id="{230D5A85-8B6A-BDC0-8734-10CD64F7B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96BF8-40C4-0086-02ED-F4145D49E864}"/>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131265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5293-434D-62E7-30FB-DAC4A98F05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BFD960-7336-4085-21CC-8B83F8BEB6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70787-9103-A110-C61F-3DD4792741C7}"/>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5" name="Footer Placeholder 4">
            <a:extLst>
              <a:ext uri="{FF2B5EF4-FFF2-40B4-BE49-F238E27FC236}">
                <a16:creationId xmlns:a16="http://schemas.microsoft.com/office/drawing/2014/main" id="{A3A7C0B1-ACEE-AF72-369C-539470505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C92C0-F5DA-13BA-F3E4-0365499295D4}"/>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27932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D35A-15ED-960A-0A7D-CBBD40D32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C0F731-234F-FC1B-8598-77A396AD3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B577A-4C26-00D9-E6A5-8F21B0299576}"/>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5" name="Footer Placeholder 4">
            <a:extLst>
              <a:ext uri="{FF2B5EF4-FFF2-40B4-BE49-F238E27FC236}">
                <a16:creationId xmlns:a16="http://schemas.microsoft.com/office/drawing/2014/main" id="{0B3693FA-ECE2-3496-27CE-61158B501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5BF6E-73D4-C407-BD76-F26AD5FFD039}"/>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59973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9B72-AC6C-FA05-FA9F-69F19B47D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C2ADF7-3F45-6E97-7E2B-A06BBCB55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99919C-3352-08D0-1AAB-38955D0358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BC481A-2697-9FF7-F514-B5C7F6B60DFA}"/>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6" name="Footer Placeholder 5">
            <a:extLst>
              <a:ext uri="{FF2B5EF4-FFF2-40B4-BE49-F238E27FC236}">
                <a16:creationId xmlns:a16="http://schemas.microsoft.com/office/drawing/2014/main" id="{C05C7DD2-BEA0-3C31-3BE7-947CCEAD6E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B5FFDD-58D4-B343-8D11-82F5510A62A4}"/>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374909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141-6824-5699-60CD-5D7AE9029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90F4C5-6C18-BE11-EB3A-D701F8BD7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56641-19FD-B5FC-73F9-2BE369826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28684-A656-CFFF-C71E-14F33D27A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6339C-C319-C051-8B13-0FFDB51BD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EEAD4-68BC-DED6-B0ED-A4EEB07FD3BF}"/>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8" name="Footer Placeholder 7">
            <a:extLst>
              <a:ext uri="{FF2B5EF4-FFF2-40B4-BE49-F238E27FC236}">
                <a16:creationId xmlns:a16="http://schemas.microsoft.com/office/drawing/2014/main" id="{350E274B-EEF6-DA62-D0BD-BB26BCC379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94DEEE-18F5-0454-026F-7C93F828D4DC}"/>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113628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1CA2-A738-BFD3-8097-81D6778B5F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A6CE97-AD64-0FEE-C6CA-8D4FF37AEDAD}"/>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4" name="Footer Placeholder 3">
            <a:extLst>
              <a:ext uri="{FF2B5EF4-FFF2-40B4-BE49-F238E27FC236}">
                <a16:creationId xmlns:a16="http://schemas.microsoft.com/office/drawing/2014/main" id="{DD5AAA80-FEFE-E413-D8FB-78C4040606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23E951-717A-CE0D-D05F-C5BA0F419A16}"/>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215437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38CB5-B1F7-D14A-3C66-460A0F75CAC7}"/>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3" name="Footer Placeholder 2">
            <a:extLst>
              <a:ext uri="{FF2B5EF4-FFF2-40B4-BE49-F238E27FC236}">
                <a16:creationId xmlns:a16="http://schemas.microsoft.com/office/drawing/2014/main" id="{F4A0B281-F2C4-4FFA-E3C3-34DD36E3D2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A2B472-C5A9-2684-A3A7-F30878683840}"/>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240209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A8D7-E7AA-F124-24EF-729183F1D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A7C69F-B2EC-76AC-3BE1-ACCA8C8F4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56E5F4-8364-BC7B-9EB6-9F333DA11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61BD2-0A2B-9D03-1755-8560050EBB50}"/>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6" name="Footer Placeholder 5">
            <a:extLst>
              <a:ext uri="{FF2B5EF4-FFF2-40B4-BE49-F238E27FC236}">
                <a16:creationId xmlns:a16="http://schemas.microsoft.com/office/drawing/2014/main" id="{CC3F0C21-9F2E-589F-FBA5-1DB6BC0A1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3A3F0-769F-B532-CAD9-29A66AED8CA0}"/>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3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D3BD-F67E-B9B0-4E9C-A1A28F65F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A025CB-640A-6860-5EBA-12189A801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6B67A0-B763-5F57-B1E0-45A6C390C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73214-7A05-A93E-5E55-2C5A0B149C79}"/>
              </a:ext>
            </a:extLst>
          </p:cNvPr>
          <p:cNvSpPr>
            <a:spLocks noGrp="1"/>
          </p:cNvSpPr>
          <p:nvPr>
            <p:ph type="dt" sz="half" idx="10"/>
          </p:nvPr>
        </p:nvSpPr>
        <p:spPr/>
        <p:txBody>
          <a:bodyPr/>
          <a:lstStyle/>
          <a:p>
            <a:fld id="{A530489C-F94D-4D84-B1A4-7837E98ACA07}" type="datetimeFigureOut">
              <a:rPr lang="en-IN" smtClean="0"/>
              <a:t>21-11-2024</a:t>
            </a:fld>
            <a:endParaRPr lang="en-IN"/>
          </a:p>
        </p:txBody>
      </p:sp>
      <p:sp>
        <p:nvSpPr>
          <p:cNvPr id="6" name="Footer Placeholder 5">
            <a:extLst>
              <a:ext uri="{FF2B5EF4-FFF2-40B4-BE49-F238E27FC236}">
                <a16:creationId xmlns:a16="http://schemas.microsoft.com/office/drawing/2014/main" id="{3801EDE2-1641-0C9A-6BB5-0184EA36B5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B9846-E5D4-1311-F0CF-06E06A104448}"/>
              </a:ext>
            </a:extLst>
          </p:cNvPr>
          <p:cNvSpPr>
            <a:spLocks noGrp="1"/>
          </p:cNvSpPr>
          <p:nvPr>
            <p:ph type="sldNum" sz="quarter" idx="12"/>
          </p:nvPr>
        </p:nvSpPr>
        <p:spPr/>
        <p:txBody>
          <a:bodyPr/>
          <a:lstStyle/>
          <a:p>
            <a:fld id="{49068D4C-9117-43E2-A800-0AC492E764CA}" type="slidenum">
              <a:rPr lang="en-IN" smtClean="0"/>
              <a:t>‹#›</a:t>
            </a:fld>
            <a:endParaRPr lang="en-IN"/>
          </a:p>
        </p:txBody>
      </p:sp>
    </p:spTree>
    <p:extLst>
      <p:ext uri="{BB962C8B-B14F-4D97-AF65-F5344CB8AC3E}">
        <p14:creationId xmlns:p14="http://schemas.microsoft.com/office/powerpoint/2010/main" val="229735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6B186-7BA0-5205-D9C5-B1FAE2619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93C502-ECCF-CD9D-B903-EF1E3CE7D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03E72-F095-4073-F68D-17734EE38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0489C-F94D-4D84-B1A4-7837E98ACA07}" type="datetimeFigureOut">
              <a:rPr lang="en-IN" smtClean="0"/>
              <a:t>21-11-2024</a:t>
            </a:fld>
            <a:endParaRPr lang="en-IN"/>
          </a:p>
        </p:txBody>
      </p:sp>
      <p:sp>
        <p:nvSpPr>
          <p:cNvPr id="5" name="Footer Placeholder 4">
            <a:extLst>
              <a:ext uri="{FF2B5EF4-FFF2-40B4-BE49-F238E27FC236}">
                <a16:creationId xmlns:a16="http://schemas.microsoft.com/office/drawing/2014/main" id="{C964A272-B5A0-039C-5615-48000B47D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CEE247-C2E3-22E6-D1F7-A9CA55C37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68D4C-9117-43E2-A800-0AC492E764CA}" type="slidenum">
              <a:rPr lang="en-IN" smtClean="0"/>
              <a:t>‹#›</a:t>
            </a:fld>
            <a:endParaRPr lang="en-IN"/>
          </a:p>
        </p:txBody>
      </p:sp>
    </p:spTree>
    <p:extLst>
      <p:ext uri="{BB962C8B-B14F-4D97-AF65-F5344CB8AC3E}">
        <p14:creationId xmlns:p14="http://schemas.microsoft.com/office/powerpoint/2010/main" val="650000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0">
              <a:schemeClr val="accent1">
                <a:lumMod val="5000"/>
                <a:lumOff val="95000"/>
              </a:schemeClr>
            </a:gs>
            <a:gs pos="0">
              <a:schemeClr val="accent2">
                <a:lumMod val="60000"/>
                <a:lumOff val="40000"/>
              </a:schemeClr>
            </a:gs>
            <a:gs pos="50000">
              <a:schemeClr val="bg1">
                <a:lumMod val="95000"/>
              </a:schemeClr>
            </a:gs>
            <a:gs pos="96639">
              <a:schemeClr val="accent6">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35070C-E23D-590F-4B5C-B0323A2F5337}"/>
              </a:ext>
            </a:extLst>
          </p:cNvPr>
          <p:cNvSpPr txBox="1"/>
          <p:nvPr/>
        </p:nvSpPr>
        <p:spPr>
          <a:xfrm>
            <a:off x="7051984" y="2176139"/>
            <a:ext cx="5370024" cy="1077975"/>
          </a:xfrm>
          <a:prstGeom prst="rect">
            <a:avLst/>
          </a:prstGeom>
          <a:noFill/>
        </p:spPr>
        <p:txBody>
          <a:bodyPr wrap="square">
            <a:spAutoFit/>
          </a:bodyPr>
          <a:lstStyle/>
          <a:p>
            <a:r>
              <a:rPr lang="en-US" sz="3200" b="1" dirty="0">
                <a:solidFill>
                  <a:schemeClr val="accent2">
                    <a:lumMod val="50000"/>
                  </a:schemeClr>
                </a:solidFill>
              </a:rPr>
              <a:t>INDIA GENERAL ELECTION RESULT ANALYSIS 2024</a:t>
            </a:r>
            <a:endParaRPr lang="en-IN" sz="3200" b="1" dirty="0">
              <a:solidFill>
                <a:schemeClr val="accent2">
                  <a:lumMod val="50000"/>
                </a:schemeClr>
              </a:solidFill>
            </a:endParaRPr>
          </a:p>
        </p:txBody>
      </p:sp>
      <p:pic>
        <p:nvPicPr>
          <p:cNvPr id="1030" name="Picture 6" descr="Free Politics PowerPoint Templates And Google Slides">
            <a:extLst>
              <a:ext uri="{FF2B5EF4-FFF2-40B4-BE49-F238E27FC236}">
                <a16:creationId xmlns:a16="http://schemas.microsoft.com/office/drawing/2014/main" id="{7F85757D-C523-6BB4-EF5D-5FAE740D28C4}"/>
              </a:ext>
            </a:extLst>
          </p:cNvPr>
          <p:cNvPicPr>
            <a:picLocks noChangeAspect="1" noChangeArrowheads="1"/>
          </p:cNvPicPr>
          <p:nvPr/>
        </p:nvPicPr>
        <p:blipFill rotWithShape="1">
          <a:blip r:embed="rId3">
            <a:alphaModFix amt="94000"/>
            <a:extLst>
              <a:ext uri="{28A0092B-C50C-407E-A947-70E740481C1C}">
                <a14:useLocalDpi xmlns:a14="http://schemas.microsoft.com/office/drawing/2010/main" val="0"/>
              </a:ext>
            </a:extLst>
          </a:blip>
          <a:srcRect l="4351" t="2935" r="43109" b="3411"/>
          <a:stretch/>
        </p:blipFill>
        <p:spPr bwMode="auto">
          <a:xfrm>
            <a:off x="381833" y="290164"/>
            <a:ext cx="6149038" cy="6384033"/>
          </a:xfrm>
          <a:prstGeom prst="rect">
            <a:avLst/>
          </a:prstGeom>
          <a:noFill/>
          <a:ln>
            <a:gradFill>
              <a:gsLst>
                <a:gs pos="0">
                  <a:schemeClr val="accent2">
                    <a:lumMod val="60000"/>
                    <a:lumOff val="40000"/>
                  </a:schemeClr>
                </a:gs>
                <a:gs pos="47000">
                  <a:schemeClr val="bg1"/>
                </a:gs>
                <a:gs pos="89000">
                  <a:schemeClr val="accent6">
                    <a:lumMod val="60000"/>
                    <a:lumOff val="40000"/>
                  </a:schemeClr>
                </a:gs>
                <a:gs pos="100000">
                  <a:schemeClr val="accent1">
                    <a:lumMod val="30000"/>
                    <a:lumOff val="70000"/>
                  </a:schemeClr>
                </a:gs>
              </a:gsLst>
              <a:lin ang="5400000" scaled="1"/>
            </a:gradFill>
          </a:ln>
          <a:extLst>
            <a:ext uri="{909E8E84-426E-40DD-AFC4-6F175D3DCCD1}">
              <a14:hiddenFill xmlns:a14="http://schemas.microsoft.com/office/drawing/2010/main">
                <a:solidFill>
                  <a:srgbClr val="FFFFFF"/>
                </a:solidFill>
              </a14:hiddenFill>
            </a:ext>
          </a:extLst>
        </p:spPr>
      </p:pic>
      <p:pic>
        <p:nvPicPr>
          <p:cNvPr id="1032" name="Picture 8" descr="Lok Sabha Election: पोलिंग बूथ तक डोली में लाए जाएंगे ये मतदाता -  NEWSLIVE24x7">
            <a:extLst>
              <a:ext uri="{FF2B5EF4-FFF2-40B4-BE49-F238E27FC236}">
                <a16:creationId xmlns:a16="http://schemas.microsoft.com/office/drawing/2014/main" id="{B7AFB3A6-E0C2-C851-1F64-9CC4686951CF}"/>
              </a:ext>
            </a:extLst>
          </p:cNvPr>
          <p:cNvPicPr>
            <a:picLocks noChangeAspect="1" noChangeArrowheads="1"/>
          </p:cNvPicPr>
          <p:nvPr/>
        </p:nvPicPr>
        <p:blipFill rotWithShape="1">
          <a:blip r:embed="rId4">
            <a:alphaModFix amt="77000"/>
            <a:extLst>
              <a:ext uri="{28A0092B-C50C-407E-A947-70E740481C1C}">
                <a14:useLocalDpi xmlns:a14="http://schemas.microsoft.com/office/drawing/2010/main" val="0"/>
              </a:ext>
            </a:extLst>
          </a:blip>
          <a:srcRect l="16858" t="6241" r="14042" b="9432"/>
          <a:stretch/>
        </p:blipFill>
        <p:spPr bwMode="auto">
          <a:xfrm>
            <a:off x="8747470" y="626674"/>
            <a:ext cx="1411356" cy="1291774"/>
          </a:xfrm>
          <a:prstGeom prst="rect">
            <a:avLst/>
          </a:prstGeom>
          <a:gradFill flip="none" rotWithShape="1">
            <a:gsLst>
              <a:gs pos="0">
                <a:schemeClr val="accent2">
                  <a:lumMod val="0"/>
                </a:schemeClr>
              </a:gs>
              <a:gs pos="0">
                <a:schemeClr val="accent1">
                  <a:lumMod val="5000"/>
                  <a:lumOff val="95000"/>
                </a:schemeClr>
              </a:gs>
              <a:gs pos="0">
                <a:schemeClr val="accent2">
                  <a:lumMod val="60000"/>
                  <a:lumOff val="40000"/>
                  <a:alpha val="25000"/>
                </a:schemeClr>
              </a:gs>
              <a:gs pos="37500">
                <a:srgbClr val="F3E5DB"/>
              </a:gs>
              <a:gs pos="25000">
                <a:srgbClr val="F3D7C3"/>
              </a:gs>
              <a:gs pos="0">
                <a:srgbClr val="F4BB94"/>
              </a:gs>
              <a:gs pos="50000">
                <a:schemeClr val="bg1">
                  <a:lumMod val="95000"/>
                </a:schemeClr>
              </a:gs>
              <a:gs pos="96639">
                <a:schemeClr val="accent6">
                  <a:lumMod val="60000"/>
                  <a:lumOff val="40000"/>
                </a:schemeClr>
              </a:gs>
              <a:gs pos="100000">
                <a:schemeClr val="accent6">
                  <a:lumMod val="60000"/>
                  <a:lumOff val="40000"/>
                </a:schemeClr>
              </a:gs>
            </a:gsLst>
            <a:lin ang="2700000" scaled="1"/>
            <a:tileRect/>
          </a:gradFill>
        </p:spPr>
      </p:pic>
      <p:sp>
        <p:nvSpPr>
          <p:cNvPr id="9" name="Rectangle 8">
            <a:extLst>
              <a:ext uri="{FF2B5EF4-FFF2-40B4-BE49-F238E27FC236}">
                <a16:creationId xmlns:a16="http://schemas.microsoft.com/office/drawing/2014/main" id="{380588D3-A56F-8518-F337-46E0E369BE8C}"/>
              </a:ext>
            </a:extLst>
          </p:cNvPr>
          <p:cNvSpPr/>
          <p:nvPr/>
        </p:nvSpPr>
        <p:spPr>
          <a:xfrm>
            <a:off x="8819766" y="3603887"/>
            <a:ext cx="3283248" cy="553075"/>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200" b="1" dirty="0">
                <a:solidFill>
                  <a:schemeClr val="tx1"/>
                </a:solidFill>
                <a:latin typeface="Malgun Gothic" panose="020B0503020000020004" pitchFamily="34" charset="-127"/>
                <a:ea typeface="Malgun Gothic" panose="020B0503020000020004" pitchFamily="34" charset="-127"/>
                <a:cs typeface="Calibri Light" panose="020F0302020204030204" pitchFamily="34" charset="0"/>
              </a:rPr>
              <a:t>by </a:t>
            </a:r>
            <a:r>
              <a:rPr lang="en-US" sz="1200" b="1" dirty="0" err="1">
                <a:solidFill>
                  <a:schemeClr val="tx1"/>
                </a:solidFill>
                <a:latin typeface="Malgun Gothic" panose="020B0503020000020004" pitchFamily="34" charset="-127"/>
                <a:ea typeface="Malgun Gothic" panose="020B0503020000020004" pitchFamily="34" charset="-127"/>
                <a:cs typeface="Calibri Light" panose="020F0302020204030204" pitchFamily="34" charset="0"/>
              </a:rPr>
              <a:t>Snehal</a:t>
            </a:r>
            <a:r>
              <a:rPr lang="en-US" sz="1200" b="1" dirty="0">
                <a:solidFill>
                  <a:schemeClr val="tx1"/>
                </a:solidFill>
                <a:latin typeface="Malgun Gothic" panose="020B0503020000020004" pitchFamily="34" charset="-127"/>
                <a:ea typeface="Malgun Gothic" panose="020B0503020000020004" pitchFamily="34" charset="-127"/>
                <a:cs typeface="Calibri Light" panose="020F0302020204030204" pitchFamily="34" charset="0"/>
              </a:rPr>
              <a:t> </a:t>
            </a:r>
            <a:r>
              <a:rPr lang="en-US" sz="1200" b="1" dirty="0" err="1">
                <a:solidFill>
                  <a:schemeClr val="tx1"/>
                </a:solidFill>
                <a:latin typeface="Malgun Gothic" panose="020B0503020000020004" pitchFamily="34" charset="-127"/>
                <a:ea typeface="Malgun Gothic" panose="020B0503020000020004" pitchFamily="34" charset="-127"/>
                <a:cs typeface="Calibri Light" panose="020F0302020204030204" pitchFamily="34" charset="0"/>
              </a:rPr>
              <a:t>Ahirrao</a:t>
            </a:r>
            <a:endParaRPr lang="en-US" sz="1200" b="1" dirty="0">
              <a:solidFill>
                <a:schemeClr val="tx1"/>
              </a:solidFill>
              <a:latin typeface="Malgun Gothic" panose="020B0503020000020004" pitchFamily="34" charset="-127"/>
              <a:ea typeface="Malgun Gothic" panose="020B0503020000020004" pitchFamily="34" charset="-127"/>
              <a:cs typeface="Calibri Light" panose="020F0302020204030204" pitchFamily="34" charset="0"/>
            </a:endParaRPr>
          </a:p>
          <a:p>
            <a:r>
              <a:rPr lang="en-US" sz="1200" b="1" dirty="0">
                <a:solidFill>
                  <a:schemeClr val="tx1"/>
                </a:solidFill>
                <a:latin typeface="Malgun Gothic" panose="020B0503020000020004" pitchFamily="34" charset="-127"/>
                <a:ea typeface="Malgun Gothic" panose="020B0503020000020004" pitchFamily="34" charset="-127"/>
                <a:cs typeface="Calibri Light" panose="020F0302020204030204" pitchFamily="34" charset="0"/>
              </a:rPr>
              <a:t>                  </a:t>
            </a:r>
          </a:p>
        </p:txBody>
      </p:sp>
    </p:spTree>
    <p:extLst>
      <p:ext uri="{BB962C8B-B14F-4D97-AF65-F5344CB8AC3E}">
        <p14:creationId xmlns:p14="http://schemas.microsoft.com/office/powerpoint/2010/main" val="63248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C7FC29-BAEC-EC68-E7B5-C069BE5011B1}"/>
              </a:ext>
            </a:extLst>
          </p:cNvPr>
          <p:cNvSpPr txBox="1"/>
          <p:nvPr/>
        </p:nvSpPr>
        <p:spPr>
          <a:xfrm>
            <a:off x="424329" y="173276"/>
            <a:ext cx="8163859"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2.What are the total number of seats available for elections in each state?</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3" name="Picture 2">
            <a:extLst>
              <a:ext uri="{FF2B5EF4-FFF2-40B4-BE49-F238E27FC236}">
                <a16:creationId xmlns:a16="http://schemas.microsoft.com/office/drawing/2014/main" id="{E4B04147-67BB-E2B3-C4E3-65E0962E2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71" y="1034403"/>
            <a:ext cx="8163859" cy="1966295"/>
          </a:xfrm>
          <a:prstGeom prst="rect">
            <a:avLst/>
          </a:prstGeom>
        </p:spPr>
      </p:pic>
      <p:pic>
        <p:nvPicPr>
          <p:cNvPr id="5" name="Picture 4">
            <a:extLst>
              <a:ext uri="{FF2B5EF4-FFF2-40B4-BE49-F238E27FC236}">
                <a16:creationId xmlns:a16="http://schemas.microsoft.com/office/drawing/2014/main" id="{490908A5-A329-7E30-09FA-CEC388684ABE}"/>
              </a:ext>
            </a:extLst>
          </p:cNvPr>
          <p:cNvPicPr>
            <a:picLocks noChangeAspect="1"/>
          </p:cNvPicPr>
          <p:nvPr/>
        </p:nvPicPr>
        <p:blipFill>
          <a:blip r:embed="rId4">
            <a:extLst>
              <a:ext uri="{28A0092B-C50C-407E-A947-70E740481C1C}">
                <a14:useLocalDpi xmlns:a14="http://schemas.microsoft.com/office/drawing/2010/main" val="0"/>
              </a:ext>
            </a:extLst>
          </a:blip>
          <a:srcRect l="3608" t="2546" r="8982" b="3073"/>
          <a:stretch/>
        </p:blipFill>
        <p:spPr>
          <a:xfrm>
            <a:off x="8719671" y="259976"/>
            <a:ext cx="3185458" cy="6424748"/>
          </a:xfrm>
          <a:prstGeom prst="rect">
            <a:avLst/>
          </a:prstGeom>
        </p:spPr>
      </p:pic>
    </p:spTree>
    <p:extLst>
      <p:ext uri="{BB962C8B-B14F-4D97-AF65-F5344CB8AC3E}">
        <p14:creationId xmlns:p14="http://schemas.microsoft.com/office/powerpoint/2010/main" val="407505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961AD7-322E-8391-84E0-1EB1E4A6979B}"/>
              </a:ext>
            </a:extLst>
          </p:cNvPr>
          <p:cNvSpPr txBox="1"/>
          <p:nvPr/>
        </p:nvSpPr>
        <p:spPr>
          <a:xfrm>
            <a:off x="687295" y="323334"/>
            <a:ext cx="6096000"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3.Total Seats Won by NDA Alliance.</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11" name="Picture 10">
            <a:extLst>
              <a:ext uri="{FF2B5EF4-FFF2-40B4-BE49-F238E27FC236}">
                <a16:creationId xmlns:a16="http://schemas.microsoft.com/office/drawing/2014/main" id="{F3362822-5FF5-C775-2548-47070AE7F149}"/>
              </a:ext>
            </a:extLst>
          </p:cNvPr>
          <p:cNvPicPr>
            <a:picLocks noChangeAspect="1"/>
          </p:cNvPicPr>
          <p:nvPr/>
        </p:nvPicPr>
        <p:blipFill>
          <a:blip r:embed="rId3">
            <a:extLst>
              <a:ext uri="{28A0092B-C50C-407E-A947-70E740481C1C}">
                <a14:useLocalDpi xmlns:a14="http://schemas.microsoft.com/office/drawing/2010/main" val="0"/>
              </a:ext>
            </a:extLst>
          </a:blip>
          <a:srcRect l="5332" t="2266" r="5896" b="2222"/>
          <a:stretch/>
        </p:blipFill>
        <p:spPr>
          <a:xfrm>
            <a:off x="2079812" y="842269"/>
            <a:ext cx="6436659" cy="5598872"/>
          </a:xfrm>
          <a:prstGeom prst="rect">
            <a:avLst/>
          </a:prstGeom>
        </p:spPr>
      </p:pic>
    </p:spTree>
    <p:extLst>
      <p:ext uri="{BB962C8B-B14F-4D97-AF65-F5344CB8AC3E}">
        <p14:creationId xmlns:p14="http://schemas.microsoft.com/office/powerpoint/2010/main" val="1195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E15EB-F836-CD7E-2CFD-576661ED1ADC}"/>
              </a:ext>
            </a:extLst>
          </p:cNvPr>
          <p:cNvSpPr txBox="1"/>
          <p:nvPr/>
        </p:nvSpPr>
        <p:spPr>
          <a:xfrm>
            <a:off x="741082" y="323334"/>
            <a:ext cx="4350871"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4.Seats Won by NDA Alliance Parties.</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D9476133-7002-C8FA-3BD7-5E3BCD084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20" y="980142"/>
            <a:ext cx="5398741" cy="4805082"/>
          </a:xfrm>
          <a:prstGeom prst="rect">
            <a:avLst/>
          </a:prstGeom>
        </p:spPr>
      </p:pic>
      <p:pic>
        <p:nvPicPr>
          <p:cNvPr id="7" name="Picture 6">
            <a:extLst>
              <a:ext uri="{FF2B5EF4-FFF2-40B4-BE49-F238E27FC236}">
                <a16:creationId xmlns:a16="http://schemas.microsoft.com/office/drawing/2014/main" id="{ACE81CA9-968C-42E8-4D82-5C562FA909A5}"/>
              </a:ext>
            </a:extLst>
          </p:cNvPr>
          <p:cNvPicPr>
            <a:picLocks noChangeAspect="1"/>
          </p:cNvPicPr>
          <p:nvPr/>
        </p:nvPicPr>
        <p:blipFill>
          <a:blip r:embed="rId4">
            <a:extLst>
              <a:ext uri="{28A0092B-C50C-407E-A947-70E740481C1C}">
                <a14:useLocalDpi xmlns:a14="http://schemas.microsoft.com/office/drawing/2010/main" val="0"/>
              </a:ext>
            </a:extLst>
          </a:blip>
          <a:srcRect l="3571" t="4448" r="5856" b="2060"/>
          <a:stretch/>
        </p:blipFill>
        <p:spPr>
          <a:xfrm>
            <a:off x="6359541" y="980142"/>
            <a:ext cx="5491521" cy="4805081"/>
          </a:xfrm>
          <a:prstGeom prst="rect">
            <a:avLst/>
          </a:prstGeom>
        </p:spPr>
      </p:pic>
    </p:spTree>
    <p:extLst>
      <p:ext uri="{BB962C8B-B14F-4D97-AF65-F5344CB8AC3E}">
        <p14:creationId xmlns:p14="http://schemas.microsoft.com/office/powerpoint/2010/main" val="387539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5DEF3F-3AC7-D6E5-7310-2D2AAB0FD9E1}"/>
              </a:ext>
            </a:extLst>
          </p:cNvPr>
          <p:cNvSpPr txBox="1"/>
          <p:nvPr/>
        </p:nvSpPr>
        <p:spPr>
          <a:xfrm>
            <a:off x="400423" y="458711"/>
            <a:ext cx="10775577"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5.Total Seats Won by I.N.D.I.A. Alliance - </a:t>
            </a:r>
            <a:r>
              <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Indian National Developmental Inclusive Alliance (I.N.D.I.A)</a:t>
            </a:r>
          </a:p>
        </p:txBody>
      </p:sp>
      <p:pic>
        <p:nvPicPr>
          <p:cNvPr id="5" name="Picture 4">
            <a:extLst>
              <a:ext uri="{FF2B5EF4-FFF2-40B4-BE49-F238E27FC236}">
                <a16:creationId xmlns:a16="http://schemas.microsoft.com/office/drawing/2014/main" id="{7670CF78-B372-284B-9CA6-46FD7AD1F44F}"/>
              </a:ext>
            </a:extLst>
          </p:cNvPr>
          <p:cNvPicPr>
            <a:picLocks noChangeAspect="1"/>
          </p:cNvPicPr>
          <p:nvPr/>
        </p:nvPicPr>
        <p:blipFill>
          <a:blip r:embed="rId3">
            <a:extLst>
              <a:ext uri="{28A0092B-C50C-407E-A947-70E740481C1C}">
                <a14:useLocalDpi xmlns:a14="http://schemas.microsoft.com/office/drawing/2010/main" val="0"/>
              </a:ext>
            </a:extLst>
          </a:blip>
          <a:srcRect l="1135" r="2783"/>
          <a:stretch/>
        </p:blipFill>
        <p:spPr>
          <a:xfrm>
            <a:off x="1966259" y="1045882"/>
            <a:ext cx="6638961" cy="5441576"/>
          </a:xfrm>
          <a:prstGeom prst="rect">
            <a:avLst/>
          </a:prstGeom>
        </p:spPr>
      </p:pic>
    </p:spTree>
    <p:extLst>
      <p:ext uri="{BB962C8B-B14F-4D97-AF65-F5344CB8AC3E}">
        <p14:creationId xmlns:p14="http://schemas.microsoft.com/office/powerpoint/2010/main" val="31650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5ED37-F3A9-2F45-314C-9C72D4619E8B}"/>
              </a:ext>
            </a:extLst>
          </p:cNvPr>
          <p:cNvSpPr txBox="1"/>
          <p:nvPr/>
        </p:nvSpPr>
        <p:spPr>
          <a:xfrm>
            <a:off x="728759" y="294012"/>
            <a:ext cx="4714683"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6.Seats Won by I.N.D.I.A. Alliance Parties.</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4" name="Picture 3">
            <a:extLst>
              <a:ext uri="{FF2B5EF4-FFF2-40B4-BE49-F238E27FC236}">
                <a16:creationId xmlns:a16="http://schemas.microsoft.com/office/drawing/2014/main" id="{6FFEC180-6527-3AB4-241D-05F03B275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24" y="1127185"/>
            <a:ext cx="5667991" cy="4773284"/>
          </a:xfrm>
          <a:prstGeom prst="rect">
            <a:avLst/>
          </a:prstGeom>
        </p:spPr>
      </p:pic>
      <p:pic>
        <p:nvPicPr>
          <p:cNvPr id="6" name="Picture 5">
            <a:extLst>
              <a:ext uri="{FF2B5EF4-FFF2-40B4-BE49-F238E27FC236}">
                <a16:creationId xmlns:a16="http://schemas.microsoft.com/office/drawing/2014/main" id="{28D97F41-326B-7CF9-BF70-B3C4C52FD5FA}"/>
              </a:ext>
            </a:extLst>
          </p:cNvPr>
          <p:cNvPicPr>
            <a:picLocks noChangeAspect="1"/>
          </p:cNvPicPr>
          <p:nvPr/>
        </p:nvPicPr>
        <p:blipFill>
          <a:blip r:embed="rId4">
            <a:extLst>
              <a:ext uri="{28A0092B-C50C-407E-A947-70E740481C1C}">
                <a14:useLocalDpi xmlns:a14="http://schemas.microsoft.com/office/drawing/2010/main" val="0"/>
              </a:ext>
            </a:extLst>
          </a:blip>
          <a:srcRect r="4591" b="3029"/>
          <a:stretch/>
        </p:blipFill>
        <p:spPr>
          <a:xfrm>
            <a:off x="6545643" y="1127185"/>
            <a:ext cx="4822921" cy="4773284"/>
          </a:xfrm>
          <a:prstGeom prst="rect">
            <a:avLst/>
          </a:prstGeom>
        </p:spPr>
      </p:pic>
    </p:spTree>
    <p:extLst>
      <p:ext uri="{BB962C8B-B14F-4D97-AF65-F5344CB8AC3E}">
        <p14:creationId xmlns:p14="http://schemas.microsoft.com/office/powerpoint/2010/main" val="13607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7917DA-2A00-A67B-DBF3-465A49212097}"/>
              </a:ext>
            </a:extLst>
          </p:cNvPr>
          <p:cNvSpPr txBox="1"/>
          <p:nvPr/>
        </p:nvSpPr>
        <p:spPr>
          <a:xfrm>
            <a:off x="258791" y="248575"/>
            <a:ext cx="11231593"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7.Add new column field in table </a:t>
            </a:r>
            <a:r>
              <a:rPr lang="en-US" sz="2000" b="1" dirty="0" err="1">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partywise_results</a:t>
            </a:r>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 to get the party Allianz as NDA, I.N.D.I.A and OTHER.</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7C0EE6A9-6723-4521-C69A-9405BF7135E7}"/>
              </a:ext>
            </a:extLst>
          </p:cNvPr>
          <p:cNvPicPr>
            <a:picLocks noChangeAspect="1"/>
          </p:cNvPicPr>
          <p:nvPr/>
        </p:nvPicPr>
        <p:blipFill>
          <a:blip r:embed="rId3">
            <a:extLst>
              <a:ext uri="{28A0092B-C50C-407E-A947-70E740481C1C}">
                <a14:useLocalDpi xmlns:a14="http://schemas.microsoft.com/office/drawing/2010/main" val="0"/>
              </a:ext>
            </a:extLst>
          </a:blip>
          <a:srcRect l="2538"/>
          <a:stretch/>
        </p:blipFill>
        <p:spPr>
          <a:xfrm>
            <a:off x="386858" y="648685"/>
            <a:ext cx="3753704" cy="2945531"/>
          </a:xfrm>
          <a:prstGeom prst="rect">
            <a:avLst/>
          </a:prstGeom>
        </p:spPr>
      </p:pic>
      <p:pic>
        <p:nvPicPr>
          <p:cNvPr id="7" name="Picture 6">
            <a:extLst>
              <a:ext uri="{FF2B5EF4-FFF2-40B4-BE49-F238E27FC236}">
                <a16:creationId xmlns:a16="http://schemas.microsoft.com/office/drawing/2014/main" id="{3148789C-1E4B-9CA4-09B8-0E03EC846F81}"/>
              </a:ext>
            </a:extLst>
          </p:cNvPr>
          <p:cNvPicPr>
            <a:picLocks noChangeAspect="1"/>
          </p:cNvPicPr>
          <p:nvPr/>
        </p:nvPicPr>
        <p:blipFill>
          <a:blip r:embed="rId4">
            <a:extLst>
              <a:ext uri="{28A0092B-C50C-407E-A947-70E740481C1C}">
                <a14:useLocalDpi xmlns:a14="http://schemas.microsoft.com/office/drawing/2010/main" val="0"/>
              </a:ext>
            </a:extLst>
          </a:blip>
          <a:srcRect l="1908" r="6405"/>
          <a:stretch/>
        </p:blipFill>
        <p:spPr>
          <a:xfrm>
            <a:off x="386858" y="3594216"/>
            <a:ext cx="3753704" cy="3108385"/>
          </a:xfrm>
          <a:prstGeom prst="rect">
            <a:avLst/>
          </a:prstGeom>
        </p:spPr>
      </p:pic>
      <p:pic>
        <p:nvPicPr>
          <p:cNvPr id="9" name="Picture 8">
            <a:extLst>
              <a:ext uri="{FF2B5EF4-FFF2-40B4-BE49-F238E27FC236}">
                <a16:creationId xmlns:a16="http://schemas.microsoft.com/office/drawing/2014/main" id="{035070D6-D435-39DA-37A7-6DA798530796}"/>
              </a:ext>
            </a:extLst>
          </p:cNvPr>
          <p:cNvPicPr>
            <a:picLocks noChangeAspect="1"/>
          </p:cNvPicPr>
          <p:nvPr/>
        </p:nvPicPr>
        <p:blipFill>
          <a:blip r:embed="rId5">
            <a:extLst>
              <a:ext uri="{28A0092B-C50C-407E-A947-70E740481C1C}">
                <a14:useLocalDpi xmlns:a14="http://schemas.microsoft.com/office/drawing/2010/main" val="0"/>
              </a:ext>
            </a:extLst>
          </a:blip>
          <a:srcRect l="-1778" t="-13445" r="-1778" b="-1"/>
          <a:stretch/>
        </p:blipFill>
        <p:spPr>
          <a:xfrm>
            <a:off x="5638401" y="748310"/>
            <a:ext cx="3830129" cy="400110"/>
          </a:xfrm>
          <a:prstGeom prst="rect">
            <a:avLst/>
          </a:prstGeom>
        </p:spPr>
      </p:pic>
      <p:pic>
        <p:nvPicPr>
          <p:cNvPr id="11" name="Picture 10">
            <a:extLst>
              <a:ext uri="{FF2B5EF4-FFF2-40B4-BE49-F238E27FC236}">
                <a16:creationId xmlns:a16="http://schemas.microsoft.com/office/drawing/2014/main" id="{2D03CFFF-26A7-B2EA-D580-CE81A6900CA2}"/>
              </a:ext>
            </a:extLst>
          </p:cNvPr>
          <p:cNvPicPr>
            <a:picLocks noChangeAspect="1"/>
          </p:cNvPicPr>
          <p:nvPr/>
        </p:nvPicPr>
        <p:blipFill>
          <a:blip r:embed="rId6">
            <a:extLst>
              <a:ext uri="{28A0092B-C50C-407E-A947-70E740481C1C}">
                <a14:useLocalDpi xmlns:a14="http://schemas.microsoft.com/office/drawing/2010/main" val="0"/>
              </a:ext>
            </a:extLst>
          </a:blip>
          <a:srcRect l="5460" t="2265" r="17225" b="1383"/>
          <a:stretch/>
        </p:blipFill>
        <p:spPr>
          <a:xfrm>
            <a:off x="5704142" y="1148420"/>
            <a:ext cx="3698649" cy="5526225"/>
          </a:xfrm>
          <a:prstGeom prst="rect">
            <a:avLst/>
          </a:prstGeom>
        </p:spPr>
      </p:pic>
    </p:spTree>
    <p:extLst>
      <p:ext uri="{BB962C8B-B14F-4D97-AF65-F5344CB8AC3E}">
        <p14:creationId xmlns:p14="http://schemas.microsoft.com/office/powerpoint/2010/main" val="140635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E93F1-8761-83A6-617F-934202DEB7AC}"/>
              </a:ext>
            </a:extLst>
          </p:cNvPr>
          <p:cNvSpPr txBox="1"/>
          <p:nvPr/>
        </p:nvSpPr>
        <p:spPr>
          <a:xfrm>
            <a:off x="513977" y="154953"/>
            <a:ext cx="9353176"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8.Which party alliance (NDA, I.N.D.I.A, or OTHER) won the most seats across all states?</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7" name="Picture 6">
            <a:extLst>
              <a:ext uri="{FF2B5EF4-FFF2-40B4-BE49-F238E27FC236}">
                <a16:creationId xmlns:a16="http://schemas.microsoft.com/office/drawing/2014/main" id="{45E1B838-4767-B7F2-22FD-C9C41D52657E}"/>
              </a:ext>
            </a:extLst>
          </p:cNvPr>
          <p:cNvPicPr>
            <a:picLocks noChangeAspect="1"/>
          </p:cNvPicPr>
          <p:nvPr/>
        </p:nvPicPr>
        <p:blipFill>
          <a:blip r:embed="rId3">
            <a:extLst>
              <a:ext uri="{28A0092B-C50C-407E-A947-70E740481C1C}">
                <a14:useLocalDpi xmlns:a14="http://schemas.microsoft.com/office/drawing/2010/main" val="0"/>
              </a:ext>
            </a:extLst>
          </a:blip>
          <a:srcRect l="4206" t="9433" r="18483" b="12851"/>
          <a:stretch/>
        </p:blipFill>
        <p:spPr>
          <a:xfrm>
            <a:off x="2372659" y="896471"/>
            <a:ext cx="6245411" cy="4279154"/>
          </a:xfrm>
          <a:prstGeom prst="rect">
            <a:avLst/>
          </a:prstGeom>
        </p:spPr>
      </p:pic>
    </p:spTree>
    <p:extLst>
      <p:ext uri="{BB962C8B-B14F-4D97-AF65-F5344CB8AC3E}">
        <p14:creationId xmlns:p14="http://schemas.microsoft.com/office/powerpoint/2010/main" val="319265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E1944-5699-3C5F-CBD6-B20A491218E9}"/>
              </a:ext>
            </a:extLst>
          </p:cNvPr>
          <p:cNvSpPr txBox="1"/>
          <p:nvPr/>
        </p:nvSpPr>
        <p:spPr>
          <a:xfrm>
            <a:off x="388469" y="164825"/>
            <a:ext cx="11181977" cy="707886"/>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9.Winning candidates </a:t>
            </a:r>
            <a:r>
              <a:rPr lang="en-US" sz="2000" b="1" dirty="0" err="1">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name,their</a:t>
            </a:r>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 party name, their alliance name, total </a:t>
            </a:r>
            <a:r>
              <a:rPr lang="en-US" sz="2000" b="1" dirty="0" err="1">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votes,and</a:t>
            </a:r>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 the margin of victory for a specific state and </a:t>
            </a:r>
            <a:r>
              <a:rPr lang="en-US" sz="2000" b="1" dirty="0" err="1">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constistuency</a:t>
            </a:r>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69B4520D-529A-A068-9E48-3E9D290023C9}"/>
              </a:ext>
            </a:extLst>
          </p:cNvPr>
          <p:cNvPicPr>
            <a:picLocks noChangeAspect="1"/>
          </p:cNvPicPr>
          <p:nvPr/>
        </p:nvPicPr>
        <p:blipFill>
          <a:blip r:embed="rId3">
            <a:extLst>
              <a:ext uri="{28A0092B-C50C-407E-A947-70E740481C1C}">
                <a14:useLocalDpi xmlns:a14="http://schemas.microsoft.com/office/drawing/2010/main" val="0"/>
              </a:ext>
            </a:extLst>
          </a:blip>
          <a:srcRect l="1456" t="2517" r="1275" b="5364"/>
          <a:stretch/>
        </p:blipFill>
        <p:spPr>
          <a:xfrm>
            <a:off x="824752" y="1066436"/>
            <a:ext cx="10267577" cy="4605235"/>
          </a:xfrm>
          <a:prstGeom prst="rect">
            <a:avLst/>
          </a:prstGeom>
        </p:spPr>
      </p:pic>
    </p:spTree>
    <p:extLst>
      <p:ext uri="{BB962C8B-B14F-4D97-AF65-F5344CB8AC3E}">
        <p14:creationId xmlns:p14="http://schemas.microsoft.com/office/powerpoint/2010/main" val="205897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90795-812F-5173-9A66-7FA865B67374}"/>
              </a:ext>
            </a:extLst>
          </p:cNvPr>
          <p:cNvSpPr txBox="1"/>
          <p:nvPr/>
        </p:nvSpPr>
        <p:spPr>
          <a:xfrm>
            <a:off x="472141" y="177818"/>
            <a:ext cx="10924988"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10.What is the distribution of EVM votes Versus Postal votes for candidates in a specific constituency?</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7" name="Picture 6">
            <a:extLst>
              <a:ext uri="{FF2B5EF4-FFF2-40B4-BE49-F238E27FC236}">
                <a16:creationId xmlns:a16="http://schemas.microsoft.com/office/drawing/2014/main" id="{E72333F4-C7F8-CCF0-3129-C34B1FA07BA6}"/>
              </a:ext>
            </a:extLst>
          </p:cNvPr>
          <p:cNvPicPr>
            <a:picLocks noChangeAspect="1"/>
          </p:cNvPicPr>
          <p:nvPr/>
        </p:nvPicPr>
        <p:blipFill>
          <a:blip r:embed="rId3">
            <a:extLst>
              <a:ext uri="{28A0092B-C50C-407E-A947-70E740481C1C}">
                <a14:useLocalDpi xmlns:a14="http://schemas.microsoft.com/office/drawing/2010/main" val="0"/>
              </a:ext>
            </a:extLst>
          </a:blip>
          <a:srcRect l="1422"/>
          <a:stretch/>
        </p:blipFill>
        <p:spPr>
          <a:xfrm>
            <a:off x="292848" y="687295"/>
            <a:ext cx="6179671" cy="2158377"/>
          </a:xfrm>
          <a:prstGeom prst="rect">
            <a:avLst/>
          </a:prstGeom>
        </p:spPr>
      </p:pic>
      <p:pic>
        <p:nvPicPr>
          <p:cNvPr id="9" name="Picture 8">
            <a:extLst>
              <a:ext uri="{FF2B5EF4-FFF2-40B4-BE49-F238E27FC236}">
                <a16:creationId xmlns:a16="http://schemas.microsoft.com/office/drawing/2014/main" id="{947BCE63-2795-A771-32A7-D7E9EE821FB9}"/>
              </a:ext>
            </a:extLst>
          </p:cNvPr>
          <p:cNvPicPr>
            <a:picLocks noChangeAspect="1"/>
          </p:cNvPicPr>
          <p:nvPr/>
        </p:nvPicPr>
        <p:blipFill>
          <a:blip r:embed="rId4">
            <a:extLst>
              <a:ext uri="{28A0092B-C50C-407E-A947-70E740481C1C}">
                <a14:useLocalDpi xmlns:a14="http://schemas.microsoft.com/office/drawing/2010/main" val="0"/>
              </a:ext>
            </a:extLst>
          </a:blip>
          <a:srcRect l="2256" r="4326" b="4836"/>
          <a:stretch/>
        </p:blipFill>
        <p:spPr>
          <a:xfrm>
            <a:off x="6412754" y="1362636"/>
            <a:ext cx="5423958" cy="4858870"/>
          </a:xfrm>
          <a:prstGeom prst="rect">
            <a:avLst/>
          </a:prstGeom>
        </p:spPr>
      </p:pic>
    </p:spTree>
    <p:extLst>
      <p:ext uri="{BB962C8B-B14F-4D97-AF65-F5344CB8AC3E}">
        <p14:creationId xmlns:p14="http://schemas.microsoft.com/office/powerpoint/2010/main" val="42879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95D6A-AB5E-94DA-3CE5-2EDE3061CE02}"/>
              </a:ext>
            </a:extLst>
          </p:cNvPr>
          <p:cNvSpPr txBox="1"/>
          <p:nvPr/>
        </p:nvSpPr>
        <p:spPr>
          <a:xfrm>
            <a:off x="555812" y="243559"/>
            <a:ext cx="9986682" cy="40190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11.Which Parties won the most seats in a State, and how many seats did each party win?</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27D60D0D-B439-9D76-7749-A957FCA3DE18}"/>
              </a:ext>
            </a:extLst>
          </p:cNvPr>
          <p:cNvPicPr>
            <a:picLocks noChangeAspect="1"/>
          </p:cNvPicPr>
          <p:nvPr/>
        </p:nvPicPr>
        <p:blipFill>
          <a:blip r:embed="rId3">
            <a:extLst>
              <a:ext uri="{28A0092B-C50C-407E-A947-70E740481C1C}">
                <a14:useLocalDpi xmlns:a14="http://schemas.microsoft.com/office/drawing/2010/main" val="0"/>
              </a:ext>
            </a:extLst>
          </a:blip>
          <a:srcRect l="1789"/>
          <a:stretch/>
        </p:blipFill>
        <p:spPr>
          <a:xfrm>
            <a:off x="1565837" y="817023"/>
            <a:ext cx="8570257" cy="5548954"/>
          </a:xfrm>
          <a:prstGeom prst="rect">
            <a:avLst/>
          </a:prstGeom>
        </p:spPr>
      </p:pic>
    </p:spTree>
    <p:extLst>
      <p:ext uri="{BB962C8B-B14F-4D97-AF65-F5344CB8AC3E}">
        <p14:creationId xmlns:p14="http://schemas.microsoft.com/office/powerpoint/2010/main" val="342614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3BA81-FCA2-E9A3-2F7D-9E8F75FFB88E}"/>
              </a:ext>
            </a:extLst>
          </p:cNvPr>
          <p:cNvSpPr txBox="1"/>
          <p:nvPr/>
        </p:nvSpPr>
        <p:spPr>
          <a:xfrm>
            <a:off x="1242565" y="289771"/>
            <a:ext cx="2958893" cy="646331"/>
          </a:xfrm>
          <a:prstGeom prst="rect">
            <a:avLst/>
          </a:prstGeom>
          <a:solidFill>
            <a:schemeClr val="accent2">
              <a:lumMod val="20000"/>
              <a:lumOff val="80000"/>
            </a:schemeClr>
          </a:solidFill>
          <a:ln>
            <a:solidFill>
              <a:schemeClr val="tx1"/>
            </a:solidFill>
          </a:ln>
        </p:spPr>
        <p:txBody>
          <a:bodyPr wrap="square" rtlCol="0">
            <a:spAutoFit/>
          </a:bodyPr>
          <a:lstStyle/>
          <a:p>
            <a:r>
              <a:rPr lang="en-US" sz="3600" b="1" dirty="0">
                <a:solidFill>
                  <a:schemeClr val="accent2">
                    <a:lumMod val="50000"/>
                  </a:schemeClr>
                </a:solidFill>
                <a:latin typeface="Arial Rounded MT Bold" panose="020F0704030504030204" pitchFamily="34" charset="0"/>
              </a:rPr>
              <a:t>Introduction</a:t>
            </a:r>
            <a:endParaRPr lang="en-IN" sz="3600" b="1" dirty="0">
              <a:solidFill>
                <a:schemeClr val="accent2">
                  <a:lumMod val="50000"/>
                </a:schemeClr>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95F5CAEF-A2D1-C40C-2E56-B7C543B3F718}"/>
              </a:ext>
            </a:extLst>
          </p:cNvPr>
          <p:cNvSpPr txBox="1"/>
          <p:nvPr/>
        </p:nvSpPr>
        <p:spPr>
          <a:xfrm>
            <a:off x="1057835" y="1589741"/>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3ACE5BF6-742F-20F5-08C9-4D46F37C9702}"/>
              </a:ext>
            </a:extLst>
          </p:cNvPr>
          <p:cNvSpPr txBox="1"/>
          <p:nvPr/>
        </p:nvSpPr>
        <p:spPr>
          <a:xfrm>
            <a:off x="681319" y="1351508"/>
            <a:ext cx="6215528" cy="3416320"/>
          </a:xfrm>
          <a:prstGeom prst="rect">
            <a:avLst/>
          </a:prstGeom>
          <a:noFill/>
        </p:spPr>
        <p:txBody>
          <a:bodyPr wrap="square" rtlCol="0">
            <a:spAutoFit/>
          </a:bodyPr>
          <a:lstStyle/>
          <a:p>
            <a:r>
              <a:rPr lang="en-US" sz="2400" b="1" dirty="0">
                <a:solidFill>
                  <a:schemeClr val="accent6">
                    <a:lumMod val="50000"/>
                  </a:schemeClr>
                </a:solidFill>
                <a:latin typeface="Cambria Math" panose="02040503050406030204" pitchFamily="18" charset="0"/>
                <a:ea typeface="Cambria Math" panose="02040503050406030204" pitchFamily="18" charset="0"/>
              </a:rPr>
              <a:t>The 2024 General Elections in India are an important event in the country’s democracy, showing how politics and public opinion are changing. This project focuses on analyzing the election results using SQL queries and data analysis.  By using SQL for data analysis, this project aims to give a clear picture of the 2024 elections, helping us understand the political landscape and voter behavior better.</a:t>
            </a:r>
            <a:endParaRPr lang="en-IN" sz="2400" b="1" dirty="0">
              <a:solidFill>
                <a:schemeClr val="accent6">
                  <a:lumMod val="50000"/>
                </a:schemeClr>
              </a:solidFill>
              <a:latin typeface="Cambria Math" panose="02040503050406030204" pitchFamily="18" charset="0"/>
              <a:ea typeface="Cambria Math" panose="02040503050406030204" pitchFamily="18" charset="0"/>
            </a:endParaRPr>
          </a:p>
        </p:txBody>
      </p:sp>
      <p:pic>
        <p:nvPicPr>
          <p:cNvPr id="1028" name="Picture 4" descr="Projects Archives - Trivedi Centre for ...">
            <a:extLst>
              <a:ext uri="{FF2B5EF4-FFF2-40B4-BE49-F238E27FC236}">
                <a16:creationId xmlns:a16="http://schemas.microsoft.com/office/drawing/2014/main" id="{45D1C4EE-97E1-4334-DD56-D061F08D7A98}"/>
              </a:ext>
            </a:extLst>
          </p:cNvPr>
          <p:cNvPicPr>
            <a:picLocks noChangeAspect="1" noChangeArrowheads="1"/>
          </p:cNvPicPr>
          <p:nvPr/>
        </p:nvPicPr>
        <p:blipFill>
          <a:blip r:embed="rId3">
            <a:alphaModFix amt="21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4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10579C-0625-B4DE-F314-466967102694}"/>
              </a:ext>
            </a:extLst>
          </p:cNvPr>
          <p:cNvSpPr txBox="1"/>
          <p:nvPr/>
        </p:nvSpPr>
        <p:spPr>
          <a:xfrm>
            <a:off x="430304" y="146897"/>
            <a:ext cx="11211859" cy="707886"/>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12.What is the total number of seats won by each party alliance (NDA, I.N.D.I.A, and OTHER) in each state for </a:t>
            </a:r>
            <a:r>
              <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the India Elections 2024?</a:t>
            </a:r>
          </a:p>
        </p:txBody>
      </p:sp>
      <p:pic>
        <p:nvPicPr>
          <p:cNvPr id="5" name="Picture 4">
            <a:extLst>
              <a:ext uri="{FF2B5EF4-FFF2-40B4-BE49-F238E27FC236}">
                <a16:creationId xmlns:a16="http://schemas.microsoft.com/office/drawing/2014/main" id="{B11F9C2E-75C9-13D3-F9C3-FAD40BB7468D}"/>
              </a:ext>
            </a:extLst>
          </p:cNvPr>
          <p:cNvPicPr>
            <a:picLocks noChangeAspect="1"/>
          </p:cNvPicPr>
          <p:nvPr/>
        </p:nvPicPr>
        <p:blipFill>
          <a:blip r:embed="rId3">
            <a:extLst>
              <a:ext uri="{28A0092B-C50C-407E-A947-70E740481C1C}">
                <a14:useLocalDpi xmlns:a14="http://schemas.microsoft.com/office/drawing/2010/main" val="0"/>
              </a:ext>
            </a:extLst>
          </a:blip>
          <a:srcRect l="1716"/>
          <a:stretch/>
        </p:blipFill>
        <p:spPr>
          <a:xfrm>
            <a:off x="310777" y="1135677"/>
            <a:ext cx="6448612" cy="2563165"/>
          </a:xfrm>
          <a:prstGeom prst="rect">
            <a:avLst/>
          </a:prstGeom>
        </p:spPr>
      </p:pic>
      <p:pic>
        <p:nvPicPr>
          <p:cNvPr id="7" name="Picture 6">
            <a:extLst>
              <a:ext uri="{FF2B5EF4-FFF2-40B4-BE49-F238E27FC236}">
                <a16:creationId xmlns:a16="http://schemas.microsoft.com/office/drawing/2014/main" id="{AFEF64A3-58BD-3397-E92E-2D82A57F03C5}"/>
              </a:ext>
            </a:extLst>
          </p:cNvPr>
          <p:cNvPicPr>
            <a:picLocks noChangeAspect="1"/>
          </p:cNvPicPr>
          <p:nvPr/>
        </p:nvPicPr>
        <p:blipFill>
          <a:blip r:embed="rId4">
            <a:extLst>
              <a:ext uri="{28A0092B-C50C-407E-A947-70E740481C1C}">
                <a14:useLocalDpi xmlns:a14="http://schemas.microsoft.com/office/drawing/2010/main" val="0"/>
              </a:ext>
            </a:extLst>
          </a:blip>
          <a:srcRect l="4760" r="7273" b="2142"/>
          <a:stretch/>
        </p:blipFill>
        <p:spPr>
          <a:xfrm>
            <a:off x="7023497" y="854783"/>
            <a:ext cx="4857726" cy="5566164"/>
          </a:xfrm>
          <a:prstGeom prst="rect">
            <a:avLst/>
          </a:prstGeom>
        </p:spPr>
      </p:pic>
    </p:spTree>
    <p:extLst>
      <p:ext uri="{BB962C8B-B14F-4D97-AF65-F5344CB8AC3E}">
        <p14:creationId xmlns:p14="http://schemas.microsoft.com/office/powerpoint/2010/main" val="250644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7694D6-526F-8243-B5C5-6A592DD91DC1}"/>
              </a:ext>
            </a:extLst>
          </p:cNvPr>
          <p:cNvSpPr txBox="1"/>
          <p:nvPr/>
        </p:nvSpPr>
        <p:spPr>
          <a:xfrm>
            <a:off x="507998" y="177818"/>
            <a:ext cx="10118165"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13.Which candidate received the highest number of EVM votes in each constituency (Top 10) ?</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1E92AB8B-3A6E-13BF-CDC3-F8685F64F87A}"/>
              </a:ext>
            </a:extLst>
          </p:cNvPr>
          <p:cNvPicPr>
            <a:picLocks noChangeAspect="1"/>
          </p:cNvPicPr>
          <p:nvPr/>
        </p:nvPicPr>
        <p:blipFill>
          <a:blip r:embed="rId2">
            <a:extLst>
              <a:ext uri="{28A0092B-C50C-407E-A947-70E740481C1C}">
                <a14:useLocalDpi xmlns:a14="http://schemas.microsoft.com/office/drawing/2010/main" val="0"/>
              </a:ext>
            </a:extLst>
          </a:blip>
          <a:srcRect l="3604" r="3386"/>
          <a:stretch/>
        </p:blipFill>
        <p:spPr>
          <a:xfrm>
            <a:off x="2312891" y="651435"/>
            <a:ext cx="6639862" cy="5929371"/>
          </a:xfrm>
          <a:prstGeom prst="rect">
            <a:avLst/>
          </a:prstGeom>
        </p:spPr>
      </p:pic>
    </p:spTree>
    <p:extLst>
      <p:ext uri="{BB962C8B-B14F-4D97-AF65-F5344CB8AC3E}">
        <p14:creationId xmlns:p14="http://schemas.microsoft.com/office/powerpoint/2010/main" val="329704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153FC-C06A-A5F1-EADB-C4AC729288BF}"/>
              </a:ext>
            </a:extLst>
          </p:cNvPr>
          <p:cNvSpPr txBox="1"/>
          <p:nvPr/>
        </p:nvSpPr>
        <p:spPr>
          <a:xfrm>
            <a:off x="430305" y="112077"/>
            <a:ext cx="10500659" cy="707886"/>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14.Which candidate won and which candidate was the runner-up in each constituency of state for the 2024 elections?</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0A3CE197-4FE7-952C-6146-D6D2943659F4}"/>
              </a:ext>
            </a:extLst>
          </p:cNvPr>
          <p:cNvPicPr>
            <a:picLocks noChangeAspect="1"/>
          </p:cNvPicPr>
          <p:nvPr/>
        </p:nvPicPr>
        <p:blipFill>
          <a:blip r:embed="rId3">
            <a:extLst>
              <a:ext uri="{28A0092B-C50C-407E-A947-70E740481C1C}">
                <a14:useLocalDpi xmlns:a14="http://schemas.microsoft.com/office/drawing/2010/main" val="0"/>
              </a:ext>
            </a:extLst>
          </a:blip>
          <a:srcRect l="1398"/>
          <a:stretch/>
        </p:blipFill>
        <p:spPr>
          <a:xfrm>
            <a:off x="161365" y="1122082"/>
            <a:ext cx="6790829" cy="4613835"/>
          </a:xfrm>
          <a:prstGeom prst="rect">
            <a:avLst/>
          </a:prstGeom>
        </p:spPr>
      </p:pic>
      <p:pic>
        <p:nvPicPr>
          <p:cNvPr id="7" name="Picture 6">
            <a:extLst>
              <a:ext uri="{FF2B5EF4-FFF2-40B4-BE49-F238E27FC236}">
                <a16:creationId xmlns:a16="http://schemas.microsoft.com/office/drawing/2014/main" id="{DAA3F7F5-4471-AB5B-B3B9-1A742331C856}"/>
              </a:ext>
            </a:extLst>
          </p:cNvPr>
          <p:cNvPicPr>
            <a:picLocks noChangeAspect="1"/>
          </p:cNvPicPr>
          <p:nvPr/>
        </p:nvPicPr>
        <p:blipFill>
          <a:blip r:embed="rId4">
            <a:extLst>
              <a:ext uri="{28A0092B-C50C-407E-A947-70E740481C1C}">
                <a14:useLocalDpi xmlns:a14="http://schemas.microsoft.com/office/drawing/2010/main" val="0"/>
              </a:ext>
            </a:extLst>
          </a:blip>
          <a:srcRect l="829" r="5211"/>
          <a:stretch/>
        </p:blipFill>
        <p:spPr>
          <a:xfrm>
            <a:off x="7161229" y="878541"/>
            <a:ext cx="4373560" cy="4906682"/>
          </a:xfrm>
          <a:prstGeom prst="rect">
            <a:avLst/>
          </a:prstGeom>
        </p:spPr>
      </p:pic>
      <p:pic>
        <p:nvPicPr>
          <p:cNvPr id="9" name="Picture 8">
            <a:extLst>
              <a:ext uri="{FF2B5EF4-FFF2-40B4-BE49-F238E27FC236}">
                <a16:creationId xmlns:a16="http://schemas.microsoft.com/office/drawing/2014/main" id="{953CE00B-19F2-589E-7EAC-724C3D3064B1}"/>
              </a:ext>
            </a:extLst>
          </p:cNvPr>
          <p:cNvPicPr>
            <a:picLocks noChangeAspect="1"/>
          </p:cNvPicPr>
          <p:nvPr/>
        </p:nvPicPr>
        <p:blipFill>
          <a:blip r:embed="rId5">
            <a:extLst>
              <a:ext uri="{28A0092B-C50C-407E-A947-70E740481C1C}">
                <a14:useLocalDpi xmlns:a14="http://schemas.microsoft.com/office/drawing/2010/main" val="0"/>
              </a:ext>
            </a:extLst>
          </a:blip>
          <a:srcRect t="37534" r="8958" b="9134"/>
          <a:stretch/>
        </p:blipFill>
        <p:spPr>
          <a:xfrm>
            <a:off x="7161229" y="5742795"/>
            <a:ext cx="4373560" cy="473328"/>
          </a:xfrm>
          <a:prstGeom prst="rect">
            <a:avLst/>
          </a:prstGeom>
        </p:spPr>
      </p:pic>
    </p:spTree>
    <p:extLst>
      <p:ext uri="{BB962C8B-B14F-4D97-AF65-F5344CB8AC3E}">
        <p14:creationId xmlns:p14="http://schemas.microsoft.com/office/powerpoint/2010/main" val="3891844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50CBB-12A9-771C-2F32-79B880ED65DF}"/>
              </a:ext>
            </a:extLst>
          </p:cNvPr>
          <p:cNvSpPr txBox="1"/>
          <p:nvPr/>
        </p:nvSpPr>
        <p:spPr>
          <a:xfrm>
            <a:off x="298450" y="124937"/>
            <a:ext cx="11499850" cy="707886"/>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15.For the state of Maharashtra, what are the total number of seats, total number of candidates, total number of parties, total votes (including EVM and postal), and the breakdown of EVM and postal votes?</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5" name="Picture 4">
            <a:extLst>
              <a:ext uri="{FF2B5EF4-FFF2-40B4-BE49-F238E27FC236}">
                <a16:creationId xmlns:a16="http://schemas.microsoft.com/office/drawing/2014/main" id="{4BF695F4-2F8C-9DC5-46E8-3FE7EF701CE2}"/>
              </a:ext>
            </a:extLst>
          </p:cNvPr>
          <p:cNvPicPr>
            <a:picLocks noChangeAspect="1"/>
          </p:cNvPicPr>
          <p:nvPr/>
        </p:nvPicPr>
        <p:blipFill>
          <a:blip r:embed="rId2">
            <a:extLst>
              <a:ext uri="{28A0092B-C50C-407E-A947-70E740481C1C}">
                <a14:useLocalDpi xmlns:a14="http://schemas.microsoft.com/office/drawing/2010/main" val="0"/>
              </a:ext>
            </a:extLst>
          </a:blip>
          <a:srcRect l="1256" t="1822"/>
          <a:stretch/>
        </p:blipFill>
        <p:spPr>
          <a:xfrm>
            <a:off x="1568450" y="1109745"/>
            <a:ext cx="8636000" cy="5406978"/>
          </a:xfrm>
          <a:prstGeom prst="rect">
            <a:avLst/>
          </a:prstGeom>
        </p:spPr>
      </p:pic>
    </p:spTree>
    <p:extLst>
      <p:ext uri="{BB962C8B-B14F-4D97-AF65-F5344CB8AC3E}">
        <p14:creationId xmlns:p14="http://schemas.microsoft.com/office/powerpoint/2010/main" val="150213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AD6B7-5489-325D-DC7F-E8420D951CB3}"/>
              </a:ext>
            </a:extLst>
          </p:cNvPr>
          <p:cNvSpPr txBox="1"/>
          <p:nvPr/>
        </p:nvSpPr>
        <p:spPr>
          <a:xfrm>
            <a:off x="4046071" y="221130"/>
            <a:ext cx="3705411" cy="523220"/>
          </a:xfrm>
          <a:prstGeom prst="rect">
            <a:avLst/>
          </a:prstGeom>
          <a:solidFill>
            <a:schemeClr val="accent2">
              <a:lumMod val="40000"/>
              <a:lumOff val="60000"/>
            </a:schemeClr>
          </a:solidFill>
          <a:ln>
            <a:solidFill>
              <a:schemeClr val="tx1"/>
            </a:solidFill>
          </a:ln>
        </p:spPr>
        <p:txBody>
          <a:bodyPr wrap="square" rtlCol="0">
            <a:spAutoFit/>
          </a:bodyPr>
          <a:lstStyle/>
          <a:p>
            <a:r>
              <a:rPr lang="en-US" sz="2800" dirty="0">
                <a:solidFill>
                  <a:schemeClr val="accent2">
                    <a:lumMod val="50000"/>
                  </a:schemeClr>
                </a:solidFill>
                <a:latin typeface="Arial Rounded MT Bold" panose="020F0704030504030204" pitchFamily="34" charset="0"/>
              </a:rPr>
              <a:t>Functionalities Used</a:t>
            </a:r>
            <a:endParaRPr lang="en-IN" sz="2800" dirty="0">
              <a:solidFill>
                <a:schemeClr val="accent2">
                  <a:lumMod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9EEF1C38-1B2D-4A7F-31AE-9DC48CD1A5B0}"/>
              </a:ext>
            </a:extLst>
          </p:cNvPr>
          <p:cNvSpPr txBox="1"/>
          <p:nvPr/>
        </p:nvSpPr>
        <p:spPr>
          <a:xfrm>
            <a:off x="1374589" y="876972"/>
            <a:ext cx="1634564" cy="5262979"/>
          </a:xfrm>
          <a:prstGeom prst="rect">
            <a:avLst/>
          </a:prstGeom>
          <a:noFill/>
        </p:spPr>
        <p:txBody>
          <a:bodyPr wrap="square" rtlCol="0">
            <a:spAutoFit/>
          </a:bodyPr>
          <a:lstStyle/>
          <a:p>
            <a:r>
              <a:rPr lang="en-US" sz="1600" b="1" dirty="0">
                <a:solidFill>
                  <a:schemeClr val="accent4">
                    <a:lumMod val="50000"/>
                  </a:schemeClr>
                </a:solidFill>
                <a:latin typeface="Bahnschrift" panose="020B0502040204020203" pitchFamily="34" charset="0"/>
              </a:rPr>
              <a:t>DISTINCT</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COUNT</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SUM</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CASE</a:t>
            </a:r>
            <a:br>
              <a:rPr lang="en-US" sz="1600" b="1" dirty="0">
                <a:solidFill>
                  <a:schemeClr val="accent4">
                    <a:lumMod val="50000"/>
                  </a:schemeClr>
                </a:solidFill>
                <a:latin typeface="Bahnschrift" panose="020B0502040204020203" pitchFamily="34" charset="0"/>
              </a:rPr>
            </a:br>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JOIN</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ON</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ORDER BY</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GROUP BY</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MAX()</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ROW_NUMBER</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SELECT</a:t>
            </a:r>
          </a:p>
        </p:txBody>
      </p:sp>
      <p:sp>
        <p:nvSpPr>
          <p:cNvPr id="6" name="TextBox 5">
            <a:extLst>
              <a:ext uri="{FF2B5EF4-FFF2-40B4-BE49-F238E27FC236}">
                <a16:creationId xmlns:a16="http://schemas.microsoft.com/office/drawing/2014/main" id="{C9C41F5B-D61A-E7F9-3707-053262C42CA0}"/>
              </a:ext>
            </a:extLst>
          </p:cNvPr>
          <p:cNvSpPr txBox="1"/>
          <p:nvPr/>
        </p:nvSpPr>
        <p:spPr>
          <a:xfrm>
            <a:off x="4507759" y="876972"/>
            <a:ext cx="2029010" cy="5262979"/>
          </a:xfrm>
          <a:prstGeom prst="rect">
            <a:avLst/>
          </a:prstGeom>
          <a:noFill/>
        </p:spPr>
        <p:txBody>
          <a:bodyPr wrap="square" rtlCol="0">
            <a:spAutoFit/>
          </a:bodyPr>
          <a:lstStyle/>
          <a:p>
            <a:r>
              <a:rPr lang="en-US" sz="1600" b="1" dirty="0">
                <a:solidFill>
                  <a:schemeClr val="accent4">
                    <a:lumMod val="50000"/>
                  </a:schemeClr>
                </a:solidFill>
                <a:latin typeface="Bahnschrift" panose="020B0502040204020203" pitchFamily="34" charset="0"/>
              </a:rPr>
              <a:t>PARTITION BY</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OVER()</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WITH</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UPDATE</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ALTER TABLE</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ADD</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SET</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WHERE</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THEN</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ELSE</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HAVING</a:t>
            </a:r>
            <a:endParaRPr lang="en-IN" sz="1600" b="1" dirty="0">
              <a:solidFill>
                <a:schemeClr val="accent4">
                  <a:lumMod val="50000"/>
                </a:schemeClr>
              </a:solidFill>
              <a:latin typeface="Bahnschrift" panose="020B0502040204020203" pitchFamily="34" charset="0"/>
            </a:endParaRPr>
          </a:p>
        </p:txBody>
      </p:sp>
      <p:sp>
        <p:nvSpPr>
          <p:cNvPr id="7" name="TextBox 6">
            <a:extLst>
              <a:ext uri="{FF2B5EF4-FFF2-40B4-BE49-F238E27FC236}">
                <a16:creationId xmlns:a16="http://schemas.microsoft.com/office/drawing/2014/main" id="{AB77EED5-62CF-B75D-5591-19A08E644766}"/>
              </a:ext>
            </a:extLst>
          </p:cNvPr>
          <p:cNvSpPr txBox="1"/>
          <p:nvPr/>
        </p:nvSpPr>
        <p:spPr>
          <a:xfrm>
            <a:off x="7775392" y="876973"/>
            <a:ext cx="2345765" cy="5262979"/>
          </a:xfrm>
          <a:prstGeom prst="rect">
            <a:avLst/>
          </a:prstGeom>
          <a:noFill/>
        </p:spPr>
        <p:txBody>
          <a:bodyPr wrap="square" rtlCol="0">
            <a:spAutoFit/>
          </a:bodyPr>
          <a:lstStyle/>
          <a:p>
            <a:r>
              <a:rPr lang="en-US" sz="1600" b="1" dirty="0">
                <a:solidFill>
                  <a:schemeClr val="accent4">
                    <a:lumMod val="50000"/>
                  </a:schemeClr>
                </a:solidFill>
                <a:latin typeface="Bahnschrift" panose="020B0502040204020203" pitchFamily="34" charset="0"/>
              </a:rPr>
              <a:t>WINDOW</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CTE</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AVG()</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RANK</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DATE FUNCTIONS</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INNER JOIN</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LEFT JOIN</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MULTI TABLE JOINS</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SCHEMAS</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IIF()</a:t>
            </a:r>
          </a:p>
          <a:p>
            <a:endParaRPr lang="en-US" sz="1600" b="1" dirty="0">
              <a:solidFill>
                <a:schemeClr val="accent4">
                  <a:lumMod val="50000"/>
                </a:schemeClr>
              </a:solidFill>
              <a:latin typeface="Bahnschrift" panose="020B0502040204020203" pitchFamily="34" charset="0"/>
            </a:endParaRPr>
          </a:p>
          <a:p>
            <a:r>
              <a:rPr lang="en-US" sz="1600" b="1" dirty="0">
                <a:solidFill>
                  <a:schemeClr val="accent4">
                    <a:lumMod val="50000"/>
                  </a:schemeClr>
                </a:solidFill>
                <a:latin typeface="Bahnschrift" panose="020B0502040204020203" pitchFamily="34" charset="0"/>
              </a:rPr>
              <a:t>CAST()</a:t>
            </a:r>
            <a:endParaRPr lang="en-IN" sz="1600" b="1" dirty="0">
              <a:solidFill>
                <a:schemeClr val="accent4">
                  <a:lumMod val="50000"/>
                </a:schemeClr>
              </a:solidFill>
              <a:latin typeface="Bahnschrift" panose="020B0502040204020203" pitchFamily="34" charset="0"/>
            </a:endParaRPr>
          </a:p>
        </p:txBody>
      </p:sp>
      <p:sp>
        <p:nvSpPr>
          <p:cNvPr id="8" name="Flowchart: Connector 7">
            <a:extLst>
              <a:ext uri="{FF2B5EF4-FFF2-40B4-BE49-F238E27FC236}">
                <a16:creationId xmlns:a16="http://schemas.microsoft.com/office/drawing/2014/main" id="{2B92F14D-51F6-C074-D1D5-78AADB401B93}"/>
              </a:ext>
            </a:extLst>
          </p:cNvPr>
          <p:cNvSpPr/>
          <p:nvPr/>
        </p:nvSpPr>
        <p:spPr>
          <a:xfrm flipV="1">
            <a:off x="1259537" y="1007200"/>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CADB4C1C-7337-6328-3378-EFB214103551}"/>
              </a:ext>
            </a:extLst>
          </p:cNvPr>
          <p:cNvSpPr/>
          <p:nvPr/>
        </p:nvSpPr>
        <p:spPr>
          <a:xfrm flipV="1">
            <a:off x="1261032" y="1495162"/>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CE186FD-F69A-16A1-6A37-1AC3B6979B79}"/>
              </a:ext>
            </a:extLst>
          </p:cNvPr>
          <p:cNvSpPr/>
          <p:nvPr/>
        </p:nvSpPr>
        <p:spPr>
          <a:xfrm flipV="1">
            <a:off x="1272983" y="1983124"/>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9EB329AA-4A6C-6FB2-7D0E-F1E3BF8BF902}"/>
              </a:ext>
            </a:extLst>
          </p:cNvPr>
          <p:cNvSpPr/>
          <p:nvPr/>
        </p:nvSpPr>
        <p:spPr>
          <a:xfrm flipV="1">
            <a:off x="1272982" y="2468573"/>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051C4C1F-B270-F518-135D-86BCB0FC83C6}"/>
              </a:ext>
            </a:extLst>
          </p:cNvPr>
          <p:cNvSpPr/>
          <p:nvPr/>
        </p:nvSpPr>
        <p:spPr>
          <a:xfrm flipV="1">
            <a:off x="1272982" y="2984328"/>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37BE90B0-42D2-69A8-3AD7-ACCB021D46AB}"/>
              </a:ext>
            </a:extLst>
          </p:cNvPr>
          <p:cNvSpPr/>
          <p:nvPr/>
        </p:nvSpPr>
        <p:spPr>
          <a:xfrm flipV="1">
            <a:off x="1259537" y="3465436"/>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49534CB6-66CC-1E67-0F04-57EF8A06D1B4}"/>
              </a:ext>
            </a:extLst>
          </p:cNvPr>
          <p:cNvSpPr/>
          <p:nvPr/>
        </p:nvSpPr>
        <p:spPr>
          <a:xfrm flipV="1">
            <a:off x="1283444" y="3950885"/>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769D0848-1F48-2502-68EB-69A474E4ADFC}"/>
              </a:ext>
            </a:extLst>
          </p:cNvPr>
          <p:cNvSpPr/>
          <p:nvPr/>
        </p:nvSpPr>
        <p:spPr>
          <a:xfrm flipV="1">
            <a:off x="1276721" y="4402092"/>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5405B8D6-27C9-4BA9-5D86-1FE1276B5366}"/>
              </a:ext>
            </a:extLst>
          </p:cNvPr>
          <p:cNvSpPr/>
          <p:nvPr/>
        </p:nvSpPr>
        <p:spPr>
          <a:xfrm flipV="1">
            <a:off x="1272982" y="490066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5BF045DA-B61B-050E-1D68-7BB9C13DA3B7}"/>
              </a:ext>
            </a:extLst>
          </p:cNvPr>
          <p:cNvSpPr/>
          <p:nvPr/>
        </p:nvSpPr>
        <p:spPr>
          <a:xfrm flipV="1">
            <a:off x="1283444" y="539220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63073DC9-B915-ABA9-A7DE-1A1FB6B261D8}"/>
              </a:ext>
            </a:extLst>
          </p:cNvPr>
          <p:cNvSpPr/>
          <p:nvPr/>
        </p:nvSpPr>
        <p:spPr>
          <a:xfrm flipV="1">
            <a:off x="1275970" y="587268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943B0304-0AC9-26B5-27DA-6BC01F8ADDC4}"/>
              </a:ext>
            </a:extLst>
          </p:cNvPr>
          <p:cNvSpPr/>
          <p:nvPr/>
        </p:nvSpPr>
        <p:spPr>
          <a:xfrm flipV="1">
            <a:off x="4344892" y="963421"/>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3BD1FB4B-49AD-2BF8-E301-35843636D784}"/>
              </a:ext>
            </a:extLst>
          </p:cNvPr>
          <p:cNvSpPr/>
          <p:nvPr/>
        </p:nvSpPr>
        <p:spPr>
          <a:xfrm flipV="1">
            <a:off x="4344892" y="1469312"/>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CE891DB8-9A5F-A1CC-E061-D23893054780}"/>
              </a:ext>
            </a:extLst>
          </p:cNvPr>
          <p:cNvSpPr/>
          <p:nvPr/>
        </p:nvSpPr>
        <p:spPr>
          <a:xfrm flipV="1">
            <a:off x="4344892" y="1959343"/>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FD0F338E-E59E-69B5-501F-458561976E0E}"/>
              </a:ext>
            </a:extLst>
          </p:cNvPr>
          <p:cNvSpPr/>
          <p:nvPr/>
        </p:nvSpPr>
        <p:spPr>
          <a:xfrm flipV="1">
            <a:off x="4337423" y="2466953"/>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94AF8D33-5F94-56A5-BF44-C5DC48119AAA}"/>
              </a:ext>
            </a:extLst>
          </p:cNvPr>
          <p:cNvSpPr/>
          <p:nvPr/>
        </p:nvSpPr>
        <p:spPr>
          <a:xfrm flipV="1">
            <a:off x="4337422" y="294052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7AAB84BE-E23A-8AD4-2FBE-D9718CDD6D18}"/>
              </a:ext>
            </a:extLst>
          </p:cNvPr>
          <p:cNvSpPr/>
          <p:nvPr/>
        </p:nvSpPr>
        <p:spPr>
          <a:xfrm flipV="1">
            <a:off x="4334432" y="3429000"/>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35207389-5501-8521-69D5-E07880F83DC8}"/>
              </a:ext>
            </a:extLst>
          </p:cNvPr>
          <p:cNvSpPr/>
          <p:nvPr/>
        </p:nvSpPr>
        <p:spPr>
          <a:xfrm flipV="1">
            <a:off x="4344891" y="3902574"/>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5E42C96A-48A5-7B8B-1FD3-DE1BDBF689D6}"/>
              </a:ext>
            </a:extLst>
          </p:cNvPr>
          <p:cNvSpPr/>
          <p:nvPr/>
        </p:nvSpPr>
        <p:spPr>
          <a:xfrm flipV="1">
            <a:off x="4334431" y="4398342"/>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EE4E8E38-6B71-EF42-3160-33DD3F8D54FE}"/>
              </a:ext>
            </a:extLst>
          </p:cNvPr>
          <p:cNvSpPr/>
          <p:nvPr/>
        </p:nvSpPr>
        <p:spPr>
          <a:xfrm flipV="1">
            <a:off x="4331442" y="5916465"/>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F10896AF-826C-78D4-C573-DB63C902EAE4}"/>
              </a:ext>
            </a:extLst>
          </p:cNvPr>
          <p:cNvSpPr/>
          <p:nvPr/>
        </p:nvSpPr>
        <p:spPr>
          <a:xfrm flipV="1">
            <a:off x="4334431" y="4900666"/>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788A6BDC-0DB1-A4F3-C0DF-ED224EBA9A9D}"/>
              </a:ext>
            </a:extLst>
          </p:cNvPr>
          <p:cNvSpPr/>
          <p:nvPr/>
        </p:nvSpPr>
        <p:spPr>
          <a:xfrm flipV="1">
            <a:off x="4331442" y="5388688"/>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5240D903-17EF-9C32-CA0B-843B7F11CA60}"/>
              </a:ext>
            </a:extLst>
          </p:cNvPr>
          <p:cNvSpPr/>
          <p:nvPr/>
        </p:nvSpPr>
        <p:spPr>
          <a:xfrm flipV="1">
            <a:off x="7661842" y="997786"/>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FBE0499C-D929-2245-8436-48B825C8A706}"/>
              </a:ext>
            </a:extLst>
          </p:cNvPr>
          <p:cNvSpPr/>
          <p:nvPr/>
        </p:nvSpPr>
        <p:spPr>
          <a:xfrm flipV="1">
            <a:off x="7661841" y="1469311"/>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Connector 36">
            <a:extLst>
              <a:ext uri="{FF2B5EF4-FFF2-40B4-BE49-F238E27FC236}">
                <a16:creationId xmlns:a16="http://schemas.microsoft.com/office/drawing/2014/main" id="{E93EBFB4-9371-6995-FE3B-4D6D4A469298}"/>
              </a:ext>
            </a:extLst>
          </p:cNvPr>
          <p:cNvSpPr/>
          <p:nvPr/>
        </p:nvSpPr>
        <p:spPr>
          <a:xfrm flipV="1">
            <a:off x="7649896" y="2020030"/>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62B83D5D-446C-FAC3-8046-F3D379FCB6AE}"/>
              </a:ext>
            </a:extLst>
          </p:cNvPr>
          <p:cNvSpPr/>
          <p:nvPr/>
        </p:nvSpPr>
        <p:spPr>
          <a:xfrm flipV="1">
            <a:off x="7666323" y="2496770"/>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E85015AC-3478-28C2-C984-54B28D1BE59E}"/>
              </a:ext>
            </a:extLst>
          </p:cNvPr>
          <p:cNvSpPr/>
          <p:nvPr/>
        </p:nvSpPr>
        <p:spPr>
          <a:xfrm flipV="1">
            <a:off x="7666324" y="296059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697005BD-6D45-A43A-BE7E-B8FB73D3551D}"/>
              </a:ext>
            </a:extLst>
          </p:cNvPr>
          <p:cNvSpPr/>
          <p:nvPr/>
        </p:nvSpPr>
        <p:spPr>
          <a:xfrm flipV="1">
            <a:off x="7666325" y="3443324"/>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lowchart: Connector 40">
            <a:extLst>
              <a:ext uri="{FF2B5EF4-FFF2-40B4-BE49-F238E27FC236}">
                <a16:creationId xmlns:a16="http://schemas.microsoft.com/office/drawing/2014/main" id="{AA297450-9119-A12B-8F69-5C994FB1303E}"/>
              </a:ext>
            </a:extLst>
          </p:cNvPr>
          <p:cNvSpPr/>
          <p:nvPr/>
        </p:nvSpPr>
        <p:spPr>
          <a:xfrm flipV="1">
            <a:off x="7658858" y="3897460"/>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lowchart: Connector 41">
            <a:extLst>
              <a:ext uri="{FF2B5EF4-FFF2-40B4-BE49-F238E27FC236}">
                <a16:creationId xmlns:a16="http://schemas.microsoft.com/office/drawing/2014/main" id="{27334253-E3B9-C7C4-F92F-F6E32DB8695D}"/>
              </a:ext>
            </a:extLst>
          </p:cNvPr>
          <p:cNvSpPr/>
          <p:nvPr/>
        </p:nvSpPr>
        <p:spPr>
          <a:xfrm flipV="1">
            <a:off x="7667817" y="442751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Flowchart: Connector 42">
            <a:extLst>
              <a:ext uri="{FF2B5EF4-FFF2-40B4-BE49-F238E27FC236}">
                <a16:creationId xmlns:a16="http://schemas.microsoft.com/office/drawing/2014/main" id="{19EC40B7-6F4E-6388-52FC-246E1882C2BA}"/>
              </a:ext>
            </a:extLst>
          </p:cNvPr>
          <p:cNvSpPr/>
          <p:nvPr/>
        </p:nvSpPr>
        <p:spPr>
          <a:xfrm flipV="1">
            <a:off x="7666323" y="5894437"/>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lowchart: Connector 43">
            <a:extLst>
              <a:ext uri="{FF2B5EF4-FFF2-40B4-BE49-F238E27FC236}">
                <a16:creationId xmlns:a16="http://schemas.microsoft.com/office/drawing/2014/main" id="{3BA2A50A-1ED7-9730-A8F6-CB13999FF979}"/>
              </a:ext>
            </a:extLst>
          </p:cNvPr>
          <p:cNvSpPr/>
          <p:nvPr/>
        </p:nvSpPr>
        <p:spPr>
          <a:xfrm flipV="1">
            <a:off x="7657359" y="4918386"/>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lowchart: Connector 44">
            <a:extLst>
              <a:ext uri="{FF2B5EF4-FFF2-40B4-BE49-F238E27FC236}">
                <a16:creationId xmlns:a16="http://schemas.microsoft.com/office/drawing/2014/main" id="{6CD03F41-C5F9-E861-FF24-BC0E932520FC}"/>
              </a:ext>
            </a:extLst>
          </p:cNvPr>
          <p:cNvSpPr/>
          <p:nvPr/>
        </p:nvSpPr>
        <p:spPr>
          <a:xfrm flipV="1">
            <a:off x="7657358" y="5372880"/>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023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C41D5-8808-A84D-3CD1-282998881259}"/>
              </a:ext>
            </a:extLst>
          </p:cNvPr>
          <p:cNvSpPr txBox="1"/>
          <p:nvPr/>
        </p:nvSpPr>
        <p:spPr>
          <a:xfrm>
            <a:off x="4014158" y="281796"/>
            <a:ext cx="3778370" cy="523220"/>
          </a:xfrm>
          <a:prstGeom prst="rect">
            <a:avLst/>
          </a:prstGeom>
          <a:solidFill>
            <a:schemeClr val="accent2">
              <a:lumMod val="40000"/>
              <a:lumOff val="60000"/>
            </a:schemeClr>
          </a:solidFill>
          <a:ln>
            <a:solidFill>
              <a:schemeClr val="tx1"/>
            </a:solidFill>
          </a:ln>
        </p:spPr>
        <p:txBody>
          <a:bodyPr wrap="square" rtlCol="0">
            <a:spAutoFit/>
          </a:bodyPr>
          <a:lstStyle/>
          <a:p>
            <a:r>
              <a:rPr lang="en-US" sz="2800" dirty="0">
                <a:solidFill>
                  <a:schemeClr val="accent2">
                    <a:lumMod val="50000"/>
                  </a:schemeClr>
                </a:solidFill>
                <a:latin typeface="Arial Rounded MT Bold" panose="020F0704030504030204" pitchFamily="34" charset="0"/>
              </a:rPr>
              <a:t>PROJECT INSIGHTS</a:t>
            </a:r>
            <a:endParaRPr lang="en-IN" sz="2800" dirty="0">
              <a:solidFill>
                <a:schemeClr val="accent2">
                  <a:lumMod val="50000"/>
                </a:schemeClr>
              </a:solidFill>
              <a:latin typeface="Arial Rounded MT Bold" panose="020F0704030504030204" pitchFamily="34" charset="0"/>
            </a:endParaRPr>
          </a:p>
        </p:txBody>
      </p:sp>
      <p:sp>
        <p:nvSpPr>
          <p:cNvPr id="3" name="Flowchart: Connector 2">
            <a:extLst>
              <a:ext uri="{FF2B5EF4-FFF2-40B4-BE49-F238E27FC236}">
                <a16:creationId xmlns:a16="http://schemas.microsoft.com/office/drawing/2014/main" id="{9363024F-04EF-4F94-D030-BD61F4A9C69E}"/>
              </a:ext>
            </a:extLst>
          </p:cNvPr>
          <p:cNvSpPr/>
          <p:nvPr/>
        </p:nvSpPr>
        <p:spPr>
          <a:xfrm flipV="1">
            <a:off x="611625" y="1298761"/>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688B3AF-96BC-8A87-4376-70A5E8F7A117}"/>
              </a:ext>
            </a:extLst>
          </p:cNvPr>
          <p:cNvSpPr txBox="1"/>
          <p:nvPr/>
        </p:nvSpPr>
        <p:spPr>
          <a:xfrm>
            <a:off x="782128" y="1144779"/>
            <a:ext cx="8827698" cy="646331"/>
          </a:xfrm>
          <a:prstGeom prst="rect">
            <a:avLst/>
          </a:prstGeom>
          <a:noFill/>
        </p:spPr>
        <p:txBody>
          <a:bodyPr wrap="square" rtlCol="0">
            <a:spAutoFit/>
          </a:bodyPr>
          <a:lstStyle/>
          <a:p>
            <a:r>
              <a:rPr lang="en-US" b="1" dirty="0" err="1">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Bharatiya</a:t>
            </a:r>
            <a:r>
              <a:rPr lang="en-US"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 Janata Party – BJP has won the most seats ( 240 Seats) in all  states in 2024.</a:t>
            </a:r>
            <a:endParaRPr lang="en-IN"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Flowchart: Connector 4">
            <a:extLst>
              <a:ext uri="{FF2B5EF4-FFF2-40B4-BE49-F238E27FC236}">
                <a16:creationId xmlns:a16="http://schemas.microsoft.com/office/drawing/2014/main" id="{A87C1882-BAE9-B8C7-070F-D0BDE91E47F4}"/>
              </a:ext>
            </a:extLst>
          </p:cNvPr>
          <p:cNvSpPr/>
          <p:nvPr/>
        </p:nvSpPr>
        <p:spPr>
          <a:xfrm flipV="1">
            <a:off x="611622" y="2394315"/>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F819394-03B9-F08D-3CEB-2DA4CDCA25C2}"/>
              </a:ext>
            </a:extLst>
          </p:cNvPr>
          <p:cNvSpPr txBox="1"/>
          <p:nvPr/>
        </p:nvSpPr>
        <p:spPr>
          <a:xfrm>
            <a:off x="736120" y="2256770"/>
            <a:ext cx="9649914" cy="646331"/>
          </a:xfrm>
          <a:prstGeom prst="rect">
            <a:avLst/>
          </a:prstGeom>
          <a:noFill/>
        </p:spPr>
        <p:txBody>
          <a:bodyPr wrap="square" rtlCol="0">
            <a:spAutoFit/>
          </a:bodyPr>
          <a:lstStyle/>
          <a:p>
            <a:r>
              <a:rPr lang="en-US"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The total seats won by NDA Alliance is 292,the total seats won by I.N.D.I.A Alliance is 234 and the OTHER won the 17 seats.</a:t>
            </a:r>
            <a:endParaRPr lang="en-IN"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Flowchart: Connector 6">
            <a:extLst>
              <a:ext uri="{FF2B5EF4-FFF2-40B4-BE49-F238E27FC236}">
                <a16:creationId xmlns:a16="http://schemas.microsoft.com/office/drawing/2014/main" id="{D9007714-2109-B2D0-3786-DA61AD8F5E65}"/>
              </a:ext>
            </a:extLst>
          </p:cNvPr>
          <p:cNvSpPr/>
          <p:nvPr/>
        </p:nvSpPr>
        <p:spPr>
          <a:xfrm flipV="1">
            <a:off x="611622" y="3501711"/>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B83C225-0CA1-38FE-4408-9D839B1AAEE6}"/>
              </a:ext>
            </a:extLst>
          </p:cNvPr>
          <p:cNvSpPr txBox="1"/>
          <p:nvPr/>
        </p:nvSpPr>
        <p:spPr>
          <a:xfrm>
            <a:off x="736120" y="3444961"/>
            <a:ext cx="8936967" cy="646331"/>
          </a:xfrm>
          <a:prstGeom prst="rect">
            <a:avLst/>
          </a:prstGeom>
          <a:noFill/>
        </p:spPr>
        <p:txBody>
          <a:bodyPr wrap="square" rtlCol="0">
            <a:spAutoFit/>
          </a:bodyPr>
          <a:lstStyle/>
          <a:p>
            <a:r>
              <a:rPr lang="en-US"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In Maharashtra Indian National Congress – INC won the most seats (13 seats).</a:t>
            </a:r>
            <a:endParaRPr lang="en-IN"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Flowchart: Connector 8">
            <a:extLst>
              <a:ext uri="{FF2B5EF4-FFF2-40B4-BE49-F238E27FC236}">
                <a16:creationId xmlns:a16="http://schemas.microsoft.com/office/drawing/2014/main" id="{A3D5D6DB-D5E3-75E2-9A4F-34E12B95CE9B}"/>
              </a:ext>
            </a:extLst>
          </p:cNvPr>
          <p:cNvSpPr/>
          <p:nvPr/>
        </p:nvSpPr>
        <p:spPr>
          <a:xfrm flipV="1">
            <a:off x="611622" y="4757952"/>
            <a:ext cx="80683" cy="87557"/>
          </a:xfrm>
          <a:prstGeom prst="flowChartConnector">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29838FC-3DFA-5707-ED90-ADDFE008D45B}"/>
              </a:ext>
            </a:extLst>
          </p:cNvPr>
          <p:cNvSpPr txBox="1"/>
          <p:nvPr/>
        </p:nvSpPr>
        <p:spPr>
          <a:xfrm>
            <a:off x="782128" y="4633153"/>
            <a:ext cx="8982974" cy="646331"/>
          </a:xfrm>
          <a:prstGeom prst="rect">
            <a:avLst/>
          </a:prstGeom>
          <a:noFill/>
        </p:spPr>
        <p:txBody>
          <a:bodyPr wrap="square" rtlCol="0">
            <a:spAutoFit/>
          </a:bodyPr>
          <a:lstStyle/>
          <a:p>
            <a:r>
              <a:rPr lang="en-US"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rPr>
              <a:t>The Indian National Congress got the highest number of EVM votes in Assam’s Dhubri constituency.</a:t>
            </a:r>
            <a:endParaRPr lang="en-IN" b="1" dirty="0">
              <a:solidFill>
                <a:schemeClr val="accent4">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9291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a:extLst>
            <a:ext uri="{FF2B5EF4-FFF2-40B4-BE49-F238E27FC236}">
              <a16:creationId xmlns:a16="http://schemas.microsoft.com/office/drawing/2014/main" id="{D2D668CA-8113-1E18-6924-DE5B79F0784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2687215-6892-58CF-5849-1209F169DCBD}"/>
              </a:ext>
            </a:extLst>
          </p:cNvPr>
          <p:cNvSpPr txBox="1"/>
          <p:nvPr/>
        </p:nvSpPr>
        <p:spPr>
          <a:xfrm>
            <a:off x="2679941" y="2202613"/>
            <a:ext cx="6705600" cy="1938992"/>
          </a:xfrm>
          <a:prstGeom prst="rect">
            <a:avLst/>
          </a:prstGeom>
          <a:noFill/>
        </p:spPr>
        <p:txBody>
          <a:bodyPr wrap="square" rtlCol="0">
            <a:spAutoFit/>
          </a:bodyPr>
          <a:lstStyle/>
          <a:p>
            <a:r>
              <a:rPr lang="en-US" sz="12000" dirty="0">
                <a:solidFill>
                  <a:srgbClr val="993300"/>
                </a:solidFill>
                <a:latin typeface="Arial Rounded MT Bold" panose="020F0704030504030204" pitchFamily="34" charset="0"/>
              </a:rPr>
              <a:t>Thanks!!</a:t>
            </a:r>
            <a:endParaRPr lang="en-IN" sz="12000" dirty="0">
              <a:solidFill>
                <a:srgbClr val="993300"/>
              </a:solidFill>
              <a:latin typeface="Arial Rounded MT Bold" panose="020F0704030504030204" pitchFamily="34" charset="0"/>
            </a:endParaRPr>
          </a:p>
        </p:txBody>
      </p:sp>
    </p:spTree>
    <p:extLst>
      <p:ext uri="{BB962C8B-B14F-4D97-AF65-F5344CB8AC3E}">
        <p14:creationId xmlns:p14="http://schemas.microsoft.com/office/powerpoint/2010/main" val="128831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0">
              <a:schemeClr val="accent1">
                <a:lumMod val="5000"/>
                <a:lumOff val="95000"/>
              </a:schemeClr>
            </a:gs>
            <a:gs pos="0">
              <a:schemeClr val="accent2">
                <a:lumMod val="60000"/>
                <a:lumOff val="40000"/>
              </a:schemeClr>
            </a:gs>
            <a:gs pos="50000">
              <a:schemeClr val="bg1">
                <a:lumMod val="95000"/>
              </a:schemeClr>
            </a:gs>
            <a:gs pos="96639">
              <a:schemeClr val="accent6">
                <a:lumMod val="60000"/>
                <a:lumOff val="40000"/>
              </a:schemeClr>
            </a:gs>
            <a:gs pos="100000">
              <a:schemeClr val="accent6">
                <a:lumMod val="60000"/>
                <a:lumOff val="40000"/>
              </a:schemeClr>
            </a:gs>
          </a:gsLst>
          <a:lin ang="5400000" scaled="1"/>
        </a:gradFill>
        <a:effectLst/>
      </p:bgPr>
    </p:bg>
    <p:spTree>
      <p:nvGrpSpPr>
        <p:cNvPr id="1" name="">
          <a:extLst>
            <a:ext uri="{FF2B5EF4-FFF2-40B4-BE49-F238E27FC236}">
              <a16:creationId xmlns:a16="http://schemas.microsoft.com/office/drawing/2014/main" id="{967FF7DE-258D-542B-DBD9-B0C7D0141368}"/>
            </a:ext>
          </a:extLst>
        </p:cNvPr>
        <p:cNvGrpSpPr/>
        <p:nvPr/>
      </p:nvGrpSpPr>
      <p:grpSpPr>
        <a:xfrm>
          <a:off x="0" y="0"/>
          <a:ext cx="0" cy="0"/>
          <a:chOff x="0" y="0"/>
          <a:chExt cx="0" cy="0"/>
        </a:xfrm>
      </p:grpSpPr>
      <p:sp>
        <p:nvSpPr>
          <p:cNvPr id="2" name="AutoShape 2" descr="Indian 2024 General Election. Vector background with India flag, colors and text with checkmark symbolizing voting">
            <a:extLst>
              <a:ext uri="{FF2B5EF4-FFF2-40B4-BE49-F238E27FC236}">
                <a16:creationId xmlns:a16="http://schemas.microsoft.com/office/drawing/2014/main" id="{FC53D4DC-E504-8F68-E340-DD33A8ED87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A5C8D518-A7CC-D811-40E9-A33BEB9D5563}"/>
              </a:ext>
            </a:extLst>
          </p:cNvPr>
          <p:cNvSpPr txBox="1"/>
          <p:nvPr/>
        </p:nvSpPr>
        <p:spPr>
          <a:xfrm>
            <a:off x="700501" y="281005"/>
            <a:ext cx="7609612" cy="400110"/>
          </a:xfrm>
          <a:prstGeom prst="rect">
            <a:avLst/>
          </a:prstGeom>
          <a:solidFill>
            <a:schemeClr val="accent2">
              <a:lumMod val="20000"/>
              <a:lumOff val="80000"/>
            </a:schemeClr>
          </a:solidFill>
          <a:ln>
            <a:solidFill>
              <a:schemeClr val="tx1"/>
            </a:solidFill>
          </a:ln>
        </p:spPr>
        <p:txBody>
          <a:bodyPr wrap="square" rtlCol="0">
            <a:spAutoFit/>
          </a:bodyPr>
          <a:lstStyle/>
          <a:p>
            <a:r>
              <a:rPr lang="en-US" sz="2000" b="1" dirty="0">
                <a:solidFill>
                  <a:schemeClr val="accent2">
                    <a:lumMod val="50000"/>
                  </a:schemeClr>
                </a:solidFill>
                <a:latin typeface="Arial Black" panose="020B0A04020102020204" pitchFamily="34" charset="0"/>
              </a:rPr>
              <a:t>ENTITY RELATIONSHIP DIAGRAM (ERD) / SCHEMA</a:t>
            </a:r>
            <a:endParaRPr lang="en-IN" sz="2000" b="1" dirty="0">
              <a:solidFill>
                <a:schemeClr val="accent2">
                  <a:lumMod val="50000"/>
                </a:schemeClr>
              </a:solidFill>
              <a:latin typeface="Arial Black" panose="020B0A04020102020204" pitchFamily="34" charset="0"/>
            </a:endParaRPr>
          </a:p>
        </p:txBody>
      </p:sp>
      <p:pic>
        <p:nvPicPr>
          <p:cNvPr id="8" name="Picture 7">
            <a:extLst>
              <a:ext uri="{FF2B5EF4-FFF2-40B4-BE49-F238E27FC236}">
                <a16:creationId xmlns:a16="http://schemas.microsoft.com/office/drawing/2014/main" id="{379BB05F-1F90-2BEE-C0C4-06044601F564}"/>
              </a:ext>
            </a:extLst>
          </p:cNvPr>
          <p:cNvPicPr>
            <a:picLocks noChangeAspect="1"/>
          </p:cNvPicPr>
          <p:nvPr/>
        </p:nvPicPr>
        <p:blipFill>
          <a:blip r:embed="rId3">
            <a:extLst>
              <a:ext uri="{28A0092B-C50C-407E-A947-70E740481C1C}">
                <a14:useLocalDpi xmlns:a14="http://schemas.microsoft.com/office/drawing/2010/main" val="0"/>
              </a:ext>
            </a:extLst>
          </a:blip>
          <a:srcRect l="8020" t="11153" r="13840" b="15095"/>
          <a:stretch/>
        </p:blipFill>
        <p:spPr>
          <a:xfrm>
            <a:off x="541696" y="3071457"/>
            <a:ext cx="2642378" cy="2265696"/>
          </a:xfrm>
          <a:prstGeom prst="rect">
            <a:avLst/>
          </a:prstGeom>
        </p:spPr>
      </p:pic>
      <p:pic>
        <p:nvPicPr>
          <p:cNvPr id="14" name="Picture 13">
            <a:extLst>
              <a:ext uri="{FF2B5EF4-FFF2-40B4-BE49-F238E27FC236}">
                <a16:creationId xmlns:a16="http://schemas.microsoft.com/office/drawing/2014/main" id="{FAA31ED3-D444-2AC1-93DF-64520A49609E}"/>
              </a:ext>
            </a:extLst>
          </p:cNvPr>
          <p:cNvPicPr>
            <a:picLocks noChangeAspect="1"/>
          </p:cNvPicPr>
          <p:nvPr/>
        </p:nvPicPr>
        <p:blipFill>
          <a:blip r:embed="rId4">
            <a:extLst>
              <a:ext uri="{28A0092B-C50C-407E-A947-70E740481C1C}">
                <a14:useLocalDpi xmlns:a14="http://schemas.microsoft.com/office/drawing/2010/main" val="0"/>
              </a:ext>
            </a:extLst>
          </a:blip>
          <a:srcRect l="4228" t="9315" r="72869" b="49077"/>
          <a:stretch/>
        </p:blipFill>
        <p:spPr>
          <a:xfrm>
            <a:off x="4697385" y="3071457"/>
            <a:ext cx="2743521" cy="2514390"/>
          </a:xfrm>
          <a:prstGeom prst="rect">
            <a:avLst/>
          </a:prstGeom>
        </p:spPr>
      </p:pic>
      <p:pic>
        <p:nvPicPr>
          <p:cNvPr id="5" name="Picture 4">
            <a:extLst>
              <a:ext uri="{FF2B5EF4-FFF2-40B4-BE49-F238E27FC236}">
                <a16:creationId xmlns:a16="http://schemas.microsoft.com/office/drawing/2014/main" id="{1C4D4D3E-41D2-DAC8-2965-55016D98B997}"/>
              </a:ext>
            </a:extLst>
          </p:cNvPr>
          <p:cNvPicPr>
            <a:picLocks noChangeAspect="1"/>
          </p:cNvPicPr>
          <p:nvPr/>
        </p:nvPicPr>
        <p:blipFill>
          <a:blip r:embed="rId4">
            <a:extLst>
              <a:ext uri="{28A0092B-C50C-407E-A947-70E740481C1C}">
                <a14:useLocalDpi xmlns:a14="http://schemas.microsoft.com/office/drawing/2010/main" val="0"/>
              </a:ext>
            </a:extLst>
          </a:blip>
          <a:srcRect l="43478" t="9207" r="33778" b="38672"/>
          <a:stretch/>
        </p:blipFill>
        <p:spPr>
          <a:xfrm>
            <a:off x="8954217" y="3053957"/>
            <a:ext cx="2558631" cy="2917259"/>
          </a:xfrm>
          <a:prstGeom prst="rect">
            <a:avLst/>
          </a:prstGeom>
        </p:spPr>
      </p:pic>
      <p:pic>
        <p:nvPicPr>
          <p:cNvPr id="10" name="Picture 9">
            <a:extLst>
              <a:ext uri="{FF2B5EF4-FFF2-40B4-BE49-F238E27FC236}">
                <a16:creationId xmlns:a16="http://schemas.microsoft.com/office/drawing/2014/main" id="{23FE162F-DCDA-B00E-AA4F-C1E1C4E681A7}"/>
              </a:ext>
            </a:extLst>
          </p:cNvPr>
          <p:cNvPicPr>
            <a:picLocks noChangeAspect="1"/>
          </p:cNvPicPr>
          <p:nvPr/>
        </p:nvPicPr>
        <p:blipFill>
          <a:blip r:embed="rId4">
            <a:extLst>
              <a:ext uri="{28A0092B-C50C-407E-A947-70E740481C1C}">
                <a14:useLocalDpi xmlns:a14="http://schemas.microsoft.com/office/drawing/2010/main" val="0"/>
              </a:ext>
            </a:extLst>
          </a:blip>
          <a:srcRect l="74245" t="8898" r="8869" b="75035"/>
          <a:stretch/>
        </p:blipFill>
        <p:spPr>
          <a:xfrm>
            <a:off x="9284771" y="1136134"/>
            <a:ext cx="1915316" cy="955437"/>
          </a:xfrm>
          <a:prstGeom prst="rect">
            <a:avLst/>
          </a:prstGeom>
        </p:spPr>
      </p:pic>
      <p:pic>
        <p:nvPicPr>
          <p:cNvPr id="12" name="Picture 11">
            <a:extLst>
              <a:ext uri="{FF2B5EF4-FFF2-40B4-BE49-F238E27FC236}">
                <a16:creationId xmlns:a16="http://schemas.microsoft.com/office/drawing/2014/main" id="{F0A39730-F312-3EA7-13EE-0BAFC6DEF072}"/>
              </a:ext>
            </a:extLst>
          </p:cNvPr>
          <p:cNvPicPr>
            <a:picLocks noChangeAspect="1"/>
          </p:cNvPicPr>
          <p:nvPr/>
        </p:nvPicPr>
        <p:blipFill>
          <a:blip r:embed="rId4">
            <a:extLst>
              <a:ext uri="{28A0092B-C50C-407E-A947-70E740481C1C}">
                <a14:useLocalDpi xmlns:a14="http://schemas.microsoft.com/office/drawing/2010/main" val="0"/>
              </a:ext>
            </a:extLst>
          </a:blip>
          <a:srcRect l="4151" t="70565" r="72877" b="8569"/>
          <a:stretch/>
        </p:blipFill>
        <p:spPr>
          <a:xfrm>
            <a:off x="5039726" y="1136135"/>
            <a:ext cx="2058838" cy="955437"/>
          </a:xfrm>
          <a:prstGeom prst="rect">
            <a:avLst/>
          </a:prstGeom>
        </p:spPr>
      </p:pic>
      <p:cxnSp>
        <p:nvCxnSpPr>
          <p:cNvPr id="19" name="Straight Connector 18">
            <a:extLst>
              <a:ext uri="{FF2B5EF4-FFF2-40B4-BE49-F238E27FC236}">
                <a16:creationId xmlns:a16="http://schemas.microsoft.com/office/drawing/2014/main" id="{3808B009-78C8-777F-5444-16EF0D5AC74C}"/>
              </a:ext>
            </a:extLst>
          </p:cNvPr>
          <p:cNvCxnSpPr>
            <a:cxnSpLocks/>
            <a:stCxn id="8" idx="3"/>
            <a:endCxn id="8" idx="3"/>
          </p:cNvCxnSpPr>
          <p:nvPr/>
        </p:nvCxnSpPr>
        <p:spPr>
          <a:xfrm>
            <a:off x="3184074" y="420430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0D9DF3B-6A69-6522-5CED-9AEF81C64FB5}"/>
              </a:ext>
            </a:extLst>
          </p:cNvPr>
          <p:cNvCxnSpPr>
            <a:cxnSpLocks/>
            <a:stCxn id="8" idx="3"/>
          </p:cNvCxnSpPr>
          <p:nvPr/>
        </p:nvCxnSpPr>
        <p:spPr>
          <a:xfrm>
            <a:off x="3184074" y="4204305"/>
            <a:ext cx="151331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3C8E2B6D-022A-B189-4B05-4893315DE685}"/>
              </a:ext>
            </a:extLst>
          </p:cNvPr>
          <p:cNvCxnSpPr>
            <a:stCxn id="12" idx="2"/>
            <a:endCxn id="14" idx="0"/>
          </p:cNvCxnSpPr>
          <p:nvPr/>
        </p:nvCxnSpPr>
        <p:spPr>
          <a:xfrm>
            <a:off x="6069145" y="2091572"/>
            <a:ext cx="1" cy="979885"/>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854BB554-E783-CF6C-4D25-A3C34D76B7BE}"/>
              </a:ext>
            </a:extLst>
          </p:cNvPr>
          <p:cNvCxnSpPr>
            <a:stCxn id="10" idx="2"/>
            <a:endCxn id="5" idx="0"/>
          </p:cNvCxnSpPr>
          <p:nvPr/>
        </p:nvCxnSpPr>
        <p:spPr>
          <a:xfrm flipH="1">
            <a:off x="10233533" y="2091571"/>
            <a:ext cx="8896" cy="962386"/>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EF98A2B9-EEDE-7525-A842-CDCCA62DEB29}"/>
              </a:ext>
            </a:extLst>
          </p:cNvPr>
          <p:cNvCxnSpPr>
            <a:cxnSpLocks/>
          </p:cNvCxnSpPr>
          <p:nvPr/>
        </p:nvCxnSpPr>
        <p:spPr>
          <a:xfrm>
            <a:off x="7440906" y="4204305"/>
            <a:ext cx="1513311" cy="0"/>
          </a:xfrm>
          <a:prstGeom prst="line">
            <a:avLst/>
          </a:prstGeom>
        </p:spPr>
        <p:style>
          <a:lnRef idx="3">
            <a:schemeClr val="accent1"/>
          </a:lnRef>
          <a:fillRef idx="0">
            <a:schemeClr val="accent1"/>
          </a:fillRef>
          <a:effectRef idx="2">
            <a:schemeClr val="accent1"/>
          </a:effectRef>
          <a:fontRef idx="minor">
            <a:schemeClr val="tx1"/>
          </a:fontRef>
        </p:style>
      </p:cxnSp>
      <p:sp>
        <p:nvSpPr>
          <p:cNvPr id="46" name="TextBox 45">
            <a:extLst>
              <a:ext uri="{FF2B5EF4-FFF2-40B4-BE49-F238E27FC236}">
                <a16:creationId xmlns:a16="http://schemas.microsoft.com/office/drawing/2014/main" id="{51D75B7E-6989-A0D5-E4F0-A6A47A1D75BD}"/>
              </a:ext>
            </a:extLst>
          </p:cNvPr>
          <p:cNvSpPr txBox="1"/>
          <p:nvPr/>
        </p:nvSpPr>
        <p:spPr>
          <a:xfrm>
            <a:off x="3359898" y="3871307"/>
            <a:ext cx="1267514" cy="276999"/>
          </a:xfrm>
          <a:prstGeom prst="rect">
            <a:avLst/>
          </a:prstGeom>
          <a:noFill/>
        </p:spPr>
        <p:txBody>
          <a:bodyPr wrap="square" rtlCol="0">
            <a:spAutoFit/>
          </a:bodyPr>
          <a:lstStyle/>
          <a:p>
            <a:r>
              <a:rPr lang="en-US" sz="1200" b="1" dirty="0"/>
              <a:t>Constituency ID</a:t>
            </a:r>
            <a:endParaRPr lang="en-IN" sz="1200" b="1" dirty="0"/>
          </a:p>
        </p:txBody>
      </p:sp>
      <p:sp>
        <p:nvSpPr>
          <p:cNvPr id="49" name="TextBox 48">
            <a:extLst>
              <a:ext uri="{FF2B5EF4-FFF2-40B4-BE49-F238E27FC236}">
                <a16:creationId xmlns:a16="http://schemas.microsoft.com/office/drawing/2014/main" id="{CC455736-E7B7-34BB-8FED-3ABAC74DCF9D}"/>
              </a:ext>
            </a:extLst>
          </p:cNvPr>
          <p:cNvSpPr txBox="1"/>
          <p:nvPr/>
        </p:nvSpPr>
        <p:spPr>
          <a:xfrm>
            <a:off x="6186190" y="2434264"/>
            <a:ext cx="840614" cy="276999"/>
          </a:xfrm>
          <a:prstGeom prst="rect">
            <a:avLst/>
          </a:prstGeom>
          <a:noFill/>
        </p:spPr>
        <p:txBody>
          <a:bodyPr wrap="square" rtlCol="0">
            <a:spAutoFit/>
          </a:bodyPr>
          <a:lstStyle/>
          <a:p>
            <a:r>
              <a:rPr lang="en-US" sz="1200" b="1" dirty="0"/>
              <a:t>Party ID</a:t>
            </a:r>
            <a:endParaRPr lang="en-IN" sz="1200" b="1" dirty="0"/>
          </a:p>
        </p:txBody>
      </p:sp>
      <p:sp>
        <p:nvSpPr>
          <p:cNvPr id="50" name="TextBox 49">
            <a:extLst>
              <a:ext uri="{FF2B5EF4-FFF2-40B4-BE49-F238E27FC236}">
                <a16:creationId xmlns:a16="http://schemas.microsoft.com/office/drawing/2014/main" id="{5BC17E7D-25D9-1E40-4735-29B4DBC61211}"/>
              </a:ext>
            </a:extLst>
          </p:cNvPr>
          <p:cNvSpPr txBox="1"/>
          <p:nvPr/>
        </p:nvSpPr>
        <p:spPr>
          <a:xfrm>
            <a:off x="7756096" y="3717419"/>
            <a:ext cx="1058174" cy="461665"/>
          </a:xfrm>
          <a:prstGeom prst="rect">
            <a:avLst/>
          </a:prstGeom>
          <a:noFill/>
        </p:spPr>
        <p:txBody>
          <a:bodyPr wrap="square" rtlCol="0">
            <a:spAutoFit/>
          </a:bodyPr>
          <a:lstStyle/>
          <a:p>
            <a:r>
              <a:rPr lang="en-US" sz="1200" b="1" dirty="0"/>
              <a:t>Parliament </a:t>
            </a:r>
          </a:p>
          <a:p>
            <a:r>
              <a:rPr lang="en-US" sz="1200" b="1" dirty="0"/>
              <a:t>Constituency</a:t>
            </a:r>
            <a:endParaRPr lang="en-IN" sz="1200" b="1" dirty="0"/>
          </a:p>
        </p:txBody>
      </p:sp>
      <p:sp>
        <p:nvSpPr>
          <p:cNvPr id="52" name="TextBox 51">
            <a:extLst>
              <a:ext uri="{FF2B5EF4-FFF2-40B4-BE49-F238E27FC236}">
                <a16:creationId xmlns:a16="http://schemas.microsoft.com/office/drawing/2014/main" id="{31E0A867-23AE-4266-88B0-030E7187473D}"/>
              </a:ext>
            </a:extLst>
          </p:cNvPr>
          <p:cNvSpPr txBox="1"/>
          <p:nvPr/>
        </p:nvSpPr>
        <p:spPr>
          <a:xfrm>
            <a:off x="10374826" y="2434264"/>
            <a:ext cx="758999" cy="277000"/>
          </a:xfrm>
          <a:prstGeom prst="rect">
            <a:avLst/>
          </a:prstGeom>
          <a:noFill/>
        </p:spPr>
        <p:txBody>
          <a:bodyPr wrap="square" rtlCol="0">
            <a:spAutoFit/>
          </a:bodyPr>
          <a:lstStyle/>
          <a:p>
            <a:r>
              <a:rPr lang="en-US" sz="1200" b="1" dirty="0"/>
              <a:t>State ID</a:t>
            </a:r>
            <a:endParaRPr lang="en-IN" sz="1200" b="1" dirty="0"/>
          </a:p>
        </p:txBody>
      </p:sp>
      <p:sp>
        <p:nvSpPr>
          <p:cNvPr id="54" name="Rectangle 53">
            <a:extLst>
              <a:ext uri="{FF2B5EF4-FFF2-40B4-BE49-F238E27FC236}">
                <a16:creationId xmlns:a16="http://schemas.microsoft.com/office/drawing/2014/main" id="{1D70CD2F-27EF-992F-6772-4DD77370486D}"/>
              </a:ext>
            </a:extLst>
          </p:cNvPr>
          <p:cNvSpPr/>
          <p:nvPr/>
        </p:nvSpPr>
        <p:spPr>
          <a:xfrm>
            <a:off x="281796" y="966158"/>
            <a:ext cx="11726174" cy="5699185"/>
          </a:xfrm>
          <a:prstGeom prst="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26234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02B31-7FC8-D87B-2686-7FBE423C8D43}"/>
              </a:ext>
            </a:extLst>
          </p:cNvPr>
          <p:cNvSpPr txBox="1"/>
          <p:nvPr/>
        </p:nvSpPr>
        <p:spPr>
          <a:xfrm>
            <a:off x="502024" y="83671"/>
            <a:ext cx="1780988" cy="523220"/>
          </a:xfrm>
          <a:prstGeom prst="rect">
            <a:avLst/>
          </a:prstGeom>
          <a:solidFill>
            <a:schemeClr val="accent2">
              <a:lumMod val="20000"/>
              <a:lumOff val="80000"/>
            </a:schemeClr>
          </a:solidFill>
          <a:ln>
            <a:solidFill>
              <a:schemeClr val="tx1"/>
            </a:solidFill>
          </a:ln>
        </p:spPr>
        <p:txBody>
          <a:bodyPr wrap="square" rtlCol="0">
            <a:spAutoFit/>
          </a:bodyPr>
          <a:lstStyle/>
          <a:p>
            <a:r>
              <a:rPr lang="en-US" sz="2800" b="1" dirty="0">
                <a:solidFill>
                  <a:schemeClr val="accent2">
                    <a:lumMod val="50000"/>
                  </a:schemeClr>
                </a:solidFill>
                <a:latin typeface="Arial Rounded MT Bold" panose="020F0704030504030204" pitchFamily="34" charset="0"/>
              </a:rPr>
              <a:t>Datasets</a:t>
            </a:r>
            <a:endParaRPr lang="en-IN" sz="2800" b="1" dirty="0">
              <a:solidFill>
                <a:schemeClr val="accent2">
                  <a:lumMod val="50000"/>
                </a:schemeClr>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EA40E9C3-3559-8A52-5515-7ED0CE6B5160}"/>
              </a:ext>
            </a:extLst>
          </p:cNvPr>
          <p:cNvSpPr txBox="1"/>
          <p:nvPr/>
        </p:nvSpPr>
        <p:spPr>
          <a:xfrm>
            <a:off x="1021977" y="771570"/>
            <a:ext cx="3615765" cy="369332"/>
          </a:xfrm>
          <a:prstGeom prst="rect">
            <a:avLst/>
          </a:prstGeom>
          <a:noFill/>
        </p:spPr>
        <p:txBody>
          <a:bodyPr wrap="square" rtlCol="0">
            <a:spAutoFit/>
          </a:bodyPr>
          <a:lstStyle/>
          <a:p>
            <a:r>
              <a:rPr lang="en-US" b="1" dirty="0"/>
              <a:t>Table 1 : </a:t>
            </a:r>
            <a:r>
              <a:rPr lang="en-IN" sz="1400" b="1" dirty="0" err="1">
                <a:solidFill>
                  <a:schemeClr val="accent2">
                    <a:lumMod val="50000"/>
                  </a:schemeClr>
                </a:solidFill>
                <a:latin typeface="Consolas" panose="020B0609020204030204" pitchFamily="49" charset="0"/>
              </a:rPr>
              <a:t>constituencywise_details</a:t>
            </a:r>
            <a:endParaRPr lang="en-IN" sz="1400" b="1" dirty="0">
              <a:solidFill>
                <a:schemeClr val="accent2">
                  <a:lumMod val="50000"/>
                </a:schemeClr>
              </a:solidFill>
            </a:endParaRPr>
          </a:p>
        </p:txBody>
      </p:sp>
      <p:pic>
        <p:nvPicPr>
          <p:cNvPr id="5" name="Picture 4">
            <a:extLst>
              <a:ext uri="{FF2B5EF4-FFF2-40B4-BE49-F238E27FC236}">
                <a16:creationId xmlns:a16="http://schemas.microsoft.com/office/drawing/2014/main" id="{FE9E7673-C78B-68A7-F7A5-DA08EE81045E}"/>
              </a:ext>
            </a:extLst>
          </p:cNvPr>
          <p:cNvPicPr>
            <a:picLocks noChangeAspect="1"/>
          </p:cNvPicPr>
          <p:nvPr/>
        </p:nvPicPr>
        <p:blipFill>
          <a:blip r:embed="rId3">
            <a:extLst>
              <a:ext uri="{28A0092B-C50C-407E-A947-70E740481C1C}">
                <a14:useLocalDpi xmlns:a14="http://schemas.microsoft.com/office/drawing/2010/main" val="0"/>
              </a:ext>
            </a:extLst>
          </a:blip>
          <a:srcRect l="1541" t="12714" r="10347" b="4308"/>
          <a:stretch/>
        </p:blipFill>
        <p:spPr>
          <a:xfrm>
            <a:off x="207530" y="1437340"/>
            <a:ext cx="5468487" cy="4419634"/>
          </a:xfrm>
          <a:prstGeom prst="rect">
            <a:avLst/>
          </a:prstGeom>
        </p:spPr>
      </p:pic>
      <p:sp>
        <p:nvSpPr>
          <p:cNvPr id="6" name="TextBox 5">
            <a:extLst>
              <a:ext uri="{FF2B5EF4-FFF2-40B4-BE49-F238E27FC236}">
                <a16:creationId xmlns:a16="http://schemas.microsoft.com/office/drawing/2014/main" id="{2B3EF6E6-3E50-AA19-B8F1-82DE631E1314}"/>
              </a:ext>
            </a:extLst>
          </p:cNvPr>
          <p:cNvSpPr txBox="1"/>
          <p:nvPr/>
        </p:nvSpPr>
        <p:spPr>
          <a:xfrm>
            <a:off x="7787342" y="771570"/>
            <a:ext cx="3711388" cy="369332"/>
          </a:xfrm>
          <a:prstGeom prst="rect">
            <a:avLst/>
          </a:prstGeom>
          <a:noFill/>
        </p:spPr>
        <p:txBody>
          <a:bodyPr wrap="square" rtlCol="0">
            <a:spAutoFit/>
          </a:bodyPr>
          <a:lstStyle/>
          <a:p>
            <a:r>
              <a:rPr lang="en-US" b="1" dirty="0"/>
              <a:t>Table 2: </a:t>
            </a:r>
            <a:r>
              <a:rPr lang="en-IN" sz="1400" b="1" dirty="0" err="1">
                <a:solidFill>
                  <a:schemeClr val="accent2">
                    <a:lumMod val="50000"/>
                  </a:schemeClr>
                </a:solidFill>
                <a:latin typeface="Consolas" panose="020B0609020204030204" pitchFamily="49" charset="0"/>
              </a:rPr>
              <a:t>constituencywise_results</a:t>
            </a:r>
            <a:endParaRPr lang="en-IN" sz="1400" b="1" dirty="0">
              <a:solidFill>
                <a:schemeClr val="accent2">
                  <a:lumMod val="50000"/>
                </a:schemeClr>
              </a:solidFill>
            </a:endParaRPr>
          </a:p>
        </p:txBody>
      </p:sp>
      <p:pic>
        <p:nvPicPr>
          <p:cNvPr id="8" name="Picture 7">
            <a:extLst>
              <a:ext uri="{FF2B5EF4-FFF2-40B4-BE49-F238E27FC236}">
                <a16:creationId xmlns:a16="http://schemas.microsoft.com/office/drawing/2014/main" id="{47E975CB-4702-3F28-518C-66B9ED38B473}"/>
              </a:ext>
            </a:extLst>
          </p:cNvPr>
          <p:cNvPicPr>
            <a:picLocks noChangeAspect="1"/>
          </p:cNvPicPr>
          <p:nvPr/>
        </p:nvPicPr>
        <p:blipFill>
          <a:blip r:embed="rId4">
            <a:extLst>
              <a:ext uri="{28A0092B-C50C-407E-A947-70E740481C1C}">
                <a14:useLocalDpi xmlns:a14="http://schemas.microsoft.com/office/drawing/2010/main" val="0"/>
              </a:ext>
            </a:extLst>
          </a:blip>
          <a:srcRect l="2551" t="19038" r="16808" b="5360"/>
          <a:stretch/>
        </p:blipFill>
        <p:spPr>
          <a:xfrm>
            <a:off x="6358964" y="1437340"/>
            <a:ext cx="5523906" cy="4419634"/>
          </a:xfrm>
          <a:prstGeom prst="rect">
            <a:avLst/>
          </a:prstGeom>
        </p:spPr>
      </p:pic>
    </p:spTree>
    <p:extLst>
      <p:ext uri="{BB962C8B-B14F-4D97-AF65-F5344CB8AC3E}">
        <p14:creationId xmlns:p14="http://schemas.microsoft.com/office/powerpoint/2010/main" val="273856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EB86B-4AFC-4124-1BCA-080D1ECBB264}"/>
              </a:ext>
            </a:extLst>
          </p:cNvPr>
          <p:cNvSpPr txBox="1"/>
          <p:nvPr/>
        </p:nvSpPr>
        <p:spPr>
          <a:xfrm>
            <a:off x="785907" y="460189"/>
            <a:ext cx="2994212" cy="369332"/>
          </a:xfrm>
          <a:prstGeom prst="rect">
            <a:avLst/>
          </a:prstGeom>
          <a:noFill/>
        </p:spPr>
        <p:txBody>
          <a:bodyPr wrap="square">
            <a:spAutoFit/>
          </a:bodyPr>
          <a:lstStyle/>
          <a:p>
            <a:r>
              <a:rPr lang="en-US" b="1" dirty="0"/>
              <a:t>Table 3 : </a:t>
            </a:r>
            <a:r>
              <a:rPr lang="en-IN" sz="1400" b="1" dirty="0" err="1">
                <a:solidFill>
                  <a:schemeClr val="accent2">
                    <a:lumMod val="50000"/>
                  </a:schemeClr>
                </a:solidFill>
                <a:latin typeface="Consolas" panose="020B0609020204030204" pitchFamily="49" charset="0"/>
              </a:rPr>
              <a:t>partywise_results</a:t>
            </a:r>
            <a:endParaRPr lang="en-IN" sz="1400" b="1" dirty="0">
              <a:solidFill>
                <a:schemeClr val="accent2">
                  <a:lumMod val="50000"/>
                </a:schemeClr>
              </a:solidFill>
            </a:endParaRPr>
          </a:p>
        </p:txBody>
      </p:sp>
      <p:pic>
        <p:nvPicPr>
          <p:cNvPr id="5" name="Picture 4">
            <a:extLst>
              <a:ext uri="{FF2B5EF4-FFF2-40B4-BE49-F238E27FC236}">
                <a16:creationId xmlns:a16="http://schemas.microsoft.com/office/drawing/2014/main" id="{B22D8D33-0CF9-7D84-9B5A-6C054F1A2E66}"/>
              </a:ext>
            </a:extLst>
          </p:cNvPr>
          <p:cNvPicPr>
            <a:picLocks noChangeAspect="1"/>
          </p:cNvPicPr>
          <p:nvPr/>
        </p:nvPicPr>
        <p:blipFill>
          <a:blip r:embed="rId3">
            <a:extLst>
              <a:ext uri="{28A0092B-C50C-407E-A947-70E740481C1C}">
                <a14:useLocalDpi xmlns:a14="http://schemas.microsoft.com/office/drawing/2010/main" val="0"/>
              </a:ext>
            </a:extLst>
          </a:blip>
          <a:srcRect l="5824" t="20865" r="27976" b="3623"/>
          <a:stretch/>
        </p:blipFill>
        <p:spPr>
          <a:xfrm>
            <a:off x="600636" y="1148692"/>
            <a:ext cx="3098800" cy="5169647"/>
          </a:xfrm>
          <a:prstGeom prst="rect">
            <a:avLst/>
          </a:prstGeom>
        </p:spPr>
      </p:pic>
      <p:sp>
        <p:nvSpPr>
          <p:cNvPr id="7" name="TextBox 6">
            <a:extLst>
              <a:ext uri="{FF2B5EF4-FFF2-40B4-BE49-F238E27FC236}">
                <a16:creationId xmlns:a16="http://schemas.microsoft.com/office/drawing/2014/main" id="{6CE68624-AE95-A171-D66B-38C91EBAAFBB}"/>
              </a:ext>
            </a:extLst>
          </p:cNvPr>
          <p:cNvSpPr txBox="1"/>
          <p:nvPr/>
        </p:nvSpPr>
        <p:spPr>
          <a:xfrm>
            <a:off x="6986492" y="460189"/>
            <a:ext cx="3944472" cy="369332"/>
          </a:xfrm>
          <a:prstGeom prst="rect">
            <a:avLst/>
          </a:prstGeom>
          <a:noFill/>
        </p:spPr>
        <p:txBody>
          <a:bodyPr wrap="square">
            <a:spAutoFit/>
          </a:bodyPr>
          <a:lstStyle/>
          <a:p>
            <a:r>
              <a:rPr lang="en-US" b="1" dirty="0"/>
              <a:t>Table 4 : </a:t>
            </a:r>
            <a:r>
              <a:rPr lang="en-IN" sz="1800" dirty="0">
                <a:solidFill>
                  <a:srgbClr val="000000"/>
                </a:solidFill>
                <a:latin typeface="Consolas" panose="020B0609020204030204" pitchFamily="49" charset="0"/>
              </a:rPr>
              <a:t> </a:t>
            </a:r>
            <a:r>
              <a:rPr lang="en-IN" sz="1400" b="1" dirty="0" err="1">
                <a:solidFill>
                  <a:schemeClr val="accent2">
                    <a:lumMod val="50000"/>
                  </a:schemeClr>
                </a:solidFill>
                <a:latin typeface="Consolas" panose="020B0609020204030204" pitchFamily="49" charset="0"/>
              </a:rPr>
              <a:t>statewise_results</a:t>
            </a:r>
            <a:endParaRPr lang="en-IN" sz="1400" b="1" dirty="0">
              <a:solidFill>
                <a:schemeClr val="accent2">
                  <a:lumMod val="50000"/>
                </a:schemeClr>
              </a:solidFill>
            </a:endParaRPr>
          </a:p>
        </p:txBody>
      </p:sp>
      <p:pic>
        <p:nvPicPr>
          <p:cNvPr id="9" name="Picture 8">
            <a:extLst>
              <a:ext uri="{FF2B5EF4-FFF2-40B4-BE49-F238E27FC236}">
                <a16:creationId xmlns:a16="http://schemas.microsoft.com/office/drawing/2014/main" id="{D9DF4952-97B9-9638-1AD6-9F3E04AF46B9}"/>
              </a:ext>
            </a:extLst>
          </p:cNvPr>
          <p:cNvPicPr>
            <a:picLocks noChangeAspect="1"/>
          </p:cNvPicPr>
          <p:nvPr/>
        </p:nvPicPr>
        <p:blipFill>
          <a:blip r:embed="rId4">
            <a:extLst>
              <a:ext uri="{28A0092B-C50C-407E-A947-70E740481C1C}">
                <a14:useLocalDpi xmlns:a14="http://schemas.microsoft.com/office/drawing/2010/main" val="0"/>
              </a:ext>
            </a:extLst>
          </a:blip>
          <a:srcRect l="2889" t="19869" r="6988" b="6841"/>
          <a:stretch/>
        </p:blipFill>
        <p:spPr>
          <a:xfrm>
            <a:off x="4675045" y="1148692"/>
            <a:ext cx="7173308" cy="3867150"/>
          </a:xfrm>
          <a:prstGeom prst="rect">
            <a:avLst/>
          </a:prstGeom>
        </p:spPr>
      </p:pic>
    </p:spTree>
    <p:extLst>
      <p:ext uri="{BB962C8B-B14F-4D97-AF65-F5344CB8AC3E}">
        <p14:creationId xmlns:p14="http://schemas.microsoft.com/office/powerpoint/2010/main" val="124026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D4AE2-1353-D349-0BF9-8D65218C04C9}"/>
              </a:ext>
            </a:extLst>
          </p:cNvPr>
          <p:cNvSpPr txBox="1"/>
          <p:nvPr/>
        </p:nvSpPr>
        <p:spPr>
          <a:xfrm>
            <a:off x="726142" y="436284"/>
            <a:ext cx="2994212" cy="369332"/>
          </a:xfrm>
          <a:prstGeom prst="rect">
            <a:avLst/>
          </a:prstGeom>
          <a:noFill/>
        </p:spPr>
        <p:txBody>
          <a:bodyPr wrap="square">
            <a:spAutoFit/>
          </a:bodyPr>
          <a:lstStyle/>
          <a:p>
            <a:r>
              <a:rPr lang="en-US" b="1" dirty="0"/>
              <a:t>Table 5 : </a:t>
            </a:r>
            <a:r>
              <a:rPr lang="en-IN" sz="1800" dirty="0">
                <a:solidFill>
                  <a:srgbClr val="000000"/>
                </a:solidFill>
                <a:latin typeface="Consolas" panose="020B0609020204030204" pitchFamily="49" charset="0"/>
              </a:rPr>
              <a:t> </a:t>
            </a:r>
            <a:r>
              <a:rPr lang="en-IN" sz="1400" b="1" dirty="0">
                <a:solidFill>
                  <a:schemeClr val="accent2">
                    <a:lumMod val="50000"/>
                  </a:schemeClr>
                </a:solidFill>
                <a:latin typeface="Consolas" panose="020B0609020204030204" pitchFamily="49" charset="0"/>
              </a:rPr>
              <a:t>states</a:t>
            </a:r>
            <a:endParaRPr lang="en-IN" sz="1400" b="1" dirty="0">
              <a:solidFill>
                <a:schemeClr val="accent2">
                  <a:lumMod val="50000"/>
                </a:schemeClr>
              </a:solidFill>
            </a:endParaRPr>
          </a:p>
        </p:txBody>
      </p:sp>
      <p:pic>
        <p:nvPicPr>
          <p:cNvPr id="4" name="Picture 3">
            <a:extLst>
              <a:ext uri="{FF2B5EF4-FFF2-40B4-BE49-F238E27FC236}">
                <a16:creationId xmlns:a16="http://schemas.microsoft.com/office/drawing/2014/main" id="{36410318-5522-C582-BE75-440739ED3B76}"/>
              </a:ext>
            </a:extLst>
          </p:cNvPr>
          <p:cNvPicPr>
            <a:picLocks noChangeAspect="1"/>
          </p:cNvPicPr>
          <p:nvPr/>
        </p:nvPicPr>
        <p:blipFill>
          <a:blip r:embed="rId2">
            <a:extLst>
              <a:ext uri="{28A0092B-C50C-407E-A947-70E740481C1C}">
                <a14:useLocalDpi xmlns:a14="http://schemas.microsoft.com/office/drawing/2010/main" val="0"/>
              </a:ext>
            </a:extLst>
          </a:blip>
          <a:srcRect l="6066" t="21350" r="42405" b="4575"/>
          <a:stretch/>
        </p:blipFill>
        <p:spPr>
          <a:xfrm>
            <a:off x="3164541" y="215900"/>
            <a:ext cx="2615841" cy="6426200"/>
          </a:xfrm>
          <a:prstGeom prst="rect">
            <a:avLst/>
          </a:prstGeom>
        </p:spPr>
      </p:pic>
    </p:spTree>
    <p:extLst>
      <p:ext uri="{BB962C8B-B14F-4D97-AF65-F5344CB8AC3E}">
        <p14:creationId xmlns:p14="http://schemas.microsoft.com/office/powerpoint/2010/main" val="208986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6352F-8CE9-EACC-941A-0DF9A88EEACE}"/>
              </a:ext>
            </a:extLst>
          </p:cNvPr>
          <p:cNvSpPr txBox="1"/>
          <p:nvPr/>
        </p:nvSpPr>
        <p:spPr>
          <a:xfrm>
            <a:off x="472141" y="179295"/>
            <a:ext cx="3639670" cy="523220"/>
          </a:xfrm>
          <a:prstGeom prst="rect">
            <a:avLst/>
          </a:prstGeom>
          <a:solidFill>
            <a:schemeClr val="accent2">
              <a:lumMod val="20000"/>
              <a:lumOff val="80000"/>
            </a:schemeClr>
          </a:solidFill>
          <a:ln>
            <a:solidFill>
              <a:schemeClr val="tx1"/>
            </a:solidFill>
          </a:ln>
        </p:spPr>
        <p:txBody>
          <a:bodyPr wrap="square" rtlCol="0">
            <a:spAutoFit/>
          </a:bodyPr>
          <a:lstStyle/>
          <a:p>
            <a:r>
              <a:rPr lang="en-US" sz="2800" b="1" dirty="0">
                <a:solidFill>
                  <a:schemeClr val="accent2">
                    <a:lumMod val="50000"/>
                  </a:schemeClr>
                </a:solidFill>
                <a:latin typeface="Arial Rounded MT Bold" panose="020F0704030504030204" pitchFamily="34" charset="0"/>
              </a:rPr>
              <a:t>Problem Statement</a:t>
            </a:r>
            <a:endParaRPr lang="en-IN" sz="2800" b="1" dirty="0">
              <a:solidFill>
                <a:schemeClr val="accent2">
                  <a:lumMod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DFAB2CEC-E240-F8DB-2C7E-0A778CCE3D0E}"/>
              </a:ext>
            </a:extLst>
          </p:cNvPr>
          <p:cNvSpPr txBox="1"/>
          <p:nvPr/>
        </p:nvSpPr>
        <p:spPr>
          <a:xfrm>
            <a:off x="472141" y="985895"/>
            <a:ext cx="6066118"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1.Total Number of Seats in 2024 Elections.</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6" name="TextBox 5">
            <a:extLst>
              <a:ext uri="{FF2B5EF4-FFF2-40B4-BE49-F238E27FC236}">
                <a16:creationId xmlns:a16="http://schemas.microsoft.com/office/drawing/2014/main" id="{0753B9ED-8A71-6465-C538-0C0F4DADA20E}"/>
              </a:ext>
            </a:extLst>
          </p:cNvPr>
          <p:cNvSpPr txBox="1"/>
          <p:nvPr/>
        </p:nvSpPr>
        <p:spPr>
          <a:xfrm>
            <a:off x="472141" y="1391947"/>
            <a:ext cx="9711765"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2.What are the total number of seats available for elections in each state?</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0" name="TextBox 9">
            <a:extLst>
              <a:ext uri="{FF2B5EF4-FFF2-40B4-BE49-F238E27FC236}">
                <a16:creationId xmlns:a16="http://schemas.microsoft.com/office/drawing/2014/main" id="{FD2D3B22-762D-0315-A281-5E5D59F12712}"/>
              </a:ext>
            </a:extLst>
          </p:cNvPr>
          <p:cNvSpPr txBox="1"/>
          <p:nvPr/>
        </p:nvSpPr>
        <p:spPr>
          <a:xfrm>
            <a:off x="472141" y="1865498"/>
            <a:ext cx="6096000"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3.Total Seats Won by NDA Alliance.</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2" name="TextBox 11">
            <a:extLst>
              <a:ext uri="{FF2B5EF4-FFF2-40B4-BE49-F238E27FC236}">
                <a16:creationId xmlns:a16="http://schemas.microsoft.com/office/drawing/2014/main" id="{2CD2A2CB-0789-14AE-2108-E12CD6830FF6}"/>
              </a:ext>
            </a:extLst>
          </p:cNvPr>
          <p:cNvSpPr txBox="1"/>
          <p:nvPr/>
        </p:nvSpPr>
        <p:spPr>
          <a:xfrm>
            <a:off x="472141" y="2329307"/>
            <a:ext cx="6096000"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4.Seats Won by NDA Alliance Parties.</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4" name="TextBox 13">
            <a:extLst>
              <a:ext uri="{FF2B5EF4-FFF2-40B4-BE49-F238E27FC236}">
                <a16:creationId xmlns:a16="http://schemas.microsoft.com/office/drawing/2014/main" id="{CF2D52A5-189D-2D5B-59BD-A07AECCA9059}"/>
              </a:ext>
            </a:extLst>
          </p:cNvPr>
          <p:cNvSpPr txBox="1"/>
          <p:nvPr/>
        </p:nvSpPr>
        <p:spPr>
          <a:xfrm>
            <a:off x="472141" y="2825899"/>
            <a:ext cx="10715812" cy="584775"/>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5.Total Seats Won by I.N.D.I.A. Alliance - </a:t>
            </a:r>
            <a:r>
              <a:rPr lang="en-IN" sz="1600" b="1" dirty="0">
                <a:latin typeface="Cascadia Code" panose="020B0609020000020004" pitchFamily="49" charset="0"/>
                <a:ea typeface="Cascadia Code" panose="020B0609020000020004" pitchFamily="49" charset="0"/>
                <a:cs typeface="Cascadia Code" panose="020B0609020000020004" pitchFamily="49" charset="0"/>
              </a:rPr>
              <a:t>Indian National Developmental Inclusive Alliance (I.N.D.I.A)</a:t>
            </a:r>
          </a:p>
        </p:txBody>
      </p:sp>
      <p:sp>
        <p:nvSpPr>
          <p:cNvPr id="16" name="TextBox 15">
            <a:extLst>
              <a:ext uri="{FF2B5EF4-FFF2-40B4-BE49-F238E27FC236}">
                <a16:creationId xmlns:a16="http://schemas.microsoft.com/office/drawing/2014/main" id="{DF9B5C80-7E17-C32A-8845-FD9F6EC888FF}"/>
              </a:ext>
            </a:extLst>
          </p:cNvPr>
          <p:cNvSpPr txBox="1"/>
          <p:nvPr/>
        </p:nvSpPr>
        <p:spPr>
          <a:xfrm>
            <a:off x="472141" y="3485328"/>
            <a:ext cx="6096000"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6.Seats Won by I.N.D.I.A. Alliance Parties.</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8" name="TextBox 17">
            <a:extLst>
              <a:ext uri="{FF2B5EF4-FFF2-40B4-BE49-F238E27FC236}">
                <a16:creationId xmlns:a16="http://schemas.microsoft.com/office/drawing/2014/main" id="{DD6A2489-16F6-DA4F-553A-450C123CA8CA}"/>
              </a:ext>
            </a:extLst>
          </p:cNvPr>
          <p:cNvSpPr txBox="1"/>
          <p:nvPr/>
        </p:nvSpPr>
        <p:spPr>
          <a:xfrm>
            <a:off x="472141" y="4032522"/>
            <a:ext cx="11193930" cy="584775"/>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7.Add new column field in table </a:t>
            </a:r>
            <a:r>
              <a:rPr lang="en-US" sz="1600" b="1" dirty="0" err="1">
                <a:latin typeface="Cascadia Code" panose="020B0609020000020004" pitchFamily="49" charset="0"/>
                <a:ea typeface="Cascadia Code" panose="020B0609020000020004" pitchFamily="49" charset="0"/>
                <a:cs typeface="Cascadia Code" panose="020B0609020000020004" pitchFamily="49" charset="0"/>
              </a:rPr>
              <a:t>partywise_results</a:t>
            </a:r>
            <a:r>
              <a:rPr lang="en-US" sz="1600" b="1" dirty="0">
                <a:latin typeface="Cascadia Code" panose="020B0609020000020004" pitchFamily="49" charset="0"/>
                <a:ea typeface="Cascadia Code" panose="020B0609020000020004" pitchFamily="49" charset="0"/>
                <a:cs typeface="Cascadia Code" panose="020B0609020000020004" pitchFamily="49" charset="0"/>
              </a:rPr>
              <a:t> to get the party Allianz as NDA, I.N.D.I.A and OTHER.</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5" name="TextBox 34">
            <a:extLst>
              <a:ext uri="{FF2B5EF4-FFF2-40B4-BE49-F238E27FC236}">
                <a16:creationId xmlns:a16="http://schemas.microsoft.com/office/drawing/2014/main" id="{775B4EB2-67C4-1C76-0C0A-2BEB087E975A}"/>
              </a:ext>
            </a:extLst>
          </p:cNvPr>
          <p:cNvSpPr txBox="1"/>
          <p:nvPr/>
        </p:nvSpPr>
        <p:spPr>
          <a:xfrm>
            <a:off x="472141" y="4788946"/>
            <a:ext cx="11325411"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8.Which party alliance (NDA, I.N.D.I.A, or OTHER) won the most seats across all states?</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7" name="TextBox 36">
            <a:extLst>
              <a:ext uri="{FF2B5EF4-FFF2-40B4-BE49-F238E27FC236}">
                <a16:creationId xmlns:a16="http://schemas.microsoft.com/office/drawing/2014/main" id="{2392AB25-AA47-DFA2-8367-1E795444C5A1}"/>
              </a:ext>
            </a:extLst>
          </p:cNvPr>
          <p:cNvSpPr txBox="1"/>
          <p:nvPr/>
        </p:nvSpPr>
        <p:spPr>
          <a:xfrm>
            <a:off x="472141" y="5336140"/>
            <a:ext cx="11193930" cy="584775"/>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9.Winning candidates </a:t>
            </a:r>
            <a:r>
              <a:rPr lang="en-US" sz="1600" b="1" dirty="0" err="1">
                <a:latin typeface="Cascadia Code" panose="020B0609020000020004" pitchFamily="49" charset="0"/>
                <a:ea typeface="Cascadia Code" panose="020B0609020000020004" pitchFamily="49" charset="0"/>
                <a:cs typeface="Cascadia Code" panose="020B0609020000020004" pitchFamily="49" charset="0"/>
              </a:rPr>
              <a:t>name,their</a:t>
            </a:r>
            <a:r>
              <a:rPr lang="en-US" sz="1600" b="1" dirty="0">
                <a:latin typeface="Cascadia Code" panose="020B0609020000020004" pitchFamily="49" charset="0"/>
                <a:ea typeface="Cascadia Code" panose="020B0609020000020004" pitchFamily="49" charset="0"/>
                <a:cs typeface="Cascadia Code" panose="020B0609020000020004" pitchFamily="49" charset="0"/>
              </a:rPr>
              <a:t> party name, their alliance name, total </a:t>
            </a:r>
            <a:r>
              <a:rPr lang="en-US" sz="1600" b="1" dirty="0" err="1">
                <a:latin typeface="Cascadia Code" panose="020B0609020000020004" pitchFamily="49" charset="0"/>
                <a:ea typeface="Cascadia Code" panose="020B0609020000020004" pitchFamily="49" charset="0"/>
                <a:cs typeface="Cascadia Code" panose="020B0609020000020004" pitchFamily="49" charset="0"/>
              </a:rPr>
              <a:t>votes,and</a:t>
            </a:r>
            <a:r>
              <a:rPr lang="en-US" sz="1600" b="1" dirty="0">
                <a:latin typeface="Cascadia Code" panose="020B0609020000020004" pitchFamily="49" charset="0"/>
                <a:ea typeface="Cascadia Code" panose="020B0609020000020004" pitchFamily="49" charset="0"/>
                <a:cs typeface="Cascadia Code" panose="020B0609020000020004" pitchFamily="49" charset="0"/>
              </a:rPr>
              <a:t> the margin of victory for a specific state and </a:t>
            </a:r>
            <a:r>
              <a:rPr lang="en-US" sz="1600" b="1" dirty="0" err="1">
                <a:latin typeface="Cascadia Code" panose="020B0609020000020004" pitchFamily="49" charset="0"/>
                <a:ea typeface="Cascadia Code" panose="020B0609020000020004" pitchFamily="49" charset="0"/>
                <a:cs typeface="Cascadia Code" panose="020B0609020000020004" pitchFamily="49" charset="0"/>
              </a:rPr>
              <a:t>constistuency</a:t>
            </a:r>
            <a:r>
              <a:rPr lang="en-US" sz="1600" b="1" dirty="0">
                <a:latin typeface="Cascadia Code" panose="020B0609020000020004" pitchFamily="49" charset="0"/>
                <a:ea typeface="Cascadia Code" panose="020B0609020000020004" pitchFamily="49" charset="0"/>
                <a:cs typeface="Cascadia Code" panose="020B0609020000020004" pitchFamily="49" charset="0"/>
              </a:rPr>
              <a:t>?</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88063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4DACD2-B975-B535-6D1F-E2C6F42010C3}"/>
              </a:ext>
            </a:extLst>
          </p:cNvPr>
          <p:cNvSpPr txBox="1"/>
          <p:nvPr/>
        </p:nvSpPr>
        <p:spPr>
          <a:xfrm>
            <a:off x="519953" y="138063"/>
            <a:ext cx="3556000" cy="519348"/>
          </a:xfrm>
          <a:prstGeom prst="rect">
            <a:avLst/>
          </a:prstGeom>
          <a:solidFill>
            <a:schemeClr val="accent2">
              <a:lumMod val="20000"/>
              <a:lumOff val="80000"/>
            </a:schemeClr>
          </a:solidFill>
          <a:ln>
            <a:solidFill>
              <a:schemeClr val="tx1"/>
            </a:solidFill>
          </a:ln>
        </p:spPr>
        <p:txBody>
          <a:bodyPr wrap="square">
            <a:spAutoFit/>
          </a:bodyPr>
          <a:lstStyle/>
          <a:p>
            <a:r>
              <a:rPr lang="en-US" sz="2800" b="1" dirty="0">
                <a:solidFill>
                  <a:schemeClr val="accent2">
                    <a:lumMod val="50000"/>
                  </a:schemeClr>
                </a:solidFill>
                <a:latin typeface="Arial Rounded MT Bold" panose="020F0704030504030204" pitchFamily="34" charset="0"/>
              </a:rPr>
              <a:t>Problem Statement</a:t>
            </a:r>
            <a:endParaRPr lang="en-IN" sz="2800" b="1" dirty="0">
              <a:solidFill>
                <a:schemeClr val="accent2">
                  <a:lumMod val="50000"/>
                </a:schemeClr>
              </a:solidFill>
              <a:latin typeface="Arial Rounded MT Bold" panose="020F0704030504030204" pitchFamily="34" charset="0"/>
            </a:endParaRPr>
          </a:p>
        </p:txBody>
      </p:sp>
      <p:sp>
        <p:nvSpPr>
          <p:cNvPr id="24" name="TextBox 23">
            <a:extLst>
              <a:ext uri="{FF2B5EF4-FFF2-40B4-BE49-F238E27FC236}">
                <a16:creationId xmlns:a16="http://schemas.microsoft.com/office/drawing/2014/main" id="{E3BD281A-FEB9-1BA2-C360-3E7BE8806579}"/>
              </a:ext>
            </a:extLst>
          </p:cNvPr>
          <p:cNvSpPr txBox="1"/>
          <p:nvPr/>
        </p:nvSpPr>
        <p:spPr>
          <a:xfrm>
            <a:off x="519953" y="915758"/>
            <a:ext cx="10895108" cy="584775"/>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10.What is the distribution of EVM votes Versus Postal votes for candidates in a specific constituency?</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6" name="TextBox 25">
            <a:extLst>
              <a:ext uri="{FF2B5EF4-FFF2-40B4-BE49-F238E27FC236}">
                <a16:creationId xmlns:a16="http://schemas.microsoft.com/office/drawing/2014/main" id="{DD197281-4FB6-8BF4-34A2-DE0C93A03571}"/>
              </a:ext>
            </a:extLst>
          </p:cNvPr>
          <p:cNvSpPr txBox="1"/>
          <p:nvPr/>
        </p:nvSpPr>
        <p:spPr>
          <a:xfrm>
            <a:off x="519953" y="1733815"/>
            <a:ext cx="10620188"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11.Which Parties won the most seats in a State, and how many seats did each party win?</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8" name="TextBox 27">
            <a:extLst>
              <a:ext uri="{FF2B5EF4-FFF2-40B4-BE49-F238E27FC236}">
                <a16:creationId xmlns:a16="http://schemas.microsoft.com/office/drawing/2014/main" id="{F13DC5D4-4AE8-76A6-8E9F-7916CB6BDC43}"/>
              </a:ext>
            </a:extLst>
          </p:cNvPr>
          <p:cNvSpPr txBox="1"/>
          <p:nvPr/>
        </p:nvSpPr>
        <p:spPr>
          <a:xfrm>
            <a:off x="519953" y="2305651"/>
            <a:ext cx="10775576" cy="584775"/>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12.What is the total number of seats won by each party alliance (NDA, I.N.D.I.A, and OTHER) in each state for </a:t>
            </a:r>
            <a:r>
              <a:rPr lang="en-IN" sz="1600" b="1" dirty="0">
                <a:latin typeface="Cascadia Code" panose="020B0609020000020004" pitchFamily="49" charset="0"/>
                <a:ea typeface="Cascadia Code" panose="020B0609020000020004" pitchFamily="49" charset="0"/>
                <a:cs typeface="Cascadia Code" panose="020B0609020000020004" pitchFamily="49" charset="0"/>
              </a:rPr>
              <a:t>the India Elections 2024?</a:t>
            </a:r>
          </a:p>
        </p:txBody>
      </p:sp>
      <p:sp>
        <p:nvSpPr>
          <p:cNvPr id="30" name="TextBox 29">
            <a:extLst>
              <a:ext uri="{FF2B5EF4-FFF2-40B4-BE49-F238E27FC236}">
                <a16:creationId xmlns:a16="http://schemas.microsoft.com/office/drawing/2014/main" id="{F82BBB66-3323-4A76-F857-4CC646B592F8}"/>
              </a:ext>
            </a:extLst>
          </p:cNvPr>
          <p:cNvSpPr txBox="1"/>
          <p:nvPr/>
        </p:nvSpPr>
        <p:spPr>
          <a:xfrm>
            <a:off x="519953" y="3090446"/>
            <a:ext cx="11170022" cy="338554"/>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13.Which candidate received the highest number of EVM votes in each constituency (Top 10) ?</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2" name="TextBox 31">
            <a:extLst>
              <a:ext uri="{FF2B5EF4-FFF2-40B4-BE49-F238E27FC236}">
                <a16:creationId xmlns:a16="http://schemas.microsoft.com/office/drawing/2014/main" id="{BC8DDC17-933B-F1A9-114F-11DEC12DCD37}"/>
              </a:ext>
            </a:extLst>
          </p:cNvPr>
          <p:cNvSpPr txBox="1"/>
          <p:nvPr/>
        </p:nvSpPr>
        <p:spPr>
          <a:xfrm>
            <a:off x="519952" y="3695544"/>
            <a:ext cx="11170021" cy="584775"/>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14.Which candidate won and which candidate was the runner-up in each constituency of state for the 2024 elections?</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4" name="TextBox 33">
            <a:extLst>
              <a:ext uri="{FF2B5EF4-FFF2-40B4-BE49-F238E27FC236}">
                <a16:creationId xmlns:a16="http://schemas.microsoft.com/office/drawing/2014/main" id="{A7A03F1E-0360-6418-2DEB-0AAB82D859CD}"/>
              </a:ext>
            </a:extLst>
          </p:cNvPr>
          <p:cNvSpPr txBox="1"/>
          <p:nvPr/>
        </p:nvSpPr>
        <p:spPr>
          <a:xfrm>
            <a:off x="519952" y="4480339"/>
            <a:ext cx="11170021" cy="830997"/>
          </a:xfrm>
          <a:prstGeom prst="rect">
            <a:avLst/>
          </a:prstGeom>
          <a:noFill/>
        </p:spPr>
        <p:txBody>
          <a:bodyPr wrap="square">
            <a:spAutoFit/>
          </a:bodyPr>
          <a:lstStyle/>
          <a:p>
            <a:r>
              <a:rPr lang="en-US" sz="1600" b="1" dirty="0">
                <a:latin typeface="Cascadia Code" panose="020B0609020000020004" pitchFamily="49" charset="0"/>
                <a:ea typeface="Cascadia Code" panose="020B0609020000020004" pitchFamily="49" charset="0"/>
                <a:cs typeface="Cascadia Code" panose="020B0609020000020004" pitchFamily="49" charset="0"/>
              </a:rPr>
              <a:t>15.For the state of Maharashtra, what are the total number of seats, total number of candidates, total number of parties, total votes (including EVM and postal), and the breakdown of EVM and postal votes?</a:t>
            </a:r>
            <a:endParaRPr lang="en-IN" sz="1600"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79136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53000">
              <a:schemeClr val="bg1">
                <a:lumMod val="95000"/>
              </a:schemeClr>
            </a:gs>
            <a:gs pos="63000">
              <a:schemeClr val="bg1">
                <a:lumMod val="95000"/>
              </a:schemeClr>
            </a:gs>
            <a:gs pos="6731">
              <a:schemeClr val="accent2">
                <a:lumMod val="60000"/>
                <a:lumOff val="40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486AE-453B-EC27-1B87-31B7720D50BD}"/>
              </a:ext>
            </a:extLst>
          </p:cNvPr>
          <p:cNvSpPr txBox="1"/>
          <p:nvPr/>
        </p:nvSpPr>
        <p:spPr>
          <a:xfrm>
            <a:off x="3860800" y="131480"/>
            <a:ext cx="4040093" cy="525931"/>
          </a:xfrm>
          <a:prstGeom prst="rect">
            <a:avLst/>
          </a:prstGeom>
          <a:solidFill>
            <a:schemeClr val="accent2">
              <a:lumMod val="20000"/>
              <a:lumOff val="80000"/>
            </a:schemeClr>
          </a:solidFill>
          <a:ln>
            <a:solidFill>
              <a:schemeClr val="tx1"/>
            </a:solidFill>
          </a:ln>
        </p:spPr>
        <p:txBody>
          <a:bodyPr wrap="square" rtlCol="0">
            <a:spAutoFit/>
          </a:bodyPr>
          <a:lstStyle/>
          <a:p>
            <a:r>
              <a:rPr lang="en-US" sz="2800" b="1" dirty="0">
                <a:solidFill>
                  <a:schemeClr val="accent2">
                    <a:lumMod val="50000"/>
                  </a:schemeClr>
                </a:solidFill>
                <a:latin typeface="Arial Rounded MT Bold" panose="020F0704030504030204" pitchFamily="34" charset="0"/>
              </a:rPr>
              <a:t>Case study Questions</a:t>
            </a:r>
            <a:endParaRPr lang="en-IN" sz="2800" b="1" dirty="0">
              <a:solidFill>
                <a:schemeClr val="accent2">
                  <a:lumMod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81ED689F-AFD1-6E1B-95AE-3AB87EE94C9F}"/>
              </a:ext>
            </a:extLst>
          </p:cNvPr>
          <p:cNvSpPr txBox="1"/>
          <p:nvPr/>
        </p:nvSpPr>
        <p:spPr>
          <a:xfrm>
            <a:off x="579717" y="1064417"/>
            <a:ext cx="4643718" cy="400110"/>
          </a:xfrm>
          <a:prstGeom prst="rect">
            <a:avLst/>
          </a:prstGeom>
          <a:noFill/>
        </p:spPr>
        <p:txBody>
          <a:bodyPr wrap="square">
            <a:spAutoFit/>
          </a:bodyPr>
          <a:lstStyle/>
          <a:p>
            <a:r>
              <a:rPr lang="en-US"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rPr>
              <a:t>1.Total Number of Seats in 2024 Elections.</a:t>
            </a:r>
            <a:endParaRPr lang="en-IN" sz="2000" b="1" dirty="0">
              <a:solidFill>
                <a:schemeClr val="accent2">
                  <a:lumMod val="50000"/>
                </a:schemeClr>
              </a:solidFill>
              <a:latin typeface="Aptos" panose="020B0004020202020204" pitchFamily="34" charset="0"/>
              <a:ea typeface="Cascadia Code" panose="020B0609020000020004" pitchFamily="49" charset="0"/>
              <a:cs typeface="Cascadia Code" panose="020B0609020000020004" pitchFamily="49" charset="0"/>
            </a:endParaRPr>
          </a:p>
        </p:txBody>
      </p:sp>
      <p:pic>
        <p:nvPicPr>
          <p:cNvPr id="10" name="Picture 9">
            <a:extLst>
              <a:ext uri="{FF2B5EF4-FFF2-40B4-BE49-F238E27FC236}">
                <a16:creationId xmlns:a16="http://schemas.microsoft.com/office/drawing/2014/main" id="{51E5AF9D-8020-F236-D01C-762027899B8D}"/>
              </a:ext>
            </a:extLst>
          </p:cNvPr>
          <p:cNvPicPr>
            <a:picLocks noChangeAspect="1"/>
          </p:cNvPicPr>
          <p:nvPr/>
        </p:nvPicPr>
        <p:blipFill>
          <a:blip r:embed="rId3">
            <a:extLst>
              <a:ext uri="{28A0092B-C50C-407E-A947-70E740481C1C}">
                <a14:useLocalDpi xmlns:a14="http://schemas.microsoft.com/office/drawing/2010/main" val="0"/>
              </a:ext>
            </a:extLst>
          </a:blip>
          <a:srcRect l="-928" t="12334" r="1655" b="-419"/>
          <a:stretch/>
        </p:blipFill>
        <p:spPr>
          <a:xfrm>
            <a:off x="741082" y="1871533"/>
            <a:ext cx="8249530" cy="2549359"/>
          </a:xfrm>
          <a:prstGeom prst="rect">
            <a:avLst/>
          </a:prstGeom>
        </p:spPr>
      </p:pic>
    </p:spTree>
    <p:extLst>
      <p:ext uri="{BB962C8B-B14F-4D97-AF65-F5344CB8AC3E}">
        <p14:creationId xmlns:p14="http://schemas.microsoft.com/office/powerpoint/2010/main" val="2422693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987</Words>
  <Application>Microsoft Office PowerPoint</Application>
  <PresentationFormat>Widescreen</PresentationFormat>
  <Paragraphs>137</Paragraphs>
  <Slides>26</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Malgun Gothic</vt:lpstr>
      <vt:lpstr>Aptos</vt:lpstr>
      <vt:lpstr>Arial</vt:lpstr>
      <vt:lpstr>Arial Black</vt:lpstr>
      <vt:lpstr>Arial Rounded MT Bold</vt:lpstr>
      <vt:lpstr>Bahnschrift</vt:lpstr>
      <vt:lpstr>Calibri</vt:lpstr>
      <vt:lpstr>Calibri Light</vt:lpstr>
      <vt:lpstr>Cambria Math</vt:lpstr>
      <vt:lpstr>Cascadia Code</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Sourabh Ahirrao</dc:creator>
  <cp:lastModifiedBy>Sourabh Ahirrao</cp:lastModifiedBy>
  <cp:revision>41</cp:revision>
  <dcterms:created xsi:type="dcterms:W3CDTF">2024-10-22T12:37:42Z</dcterms:created>
  <dcterms:modified xsi:type="dcterms:W3CDTF">2024-11-21T11:57:45Z</dcterms:modified>
</cp:coreProperties>
</file>