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13" autoAdjust="0"/>
    <p:restoredTop sz="94660"/>
  </p:normalViewPr>
  <p:slideViewPr>
    <p:cSldViewPr snapToGrid="0">
      <p:cViewPr varScale="1">
        <p:scale>
          <a:sx n="75" d="100"/>
          <a:sy n="75" d="100"/>
        </p:scale>
        <p:origin x="7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AA6B-6650-4F29-A643-DCE89C06C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D4ADC9-6ACF-4734-A34A-9A1CFF793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D21E5A-1FF0-4560-A67D-EB054BFC8657}"/>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5" name="Footer Placeholder 4">
            <a:extLst>
              <a:ext uri="{FF2B5EF4-FFF2-40B4-BE49-F238E27FC236}">
                <a16:creationId xmlns:a16="http://schemas.microsoft.com/office/drawing/2014/main" id="{631ADDD4-E19E-4313-919A-AC44FF575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F6F28-3712-4896-A590-D20D35C42A11}"/>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327276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54DF-7BC7-426F-9778-B46EEEEA0D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C1A47A-4C7F-466F-8E64-944FE1585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3779E-8832-494B-8174-FF1F40BF26A5}"/>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5" name="Footer Placeholder 4">
            <a:extLst>
              <a:ext uri="{FF2B5EF4-FFF2-40B4-BE49-F238E27FC236}">
                <a16:creationId xmlns:a16="http://schemas.microsoft.com/office/drawing/2014/main" id="{D5DA9248-94B9-4F1D-B647-C1B30FC92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28E71-B032-4984-BBA4-1DD96570A71A}"/>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335507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FAF41-691F-40F3-B818-AA174653B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0F6D1F-8EA8-4B80-9A75-B14501F11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35D01-48C9-40D6-BC3C-774BA97EA5E0}"/>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5" name="Footer Placeholder 4">
            <a:extLst>
              <a:ext uri="{FF2B5EF4-FFF2-40B4-BE49-F238E27FC236}">
                <a16:creationId xmlns:a16="http://schemas.microsoft.com/office/drawing/2014/main" id="{0DC242DB-4051-4F49-8FDD-8077644BE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DDF0-DBEA-40A2-9980-99B5BA80B0DE}"/>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291072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BB7F-A2AC-4E94-B92A-94339F34A0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E718F-15DD-4A6B-9D77-DAB5E23BB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A75E8-FF45-4B80-8149-2C54BD55822B}"/>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5" name="Footer Placeholder 4">
            <a:extLst>
              <a:ext uri="{FF2B5EF4-FFF2-40B4-BE49-F238E27FC236}">
                <a16:creationId xmlns:a16="http://schemas.microsoft.com/office/drawing/2014/main" id="{55E50160-701A-40DA-8237-2A7B70578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975C2-99E9-442D-991D-F1E156909FE5}"/>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302152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F4A0-DD1D-4612-AA07-D72440346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674451-AA3C-4683-9307-1ACA562C2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0CE53-7EA0-4926-B1BA-BA3704D019D1}"/>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5" name="Footer Placeholder 4">
            <a:extLst>
              <a:ext uri="{FF2B5EF4-FFF2-40B4-BE49-F238E27FC236}">
                <a16:creationId xmlns:a16="http://schemas.microsoft.com/office/drawing/2014/main" id="{2CBE2AA8-4642-4AA7-B678-A7E9F1E74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1A5F3-F1E4-4522-8F52-D07A45427BDB}"/>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115374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BD9D-3D37-46F9-80F4-22597FA19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781E9-B358-46C0-9CB9-70A7DF38A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CFBC83-51C8-4EFA-AFB7-1CC6B2EEF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5158B-2B89-43B2-958C-59FF220EEA8A}"/>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6" name="Footer Placeholder 5">
            <a:extLst>
              <a:ext uri="{FF2B5EF4-FFF2-40B4-BE49-F238E27FC236}">
                <a16:creationId xmlns:a16="http://schemas.microsoft.com/office/drawing/2014/main" id="{209FE00A-BB9B-446D-9CDB-6CB6C963A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06AB9-D1DE-4E7F-A6D7-F865B8B5FB81}"/>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316584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4BE6-E589-426B-B112-9693641CE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F02134-FC95-4464-BDC5-2B7E73766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557A0-F65E-4CB3-9CD8-713CA302F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7E6C2-F76F-4EE1-AF97-371BFC4A4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4DBEE5-D670-4ED9-884D-B88ECB367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EF5C48-1CBA-4A62-B94F-EEC0A1D113E0}"/>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8" name="Footer Placeholder 7">
            <a:extLst>
              <a:ext uri="{FF2B5EF4-FFF2-40B4-BE49-F238E27FC236}">
                <a16:creationId xmlns:a16="http://schemas.microsoft.com/office/drawing/2014/main" id="{7EC621CB-62F1-4AF1-AB4D-F09208841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982FA-6EDF-4665-A845-E56F447CE817}"/>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362225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C328-1B3A-4E1C-81D5-5ACF0A13D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C4A313-3FAF-4BFF-A9ED-6863A1E93BB4}"/>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4" name="Footer Placeholder 3">
            <a:extLst>
              <a:ext uri="{FF2B5EF4-FFF2-40B4-BE49-F238E27FC236}">
                <a16:creationId xmlns:a16="http://schemas.microsoft.com/office/drawing/2014/main" id="{9BEAAC5B-1EBE-4F65-B373-59C1E25C6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9181A8-E25F-459A-A05E-427A0F56D4BB}"/>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197256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73F2D0-F1DD-450B-98C2-4FDB8C2D940C}"/>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3" name="Footer Placeholder 2">
            <a:extLst>
              <a:ext uri="{FF2B5EF4-FFF2-40B4-BE49-F238E27FC236}">
                <a16:creationId xmlns:a16="http://schemas.microsoft.com/office/drawing/2014/main" id="{5B80A8BF-7BF0-4C47-8000-27449E1B6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2B66C-9E1E-4228-997E-7A417208CFEB}"/>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250295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B9D4-BDC5-4E86-BEE7-72EBCB7C5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BCF9A7-92D8-4BF9-BA11-4F5D03BB8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D5AA0-9DA6-417F-A835-00DB5994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6EEF4-F907-4056-B8BE-7F739711C5A2}"/>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6" name="Footer Placeholder 5">
            <a:extLst>
              <a:ext uri="{FF2B5EF4-FFF2-40B4-BE49-F238E27FC236}">
                <a16:creationId xmlns:a16="http://schemas.microsoft.com/office/drawing/2014/main" id="{93AA0271-6A85-478A-9149-C530CAC86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89B3-E3DF-4103-A43F-9D5A8914C5D7}"/>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100108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7DBF-0657-4103-ADD2-E0BBDBA93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B3AA4-2FF1-48C7-8A07-36B730E44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AD20E0-D672-4FBE-9EE8-3A7238A87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C668A-505F-4886-8456-6742DBDE25AB}"/>
              </a:ext>
            </a:extLst>
          </p:cNvPr>
          <p:cNvSpPr>
            <a:spLocks noGrp="1"/>
          </p:cNvSpPr>
          <p:nvPr>
            <p:ph type="dt" sz="half" idx="10"/>
          </p:nvPr>
        </p:nvSpPr>
        <p:spPr/>
        <p:txBody>
          <a:bodyPr/>
          <a:lstStyle/>
          <a:p>
            <a:fld id="{198CB1B1-8181-4CFC-B4BF-3363F8BF509F}" type="datetimeFigureOut">
              <a:rPr lang="en-US" smtClean="0"/>
              <a:t>10/22/2020</a:t>
            </a:fld>
            <a:endParaRPr lang="en-US"/>
          </a:p>
        </p:txBody>
      </p:sp>
      <p:sp>
        <p:nvSpPr>
          <p:cNvPr id="6" name="Footer Placeholder 5">
            <a:extLst>
              <a:ext uri="{FF2B5EF4-FFF2-40B4-BE49-F238E27FC236}">
                <a16:creationId xmlns:a16="http://schemas.microsoft.com/office/drawing/2014/main" id="{6CAEDBCE-83BB-4CED-84A4-897A4098E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30B6D-5D03-4F15-BA74-6604F0CD776A}"/>
              </a:ext>
            </a:extLst>
          </p:cNvPr>
          <p:cNvSpPr>
            <a:spLocks noGrp="1"/>
          </p:cNvSpPr>
          <p:nvPr>
            <p:ph type="sldNum" sz="quarter" idx="12"/>
          </p:nvPr>
        </p:nvSpPr>
        <p:spPr/>
        <p:txBody>
          <a:bodyPr/>
          <a:lstStyle/>
          <a:p>
            <a:fld id="{8E09F554-1E2A-4986-80AE-15A677E5D5C9}" type="slidenum">
              <a:rPr lang="en-US" smtClean="0"/>
              <a:t>‹#›</a:t>
            </a:fld>
            <a:endParaRPr lang="en-US"/>
          </a:p>
        </p:txBody>
      </p:sp>
    </p:spTree>
    <p:extLst>
      <p:ext uri="{BB962C8B-B14F-4D97-AF65-F5344CB8AC3E}">
        <p14:creationId xmlns:p14="http://schemas.microsoft.com/office/powerpoint/2010/main" val="323326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3F288-EDC4-4B6A-BA9E-490EB8953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67B445-571F-403C-836D-66BBE7B42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99B50-6134-4095-887C-5281D6123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CB1B1-8181-4CFC-B4BF-3363F8BF509F}" type="datetimeFigureOut">
              <a:rPr lang="en-US" smtClean="0"/>
              <a:t>10/22/2020</a:t>
            </a:fld>
            <a:endParaRPr lang="en-US"/>
          </a:p>
        </p:txBody>
      </p:sp>
      <p:sp>
        <p:nvSpPr>
          <p:cNvPr id="5" name="Footer Placeholder 4">
            <a:extLst>
              <a:ext uri="{FF2B5EF4-FFF2-40B4-BE49-F238E27FC236}">
                <a16:creationId xmlns:a16="http://schemas.microsoft.com/office/drawing/2014/main" id="{0F3D9AFB-74C6-48D2-994B-A11566E46C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D43945-AF2D-4D61-BDAE-B795794D0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9F554-1E2A-4986-80AE-15A677E5D5C9}" type="slidenum">
              <a:rPr lang="en-US" smtClean="0"/>
              <a:t>‹#›</a:t>
            </a:fld>
            <a:endParaRPr lang="en-US"/>
          </a:p>
        </p:txBody>
      </p:sp>
    </p:spTree>
    <p:extLst>
      <p:ext uri="{BB962C8B-B14F-4D97-AF65-F5344CB8AC3E}">
        <p14:creationId xmlns:p14="http://schemas.microsoft.com/office/powerpoint/2010/main" val="116921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0C7D-11D8-4BEA-BA1F-87EAEF81F535}"/>
              </a:ext>
            </a:extLst>
          </p:cNvPr>
          <p:cNvSpPr>
            <a:spLocks noGrp="1"/>
          </p:cNvSpPr>
          <p:nvPr>
            <p:ph type="ctrTitle"/>
          </p:nvPr>
        </p:nvSpPr>
        <p:spPr/>
        <p:txBody>
          <a:bodyPr/>
          <a:lstStyle/>
          <a:p>
            <a:r>
              <a:rPr lang="en-US" dirty="0"/>
              <a:t>Typescript</a:t>
            </a:r>
          </a:p>
        </p:txBody>
      </p:sp>
      <p:sp>
        <p:nvSpPr>
          <p:cNvPr id="3" name="Subtitle 2">
            <a:extLst>
              <a:ext uri="{FF2B5EF4-FFF2-40B4-BE49-F238E27FC236}">
                <a16:creationId xmlns:a16="http://schemas.microsoft.com/office/drawing/2014/main" id="{02F9D4E2-B92E-4D10-8563-CFBD782CF6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261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6960-D18D-493F-9548-56A4F70A895D}"/>
              </a:ext>
            </a:extLst>
          </p:cNvPr>
          <p:cNvSpPr>
            <a:spLocks noGrp="1"/>
          </p:cNvSpPr>
          <p:nvPr>
            <p:ph type="title"/>
          </p:nvPr>
        </p:nvSpPr>
        <p:spPr/>
        <p:txBody>
          <a:bodyPr/>
          <a:lstStyle/>
          <a:p>
            <a:r>
              <a:rPr lang="en-US" dirty="0"/>
              <a:t>Callback function</a:t>
            </a:r>
          </a:p>
        </p:txBody>
      </p:sp>
      <p:sp>
        <p:nvSpPr>
          <p:cNvPr id="3" name="Content Placeholder 2">
            <a:extLst>
              <a:ext uri="{FF2B5EF4-FFF2-40B4-BE49-F238E27FC236}">
                <a16:creationId xmlns:a16="http://schemas.microsoft.com/office/drawing/2014/main" id="{336DB3C7-605C-452D-84FE-787716A17B4F}"/>
              </a:ext>
            </a:extLst>
          </p:cNvPr>
          <p:cNvSpPr>
            <a:spLocks noGrp="1"/>
          </p:cNvSpPr>
          <p:nvPr>
            <p:ph idx="1"/>
          </p:nvPr>
        </p:nvSpPr>
        <p:spPr/>
        <p:txBody>
          <a:bodyPr>
            <a:normAutofit fontScale="92500" lnSpcReduction="10000"/>
          </a:bodyPr>
          <a:lstStyle/>
          <a:p>
            <a:pPr marL="0" indent="0">
              <a:buNone/>
            </a:pPr>
            <a:r>
              <a:rPr lang="en-US" dirty="0"/>
              <a:t>function </a:t>
            </a:r>
            <a:r>
              <a:rPr lang="en-US" dirty="0" err="1"/>
              <a:t>sendRequest</a:t>
            </a:r>
            <a:r>
              <a:rPr lang="en-US" dirty="0"/>
              <a:t>(data: string, </a:t>
            </a:r>
            <a:r>
              <a:rPr lang="en-US" dirty="0" err="1"/>
              <a:t>cb</a:t>
            </a:r>
            <a:r>
              <a:rPr lang="en-US" dirty="0"/>
              <a:t>: (response: any) =&gt; void) {</a:t>
            </a:r>
          </a:p>
          <a:p>
            <a:pPr marL="0" indent="0">
              <a:buNone/>
            </a:pPr>
            <a:r>
              <a:rPr lang="en-US" dirty="0"/>
              <a:t>return </a:t>
            </a:r>
            <a:r>
              <a:rPr lang="en-US" dirty="0" err="1"/>
              <a:t>cb</a:t>
            </a:r>
            <a:r>
              <a:rPr lang="en-US" dirty="0"/>
              <a:t>({data: 'Hi there!'});</a:t>
            </a:r>
          </a:p>
          <a:p>
            <a:pPr marL="0" indent="0">
              <a:buNone/>
            </a:pPr>
            <a:r>
              <a:rPr lang="en-US" dirty="0"/>
              <a:t>}</a:t>
            </a:r>
          </a:p>
          <a:p>
            <a:pPr marL="0" indent="0">
              <a:buNone/>
            </a:pPr>
            <a:r>
              <a:rPr lang="en-US" dirty="0" err="1"/>
              <a:t>sendRequest</a:t>
            </a:r>
            <a:r>
              <a:rPr lang="en-US" dirty="0"/>
              <a:t>('Send this!', (response) =&gt; { </a:t>
            </a:r>
          </a:p>
          <a:p>
            <a:pPr marL="0" indent="0">
              <a:buNone/>
            </a:pPr>
            <a:r>
              <a:rPr lang="en-US" dirty="0"/>
              <a:t>console.log(response);</a:t>
            </a:r>
          </a:p>
          <a:p>
            <a:pPr marL="0" indent="0">
              <a:buNone/>
            </a:pPr>
            <a:r>
              <a:rPr lang="en-US" dirty="0"/>
              <a:t>return true;</a:t>
            </a:r>
          </a:p>
          <a:p>
            <a:pPr marL="0" indent="0">
              <a:buNone/>
            </a:pPr>
            <a:r>
              <a:rPr lang="en-US" dirty="0"/>
              <a:t> });</a:t>
            </a:r>
          </a:p>
          <a:p>
            <a:pPr marL="0" indent="0">
              <a:buNone/>
            </a:pPr>
            <a:r>
              <a:rPr lang="en-US" dirty="0"/>
              <a:t>o/p {</a:t>
            </a:r>
            <a:r>
              <a:rPr lang="en-US" dirty="0" err="1"/>
              <a:t>data:’HI</a:t>
            </a:r>
            <a:r>
              <a:rPr lang="en-US" dirty="0"/>
              <a:t> there!’}</a:t>
            </a:r>
          </a:p>
          <a:p>
            <a:r>
              <a:rPr lang="en-US" dirty="0"/>
              <a:t>callback functions can return something, even if the argument on which they're passed does NOT expect a returned value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7441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95AE-2B2A-4137-B187-1720AF6D17BF}"/>
              </a:ext>
            </a:extLst>
          </p:cNvPr>
          <p:cNvSpPr>
            <a:spLocks noGrp="1"/>
          </p:cNvSpPr>
          <p:nvPr>
            <p:ph type="title"/>
          </p:nvPr>
        </p:nvSpPr>
        <p:spPr/>
        <p:txBody>
          <a:bodyPr/>
          <a:lstStyle/>
          <a:p>
            <a:r>
              <a:rPr lang="en-US" dirty="0"/>
              <a:t>Unknown and never</a:t>
            </a:r>
          </a:p>
        </p:txBody>
      </p:sp>
      <p:sp>
        <p:nvSpPr>
          <p:cNvPr id="3" name="Content Placeholder 2">
            <a:extLst>
              <a:ext uri="{FF2B5EF4-FFF2-40B4-BE49-F238E27FC236}">
                <a16:creationId xmlns:a16="http://schemas.microsoft.com/office/drawing/2014/main" id="{840006DA-4901-4E0C-8D94-65A00E146784}"/>
              </a:ext>
            </a:extLst>
          </p:cNvPr>
          <p:cNvSpPr>
            <a:spLocks noGrp="1"/>
          </p:cNvSpPr>
          <p:nvPr>
            <p:ph idx="1"/>
          </p:nvPr>
        </p:nvSpPr>
        <p:spPr/>
        <p:txBody>
          <a:bodyPr>
            <a:normAutofit fontScale="85000" lnSpcReduction="20000"/>
          </a:bodyPr>
          <a:lstStyle/>
          <a:p>
            <a:r>
              <a:rPr lang="en-US" dirty="0"/>
              <a:t>Unknown type provide more restriction than any</a:t>
            </a:r>
          </a:p>
          <a:p>
            <a:r>
              <a:rPr lang="en-US" dirty="0"/>
              <a:t>We cant assign unknown type value string type variable</a:t>
            </a:r>
          </a:p>
          <a:p>
            <a:pPr marL="457200" lvl="1" indent="0">
              <a:buNone/>
            </a:pPr>
            <a:r>
              <a:rPr lang="en-US" dirty="0"/>
              <a:t>let </a:t>
            </a:r>
            <a:r>
              <a:rPr lang="en-US" dirty="0" err="1"/>
              <a:t>userInput</a:t>
            </a:r>
            <a:r>
              <a:rPr lang="en-US" dirty="0"/>
              <a:t> : unknown;</a:t>
            </a:r>
          </a:p>
          <a:p>
            <a:pPr marL="457200" lvl="1" indent="0">
              <a:buNone/>
            </a:pPr>
            <a:r>
              <a:rPr lang="en-US" dirty="0"/>
              <a:t>let </a:t>
            </a:r>
            <a:r>
              <a:rPr lang="en-US" dirty="0" err="1"/>
              <a:t>userName</a:t>
            </a:r>
            <a:r>
              <a:rPr lang="en-US" dirty="0"/>
              <a:t> : string</a:t>
            </a:r>
          </a:p>
          <a:p>
            <a:pPr marL="457200" lvl="1" indent="0">
              <a:buNone/>
            </a:pPr>
            <a:r>
              <a:rPr lang="en-US" dirty="0" err="1"/>
              <a:t>userInput</a:t>
            </a:r>
            <a:r>
              <a:rPr lang="en-US" dirty="0"/>
              <a:t> = 'Max';</a:t>
            </a:r>
          </a:p>
          <a:p>
            <a:pPr marL="457200" lvl="1" indent="0">
              <a:buNone/>
            </a:pPr>
            <a:r>
              <a:rPr lang="en-US" dirty="0" err="1"/>
              <a:t>userName</a:t>
            </a:r>
            <a:r>
              <a:rPr lang="en-US" dirty="0"/>
              <a:t> = </a:t>
            </a:r>
            <a:r>
              <a:rPr lang="en-US" dirty="0" err="1"/>
              <a:t>userInput</a:t>
            </a:r>
            <a:r>
              <a:rPr lang="en-US" dirty="0"/>
              <a:t>; // this will throw an error unknown type variable cant assign to string type</a:t>
            </a:r>
          </a:p>
          <a:p>
            <a:r>
              <a:rPr lang="en-US" dirty="0"/>
              <a:t>Never type is used when we know the function never return value</a:t>
            </a:r>
          </a:p>
          <a:p>
            <a:r>
              <a:rPr lang="en-US" dirty="0"/>
              <a:t>Like function which used to only throw an error</a:t>
            </a:r>
          </a:p>
          <a:p>
            <a:pPr marL="457200" lvl="1" indent="0">
              <a:buNone/>
            </a:pPr>
            <a:r>
              <a:rPr lang="en-US" dirty="0"/>
              <a:t>function </a:t>
            </a:r>
            <a:r>
              <a:rPr lang="en-US" dirty="0" err="1"/>
              <a:t>generateError</a:t>
            </a:r>
            <a:r>
              <a:rPr lang="en-US" dirty="0"/>
              <a:t>(message: string, code: number): never {</a:t>
            </a:r>
          </a:p>
          <a:p>
            <a:pPr marL="457200" lvl="1" indent="0">
              <a:buNone/>
            </a:pPr>
            <a:r>
              <a:rPr lang="en-US" dirty="0"/>
              <a:t>  throw { message: message, </a:t>
            </a:r>
            <a:r>
              <a:rPr lang="en-US" dirty="0" err="1"/>
              <a:t>errorCode</a:t>
            </a:r>
            <a:r>
              <a:rPr lang="en-US" dirty="0"/>
              <a:t>: code };</a:t>
            </a:r>
          </a:p>
          <a:p>
            <a:pPr marL="457200" lvl="1" indent="0">
              <a:buNone/>
            </a:pPr>
            <a:r>
              <a:rPr lang="en-US" dirty="0"/>
              <a:t>  // while (true) {}</a:t>
            </a:r>
          </a:p>
          <a:p>
            <a:pPr marL="457200" lvl="1" indent="0">
              <a:buNone/>
            </a:pPr>
            <a:r>
              <a:rPr lang="en-US" dirty="0"/>
              <a:t>}</a:t>
            </a:r>
            <a:br>
              <a:rPr lang="en-US" dirty="0"/>
            </a:br>
            <a:endParaRPr lang="en-US" dirty="0"/>
          </a:p>
          <a:p>
            <a:endParaRPr lang="en-US" dirty="0"/>
          </a:p>
        </p:txBody>
      </p:sp>
    </p:spTree>
    <p:extLst>
      <p:ext uri="{BB962C8B-B14F-4D97-AF65-F5344CB8AC3E}">
        <p14:creationId xmlns:p14="http://schemas.microsoft.com/office/powerpoint/2010/main" val="64005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32AE-93D2-47D2-A8BC-784E037C8538}"/>
              </a:ext>
            </a:extLst>
          </p:cNvPr>
          <p:cNvSpPr>
            <a:spLocks noGrp="1"/>
          </p:cNvSpPr>
          <p:nvPr>
            <p:ph type="title"/>
          </p:nvPr>
        </p:nvSpPr>
        <p:spPr/>
        <p:txBody>
          <a:bodyPr/>
          <a:lstStyle/>
          <a:p>
            <a:r>
              <a:rPr lang="en-US" dirty="0"/>
              <a:t>Typescript core libs</a:t>
            </a:r>
          </a:p>
        </p:txBody>
      </p:sp>
      <p:sp>
        <p:nvSpPr>
          <p:cNvPr id="3" name="Content Placeholder 2">
            <a:extLst>
              <a:ext uri="{FF2B5EF4-FFF2-40B4-BE49-F238E27FC236}">
                <a16:creationId xmlns:a16="http://schemas.microsoft.com/office/drawing/2014/main" id="{AD3B1EE3-95CD-4D7A-9D2A-9C2054766C39}"/>
              </a:ext>
            </a:extLst>
          </p:cNvPr>
          <p:cNvSpPr>
            <a:spLocks noGrp="1"/>
          </p:cNvSpPr>
          <p:nvPr>
            <p:ph idx="1"/>
          </p:nvPr>
        </p:nvSpPr>
        <p:spPr/>
        <p:txBody>
          <a:bodyPr>
            <a:normAutofit fontScale="85000" lnSpcReduction="20000"/>
          </a:bodyPr>
          <a:lstStyle/>
          <a:p>
            <a:r>
              <a:rPr lang="en-US" dirty="0"/>
              <a:t>Allows you to specifies which libs typescript will use.</a:t>
            </a:r>
          </a:p>
          <a:p>
            <a:r>
              <a:rPr lang="en-US" dirty="0"/>
              <a:t>When you write typescript code its not necessarily for browser it can be for node </a:t>
            </a:r>
            <a:r>
              <a:rPr lang="en-US" dirty="0" err="1"/>
              <a:t>js</a:t>
            </a:r>
            <a:r>
              <a:rPr lang="en-US" dirty="0"/>
              <a:t> also</a:t>
            </a:r>
          </a:p>
          <a:p>
            <a:r>
              <a:rPr lang="en-US" dirty="0"/>
              <a:t>When we not include lib option in </a:t>
            </a:r>
            <a:r>
              <a:rPr lang="en-US" dirty="0" err="1"/>
              <a:t>tsconfig</a:t>
            </a:r>
            <a:r>
              <a:rPr lang="en-US" dirty="0"/>
              <a:t>  file it will automatically add some default libs that are related to target if target is es6 then it will add some of the es6 features </a:t>
            </a:r>
          </a:p>
          <a:p>
            <a:r>
              <a:rPr lang="en-US" dirty="0"/>
              <a:t>Map</a:t>
            </a:r>
          </a:p>
          <a:p>
            <a:r>
              <a:rPr lang="en-US" dirty="0"/>
              <a:t>Dom</a:t>
            </a:r>
          </a:p>
          <a:p>
            <a:r>
              <a:rPr lang="en-US" dirty="0" err="1"/>
              <a:t>Scripthost</a:t>
            </a:r>
            <a:endParaRPr lang="en-US" dirty="0"/>
          </a:p>
          <a:p>
            <a:r>
              <a:rPr lang="en-US" dirty="0" err="1"/>
              <a:t>Domiterable</a:t>
            </a:r>
            <a:endParaRPr lang="en-US" dirty="0"/>
          </a:p>
          <a:p>
            <a:endParaRPr lang="en-US" dirty="0"/>
          </a:p>
          <a:p>
            <a:r>
              <a:rPr lang="en-US" dirty="0"/>
              <a:t>You can explicitly add libs supported by libs :[] option</a:t>
            </a:r>
          </a:p>
          <a:p>
            <a:endParaRPr lang="en-US" dirty="0"/>
          </a:p>
        </p:txBody>
      </p:sp>
    </p:spTree>
    <p:extLst>
      <p:ext uri="{BB962C8B-B14F-4D97-AF65-F5344CB8AC3E}">
        <p14:creationId xmlns:p14="http://schemas.microsoft.com/office/powerpoint/2010/main" val="396856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AD99-CD5B-4F8A-8AF3-A83FF567A1F6}"/>
              </a:ext>
            </a:extLst>
          </p:cNvPr>
          <p:cNvSpPr>
            <a:spLocks noGrp="1"/>
          </p:cNvSpPr>
          <p:nvPr>
            <p:ph type="title"/>
          </p:nvPr>
        </p:nvSpPr>
        <p:spPr/>
        <p:txBody>
          <a:bodyPr/>
          <a:lstStyle/>
          <a:p>
            <a:r>
              <a:rPr lang="en-US" dirty="0" err="1"/>
              <a:t>sourcemap</a:t>
            </a:r>
            <a:endParaRPr lang="en-US" dirty="0"/>
          </a:p>
        </p:txBody>
      </p:sp>
      <p:sp>
        <p:nvSpPr>
          <p:cNvPr id="3" name="Content Placeholder 2">
            <a:extLst>
              <a:ext uri="{FF2B5EF4-FFF2-40B4-BE49-F238E27FC236}">
                <a16:creationId xmlns:a16="http://schemas.microsoft.com/office/drawing/2014/main" id="{F6973F48-40F2-4AB7-A5A8-1CCE66670326}"/>
              </a:ext>
            </a:extLst>
          </p:cNvPr>
          <p:cNvSpPr>
            <a:spLocks noGrp="1"/>
          </p:cNvSpPr>
          <p:nvPr>
            <p:ph idx="1"/>
          </p:nvPr>
        </p:nvSpPr>
        <p:spPr/>
        <p:txBody>
          <a:bodyPr/>
          <a:lstStyle/>
          <a:p>
            <a:r>
              <a:rPr lang="en-US" dirty="0"/>
              <a:t>When you enable this option we can view </a:t>
            </a:r>
            <a:r>
              <a:rPr lang="en-US" dirty="0" err="1"/>
              <a:t>ts</a:t>
            </a:r>
            <a:r>
              <a:rPr lang="en-US" dirty="0"/>
              <a:t> files while debugging rather than </a:t>
            </a:r>
            <a:r>
              <a:rPr lang="en-US" dirty="0" err="1"/>
              <a:t>js</a:t>
            </a:r>
            <a:r>
              <a:rPr lang="en-US" dirty="0"/>
              <a:t> file </a:t>
            </a:r>
          </a:p>
          <a:p>
            <a:r>
              <a:rPr lang="en-US" dirty="0"/>
              <a:t>Debugging directly with </a:t>
            </a:r>
            <a:r>
              <a:rPr lang="en-US" dirty="0" err="1"/>
              <a:t>ts</a:t>
            </a:r>
            <a:r>
              <a:rPr lang="en-US" dirty="0"/>
              <a:t> is </a:t>
            </a:r>
            <a:r>
              <a:rPr lang="en-US" dirty="0" err="1"/>
              <a:t>conventient</a:t>
            </a:r>
            <a:r>
              <a:rPr lang="en-US" dirty="0"/>
              <a:t> </a:t>
            </a:r>
          </a:p>
        </p:txBody>
      </p:sp>
    </p:spTree>
    <p:extLst>
      <p:ext uri="{BB962C8B-B14F-4D97-AF65-F5344CB8AC3E}">
        <p14:creationId xmlns:p14="http://schemas.microsoft.com/office/powerpoint/2010/main" val="13249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4DF7-1552-4877-A515-6B7C610B962A}"/>
              </a:ext>
            </a:extLst>
          </p:cNvPr>
          <p:cNvSpPr>
            <a:spLocks noGrp="1"/>
          </p:cNvSpPr>
          <p:nvPr>
            <p:ph type="title"/>
          </p:nvPr>
        </p:nvSpPr>
        <p:spPr/>
        <p:txBody>
          <a:bodyPr/>
          <a:lstStyle/>
          <a:p>
            <a:r>
              <a:rPr lang="en-US" dirty="0" err="1"/>
              <a:t>Outdir</a:t>
            </a:r>
            <a:r>
              <a:rPr lang="en-US" dirty="0"/>
              <a:t> &amp; </a:t>
            </a:r>
            <a:r>
              <a:rPr lang="en-US" dirty="0" err="1"/>
              <a:t>rootDir</a:t>
            </a:r>
            <a:r>
              <a:rPr lang="en-US" dirty="0"/>
              <a:t>, </a:t>
            </a:r>
            <a:r>
              <a:rPr lang="en-US" dirty="0" err="1"/>
              <a:t>noEmit,noEmitOnError</a:t>
            </a:r>
            <a:endParaRPr lang="en-US" dirty="0"/>
          </a:p>
        </p:txBody>
      </p:sp>
      <p:sp>
        <p:nvSpPr>
          <p:cNvPr id="3" name="Content Placeholder 2">
            <a:extLst>
              <a:ext uri="{FF2B5EF4-FFF2-40B4-BE49-F238E27FC236}">
                <a16:creationId xmlns:a16="http://schemas.microsoft.com/office/drawing/2014/main" id="{09CB014B-B277-4A9B-A49B-406A48F0BE42}"/>
              </a:ext>
            </a:extLst>
          </p:cNvPr>
          <p:cNvSpPr>
            <a:spLocks noGrp="1"/>
          </p:cNvSpPr>
          <p:nvPr>
            <p:ph idx="1"/>
          </p:nvPr>
        </p:nvSpPr>
        <p:spPr/>
        <p:txBody>
          <a:bodyPr/>
          <a:lstStyle/>
          <a:p>
            <a:r>
              <a:rPr lang="en-US" dirty="0"/>
              <a:t>We can tell compiler where the compiled file should store</a:t>
            </a:r>
          </a:p>
          <a:p>
            <a:r>
              <a:rPr lang="en-US" dirty="0"/>
              <a:t>For that purpose we use </a:t>
            </a:r>
            <a:r>
              <a:rPr lang="en-US" dirty="0" err="1"/>
              <a:t>outDir</a:t>
            </a:r>
            <a:endParaRPr lang="en-US" dirty="0"/>
          </a:p>
          <a:p>
            <a:r>
              <a:rPr lang="en-US" dirty="0"/>
              <a:t>If </a:t>
            </a:r>
            <a:r>
              <a:rPr lang="en-US" dirty="0" err="1"/>
              <a:t>rootdir</a:t>
            </a:r>
            <a:r>
              <a:rPr lang="en-US" dirty="0"/>
              <a:t> is ./ then entire project structure will reflect on the </a:t>
            </a:r>
            <a:r>
              <a:rPr lang="en-US" dirty="0" err="1"/>
              <a:t>outDir</a:t>
            </a:r>
            <a:r>
              <a:rPr lang="en-US" dirty="0"/>
              <a:t> that we don’t want</a:t>
            </a:r>
          </a:p>
          <a:p>
            <a:r>
              <a:rPr lang="en-US" dirty="0"/>
              <a:t>So that we add </a:t>
            </a:r>
            <a:r>
              <a:rPr lang="en-US" dirty="0" err="1"/>
              <a:t>rootDir</a:t>
            </a:r>
            <a:r>
              <a:rPr lang="en-US" dirty="0"/>
              <a:t> option to ./</a:t>
            </a:r>
            <a:r>
              <a:rPr lang="en-US" dirty="0" err="1"/>
              <a:t>src</a:t>
            </a:r>
            <a:r>
              <a:rPr lang="en-US" dirty="0"/>
              <a:t> so that only </a:t>
            </a:r>
          </a:p>
          <a:p>
            <a:r>
              <a:rPr lang="en-US" dirty="0" err="1"/>
              <a:t>noEmit</a:t>
            </a:r>
            <a:r>
              <a:rPr lang="en-US" dirty="0"/>
              <a:t> – compile the file but don’t store .</a:t>
            </a:r>
            <a:r>
              <a:rPr lang="en-US" dirty="0" err="1"/>
              <a:t>js</a:t>
            </a:r>
            <a:r>
              <a:rPr lang="en-US" dirty="0"/>
              <a:t> files</a:t>
            </a:r>
          </a:p>
          <a:p>
            <a:r>
              <a:rPr lang="en-US" dirty="0" err="1"/>
              <a:t>noEmitOnError</a:t>
            </a:r>
            <a:r>
              <a:rPr lang="en-US" dirty="0"/>
              <a:t> – </a:t>
            </a:r>
            <a:r>
              <a:rPr lang="en-US" dirty="0" err="1"/>
              <a:t>defalult</a:t>
            </a:r>
            <a:r>
              <a:rPr lang="en-US" dirty="0"/>
              <a:t> false</a:t>
            </a:r>
          </a:p>
          <a:p>
            <a:r>
              <a:rPr lang="en-US" dirty="0"/>
              <a:t>If set to true  any file contain error </a:t>
            </a:r>
            <a:r>
              <a:rPr lang="en-US" dirty="0" err="1"/>
              <a:t>js</a:t>
            </a:r>
            <a:r>
              <a:rPr lang="en-US" dirty="0"/>
              <a:t> files will not be generated</a:t>
            </a:r>
          </a:p>
        </p:txBody>
      </p:sp>
    </p:spTree>
    <p:extLst>
      <p:ext uri="{BB962C8B-B14F-4D97-AF65-F5344CB8AC3E}">
        <p14:creationId xmlns:p14="http://schemas.microsoft.com/office/powerpoint/2010/main" val="74653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5727-017E-4F57-BEBC-1F1DA9F9E383}"/>
              </a:ext>
            </a:extLst>
          </p:cNvPr>
          <p:cNvSpPr>
            <a:spLocks noGrp="1"/>
          </p:cNvSpPr>
          <p:nvPr>
            <p:ph type="title"/>
          </p:nvPr>
        </p:nvSpPr>
        <p:spPr/>
        <p:txBody>
          <a:bodyPr/>
          <a:lstStyle/>
          <a:p>
            <a:r>
              <a:rPr lang="en-US" dirty="0"/>
              <a:t>Strict compilation</a:t>
            </a:r>
          </a:p>
        </p:txBody>
      </p:sp>
      <p:sp>
        <p:nvSpPr>
          <p:cNvPr id="3" name="Content Placeholder 2">
            <a:extLst>
              <a:ext uri="{FF2B5EF4-FFF2-40B4-BE49-F238E27FC236}">
                <a16:creationId xmlns:a16="http://schemas.microsoft.com/office/drawing/2014/main" id="{2C3CD883-EE8B-4161-9498-5E492F18BEAB}"/>
              </a:ext>
            </a:extLst>
          </p:cNvPr>
          <p:cNvSpPr>
            <a:spLocks noGrp="1"/>
          </p:cNvSpPr>
          <p:nvPr>
            <p:ph idx="1"/>
          </p:nvPr>
        </p:nvSpPr>
        <p:spPr/>
        <p:txBody>
          <a:bodyPr/>
          <a:lstStyle/>
          <a:p>
            <a:r>
              <a:rPr lang="en-US" dirty="0"/>
              <a:t> "</a:t>
            </a:r>
            <a:r>
              <a:rPr lang="en-US" dirty="0" err="1"/>
              <a:t>noImplicitAny</a:t>
            </a:r>
            <a:r>
              <a:rPr lang="en-US" dirty="0"/>
              <a:t>": true,                 /* Raise error on expressions and declarations with an implied 'any' type. */</a:t>
            </a:r>
          </a:p>
          <a:p>
            <a:r>
              <a:rPr lang="en-US" dirty="0"/>
              <a:t>    // "</a:t>
            </a:r>
            <a:r>
              <a:rPr lang="en-US" dirty="0" err="1"/>
              <a:t>strictNullChecks</a:t>
            </a:r>
            <a:r>
              <a:rPr lang="en-US" dirty="0"/>
              <a:t>": true,              /* Enable strict null checks. */</a:t>
            </a:r>
          </a:p>
          <a:p>
            <a:r>
              <a:rPr lang="en-US" dirty="0"/>
              <a:t>    // "</a:t>
            </a:r>
            <a:r>
              <a:rPr lang="en-US" dirty="0" err="1"/>
              <a:t>strictFunctionTypes</a:t>
            </a:r>
            <a:r>
              <a:rPr lang="en-US" dirty="0"/>
              <a:t>"</a:t>
            </a:r>
          </a:p>
          <a:p>
            <a:endParaRPr lang="en-US" dirty="0"/>
          </a:p>
          <a:p>
            <a:r>
              <a:rPr lang="en-US" dirty="0"/>
              <a:t>Can be set to false to avoid errors</a:t>
            </a:r>
          </a:p>
        </p:txBody>
      </p:sp>
    </p:spTree>
    <p:extLst>
      <p:ext uri="{BB962C8B-B14F-4D97-AF65-F5344CB8AC3E}">
        <p14:creationId xmlns:p14="http://schemas.microsoft.com/office/powerpoint/2010/main" val="393152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C361-660C-441B-AF16-7DCEDF6A7A4E}"/>
              </a:ext>
            </a:extLst>
          </p:cNvPr>
          <p:cNvSpPr>
            <a:spLocks noGrp="1"/>
          </p:cNvSpPr>
          <p:nvPr>
            <p:ph type="title"/>
          </p:nvPr>
        </p:nvSpPr>
        <p:spPr/>
        <p:txBody>
          <a:bodyPr/>
          <a:lstStyle/>
          <a:p>
            <a:r>
              <a:rPr lang="en-US" dirty="0"/>
              <a:t>Code quality checks</a:t>
            </a:r>
          </a:p>
        </p:txBody>
      </p:sp>
      <p:sp>
        <p:nvSpPr>
          <p:cNvPr id="3" name="Content Placeholder 2">
            <a:extLst>
              <a:ext uri="{FF2B5EF4-FFF2-40B4-BE49-F238E27FC236}">
                <a16:creationId xmlns:a16="http://schemas.microsoft.com/office/drawing/2014/main" id="{EFBC435A-F6A2-4565-B37E-F681019A3270}"/>
              </a:ext>
            </a:extLst>
          </p:cNvPr>
          <p:cNvSpPr>
            <a:spLocks noGrp="1"/>
          </p:cNvSpPr>
          <p:nvPr>
            <p:ph idx="1"/>
          </p:nvPr>
        </p:nvSpPr>
        <p:spPr/>
        <p:txBody>
          <a:bodyPr>
            <a:normAutofit fontScale="92500" lnSpcReduction="20000"/>
          </a:bodyPr>
          <a:lstStyle/>
          <a:p>
            <a:r>
              <a:rPr lang="en-US" dirty="0"/>
              <a:t> "</a:t>
            </a:r>
            <a:r>
              <a:rPr lang="en-US" dirty="0" err="1"/>
              <a:t>noUnusedLocals</a:t>
            </a:r>
            <a:r>
              <a:rPr lang="en-US" dirty="0"/>
              <a:t>": true,                </a:t>
            </a:r>
          </a:p>
          <a:p>
            <a:r>
              <a:rPr lang="en-US" dirty="0"/>
              <a:t> /* Report errors on unused locals. */</a:t>
            </a:r>
          </a:p>
          <a:p>
            <a:r>
              <a:rPr lang="en-US" dirty="0"/>
              <a:t> "</a:t>
            </a:r>
            <a:r>
              <a:rPr lang="en-US" dirty="0" err="1"/>
              <a:t>noUnusedParameters</a:t>
            </a:r>
            <a:r>
              <a:rPr lang="en-US" dirty="0"/>
              <a:t>": true,            </a:t>
            </a:r>
          </a:p>
          <a:p>
            <a:r>
              <a:rPr lang="en-US" dirty="0"/>
              <a:t> /* Report errors on unused parameters. */</a:t>
            </a:r>
          </a:p>
          <a:p>
            <a:r>
              <a:rPr lang="en-US" dirty="0"/>
              <a:t> "</a:t>
            </a:r>
            <a:r>
              <a:rPr lang="en-US" dirty="0" err="1"/>
              <a:t>noImplicitReturns</a:t>
            </a:r>
            <a:r>
              <a:rPr lang="en-US" dirty="0"/>
              <a:t>": true,             </a:t>
            </a:r>
          </a:p>
          <a:p>
            <a:r>
              <a:rPr lang="en-US" dirty="0"/>
              <a:t> /* Report error when not all code paths in function return a value.</a:t>
            </a:r>
          </a:p>
          <a:p>
            <a:r>
              <a:rPr lang="en-US" dirty="0"/>
              <a:t>You should return always, mixture of both is not allowed</a:t>
            </a:r>
          </a:p>
          <a:p>
            <a:r>
              <a:rPr lang="en-US" dirty="0"/>
              <a:t> */</a:t>
            </a:r>
          </a:p>
          <a:p>
            <a:r>
              <a:rPr lang="en-US" dirty="0"/>
              <a:t> "</a:t>
            </a:r>
            <a:r>
              <a:rPr lang="en-US" dirty="0" err="1"/>
              <a:t>noFallthroughCasesInSwitch</a:t>
            </a:r>
            <a:r>
              <a:rPr lang="en-US" dirty="0"/>
              <a:t>": true,    </a:t>
            </a:r>
          </a:p>
          <a:p>
            <a:r>
              <a:rPr lang="en-US" dirty="0"/>
              <a:t> /* Report errors for </a:t>
            </a:r>
            <a:r>
              <a:rPr lang="en-US" dirty="0" err="1"/>
              <a:t>fallthrough</a:t>
            </a:r>
            <a:r>
              <a:rPr lang="en-US" dirty="0"/>
              <a:t> cases in switch statement. */</a:t>
            </a:r>
          </a:p>
        </p:txBody>
      </p:sp>
    </p:spTree>
    <p:extLst>
      <p:ext uri="{BB962C8B-B14F-4D97-AF65-F5344CB8AC3E}">
        <p14:creationId xmlns:p14="http://schemas.microsoft.com/office/powerpoint/2010/main" val="257445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B92-3DAC-4FC8-9046-A43EDDD22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0559A5-6B68-4968-99C1-3E1038D4CB2A}"/>
              </a:ext>
            </a:extLst>
          </p:cNvPr>
          <p:cNvSpPr>
            <a:spLocks noGrp="1"/>
          </p:cNvSpPr>
          <p:nvPr>
            <p:ph idx="1"/>
          </p:nvPr>
        </p:nvSpPr>
        <p:spPr/>
        <p:txBody>
          <a:bodyPr/>
          <a:lstStyle/>
          <a:p>
            <a:r>
              <a:rPr lang="en-US" dirty="0"/>
              <a:t>These links might also be interesting:</a:t>
            </a:r>
          </a:p>
          <a:p>
            <a:r>
              <a:rPr lang="en-US" dirty="0" err="1"/>
              <a:t>tsconfig</a:t>
            </a:r>
            <a:r>
              <a:rPr lang="en-US" dirty="0"/>
              <a:t> Docs: </a:t>
            </a:r>
            <a:r>
              <a:rPr lang="en-US" dirty="0">
                <a:hlinkClick r:id="rId2"/>
              </a:rPr>
              <a:t>https://www.typescriptlang.org/docs/handbook/tsconfig-json.html</a:t>
            </a:r>
            <a:endParaRPr lang="en-US" dirty="0"/>
          </a:p>
          <a:p>
            <a:r>
              <a:rPr lang="en-US" dirty="0"/>
              <a:t>Compiler Config Docs: </a:t>
            </a:r>
            <a:r>
              <a:rPr lang="en-US" dirty="0">
                <a:hlinkClick r:id="rId3"/>
              </a:rPr>
              <a:t>https://www.typescriptlang.org/docs/handbook/compiler-options.html</a:t>
            </a:r>
            <a:endParaRPr lang="en-US" dirty="0"/>
          </a:p>
          <a:p>
            <a:r>
              <a:rPr lang="en-US" dirty="0"/>
              <a:t>VS Code TS Debugging: </a:t>
            </a:r>
            <a:r>
              <a:rPr lang="en-US" dirty="0">
                <a:hlinkClick r:id="rId4"/>
              </a:rPr>
              <a:t>https://code.visualstudio.com/docs/typescript/typescript-debugging</a:t>
            </a:r>
            <a:endParaRPr lang="en-US" dirty="0"/>
          </a:p>
          <a:p>
            <a:endParaRPr lang="en-US" dirty="0"/>
          </a:p>
        </p:txBody>
      </p:sp>
    </p:spTree>
    <p:extLst>
      <p:ext uri="{BB962C8B-B14F-4D97-AF65-F5344CB8AC3E}">
        <p14:creationId xmlns:p14="http://schemas.microsoft.com/office/powerpoint/2010/main" val="45666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44F3-D71E-4165-8378-018E94089C7D}"/>
              </a:ext>
            </a:extLst>
          </p:cNvPr>
          <p:cNvSpPr>
            <a:spLocks noGrp="1"/>
          </p:cNvSpPr>
          <p:nvPr>
            <p:ph type="title"/>
          </p:nvPr>
        </p:nvSpPr>
        <p:spPr/>
        <p:txBody>
          <a:bodyPr/>
          <a:lstStyle/>
          <a:p>
            <a:r>
              <a:rPr lang="en-US" dirty="0"/>
              <a:t>Classes</a:t>
            </a:r>
          </a:p>
        </p:txBody>
      </p:sp>
      <p:pic>
        <p:nvPicPr>
          <p:cNvPr id="5" name="Content Placeholder 4">
            <a:extLst>
              <a:ext uri="{FF2B5EF4-FFF2-40B4-BE49-F238E27FC236}">
                <a16:creationId xmlns:a16="http://schemas.microsoft.com/office/drawing/2014/main" id="{28C0C645-32CB-4857-88FF-805B4352E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882745" cy="5001057"/>
          </a:xfrm>
        </p:spPr>
      </p:pic>
    </p:spTree>
    <p:extLst>
      <p:ext uri="{BB962C8B-B14F-4D97-AF65-F5344CB8AC3E}">
        <p14:creationId xmlns:p14="http://schemas.microsoft.com/office/powerpoint/2010/main" val="372717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0204-AD87-4207-BAA9-767900D260E1}"/>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105525E4-C943-40C3-A076-F95BC1170714}"/>
              </a:ext>
            </a:extLst>
          </p:cNvPr>
          <p:cNvSpPr>
            <a:spLocks noGrp="1"/>
          </p:cNvSpPr>
          <p:nvPr>
            <p:ph idx="1"/>
          </p:nvPr>
        </p:nvSpPr>
        <p:spPr>
          <a:xfrm>
            <a:off x="838200" y="1350335"/>
            <a:ext cx="10515600" cy="5411972"/>
          </a:xfrm>
        </p:spPr>
        <p:txBody>
          <a:bodyPr>
            <a:normAutofit fontScale="62500" lnSpcReduction="20000"/>
          </a:bodyPr>
          <a:lstStyle/>
          <a:p>
            <a:r>
              <a:rPr lang="en-US" dirty="0"/>
              <a:t>Public : public is default access modifiers</a:t>
            </a:r>
          </a:p>
          <a:p>
            <a:r>
              <a:rPr lang="en-US" dirty="0"/>
              <a:t>Private : property only accessible in class</a:t>
            </a:r>
          </a:p>
          <a:p>
            <a:r>
              <a:rPr lang="en-US" dirty="0" err="1"/>
              <a:t>Readonly</a:t>
            </a:r>
            <a:r>
              <a:rPr lang="en-US" dirty="0"/>
              <a:t>: Initialized one and cant change again</a:t>
            </a:r>
          </a:p>
          <a:p>
            <a:pPr marL="0" indent="0">
              <a:buNone/>
            </a:pPr>
            <a:r>
              <a:rPr lang="en-US" dirty="0"/>
              <a:t>class Department{</a:t>
            </a:r>
          </a:p>
          <a:p>
            <a:pPr marL="457200" lvl="1" indent="0">
              <a:buNone/>
            </a:pPr>
            <a:r>
              <a:rPr lang="en-US" dirty="0"/>
              <a:t>private id: string;</a:t>
            </a:r>
          </a:p>
          <a:p>
            <a:pPr marL="457200" lvl="1" indent="0">
              <a:buNone/>
            </a:pPr>
            <a:r>
              <a:rPr lang="en-US" dirty="0"/>
              <a:t>public name: string;</a:t>
            </a:r>
          </a:p>
          <a:p>
            <a:pPr marL="0" indent="0">
              <a:buNone/>
            </a:pPr>
            <a:r>
              <a:rPr lang="en-US" dirty="0"/>
              <a:t>	constructor(id: string, name: string){</a:t>
            </a:r>
          </a:p>
          <a:p>
            <a:pPr marL="0" indent="0">
              <a:buNone/>
            </a:pPr>
            <a:r>
              <a:rPr lang="en-US" dirty="0"/>
              <a:t>	this.id = id;</a:t>
            </a:r>
          </a:p>
          <a:p>
            <a:pPr marL="0" indent="0">
              <a:buNone/>
            </a:pPr>
            <a:r>
              <a:rPr lang="en-US" dirty="0"/>
              <a:t>	this.name= name;</a:t>
            </a:r>
          </a:p>
          <a:p>
            <a:pPr marL="0" indent="0">
              <a:buNone/>
            </a:pPr>
            <a:r>
              <a:rPr lang="en-US" dirty="0"/>
              <a:t>	}</a:t>
            </a:r>
          </a:p>
          <a:p>
            <a:pPr marL="0" indent="0">
              <a:buNone/>
            </a:pPr>
            <a:r>
              <a:rPr lang="en-US" dirty="0"/>
              <a:t>}</a:t>
            </a:r>
          </a:p>
          <a:p>
            <a:pPr marL="0" indent="0">
              <a:buNone/>
            </a:pPr>
            <a:r>
              <a:rPr lang="en-US" dirty="0"/>
              <a:t>// rather than this type of declaration we will prefer following type of declaration</a:t>
            </a:r>
          </a:p>
          <a:p>
            <a:pPr marL="0" indent="0">
              <a:buNone/>
            </a:pPr>
            <a:r>
              <a:rPr lang="en-US" dirty="0"/>
              <a:t>class Department{</a:t>
            </a:r>
          </a:p>
          <a:p>
            <a:pPr marL="0" indent="0">
              <a:buNone/>
            </a:pPr>
            <a:r>
              <a:rPr lang="en-US" dirty="0"/>
              <a:t>	constructor(private id: string, public name: string, private </a:t>
            </a:r>
            <a:r>
              <a:rPr lang="en-US" dirty="0" err="1"/>
              <a:t>readonly</a:t>
            </a:r>
            <a:r>
              <a:rPr lang="en-US" dirty="0"/>
              <a:t> gender){</a:t>
            </a:r>
          </a:p>
          <a:p>
            <a:pPr marL="0" indent="0">
              <a:buNone/>
            </a:pPr>
            <a:r>
              <a:rPr lang="en-US" dirty="0"/>
              <a:t>	}</a:t>
            </a:r>
          </a:p>
          <a:p>
            <a:pPr marL="0" indent="0">
              <a:buNone/>
            </a:pPr>
            <a:r>
              <a:rPr lang="en-US" dirty="0"/>
              <a:t>}</a:t>
            </a:r>
          </a:p>
          <a:p>
            <a:pPr marL="0" indent="0">
              <a:buNone/>
            </a:pPr>
            <a:r>
              <a:rPr lang="en-US" dirty="0"/>
              <a:t>It creates the property of name id and name with same access modifier</a:t>
            </a:r>
          </a:p>
          <a:p>
            <a:pPr marL="0" indent="0">
              <a:buNone/>
            </a:pPr>
            <a:endParaRPr lang="en-US" dirty="0"/>
          </a:p>
        </p:txBody>
      </p:sp>
    </p:spTree>
    <p:extLst>
      <p:ext uri="{BB962C8B-B14F-4D97-AF65-F5344CB8AC3E}">
        <p14:creationId xmlns:p14="http://schemas.microsoft.com/office/powerpoint/2010/main" val="40563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4A7B-82E2-4483-9FB6-5386611B54D2}"/>
              </a:ext>
            </a:extLst>
          </p:cNvPr>
          <p:cNvSpPr>
            <a:spLocks noGrp="1"/>
          </p:cNvSpPr>
          <p:nvPr>
            <p:ph type="title"/>
          </p:nvPr>
        </p:nvSpPr>
        <p:spPr/>
        <p:txBody>
          <a:bodyPr/>
          <a:lstStyle/>
          <a:p>
            <a:r>
              <a:rPr lang="en-US" dirty="0"/>
              <a:t>Core types of </a:t>
            </a:r>
            <a:r>
              <a:rPr lang="en-US" dirty="0" err="1"/>
              <a:t>typescipt</a:t>
            </a:r>
            <a:endParaRPr lang="en-US" dirty="0"/>
          </a:p>
        </p:txBody>
      </p:sp>
      <p:sp>
        <p:nvSpPr>
          <p:cNvPr id="3" name="Content Placeholder 2">
            <a:extLst>
              <a:ext uri="{FF2B5EF4-FFF2-40B4-BE49-F238E27FC236}">
                <a16:creationId xmlns:a16="http://schemas.microsoft.com/office/drawing/2014/main" id="{E5E60403-55E4-4278-8E50-52454023646F}"/>
              </a:ext>
            </a:extLst>
          </p:cNvPr>
          <p:cNvSpPr>
            <a:spLocks noGrp="1"/>
          </p:cNvSpPr>
          <p:nvPr>
            <p:ph idx="1"/>
          </p:nvPr>
        </p:nvSpPr>
        <p:spPr/>
        <p:txBody>
          <a:bodyPr/>
          <a:lstStyle/>
          <a:p>
            <a:r>
              <a:rPr lang="en-US" dirty="0"/>
              <a:t> number</a:t>
            </a:r>
          </a:p>
          <a:p>
            <a:r>
              <a:rPr lang="en-US" dirty="0"/>
              <a:t> string</a:t>
            </a:r>
          </a:p>
          <a:p>
            <a:r>
              <a:rPr lang="en-US" dirty="0"/>
              <a:t> </a:t>
            </a:r>
            <a:r>
              <a:rPr lang="en-US" dirty="0" err="1"/>
              <a:t>boolean</a:t>
            </a:r>
            <a:endParaRPr lang="en-US" dirty="0"/>
          </a:p>
          <a:p>
            <a:r>
              <a:rPr lang="en-US" dirty="0"/>
              <a:t>object</a:t>
            </a:r>
          </a:p>
          <a:p>
            <a:r>
              <a:rPr lang="en-US" dirty="0"/>
              <a:t>Array</a:t>
            </a:r>
          </a:p>
          <a:p>
            <a:r>
              <a:rPr lang="en-US" dirty="0"/>
              <a:t>tuple</a:t>
            </a:r>
          </a:p>
          <a:p>
            <a:r>
              <a:rPr lang="en-US" dirty="0" err="1"/>
              <a:t>enum</a:t>
            </a:r>
            <a:endParaRPr lang="en-US" dirty="0"/>
          </a:p>
          <a:p>
            <a:r>
              <a:rPr lang="en-US" dirty="0"/>
              <a:t>any</a:t>
            </a:r>
          </a:p>
        </p:txBody>
      </p:sp>
    </p:spTree>
    <p:extLst>
      <p:ext uri="{BB962C8B-B14F-4D97-AF65-F5344CB8AC3E}">
        <p14:creationId xmlns:p14="http://schemas.microsoft.com/office/powerpoint/2010/main" val="48100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8580-F943-4454-987C-084D88D3603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4E8D308-C87A-416D-82C0-8F9C73A06869}"/>
              </a:ext>
            </a:extLst>
          </p:cNvPr>
          <p:cNvSpPr>
            <a:spLocks noGrp="1"/>
          </p:cNvSpPr>
          <p:nvPr>
            <p:ph idx="1"/>
          </p:nvPr>
        </p:nvSpPr>
        <p:spPr/>
        <p:txBody>
          <a:bodyPr/>
          <a:lstStyle/>
          <a:p>
            <a:r>
              <a:rPr lang="en-US" dirty="0"/>
              <a:t>Whenever you define constructor in derived class we need to use super and call it like function which will invoke the constructor of base class before using this in derived class</a:t>
            </a:r>
          </a:p>
          <a:p>
            <a:endParaRPr lang="en-US" dirty="0"/>
          </a:p>
        </p:txBody>
      </p:sp>
    </p:spTree>
    <p:extLst>
      <p:ext uri="{BB962C8B-B14F-4D97-AF65-F5344CB8AC3E}">
        <p14:creationId xmlns:p14="http://schemas.microsoft.com/office/powerpoint/2010/main" val="1051400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7FD5-1F90-4FC1-BCDC-6BC85D9CCC67}"/>
              </a:ext>
            </a:extLst>
          </p:cNvPr>
          <p:cNvSpPr>
            <a:spLocks noGrp="1"/>
          </p:cNvSpPr>
          <p:nvPr>
            <p:ph type="title"/>
          </p:nvPr>
        </p:nvSpPr>
        <p:spPr/>
        <p:txBody>
          <a:bodyPr/>
          <a:lstStyle/>
          <a:p>
            <a:r>
              <a:rPr lang="en-US" dirty="0"/>
              <a:t>Overloading properties</a:t>
            </a:r>
          </a:p>
        </p:txBody>
      </p:sp>
      <p:sp>
        <p:nvSpPr>
          <p:cNvPr id="3" name="Content Placeholder 2">
            <a:extLst>
              <a:ext uri="{FF2B5EF4-FFF2-40B4-BE49-F238E27FC236}">
                <a16:creationId xmlns:a16="http://schemas.microsoft.com/office/drawing/2014/main" id="{43D459A2-ACE6-4AC7-890A-742387B964C7}"/>
              </a:ext>
            </a:extLst>
          </p:cNvPr>
          <p:cNvSpPr>
            <a:spLocks noGrp="1"/>
          </p:cNvSpPr>
          <p:nvPr>
            <p:ph idx="1"/>
          </p:nvPr>
        </p:nvSpPr>
        <p:spPr/>
        <p:txBody>
          <a:bodyPr/>
          <a:lstStyle/>
          <a:p>
            <a:r>
              <a:rPr lang="en-US" dirty="0"/>
              <a:t>Method with same name can be used in derived class</a:t>
            </a:r>
          </a:p>
          <a:p>
            <a:r>
              <a:rPr lang="en-US" dirty="0"/>
              <a:t>To access the variable </a:t>
            </a:r>
            <a:r>
              <a:rPr lang="en-US" dirty="0" err="1"/>
              <a:t>fromm</a:t>
            </a:r>
            <a:r>
              <a:rPr lang="en-US" dirty="0"/>
              <a:t> base class into derived class we need to declare that variable with protected keyword</a:t>
            </a:r>
          </a:p>
          <a:p>
            <a:r>
              <a:rPr lang="en-US" dirty="0"/>
              <a:t>Protected makes variable accessible into derived class but not outside of base or derived class</a:t>
            </a:r>
          </a:p>
        </p:txBody>
      </p:sp>
    </p:spTree>
    <p:extLst>
      <p:ext uri="{BB962C8B-B14F-4D97-AF65-F5344CB8AC3E}">
        <p14:creationId xmlns:p14="http://schemas.microsoft.com/office/powerpoint/2010/main" val="49074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A659-2332-43B9-9CA1-0E832EDAA1D1}"/>
              </a:ext>
            </a:extLst>
          </p:cNvPr>
          <p:cNvSpPr>
            <a:spLocks noGrp="1"/>
          </p:cNvSpPr>
          <p:nvPr>
            <p:ph type="title"/>
          </p:nvPr>
        </p:nvSpPr>
        <p:spPr/>
        <p:txBody>
          <a:bodyPr/>
          <a:lstStyle/>
          <a:p>
            <a:r>
              <a:rPr lang="en-US" dirty="0"/>
              <a:t>Getters and setters</a:t>
            </a:r>
          </a:p>
        </p:txBody>
      </p:sp>
      <p:sp>
        <p:nvSpPr>
          <p:cNvPr id="3" name="Content Placeholder 2">
            <a:extLst>
              <a:ext uri="{FF2B5EF4-FFF2-40B4-BE49-F238E27FC236}">
                <a16:creationId xmlns:a16="http://schemas.microsoft.com/office/drawing/2014/main" id="{2157487C-781C-49A7-8796-66AF655E8603}"/>
              </a:ext>
            </a:extLst>
          </p:cNvPr>
          <p:cNvSpPr>
            <a:spLocks noGrp="1"/>
          </p:cNvSpPr>
          <p:nvPr>
            <p:ph idx="1"/>
          </p:nvPr>
        </p:nvSpPr>
        <p:spPr>
          <a:xfrm>
            <a:off x="838200" y="1390650"/>
            <a:ext cx="10515600" cy="5467349"/>
          </a:xfrm>
        </p:spPr>
        <p:txBody>
          <a:bodyPr>
            <a:normAutofit fontScale="62500" lnSpcReduction="20000"/>
          </a:bodyPr>
          <a:lstStyle/>
          <a:p>
            <a:r>
              <a:rPr lang="en-US" dirty="0"/>
              <a:t>We can make private property available outside using getter and setter</a:t>
            </a:r>
          </a:p>
          <a:p>
            <a:pPr marL="0" indent="0">
              <a:buNone/>
            </a:pPr>
            <a:r>
              <a:rPr lang="en-US" dirty="0"/>
              <a:t>class </a:t>
            </a:r>
            <a:r>
              <a:rPr lang="en-US" dirty="0" err="1"/>
              <a:t>DEpartment</a:t>
            </a:r>
            <a:r>
              <a:rPr lang="en-US" dirty="0"/>
              <a:t>{</a:t>
            </a:r>
          </a:p>
          <a:p>
            <a:pPr marL="0" indent="0">
              <a:buNone/>
            </a:pPr>
            <a:r>
              <a:rPr lang="en-US" dirty="0"/>
              <a:t>  private </a:t>
            </a:r>
            <a:r>
              <a:rPr lang="en-US" dirty="0" err="1"/>
              <a:t>lastreport</a:t>
            </a:r>
            <a:r>
              <a:rPr lang="en-US" dirty="0"/>
              <a:t>: string</a:t>
            </a:r>
          </a:p>
          <a:p>
            <a:pPr marL="0" indent="0">
              <a:buNone/>
            </a:pPr>
            <a:r>
              <a:rPr lang="en-US" dirty="0"/>
              <a:t>  </a:t>
            </a:r>
          </a:p>
          <a:p>
            <a:pPr marL="0" indent="0">
              <a:buNone/>
            </a:pPr>
            <a:r>
              <a:rPr lang="en-US" dirty="0"/>
              <a:t>  get </a:t>
            </a:r>
            <a:r>
              <a:rPr lang="en-US" dirty="0" err="1"/>
              <a:t>lastReport</a:t>
            </a:r>
            <a:r>
              <a:rPr lang="en-US" dirty="0"/>
              <a:t>(){</a:t>
            </a:r>
          </a:p>
          <a:p>
            <a:pPr marL="0" indent="0">
              <a:buNone/>
            </a:pPr>
            <a:r>
              <a:rPr lang="en-US" dirty="0"/>
              <a:t>    return </a:t>
            </a:r>
            <a:r>
              <a:rPr lang="en-US" dirty="0" err="1"/>
              <a:t>this.lastreport</a:t>
            </a:r>
            <a:r>
              <a:rPr lang="en-US" dirty="0"/>
              <a:t>;</a:t>
            </a:r>
          </a:p>
          <a:p>
            <a:pPr marL="0" indent="0">
              <a:buNone/>
            </a:pPr>
            <a:r>
              <a:rPr lang="en-US" dirty="0"/>
              <a:t>  }</a:t>
            </a:r>
          </a:p>
          <a:p>
            <a:pPr marL="0" indent="0">
              <a:buNone/>
            </a:pPr>
            <a:r>
              <a:rPr lang="en-US" dirty="0"/>
              <a:t>  set </a:t>
            </a:r>
            <a:r>
              <a:rPr lang="en-US" dirty="0" err="1"/>
              <a:t>lastReport</a:t>
            </a:r>
            <a:r>
              <a:rPr lang="en-US" dirty="0"/>
              <a:t>(report: string){</a:t>
            </a:r>
          </a:p>
          <a:p>
            <a:pPr marL="0" indent="0">
              <a:buNone/>
            </a:pPr>
            <a:r>
              <a:rPr lang="en-US" dirty="0"/>
              <a:t>    </a:t>
            </a:r>
            <a:r>
              <a:rPr lang="en-US" dirty="0" err="1"/>
              <a:t>this.reports.push</a:t>
            </a:r>
            <a:r>
              <a:rPr lang="en-US" dirty="0"/>
              <a:t>(report)</a:t>
            </a:r>
          </a:p>
          <a:p>
            <a:pPr marL="0" indent="0">
              <a:buNone/>
            </a:pPr>
            <a:r>
              <a:rPr lang="en-US" dirty="0"/>
              <a:t>  }</a:t>
            </a:r>
          </a:p>
          <a:p>
            <a:pPr marL="0" indent="0">
              <a:buNone/>
            </a:pPr>
            <a:r>
              <a:rPr lang="en-US" dirty="0"/>
              <a:t>  constructor(private reports: string[]){</a:t>
            </a:r>
          </a:p>
          <a:p>
            <a:pPr marL="0" indent="0">
              <a:buNone/>
            </a:pPr>
            <a:r>
              <a:rPr lang="en-US" dirty="0"/>
              <a:t>    </a:t>
            </a:r>
            <a:r>
              <a:rPr lang="en-US" dirty="0" err="1"/>
              <a:t>this.lastreport</a:t>
            </a:r>
            <a:r>
              <a:rPr lang="en-US" dirty="0"/>
              <a:t> = reports[0]</a:t>
            </a:r>
          </a:p>
          <a:p>
            <a:pPr marL="0" indent="0">
              <a:buNone/>
            </a:pPr>
            <a:r>
              <a:rPr lang="en-US" dirty="0"/>
              <a:t>  }</a:t>
            </a:r>
          </a:p>
          <a:p>
            <a:pPr marL="0" indent="0">
              <a:buNone/>
            </a:pPr>
            <a:r>
              <a:rPr lang="en-US" dirty="0"/>
              <a:t>}</a:t>
            </a:r>
          </a:p>
          <a:p>
            <a:pPr marL="0" indent="0">
              <a:buNone/>
            </a:pPr>
            <a:r>
              <a:rPr lang="en-US" dirty="0"/>
              <a:t>const d = new </a:t>
            </a:r>
            <a:r>
              <a:rPr lang="en-US" dirty="0" err="1"/>
              <a:t>DEpartment</a:t>
            </a:r>
            <a:r>
              <a:rPr lang="en-US" dirty="0"/>
              <a:t>(['weather'])</a:t>
            </a:r>
          </a:p>
          <a:p>
            <a:pPr marL="0" indent="0">
              <a:buNone/>
            </a:pPr>
            <a:r>
              <a:rPr lang="en-US" dirty="0" err="1"/>
              <a:t>d.lastReport</a:t>
            </a:r>
            <a:r>
              <a:rPr lang="en-US" dirty="0"/>
              <a:t> = 'mathematics';</a:t>
            </a:r>
          </a:p>
          <a:p>
            <a:pPr marL="0" indent="0">
              <a:buNone/>
            </a:pPr>
            <a:r>
              <a:rPr lang="en-US" dirty="0"/>
              <a:t>console.log(</a:t>
            </a:r>
            <a:r>
              <a:rPr lang="en-US" dirty="0" err="1"/>
              <a:t>d.lastReport</a:t>
            </a:r>
            <a:r>
              <a:rPr lang="en-US" dirty="0"/>
              <a:t>);</a:t>
            </a:r>
          </a:p>
          <a:p>
            <a:endParaRPr lang="en-US" dirty="0"/>
          </a:p>
          <a:p>
            <a:endParaRPr lang="en-US" dirty="0"/>
          </a:p>
        </p:txBody>
      </p:sp>
    </p:spTree>
    <p:extLst>
      <p:ext uri="{BB962C8B-B14F-4D97-AF65-F5344CB8AC3E}">
        <p14:creationId xmlns:p14="http://schemas.microsoft.com/office/powerpoint/2010/main" val="2908136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DB86-FBA5-43FC-827D-02CC3A20B7D7}"/>
              </a:ext>
            </a:extLst>
          </p:cNvPr>
          <p:cNvSpPr>
            <a:spLocks noGrp="1"/>
          </p:cNvSpPr>
          <p:nvPr>
            <p:ph type="title"/>
          </p:nvPr>
        </p:nvSpPr>
        <p:spPr/>
        <p:txBody>
          <a:bodyPr/>
          <a:lstStyle/>
          <a:p>
            <a:r>
              <a:rPr lang="en-US" dirty="0"/>
              <a:t>Singleton and private constructor</a:t>
            </a:r>
          </a:p>
        </p:txBody>
      </p:sp>
      <p:sp>
        <p:nvSpPr>
          <p:cNvPr id="3" name="Content Placeholder 2">
            <a:extLst>
              <a:ext uri="{FF2B5EF4-FFF2-40B4-BE49-F238E27FC236}">
                <a16:creationId xmlns:a16="http://schemas.microsoft.com/office/drawing/2014/main" id="{64C63CF5-9DD5-44ED-9366-2A1533A5DE05}"/>
              </a:ext>
            </a:extLst>
          </p:cNvPr>
          <p:cNvSpPr>
            <a:spLocks noGrp="1"/>
          </p:cNvSpPr>
          <p:nvPr>
            <p:ph idx="1"/>
          </p:nvPr>
        </p:nvSpPr>
        <p:spPr/>
        <p:txBody>
          <a:bodyPr/>
          <a:lstStyle/>
          <a:p>
            <a:r>
              <a:rPr lang="en-US" dirty="0"/>
              <a:t>Some time we need only one version of class we need to avoid creating multiple object using it</a:t>
            </a:r>
          </a:p>
          <a:p>
            <a:r>
              <a:rPr lang="en-US" dirty="0"/>
              <a:t>For that we add private keyword before constructor</a:t>
            </a:r>
          </a:p>
          <a:p>
            <a:r>
              <a:rPr lang="en-US" dirty="0"/>
              <a:t>And use static method to create instance of class within the same class</a:t>
            </a:r>
          </a:p>
        </p:txBody>
      </p:sp>
    </p:spTree>
    <p:extLst>
      <p:ext uri="{BB962C8B-B14F-4D97-AF65-F5344CB8AC3E}">
        <p14:creationId xmlns:p14="http://schemas.microsoft.com/office/powerpoint/2010/main" val="853262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6105-71A4-48EE-817B-511337D23122}"/>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AC313927-50EC-4320-BAC0-2A6518F61757}"/>
              </a:ext>
            </a:extLst>
          </p:cNvPr>
          <p:cNvSpPr>
            <a:spLocks noGrp="1"/>
          </p:cNvSpPr>
          <p:nvPr>
            <p:ph idx="1"/>
          </p:nvPr>
        </p:nvSpPr>
        <p:spPr>
          <a:xfrm>
            <a:off x="838200" y="1333500"/>
            <a:ext cx="10515600" cy="5524500"/>
          </a:xfrm>
        </p:spPr>
        <p:txBody>
          <a:bodyPr>
            <a:normAutofit fontScale="92500" lnSpcReduction="20000"/>
          </a:bodyPr>
          <a:lstStyle/>
          <a:p>
            <a:r>
              <a:rPr lang="en-US" dirty="0"/>
              <a:t>Describes the structure of objects</a:t>
            </a:r>
          </a:p>
          <a:p>
            <a:r>
              <a:rPr lang="en-US" dirty="0"/>
              <a:t>Similar to abstract class we can implement them but interface not contain implementation at all, but abstract class can be mixed of both</a:t>
            </a:r>
          </a:p>
          <a:p>
            <a:r>
              <a:rPr lang="en-US" dirty="0"/>
              <a:t>Its similar to type</a:t>
            </a:r>
          </a:p>
          <a:p>
            <a:r>
              <a:rPr lang="en-US" dirty="0"/>
              <a:t>But interfaces are more clear than type, so interfaces always used to define structure of object</a:t>
            </a:r>
          </a:p>
          <a:p>
            <a:r>
              <a:rPr lang="en-US" dirty="0"/>
              <a:t>Type preferred  to define structure of value;</a:t>
            </a:r>
          </a:p>
          <a:p>
            <a:r>
              <a:rPr lang="en-US" dirty="0"/>
              <a:t>To enforce some time of structure for class we used interfaces</a:t>
            </a:r>
          </a:p>
          <a:p>
            <a:r>
              <a:rPr lang="en-US" dirty="0"/>
              <a:t>We can make property of interface </a:t>
            </a:r>
            <a:r>
              <a:rPr lang="en-US" dirty="0" err="1"/>
              <a:t>readonly</a:t>
            </a:r>
            <a:r>
              <a:rPr lang="en-US" dirty="0"/>
              <a:t> so that value cant be changed after </a:t>
            </a:r>
            <a:r>
              <a:rPr lang="en-US" dirty="0" err="1"/>
              <a:t>instatiation</a:t>
            </a:r>
            <a:endParaRPr lang="en-US" dirty="0"/>
          </a:p>
          <a:p>
            <a:r>
              <a:rPr lang="en-US" dirty="0"/>
              <a:t>One interface and extend another interface</a:t>
            </a:r>
          </a:p>
          <a:p>
            <a:r>
              <a:rPr lang="en-US" dirty="0"/>
              <a:t>Classes can implements interface</a:t>
            </a:r>
          </a:p>
          <a:p>
            <a:r>
              <a:rPr lang="en-US" dirty="0"/>
              <a:t>In classes we can inherit from only one class but interfaces can be inherited from multiple interfaces</a:t>
            </a:r>
          </a:p>
        </p:txBody>
      </p:sp>
    </p:spTree>
    <p:extLst>
      <p:ext uri="{BB962C8B-B14F-4D97-AF65-F5344CB8AC3E}">
        <p14:creationId xmlns:p14="http://schemas.microsoft.com/office/powerpoint/2010/main" val="126619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33B7-9647-456E-A8D8-393E0FAB98E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A5BE6E5-A235-452D-B2DD-4AC143549AC8}"/>
              </a:ext>
            </a:extLst>
          </p:cNvPr>
          <p:cNvSpPr>
            <a:spLocks noGrp="1"/>
          </p:cNvSpPr>
          <p:nvPr>
            <p:ph idx="1"/>
          </p:nvPr>
        </p:nvSpPr>
        <p:spPr/>
        <p:txBody>
          <a:bodyPr>
            <a:normAutofit fontScale="92500" lnSpcReduction="20000"/>
          </a:bodyPr>
          <a:lstStyle/>
          <a:p>
            <a:r>
              <a:rPr lang="en-US" dirty="0"/>
              <a:t>You can also create function type with interface</a:t>
            </a:r>
          </a:p>
          <a:p>
            <a:pPr marL="0" indent="0">
              <a:buNone/>
            </a:pPr>
            <a:r>
              <a:rPr lang="en-US" dirty="0"/>
              <a:t>Interface </a:t>
            </a:r>
            <a:r>
              <a:rPr lang="en-US" dirty="0" err="1"/>
              <a:t>AddFn</a:t>
            </a:r>
            <a:r>
              <a:rPr lang="en-US" dirty="0"/>
              <a:t>{</a:t>
            </a:r>
          </a:p>
          <a:p>
            <a:pPr marL="0" indent="0">
              <a:buNone/>
            </a:pPr>
            <a:r>
              <a:rPr lang="en-US" dirty="0"/>
              <a:t>   (a: number, b: number): number;</a:t>
            </a:r>
          </a:p>
          <a:p>
            <a:pPr marL="0" indent="0">
              <a:buNone/>
            </a:pPr>
            <a:r>
              <a:rPr lang="en-US" dirty="0"/>
              <a:t>}</a:t>
            </a:r>
          </a:p>
          <a:p>
            <a:pPr marL="0" indent="0">
              <a:buNone/>
            </a:pPr>
            <a:r>
              <a:rPr lang="en-US" dirty="0"/>
              <a:t>You can make interface property optional by putting ? Before property</a:t>
            </a:r>
          </a:p>
          <a:p>
            <a:pPr marL="0" indent="0">
              <a:buNone/>
            </a:pPr>
            <a:r>
              <a:rPr lang="en-US" dirty="0"/>
              <a:t>Interface Names{</a:t>
            </a:r>
          </a:p>
          <a:p>
            <a:pPr marL="0" indent="0">
              <a:buNone/>
            </a:pPr>
            <a:r>
              <a:rPr lang="en-US" dirty="0"/>
              <a:t>Name?: string</a:t>
            </a:r>
          </a:p>
          <a:p>
            <a:pPr marL="0" indent="0">
              <a:buNone/>
            </a:pPr>
            <a:r>
              <a:rPr lang="en-US" dirty="0"/>
              <a:t>}</a:t>
            </a:r>
          </a:p>
          <a:p>
            <a:pPr marL="0" indent="0">
              <a:buNone/>
            </a:pPr>
            <a:r>
              <a:rPr lang="en-US" dirty="0"/>
              <a:t>Interfaces only used at the time of compilation</a:t>
            </a:r>
          </a:p>
          <a:p>
            <a:pPr marL="0" indent="0">
              <a:buNone/>
            </a:pPr>
            <a:r>
              <a:rPr lang="en-US" dirty="0"/>
              <a:t>After that there is no reference of interface will found</a:t>
            </a:r>
          </a:p>
        </p:txBody>
      </p:sp>
    </p:spTree>
    <p:extLst>
      <p:ext uri="{BB962C8B-B14F-4D97-AF65-F5344CB8AC3E}">
        <p14:creationId xmlns:p14="http://schemas.microsoft.com/office/powerpoint/2010/main" val="395338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61E0-EE7B-4211-A361-830E9B8B05FD}"/>
              </a:ext>
            </a:extLst>
          </p:cNvPr>
          <p:cNvSpPr>
            <a:spLocks noGrp="1"/>
          </p:cNvSpPr>
          <p:nvPr>
            <p:ph type="title"/>
          </p:nvPr>
        </p:nvSpPr>
        <p:spPr/>
        <p:txBody>
          <a:bodyPr/>
          <a:lstStyle/>
          <a:p>
            <a:r>
              <a:rPr lang="en-US" dirty="0"/>
              <a:t>Intersection type, Type guard</a:t>
            </a:r>
          </a:p>
        </p:txBody>
      </p:sp>
      <p:sp>
        <p:nvSpPr>
          <p:cNvPr id="3" name="Content Placeholder 2">
            <a:extLst>
              <a:ext uri="{FF2B5EF4-FFF2-40B4-BE49-F238E27FC236}">
                <a16:creationId xmlns:a16="http://schemas.microsoft.com/office/drawing/2014/main" id="{6F0F55F3-9B9A-4EC3-AB34-EB8D5E7FB02C}"/>
              </a:ext>
            </a:extLst>
          </p:cNvPr>
          <p:cNvSpPr>
            <a:spLocks noGrp="1"/>
          </p:cNvSpPr>
          <p:nvPr>
            <p:ph idx="1"/>
          </p:nvPr>
        </p:nvSpPr>
        <p:spPr/>
        <p:txBody>
          <a:bodyPr>
            <a:normAutofit fontScale="85000" lnSpcReduction="10000"/>
          </a:bodyPr>
          <a:lstStyle/>
          <a:p>
            <a:r>
              <a:rPr lang="en-US" dirty="0"/>
              <a:t>Can be created using </a:t>
            </a:r>
          </a:p>
          <a:p>
            <a:r>
              <a:rPr lang="en-US" dirty="0"/>
              <a:t>2 or more types or 2 or more interfaces </a:t>
            </a:r>
          </a:p>
          <a:p>
            <a:pPr marL="0" indent="0">
              <a:buNone/>
            </a:pPr>
            <a:r>
              <a:rPr lang="en-US" u="sng" dirty="0"/>
              <a:t>Guard – A code </a:t>
            </a:r>
            <a:r>
              <a:rPr lang="en-US" u="sng" dirty="0" err="1"/>
              <a:t>patterfn</a:t>
            </a:r>
            <a:r>
              <a:rPr lang="en-US" u="sng" dirty="0"/>
              <a:t> where you check for certain type before you try to do something with it</a:t>
            </a:r>
            <a:endParaRPr lang="en-US" dirty="0"/>
          </a:p>
          <a:p>
            <a:r>
              <a:rPr lang="en-US" dirty="0"/>
              <a:t>In guard -For checking property in object</a:t>
            </a:r>
          </a:p>
          <a:p>
            <a:r>
              <a:rPr lang="en-US" dirty="0" err="1"/>
              <a:t>Instaceof</a:t>
            </a:r>
            <a:r>
              <a:rPr lang="en-US" dirty="0"/>
              <a:t> – to check object is an instance of particular class</a:t>
            </a:r>
          </a:p>
          <a:p>
            <a:r>
              <a:rPr lang="en-US" dirty="0" err="1"/>
              <a:t>Typeof</a:t>
            </a:r>
            <a:r>
              <a:rPr lang="en-US" dirty="0"/>
              <a:t> – to check the type of variable</a:t>
            </a:r>
          </a:p>
          <a:p>
            <a:pPr marL="0" indent="0">
              <a:buNone/>
            </a:pPr>
            <a:r>
              <a:rPr lang="en-US" u="sng" dirty="0"/>
              <a:t>Discriminated union</a:t>
            </a:r>
          </a:p>
          <a:p>
            <a:r>
              <a:rPr lang="en-US" dirty="0"/>
              <a:t>when we define object of union type we can add one same property in each type to discriminate and recognize clearly to which type that property belongs</a:t>
            </a:r>
          </a:p>
          <a:p>
            <a:r>
              <a:rPr lang="en-US" dirty="0"/>
              <a:t>Typescript can also recognize the typo and give autocomplete capability</a:t>
            </a:r>
          </a:p>
          <a:p>
            <a:endParaRPr lang="en-US" dirty="0"/>
          </a:p>
          <a:p>
            <a:endParaRPr lang="en-US" dirty="0"/>
          </a:p>
        </p:txBody>
      </p:sp>
    </p:spTree>
    <p:extLst>
      <p:ext uri="{BB962C8B-B14F-4D97-AF65-F5344CB8AC3E}">
        <p14:creationId xmlns:p14="http://schemas.microsoft.com/office/powerpoint/2010/main" val="50153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6216-332C-48BE-B5AF-EAE6E5EF85C1}"/>
              </a:ext>
            </a:extLst>
          </p:cNvPr>
          <p:cNvSpPr>
            <a:spLocks noGrp="1"/>
          </p:cNvSpPr>
          <p:nvPr>
            <p:ph type="title"/>
          </p:nvPr>
        </p:nvSpPr>
        <p:spPr/>
        <p:txBody>
          <a:bodyPr/>
          <a:lstStyle/>
          <a:p>
            <a:r>
              <a:rPr lang="en-US" dirty="0"/>
              <a:t>Type casting</a:t>
            </a:r>
          </a:p>
        </p:txBody>
      </p:sp>
      <p:sp>
        <p:nvSpPr>
          <p:cNvPr id="3" name="Content Placeholder 2">
            <a:extLst>
              <a:ext uri="{FF2B5EF4-FFF2-40B4-BE49-F238E27FC236}">
                <a16:creationId xmlns:a16="http://schemas.microsoft.com/office/drawing/2014/main" id="{9EE9AEED-652A-428B-9115-EB064AA09511}"/>
              </a:ext>
            </a:extLst>
          </p:cNvPr>
          <p:cNvSpPr>
            <a:spLocks noGrp="1"/>
          </p:cNvSpPr>
          <p:nvPr>
            <p:ph idx="1"/>
          </p:nvPr>
        </p:nvSpPr>
        <p:spPr/>
        <p:txBody>
          <a:bodyPr>
            <a:normAutofit fontScale="70000" lnSpcReduction="20000"/>
          </a:bodyPr>
          <a:lstStyle/>
          <a:p>
            <a:r>
              <a:rPr lang="en-US" dirty="0"/>
              <a:t>Type casting is used when you want to inform TS that certain value if specific type</a:t>
            </a:r>
          </a:p>
          <a:p>
            <a:r>
              <a:rPr lang="en-US" dirty="0"/>
              <a:t>When we access input element or any </a:t>
            </a:r>
            <a:r>
              <a:rPr lang="en-US" dirty="0" err="1"/>
              <a:t>dom</a:t>
            </a:r>
            <a:r>
              <a:rPr lang="en-US" dirty="0"/>
              <a:t> element typescript will throw an error saying that it could be null</a:t>
            </a:r>
          </a:p>
          <a:p>
            <a:r>
              <a:rPr lang="en-US" dirty="0"/>
              <a:t>If we are sure that value will not be null then we will add ! Mark at the end of expression.</a:t>
            </a:r>
          </a:p>
          <a:p>
            <a:r>
              <a:rPr lang="en-US" dirty="0"/>
              <a:t>If there is possibility that value could be null then we will add if check</a:t>
            </a:r>
          </a:p>
          <a:p>
            <a:r>
              <a:rPr lang="en-US" dirty="0"/>
              <a:t>Again if we access element from </a:t>
            </a:r>
            <a:r>
              <a:rPr lang="en-US" dirty="0" err="1"/>
              <a:t>dom</a:t>
            </a:r>
            <a:r>
              <a:rPr lang="en-US" dirty="0"/>
              <a:t> typescript infer that the type of that element is </a:t>
            </a:r>
            <a:r>
              <a:rPr lang="en-US" dirty="0" err="1"/>
              <a:t>HTMLElement</a:t>
            </a:r>
            <a:r>
              <a:rPr lang="en-US" dirty="0"/>
              <a:t> and if we try to access its value property it will give an error for </a:t>
            </a:r>
            <a:r>
              <a:rPr lang="en-US" dirty="0" err="1"/>
              <a:t>tht</a:t>
            </a:r>
            <a:r>
              <a:rPr lang="en-US" dirty="0"/>
              <a:t> we need to cast it in </a:t>
            </a:r>
            <a:r>
              <a:rPr lang="en-US" dirty="0" err="1"/>
              <a:t>HTMLInputType</a:t>
            </a:r>
            <a:endParaRPr lang="en-US" dirty="0"/>
          </a:p>
          <a:p>
            <a:pPr marL="0" indent="0">
              <a:buNone/>
            </a:pPr>
            <a:r>
              <a:rPr lang="en-US" dirty="0"/>
              <a:t>Const </a:t>
            </a:r>
            <a:r>
              <a:rPr lang="en-US" dirty="0" err="1"/>
              <a:t>userInput</a:t>
            </a:r>
            <a:r>
              <a:rPr lang="en-US" dirty="0"/>
              <a:t> =&lt;</a:t>
            </a:r>
            <a:r>
              <a:rPr lang="en-US" dirty="0" err="1"/>
              <a:t>HTMLInputElement</a:t>
            </a:r>
            <a:r>
              <a:rPr lang="en-US" dirty="0"/>
              <a:t>&gt; </a:t>
            </a:r>
            <a:r>
              <a:rPr lang="en-US" dirty="0" err="1"/>
              <a:t>document.getElemtById</a:t>
            </a:r>
            <a:r>
              <a:rPr lang="en-US" dirty="0"/>
              <a:t>(‘user-in’)!</a:t>
            </a:r>
          </a:p>
          <a:p>
            <a:r>
              <a:rPr lang="en-US" dirty="0"/>
              <a:t>Or</a:t>
            </a:r>
          </a:p>
          <a:p>
            <a:pPr marL="0" indent="0">
              <a:buNone/>
            </a:pPr>
            <a:r>
              <a:rPr lang="en-US" dirty="0"/>
              <a:t>Const </a:t>
            </a:r>
            <a:r>
              <a:rPr lang="en-US" dirty="0" err="1"/>
              <a:t>userInput</a:t>
            </a:r>
            <a:r>
              <a:rPr lang="en-US" dirty="0"/>
              <a:t> =</a:t>
            </a:r>
            <a:r>
              <a:rPr lang="en-US" dirty="0" err="1"/>
              <a:t>document.getElementById</a:t>
            </a:r>
            <a:r>
              <a:rPr lang="en-US" dirty="0"/>
              <a:t>(‘user-in’);</a:t>
            </a:r>
          </a:p>
          <a:p>
            <a:pPr marL="0" indent="0">
              <a:buNone/>
            </a:pPr>
            <a:r>
              <a:rPr lang="en-US" dirty="0"/>
              <a:t>If(</a:t>
            </a:r>
            <a:r>
              <a:rPr lang="en-US" dirty="0" err="1"/>
              <a:t>userInput</a:t>
            </a:r>
            <a:r>
              <a:rPr lang="en-US" dirty="0"/>
              <a:t>){</a:t>
            </a:r>
          </a:p>
          <a:p>
            <a:pPr marL="0" indent="0">
              <a:buNone/>
            </a:pPr>
            <a:r>
              <a:rPr lang="en-US" dirty="0"/>
              <a:t>(</a:t>
            </a:r>
            <a:r>
              <a:rPr lang="en-US" dirty="0" err="1"/>
              <a:t>userInput</a:t>
            </a:r>
            <a:r>
              <a:rPr lang="en-US" dirty="0"/>
              <a:t> as </a:t>
            </a:r>
            <a:r>
              <a:rPr lang="en-US" dirty="0" err="1"/>
              <a:t>HTMLInputElement</a:t>
            </a:r>
            <a:r>
              <a:rPr lang="en-US" dirty="0"/>
              <a:t>).value = ‘hi there’</a:t>
            </a:r>
          </a:p>
          <a:p>
            <a:pPr marL="0" indent="0">
              <a:buNone/>
            </a:pPr>
            <a:r>
              <a:rPr lang="en-US" dirty="0"/>
              <a:t>}</a:t>
            </a:r>
          </a:p>
          <a:p>
            <a:endParaRPr lang="en-US" dirty="0"/>
          </a:p>
        </p:txBody>
      </p:sp>
    </p:spTree>
    <p:extLst>
      <p:ext uri="{BB962C8B-B14F-4D97-AF65-F5344CB8AC3E}">
        <p14:creationId xmlns:p14="http://schemas.microsoft.com/office/powerpoint/2010/main" val="2654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83E6-501D-4B82-81C2-5E9A87F3A427}"/>
              </a:ext>
            </a:extLst>
          </p:cNvPr>
          <p:cNvSpPr>
            <a:spLocks noGrp="1"/>
          </p:cNvSpPr>
          <p:nvPr>
            <p:ph type="title"/>
          </p:nvPr>
        </p:nvSpPr>
        <p:spPr/>
        <p:txBody>
          <a:bodyPr/>
          <a:lstStyle/>
          <a:p>
            <a:r>
              <a:rPr lang="en-US" dirty="0"/>
              <a:t>Index properties</a:t>
            </a:r>
          </a:p>
        </p:txBody>
      </p:sp>
      <p:sp>
        <p:nvSpPr>
          <p:cNvPr id="3" name="Content Placeholder 2">
            <a:extLst>
              <a:ext uri="{FF2B5EF4-FFF2-40B4-BE49-F238E27FC236}">
                <a16:creationId xmlns:a16="http://schemas.microsoft.com/office/drawing/2014/main" id="{BC51359B-E15D-4712-B994-BAC68A933D23}"/>
              </a:ext>
            </a:extLst>
          </p:cNvPr>
          <p:cNvSpPr>
            <a:spLocks noGrp="1"/>
          </p:cNvSpPr>
          <p:nvPr>
            <p:ph idx="1"/>
          </p:nvPr>
        </p:nvSpPr>
        <p:spPr/>
        <p:txBody>
          <a:bodyPr>
            <a:normAutofit fontScale="85000" lnSpcReduction="10000"/>
          </a:bodyPr>
          <a:lstStyle/>
          <a:p>
            <a:r>
              <a:rPr lang="en-US" dirty="0"/>
              <a:t>Allows us to construct object that is more flexible regarding the value it </a:t>
            </a:r>
            <a:r>
              <a:rPr lang="en-US" dirty="0" err="1"/>
              <a:t>conatin</a:t>
            </a:r>
            <a:endParaRPr lang="en-US" dirty="0"/>
          </a:p>
          <a:p>
            <a:r>
              <a:rPr lang="en-US" dirty="0" err="1"/>
              <a:t>Supoose</a:t>
            </a:r>
            <a:r>
              <a:rPr lang="en-US" dirty="0"/>
              <a:t> we have multiple form properties which values are string but I don’t know how many properties will be there for such scenario we use index type</a:t>
            </a:r>
          </a:p>
          <a:p>
            <a:pPr marL="0" indent="0">
              <a:buNone/>
            </a:pPr>
            <a:endParaRPr lang="en-US" dirty="0"/>
          </a:p>
          <a:p>
            <a:pPr marL="0" indent="0">
              <a:buNone/>
            </a:pPr>
            <a:r>
              <a:rPr lang="en-US" dirty="0"/>
              <a:t>Interface </a:t>
            </a:r>
            <a:r>
              <a:rPr lang="en-US" dirty="0" err="1"/>
              <a:t>ErrorConatiner</a:t>
            </a:r>
            <a:r>
              <a:rPr lang="en-US" dirty="0"/>
              <a:t>{</a:t>
            </a:r>
          </a:p>
          <a:p>
            <a:pPr marL="0" indent="0">
              <a:buNone/>
            </a:pPr>
            <a:r>
              <a:rPr lang="en-US" dirty="0"/>
              <a:t>Id: string// will work</a:t>
            </a:r>
          </a:p>
          <a:p>
            <a:pPr marL="0" indent="0">
              <a:buNone/>
            </a:pPr>
            <a:r>
              <a:rPr lang="en-US" dirty="0"/>
              <a:t>Id: number// not work</a:t>
            </a:r>
          </a:p>
          <a:p>
            <a:pPr marL="0" indent="0">
              <a:buNone/>
            </a:pPr>
            <a:r>
              <a:rPr lang="en-US" dirty="0"/>
              <a:t>[prop: string]: string</a:t>
            </a:r>
          </a:p>
          <a:p>
            <a:pPr marL="0" indent="0">
              <a:buNone/>
            </a:pPr>
            <a:r>
              <a:rPr lang="en-US" dirty="0"/>
              <a:t>}</a:t>
            </a:r>
          </a:p>
          <a:p>
            <a:pPr marL="0" indent="0">
              <a:buNone/>
            </a:pPr>
            <a:r>
              <a:rPr lang="en-US" dirty="0"/>
              <a:t>Now we can add as many properties we require,</a:t>
            </a:r>
          </a:p>
        </p:txBody>
      </p:sp>
    </p:spTree>
    <p:extLst>
      <p:ext uri="{BB962C8B-B14F-4D97-AF65-F5344CB8AC3E}">
        <p14:creationId xmlns:p14="http://schemas.microsoft.com/office/powerpoint/2010/main" val="136694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071B-2618-4B7B-A37E-64F081D0AFBF}"/>
              </a:ext>
            </a:extLst>
          </p:cNvPr>
          <p:cNvSpPr>
            <a:spLocks noGrp="1"/>
          </p:cNvSpPr>
          <p:nvPr>
            <p:ph type="title"/>
          </p:nvPr>
        </p:nvSpPr>
        <p:spPr/>
        <p:txBody>
          <a:bodyPr/>
          <a:lstStyle/>
          <a:p>
            <a:r>
              <a:rPr lang="en-US" dirty="0"/>
              <a:t>Function overloads	</a:t>
            </a:r>
          </a:p>
        </p:txBody>
      </p:sp>
      <p:sp>
        <p:nvSpPr>
          <p:cNvPr id="3" name="Content Placeholder 2">
            <a:extLst>
              <a:ext uri="{FF2B5EF4-FFF2-40B4-BE49-F238E27FC236}">
                <a16:creationId xmlns:a16="http://schemas.microsoft.com/office/drawing/2014/main" id="{7B70D6E3-11CF-4649-8E17-9CBCE348B8E0}"/>
              </a:ext>
            </a:extLst>
          </p:cNvPr>
          <p:cNvSpPr>
            <a:spLocks noGrp="1"/>
          </p:cNvSpPr>
          <p:nvPr>
            <p:ph idx="1"/>
          </p:nvPr>
        </p:nvSpPr>
        <p:spPr>
          <a:xfrm>
            <a:off x="838200" y="1371600"/>
            <a:ext cx="10515600" cy="5486399"/>
          </a:xfrm>
        </p:spPr>
        <p:txBody>
          <a:bodyPr>
            <a:normAutofit fontScale="62500" lnSpcReduction="20000"/>
          </a:bodyPr>
          <a:lstStyle/>
          <a:p>
            <a:r>
              <a:rPr lang="en-US" dirty="0"/>
              <a:t>If we have function whose parameters of type union of string and number</a:t>
            </a:r>
          </a:p>
          <a:p>
            <a:r>
              <a:rPr lang="en-US" dirty="0"/>
              <a:t>This function will give us error if we try to perform string operation on return value of function even if return value is string</a:t>
            </a:r>
          </a:p>
          <a:p>
            <a:r>
              <a:rPr lang="en-US" dirty="0"/>
              <a:t>In such cases we need to use concept of function overloading</a:t>
            </a:r>
          </a:p>
          <a:p>
            <a:pPr marL="0" indent="0">
              <a:buNone/>
            </a:pPr>
            <a:r>
              <a:rPr lang="en-US" dirty="0"/>
              <a:t>Type Combinable = </a:t>
            </a:r>
            <a:r>
              <a:rPr lang="en-US" dirty="0" err="1"/>
              <a:t>string|number</a:t>
            </a:r>
            <a:endParaRPr lang="en-US" dirty="0"/>
          </a:p>
          <a:p>
            <a:pPr marL="0" indent="0">
              <a:buNone/>
            </a:pPr>
            <a:r>
              <a:rPr lang="en-US" dirty="0"/>
              <a:t>Function add(</a:t>
            </a:r>
            <a:r>
              <a:rPr lang="en-US" dirty="0" err="1"/>
              <a:t>a:combinable,b:Combinable</a:t>
            </a:r>
            <a:r>
              <a:rPr lang="en-US" dirty="0"/>
              <a:t>){</a:t>
            </a:r>
          </a:p>
          <a:p>
            <a:pPr marL="0" indent="0">
              <a:buNone/>
            </a:pPr>
            <a:r>
              <a:rPr lang="en-US" dirty="0"/>
              <a:t>If(</a:t>
            </a:r>
            <a:r>
              <a:rPr lang="en-US" dirty="0" err="1"/>
              <a:t>typeof</a:t>
            </a:r>
            <a:r>
              <a:rPr lang="en-US" dirty="0"/>
              <a:t> a == ‘string’|| </a:t>
            </a:r>
            <a:r>
              <a:rPr lang="en-US" dirty="0" err="1"/>
              <a:t>typeof</a:t>
            </a:r>
            <a:r>
              <a:rPr lang="en-US" dirty="0"/>
              <a:t> b ==string){</a:t>
            </a:r>
          </a:p>
          <a:p>
            <a:pPr marL="0" indent="0">
              <a:buNone/>
            </a:pPr>
            <a:r>
              <a:rPr lang="en-US" dirty="0"/>
              <a:t>Return </a:t>
            </a:r>
            <a:r>
              <a:rPr lang="en-US" dirty="0" err="1"/>
              <a:t>a.tostring</a:t>
            </a:r>
            <a:r>
              <a:rPr lang="en-US" dirty="0"/>
              <a:t>()+</a:t>
            </a:r>
            <a:r>
              <a:rPr lang="en-US" dirty="0" err="1"/>
              <a:t>b.tostirng</a:t>
            </a:r>
            <a:endParaRPr lang="en-US" dirty="0"/>
          </a:p>
          <a:p>
            <a:pPr marL="0" indent="0">
              <a:buNone/>
            </a:pPr>
            <a:r>
              <a:rPr lang="en-US" dirty="0"/>
              <a:t>}</a:t>
            </a:r>
          </a:p>
          <a:p>
            <a:pPr marL="0" indent="0">
              <a:buNone/>
            </a:pPr>
            <a:r>
              <a:rPr lang="en-US" dirty="0"/>
              <a:t>Return </a:t>
            </a:r>
            <a:r>
              <a:rPr lang="en-US" dirty="0" err="1"/>
              <a:t>a+b</a:t>
            </a:r>
            <a:r>
              <a:rPr lang="en-US" dirty="0"/>
              <a:t>;</a:t>
            </a:r>
          </a:p>
          <a:p>
            <a:pPr marL="0" indent="0">
              <a:buNone/>
            </a:pPr>
            <a:r>
              <a:rPr lang="en-US" dirty="0"/>
              <a:t>}</a:t>
            </a:r>
          </a:p>
          <a:p>
            <a:pPr marL="0" indent="0">
              <a:buNone/>
            </a:pPr>
            <a:r>
              <a:rPr lang="en-US" dirty="0"/>
              <a:t>Const result =add(‘</a:t>
            </a:r>
            <a:r>
              <a:rPr lang="en-US" dirty="0" err="1"/>
              <a:t>max’,’min</a:t>
            </a:r>
            <a:r>
              <a:rPr lang="en-US" dirty="0"/>
              <a:t>’);</a:t>
            </a:r>
          </a:p>
          <a:p>
            <a:pPr marL="0" indent="0">
              <a:buNone/>
            </a:pPr>
            <a:r>
              <a:rPr lang="en-US" dirty="0" err="1"/>
              <a:t>Result.split</a:t>
            </a:r>
            <a:r>
              <a:rPr lang="en-US" dirty="0"/>
              <a:t>(‘ ’)// not allowed</a:t>
            </a:r>
          </a:p>
          <a:p>
            <a:pPr marL="0" indent="0">
              <a:buNone/>
            </a:pPr>
            <a:r>
              <a:rPr lang="en-US" dirty="0"/>
              <a:t>So that we will add </a:t>
            </a:r>
          </a:p>
          <a:p>
            <a:pPr marL="0" indent="0">
              <a:buNone/>
            </a:pPr>
            <a:r>
              <a:rPr lang="en-US" dirty="0"/>
              <a:t>Function add(</a:t>
            </a:r>
            <a:r>
              <a:rPr lang="en-US" dirty="0" err="1"/>
              <a:t>a:number,b:number</a:t>
            </a:r>
            <a:r>
              <a:rPr lang="en-US" dirty="0"/>
              <a:t>): number;</a:t>
            </a:r>
          </a:p>
          <a:p>
            <a:pPr marL="0" indent="0">
              <a:buNone/>
            </a:pPr>
            <a:r>
              <a:rPr lang="en-US" dirty="0"/>
              <a:t>Function add (a: </a:t>
            </a:r>
            <a:r>
              <a:rPr lang="en-US" dirty="0" err="1"/>
              <a:t>stirng</a:t>
            </a:r>
            <a:r>
              <a:rPr lang="en-US" dirty="0"/>
              <a:t> , b:string): string;</a:t>
            </a:r>
          </a:p>
          <a:p>
            <a:pPr marL="0" indent="0">
              <a:buNone/>
            </a:pPr>
            <a:r>
              <a:rPr lang="en-US" dirty="0"/>
              <a:t>To above function declaration is called function overloading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124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6B37-3BFD-4068-A7B6-281BC080F967}"/>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85CE962-F17D-4D4D-B5E4-0BCE5D70038D}"/>
              </a:ext>
            </a:extLst>
          </p:cNvPr>
          <p:cNvSpPr>
            <a:spLocks noGrp="1"/>
          </p:cNvSpPr>
          <p:nvPr>
            <p:ph idx="1"/>
          </p:nvPr>
        </p:nvSpPr>
        <p:spPr>
          <a:xfrm>
            <a:off x="838200" y="1360967"/>
            <a:ext cx="10515600" cy="5131908"/>
          </a:xfrm>
        </p:spPr>
        <p:txBody>
          <a:bodyPr>
            <a:normAutofit fontScale="77500" lnSpcReduction="20000"/>
          </a:bodyPr>
          <a:lstStyle/>
          <a:p>
            <a:r>
              <a:rPr lang="en-US" dirty="0"/>
              <a:t>whenever you have a mixed type of elements in array and don't want that value to be changed</a:t>
            </a:r>
          </a:p>
          <a:p>
            <a:r>
              <a:rPr lang="en-US" dirty="0"/>
              <a:t>role:[1, author];</a:t>
            </a:r>
          </a:p>
          <a:p>
            <a:r>
              <a:rPr lang="en-US" dirty="0"/>
              <a:t>if we left this on typescript inference it will be considered as [string | number ] type of array but we want only two elements array with 1st element as number and second as string</a:t>
            </a:r>
          </a:p>
          <a:p>
            <a:r>
              <a:rPr lang="en-US" dirty="0"/>
              <a:t>in such situation we will assign it type like role:[number, string] its called tuple.</a:t>
            </a:r>
          </a:p>
          <a:p>
            <a:r>
              <a:rPr lang="en-US" dirty="0"/>
              <a:t>if anyone tried to assign </a:t>
            </a:r>
          </a:p>
          <a:p>
            <a:pPr marL="0" indent="0">
              <a:buNone/>
            </a:pPr>
            <a:r>
              <a:rPr lang="en-US" dirty="0"/>
              <a:t>  role:[1] // error</a:t>
            </a:r>
          </a:p>
          <a:p>
            <a:pPr marL="0" indent="0">
              <a:buNone/>
            </a:pPr>
            <a:r>
              <a:rPr lang="en-US" dirty="0"/>
              <a:t>  role:[2, 'admin', 3]// error</a:t>
            </a:r>
          </a:p>
          <a:p>
            <a:r>
              <a:rPr lang="en-US" dirty="0"/>
              <a:t>  then it will throw </a:t>
            </a:r>
            <a:r>
              <a:rPr lang="en-US" dirty="0" err="1"/>
              <a:t>beacuse</a:t>
            </a:r>
            <a:r>
              <a:rPr lang="en-US" dirty="0"/>
              <a:t> we want exactly two value with same </a:t>
            </a:r>
            <a:r>
              <a:rPr lang="en-US" dirty="0" err="1"/>
              <a:t>ording</a:t>
            </a:r>
            <a:r>
              <a:rPr lang="en-US" dirty="0"/>
              <a:t> of types as   given while declaration</a:t>
            </a:r>
          </a:p>
          <a:p>
            <a:r>
              <a:rPr lang="en-US" dirty="0"/>
              <a:t>If role have a value ={role: [1,’admin’]}</a:t>
            </a:r>
          </a:p>
          <a:p>
            <a:r>
              <a:rPr lang="en-US" dirty="0"/>
              <a:t>And if type </a:t>
            </a:r>
            <a:r>
              <a:rPr lang="en-US" dirty="0" err="1"/>
              <a:t>role.push</a:t>
            </a:r>
            <a:r>
              <a:rPr lang="en-US" dirty="0"/>
              <a:t>(‘author’); // it works</a:t>
            </a:r>
          </a:p>
          <a:p>
            <a:r>
              <a:rPr lang="en-US" dirty="0"/>
              <a:t>Because its exception typescript cant catch this error</a:t>
            </a:r>
          </a:p>
          <a:p>
            <a:pPr marL="0" indent="0">
              <a:buNone/>
            </a:pPr>
            <a:endParaRPr lang="en-US" dirty="0"/>
          </a:p>
        </p:txBody>
      </p:sp>
    </p:spTree>
    <p:extLst>
      <p:ext uri="{BB962C8B-B14F-4D97-AF65-F5344CB8AC3E}">
        <p14:creationId xmlns:p14="http://schemas.microsoft.com/office/powerpoint/2010/main" val="830876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C712-8E1B-4786-BE5A-B60982BB7B52}"/>
              </a:ext>
            </a:extLst>
          </p:cNvPr>
          <p:cNvSpPr>
            <a:spLocks noGrp="1"/>
          </p:cNvSpPr>
          <p:nvPr>
            <p:ph type="title"/>
          </p:nvPr>
        </p:nvSpPr>
        <p:spPr/>
        <p:txBody>
          <a:bodyPr/>
          <a:lstStyle/>
          <a:p>
            <a:r>
              <a:rPr lang="en-US" dirty="0"/>
              <a:t>Optional chaining</a:t>
            </a:r>
          </a:p>
        </p:txBody>
      </p:sp>
      <p:sp>
        <p:nvSpPr>
          <p:cNvPr id="3" name="Content Placeholder 2">
            <a:extLst>
              <a:ext uri="{FF2B5EF4-FFF2-40B4-BE49-F238E27FC236}">
                <a16:creationId xmlns:a16="http://schemas.microsoft.com/office/drawing/2014/main" id="{5498D706-46F2-4D0A-8E6B-3E320D6658A8}"/>
              </a:ext>
            </a:extLst>
          </p:cNvPr>
          <p:cNvSpPr>
            <a:spLocks noGrp="1"/>
          </p:cNvSpPr>
          <p:nvPr>
            <p:ph idx="1"/>
          </p:nvPr>
        </p:nvSpPr>
        <p:spPr/>
        <p:txBody>
          <a:bodyPr/>
          <a:lstStyle/>
          <a:p>
            <a:r>
              <a:rPr lang="en-US" dirty="0"/>
              <a:t>Const </a:t>
            </a:r>
            <a:r>
              <a:rPr lang="en-US" dirty="0" err="1"/>
              <a:t>fetchUserdta</a:t>
            </a:r>
            <a:r>
              <a:rPr lang="en-US" dirty="0"/>
              <a:t> ={</a:t>
            </a:r>
          </a:p>
          <a:p>
            <a:r>
              <a:rPr lang="en-US" dirty="0"/>
              <a:t>Job:{title: ‘</a:t>
            </a:r>
            <a:r>
              <a:rPr lang="en-US" dirty="0" err="1"/>
              <a:t>ceo</a:t>
            </a:r>
            <a:r>
              <a:rPr lang="en-US" dirty="0"/>
              <a:t>’}</a:t>
            </a:r>
          </a:p>
          <a:p>
            <a:r>
              <a:rPr lang="en-US" dirty="0"/>
              <a:t>}</a:t>
            </a:r>
          </a:p>
          <a:p>
            <a:r>
              <a:rPr lang="en-US" dirty="0" err="1"/>
              <a:t>fetchUserdta.job.title</a:t>
            </a:r>
            <a:r>
              <a:rPr lang="en-US" dirty="0"/>
              <a:t>// but if job is not available we get an error</a:t>
            </a:r>
          </a:p>
          <a:p>
            <a:r>
              <a:rPr lang="en-US" dirty="0"/>
              <a:t>For that we need to do some extra if checks</a:t>
            </a:r>
          </a:p>
          <a:p>
            <a:r>
              <a:rPr lang="en-US" dirty="0"/>
              <a:t>Better way to do it in typescript</a:t>
            </a:r>
          </a:p>
          <a:p>
            <a:r>
              <a:rPr lang="en-US" dirty="0" err="1"/>
              <a:t>fetchUserdta</a:t>
            </a:r>
            <a:r>
              <a:rPr lang="en-US" dirty="0"/>
              <a:t>?.</a:t>
            </a:r>
            <a:r>
              <a:rPr lang="en-US" dirty="0" err="1"/>
              <a:t>job?.title</a:t>
            </a:r>
            <a:endParaRPr lang="en-US" dirty="0"/>
          </a:p>
          <a:p>
            <a:endParaRPr lang="en-US" dirty="0"/>
          </a:p>
        </p:txBody>
      </p:sp>
    </p:spTree>
    <p:extLst>
      <p:ext uri="{BB962C8B-B14F-4D97-AF65-F5344CB8AC3E}">
        <p14:creationId xmlns:p14="http://schemas.microsoft.com/office/powerpoint/2010/main" val="3379704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78CB-DF76-402A-A908-9F1652E039CF}"/>
              </a:ext>
            </a:extLst>
          </p:cNvPr>
          <p:cNvSpPr>
            <a:spLocks noGrp="1"/>
          </p:cNvSpPr>
          <p:nvPr>
            <p:ph type="title"/>
          </p:nvPr>
        </p:nvSpPr>
        <p:spPr/>
        <p:txBody>
          <a:bodyPr/>
          <a:lstStyle/>
          <a:p>
            <a:r>
              <a:rPr lang="en-US" dirty="0" err="1"/>
              <a:t>Nullish</a:t>
            </a:r>
            <a:r>
              <a:rPr lang="en-US" dirty="0"/>
              <a:t> coalescing</a:t>
            </a:r>
          </a:p>
        </p:txBody>
      </p:sp>
      <p:sp>
        <p:nvSpPr>
          <p:cNvPr id="3" name="Content Placeholder 2">
            <a:extLst>
              <a:ext uri="{FF2B5EF4-FFF2-40B4-BE49-F238E27FC236}">
                <a16:creationId xmlns:a16="http://schemas.microsoft.com/office/drawing/2014/main" id="{5A427455-F6B7-4FB4-9153-2274DEA238E9}"/>
              </a:ext>
            </a:extLst>
          </p:cNvPr>
          <p:cNvSpPr>
            <a:spLocks noGrp="1"/>
          </p:cNvSpPr>
          <p:nvPr>
            <p:ph idx="1"/>
          </p:nvPr>
        </p:nvSpPr>
        <p:spPr/>
        <p:txBody>
          <a:bodyPr>
            <a:normAutofit fontScale="92500" lnSpcReduction="10000"/>
          </a:bodyPr>
          <a:lstStyle/>
          <a:p>
            <a:r>
              <a:rPr lang="en-US" dirty="0"/>
              <a:t>When we want to check variable value is null or undefined and if it is then assign some default value to it</a:t>
            </a:r>
          </a:p>
          <a:p>
            <a:r>
              <a:rPr lang="en-US" dirty="0"/>
              <a:t>Const </a:t>
            </a:r>
            <a:r>
              <a:rPr lang="en-US" dirty="0" err="1"/>
              <a:t>storedata</a:t>
            </a:r>
            <a:r>
              <a:rPr lang="en-US" dirty="0"/>
              <a:t> = </a:t>
            </a:r>
            <a:r>
              <a:rPr lang="en-US" dirty="0" err="1"/>
              <a:t>useInput</a:t>
            </a:r>
            <a:r>
              <a:rPr lang="en-US" dirty="0"/>
              <a:t> || default</a:t>
            </a:r>
          </a:p>
          <a:p>
            <a:r>
              <a:rPr lang="en-US" dirty="0"/>
              <a:t>So when </a:t>
            </a:r>
            <a:r>
              <a:rPr lang="en-US" dirty="0" err="1"/>
              <a:t>userinput</a:t>
            </a:r>
            <a:r>
              <a:rPr lang="en-US" dirty="0"/>
              <a:t> is false then default value is assigned to </a:t>
            </a:r>
            <a:r>
              <a:rPr lang="en-US" dirty="0" err="1"/>
              <a:t>storedata</a:t>
            </a:r>
            <a:endParaRPr lang="en-US" dirty="0"/>
          </a:p>
          <a:p>
            <a:r>
              <a:rPr lang="en-US" dirty="0"/>
              <a:t>Problem is here that  it refer to all </a:t>
            </a:r>
            <a:r>
              <a:rPr lang="en-US" dirty="0" err="1"/>
              <a:t>falsy</a:t>
            </a:r>
            <a:r>
              <a:rPr lang="en-US" dirty="0"/>
              <a:t>  values ‘ ’, 0 and if we want to only return default value if the </a:t>
            </a:r>
            <a:r>
              <a:rPr lang="en-US" dirty="0" err="1"/>
              <a:t>userinput</a:t>
            </a:r>
            <a:r>
              <a:rPr lang="en-US" dirty="0"/>
              <a:t> is undefined and null there is no way</a:t>
            </a:r>
          </a:p>
          <a:p>
            <a:r>
              <a:rPr lang="en-US" dirty="0"/>
              <a:t>We need to use following syntax</a:t>
            </a:r>
          </a:p>
          <a:p>
            <a:r>
              <a:rPr lang="en-US" dirty="0"/>
              <a:t>Const </a:t>
            </a:r>
            <a:r>
              <a:rPr lang="en-US" dirty="0" err="1"/>
              <a:t>storedata</a:t>
            </a:r>
            <a:r>
              <a:rPr lang="en-US" dirty="0"/>
              <a:t> = </a:t>
            </a:r>
            <a:r>
              <a:rPr lang="en-US" dirty="0" err="1"/>
              <a:t>userInput</a:t>
            </a:r>
            <a:r>
              <a:rPr lang="en-US" dirty="0"/>
              <a:t> ?? Default</a:t>
            </a:r>
          </a:p>
          <a:p>
            <a:r>
              <a:rPr lang="en-US" dirty="0"/>
              <a:t>In this case default value is only used if </a:t>
            </a:r>
            <a:r>
              <a:rPr lang="en-US" dirty="0" err="1"/>
              <a:t>userinput</a:t>
            </a:r>
            <a:r>
              <a:rPr lang="en-US" dirty="0"/>
              <a:t> value is null or </a:t>
            </a:r>
            <a:r>
              <a:rPr lang="en-US" dirty="0" err="1"/>
              <a:t>undefind</a:t>
            </a:r>
            <a:r>
              <a:rPr lang="en-US" dirty="0"/>
              <a:t> and the ?? Operator called </a:t>
            </a:r>
            <a:r>
              <a:rPr lang="en-US" dirty="0" err="1"/>
              <a:t>nullish</a:t>
            </a:r>
            <a:r>
              <a:rPr lang="en-US" dirty="0"/>
              <a:t> coalescing</a:t>
            </a:r>
          </a:p>
        </p:txBody>
      </p:sp>
    </p:spTree>
    <p:extLst>
      <p:ext uri="{BB962C8B-B14F-4D97-AF65-F5344CB8AC3E}">
        <p14:creationId xmlns:p14="http://schemas.microsoft.com/office/powerpoint/2010/main" val="251666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DD63-D4FC-4049-8696-0DAD1E99E7B4}"/>
              </a:ext>
            </a:extLst>
          </p:cNvPr>
          <p:cNvSpPr>
            <a:spLocks noGrp="1"/>
          </p:cNvSpPr>
          <p:nvPr>
            <p:ph type="title"/>
          </p:nvPr>
        </p:nvSpPr>
        <p:spPr/>
        <p:txBody>
          <a:bodyPr/>
          <a:lstStyle/>
          <a:p>
            <a:r>
              <a:rPr lang="en-US" dirty="0" err="1"/>
              <a:t>Enum</a:t>
            </a:r>
            <a:endParaRPr lang="en-US" dirty="0"/>
          </a:p>
        </p:txBody>
      </p:sp>
      <p:sp>
        <p:nvSpPr>
          <p:cNvPr id="3" name="Content Placeholder 2">
            <a:extLst>
              <a:ext uri="{FF2B5EF4-FFF2-40B4-BE49-F238E27FC236}">
                <a16:creationId xmlns:a16="http://schemas.microsoft.com/office/drawing/2014/main" id="{589484E1-1AC8-4984-B19A-0FABDD1E0D2D}"/>
              </a:ext>
            </a:extLst>
          </p:cNvPr>
          <p:cNvSpPr>
            <a:spLocks noGrp="1"/>
          </p:cNvSpPr>
          <p:nvPr>
            <p:ph idx="1"/>
          </p:nvPr>
        </p:nvSpPr>
        <p:spPr>
          <a:xfrm>
            <a:off x="838200" y="1322962"/>
            <a:ext cx="10515600" cy="5311302"/>
          </a:xfrm>
        </p:spPr>
        <p:txBody>
          <a:bodyPr>
            <a:normAutofit fontScale="70000" lnSpcReduction="20000"/>
          </a:bodyPr>
          <a:lstStyle/>
          <a:p>
            <a:r>
              <a:rPr lang="en-US" dirty="0"/>
              <a:t>The values which are number but we want to represent them in human readable format</a:t>
            </a:r>
          </a:p>
          <a:p>
            <a:r>
              <a:rPr lang="en-US" dirty="0" err="1"/>
              <a:t>enum</a:t>
            </a:r>
            <a:r>
              <a:rPr lang="en-US" dirty="0"/>
              <a:t> Role {value1, value2}</a:t>
            </a:r>
          </a:p>
          <a:p>
            <a:r>
              <a:rPr lang="en-US" dirty="0"/>
              <a:t>These labels at the end just translated to number starting at zero, and human readable code you can use in your code</a:t>
            </a:r>
          </a:p>
          <a:p>
            <a:r>
              <a:rPr lang="en-US" dirty="0"/>
              <a:t>For example we have role and predefined value for them like 0 for admin, 1 for author, 2 for read only</a:t>
            </a:r>
          </a:p>
          <a:p>
            <a:r>
              <a:rPr lang="en-US" dirty="0"/>
              <a:t>So we declare</a:t>
            </a:r>
          </a:p>
          <a:p>
            <a:pPr marL="457200" lvl="1" indent="0">
              <a:buNone/>
            </a:pPr>
            <a:r>
              <a:rPr lang="en-US" dirty="0"/>
              <a:t>const admin = 0</a:t>
            </a:r>
          </a:p>
          <a:p>
            <a:pPr marL="457200" lvl="1" indent="0">
              <a:buNone/>
            </a:pPr>
            <a:r>
              <a:rPr lang="en-US" dirty="0"/>
              <a:t>const author = 1</a:t>
            </a:r>
          </a:p>
          <a:p>
            <a:pPr marL="457200" lvl="1" indent="0">
              <a:buNone/>
            </a:pPr>
            <a:r>
              <a:rPr lang="en-US" dirty="0"/>
              <a:t>const read-only =1</a:t>
            </a:r>
          </a:p>
          <a:p>
            <a:r>
              <a:rPr lang="en-US" dirty="0"/>
              <a:t>And the n in code we can use name of constants In such situation we can use </a:t>
            </a:r>
            <a:r>
              <a:rPr lang="en-US" dirty="0" err="1"/>
              <a:t>enum</a:t>
            </a:r>
            <a:endParaRPr lang="en-US" dirty="0"/>
          </a:p>
          <a:p>
            <a:r>
              <a:rPr lang="en-US" dirty="0" err="1"/>
              <a:t>enum</a:t>
            </a:r>
            <a:r>
              <a:rPr lang="en-US" dirty="0"/>
              <a:t> name is always capital</a:t>
            </a:r>
          </a:p>
          <a:p>
            <a:r>
              <a:rPr lang="en-US" dirty="0" err="1"/>
              <a:t>enum</a:t>
            </a:r>
            <a:r>
              <a:rPr lang="en-US" dirty="0"/>
              <a:t> Role {ADMIN, AUTHOR, READ_ONLY}</a:t>
            </a:r>
          </a:p>
          <a:p>
            <a:r>
              <a:rPr lang="en-US" dirty="0"/>
              <a:t>And then in code you can use </a:t>
            </a:r>
            <a:r>
              <a:rPr lang="en-US" dirty="0" err="1"/>
              <a:t>Role.ADMIN</a:t>
            </a:r>
            <a:r>
              <a:rPr lang="en-US" dirty="0"/>
              <a:t> in your code which hold the value 0</a:t>
            </a:r>
          </a:p>
          <a:p>
            <a:r>
              <a:rPr lang="en-US" dirty="0" err="1"/>
              <a:t>enum</a:t>
            </a:r>
            <a:r>
              <a:rPr lang="en-US" dirty="0"/>
              <a:t> just available in typescript and not in </a:t>
            </a:r>
            <a:r>
              <a:rPr lang="en-US" dirty="0" err="1"/>
              <a:t>javascript</a:t>
            </a:r>
            <a:endParaRPr lang="en-US" dirty="0"/>
          </a:p>
          <a:p>
            <a:r>
              <a:rPr lang="en-US" dirty="0"/>
              <a:t>If you need </a:t>
            </a:r>
            <a:r>
              <a:rPr lang="en-US" dirty="0" err="1"/>
              <a:t>diffrnt</a:t>
            </a:r>
            <a:r>
              <a:rPr lang="en-US" dirty="0"/>
              <a:t> value to be assigned rathe than incremental number  you can do hat too </a:t>
            </a:r>
          </a:p>
          <a:p>
            <a:r>
              <a:rPr lang="en-US" dirty="0" err="1"/>
              <a:t>Enum</a:t>
            </a:r>
            <a:r>
              <a:rPr lang="en-US" dirty="0"/>
              <a:t> Role {ADMIN= 5, AUTHOR=6, READ_ONLY=‘read’} is allowed</a:t>
            </a:r>
          </a:p>
          <a:p>
            <a:endParaRPr lang="en-US" dirty="0"/>
          </a:p>
        </p:txBody>
      </p:sp>
    </p:spTree>
    <p:extLst>
      <p:ext uri="{BB962C8B-B14F-4D97-AF65-F5344CB8AC3E}">
        <p14:creationId xmlns:p14="http://schemas.microsoft.com/office/powerpoint/2010/main" val="322483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1C617-2D65-4D61-A59F-B4231DE367D5}"/>
              </a:ext>
            </a:extLst>
          </p:cNvPr>
          <p:cNvSpPr>
            <a:spLocks noGrp="1"/>
          </p:cNvSpPr>
          <p:nvPr>
            <p:ph idx="4294967295"/>
          </p:nvPr>
        </p:nvSpPr>
        <p:spPr>
          <a:xfrm>
            <a:off x="1105787" y="329609"/>
            <a:ext cx="9409814" cy="6251944"/>
          </a:xfrm>
        </p:spPr>
        <p:txBody>
          <a:bodyPr>
            <a:normAutofit fontScale="62500" lnSpcReduction="20000"/>
          </a:bodyPr>
          <a:lstStyle/>
          <a:p>
            <a:r>
              <a:rPr lang="en-US" dirty="0" err="1"/>
              <a:t>Enum</a:t>
            </a:r>
            <a:r>
              <a:rPr lang="en-US" dirty="0"/>
              <a:t> value worked on the incremental basis</a:t>
            </a:r>
          </a:p>
          <a:p>
            <a:r>
              <a:rPr lang="en-US" dirty="0" err="1"/>
              <a:t>enum</a:t>
            </a:r>
            <a:r>
              <a:rPr lang="en-US" dirty="0"/>
              <a:t> Role {ADMIN, AUTHOR,READ_ONLY}</a:t>
            </a:r>
          </a:p>
          <a:p>
            <a:r>
              <a:rPr lang="en-US" dirty="0"/>
              <a:t>console.log(</a:t>
            </a:r>
            <a:r>
              <a:rPr lang="en-US" dirty="0" err="1"/>
              <a:t>Role.ADMIN</a:t>
            </a:r>
            <a:r>
              <a:rPr lang="en-US" dirty="0"/>
              <a:t>) // 0</a:t>
            </a:r>
          </a:p>
          <a:p>
            <a:r>
              <a:rPr lang="en-US" dirty="0"/>
              <a:t>console.log(</a:t>
            </a:r>
            <a:r>
              <a:rPr lang="en-US" dirty="0" err="1"/>
              <a:t>Role.AUTHOR</a:t>
            </a:r>
            <a:r>
              <a:rPr lang="en-US" dirty="0"/>
              <a:t>)// 1</a:t>
            </a:r>
          </a:p>
          <a:p>
            <a:r>
              <a:rPr lang="en-US" dirty="0"/>
              <a:t>console.log(</a:t>
            </a:r>
            <a:r>
              <a:rPr lang="en-US" dirty="0" err="1"/>
              <a:t>Role.READ_ONLY</a:t>
            </a:r>
            <a:r>
              <a:rPr lang="en-US" dirty="0"/>
              <a:t>)//2</a:t>
            </a:r>
          </a:p>
          <a:p>
            <a:endParaRPr lang="en-US" dirty="0"/>
          </a:p>
          <a:p>
            <a:r>
              <a:rPr lang="en-US" dirty="0" err="1"/>
              <a:t>enum</a:t>
            </a:r>
            <a:r>
              <a:rPr lang="en-US" dirty="0"/>
              <a:t> Role {ADMIN='admin', AUTHOR=4,READ_ONLY}</a:t>
            </a:r>
          </a:p>
          <a:p>
            <a:r>
              <a:rPr lang="en-US" dirty="0"/>
              <a:t>console.log(</a:t>
            </a:r>
            <a:r>
              <a:rPr lang="en-US" dirty="0" err="1"/>
              <a:t>Role.ADMIN</a:t>
            </a:r>
            <a:r>
              <a:rPr lang="en-US" dirty="0"/>
              <a:t>)	// admin</a:t>
            </a:r>
          </a:p>
          <a:p>
            <a:r>
              <a:rPr lang="en-US" dirty="0"/>
              <a:t>console.log(</a:t>
            </a:r>
            <a:r>
              <a:rPr lang="en-US" dirty="0" err="1"/>
              <a:t>Role.AUTHOR</a:t>
            </a:r>
            <a:r>
              <a:rPr lang="en-US" dirty="0"/>
              <a:t>)	// 4</a:t>
            </a:r>
          </a:p>
          <a:p>
            <a:r>
              <a:rPr lang="en-US" dirty="0"/>
              <a:t>console.log(</a:t>
            </a:r>
            <a:r>
              <a:rPr lang="en-US" dirty="0" err="1"/>
              <a:t>Role.READ_ONLY</a:t>
            </a:r>
            <a:r>
              <a:rPr lang="en-US" dirty="0"/>
              <a:t>)   // 5</a:t>
            </a:r>
          </a:p>
          <a:p>
            <a:endParaRPr lang="en-US" dirty="0"/>
          </a:p>
          <a:p>
            <a:r>
              <a:rPr lang="en-US" dirty="0" err="1"/>
              <a:t>enum</a:t>
            </a:r>
            <a:r>
              <a:rPr lang="en-US" dirty="0"/>
              <a:t> Role {ADMIN='admin', AUTHOR,READ_ONLY}</a:t>
            </a:r>
          </a:p>
          <a:p>
            <a:r>
              <a:rPr lang="en-US" dirty="0"/>
              <a:t>// give error while compilation</a:t>
            </a:r>
          </a:p>
          <a:p>
            <a:r>
              <a:rPr lang="en-US" dirty="0"/>
              <a:t>// </a:t>
            </a:r>
            <a:r>
              <a:rPr lang="en-US" dirty="0" err="1"/>
              <a:t>enum</a:t>
            </a:r>
            <a:r>
              <a:rPr lang="en-US" dirty="0"/>
              <a:t> member must have initializer</a:t>
            </a:r>
          </a:p>
          <a:p>
            <a:pPr marL="0" indent="0">
              <a:buNone/>
            </a:pPr>
            <a:endParaRPr lang="en-US" dirty="0"/>
          </a:p>
          <a:p>
            <a:r>
              <a:rPr lang="en-US" dirty="0" err="1"/>
              <a:t>Enum</a:t>
            </a:r>
            <a:r>
              <a:rPr lang="en-US" dirty="0"/>
              <a:t> Role{ADMIN=5, AUTHOR, READ_ONLY}</a:t>
            </a:r>
          </a:p>
          <a:p>
            <a:r>
              <a:rPr lang="en-US" dirty="0"/>
              <a:t>console.log(</a:t>
            </a:r>
            <a:r>
              <a:rPr lang="en-US" dirty="0" err="1"/>
              <a:t>Role.ADMIN</a:t>
            </a:r>
            <a:r>
              <a:rPr lang="en-US" dirty="0"/>
              <a:t>) //5</a:t>
            </a:r>
          </a:p>
          <a:p>
            <a:r>
              <a:rPr lang="en-US" dirty="0"/>
              <a:t>console.log(</a:t>
            </a:r>
            <a:r>
              <a:rPr lang="en-US" dirty="0" err="1"/>
              <a:t>Role.AUTHOR</a:t>
            </a:r>
            <a:r>
              <a:rPr lang="en-US" dirty="0"/>
              <a:t>) // 6</a:t>
            </a:r>
          </a:p>
          <a:p>
            <a:r>
              <a:rPr lang="en-US" dirty="0"/>
              <a:t>console.log(</a:t>
            </a:r>
            <a:r>
              <a:rPr lang="en-US" dirty="0" err="1"/>
              <a:t>Role.READ_ONLY</a:t>
            </a:r>
            <a:r>
              <a:rPr lang="en-US" dirty="0"/>
              <a:t>) //7</a:t>
            </a:r>
          </a:p>
          <a:p>
            <a:endParaRPr lang="en-US" dirty="0"/>
          </a:p>
          <a:p>
            <a:endParaRPr lang="en-US" dirty="0"/>
          </a:p>
          <a:p>
            <a:endParaRPr lang="en-US" dirty="0"/>
          </a:p>
        </p:txBody>
      </p:sp>
    </p:spTree>
    <p:extLst>
      <p:ext uri="{BB962C8B-B14F-4D97-AF65-F5344CB8AC3E}">
        <p14:creationId xmlns:p14="http://schemas.microsoft.com/office/powerpoint/2010/main" val="221910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281223-0B6A-4FB2-BB9B-3919428AAC84}"/>
              </a:ext>
            </a:extLst>
          </p:cNvPr>
          <p:cNvSpPr>
            <a:spLocks noGrp="1"/>
          </p:cNvSpPr>
          <p:nvPr>
            <p:ph type="title"/>
          </p:nvPr>
        </p:nvSpPr>
        <p:spPr/>
        <p:txBody>
          <a:bodyPr/>
          <a:lstStyle/>
          <a:p>
            <a:r>
              <a:rPr lang="en-US" dirty="0"/>
              <a:t>union</a:t>
            </a:r>
          </a:p>
        </p:txBody>
      </p:sp>
      <p:sp>
        <p:nvSpPr>
          <p:cNvPr id="5" name="Content Placeholder 4">
            <a:extLst>
              <a:ext uri="{FF2B5EF4-FFF2-40B4-BE49-F238E27FC236}">
                <a16:creationId xmlns:a16="http://schemas.microsoft.com/office/drawing/2014/main" id="{7E6E10E1-54C7-4B83-97D7-2E8C69DB9296}"/>
              </a:ext>
            </a:extLst>
          </p:cNvPr>
          <p:cNvSpPr>
            <a:spLocks noGrp="1"/>
          </p:cNvSpPr>
          <p:nvPr>
            <p:ph idx="1"/>
          </p:nvPr>
        </p:nvSpPr>
        <p:spPr/>
        <p:txBody>
          <a:bodyPr/>
          <a:lstStyle/>
          <a:p>
            <a:pPr marL="0" indent="0">
              <a:buNone/>
            </a:pPr>
            <a:r>
              <a:rPr lang="en-US" dirty="0"/>
              <a:t>function combine(n1: </a:t>
            </a:r>
            <a:r>
              <a:rPr lang="en-US" dirty="0" err="1"/>
              <a:t>number|string</a:t>
            </a:r>
            <a:r>
              <a:rPr lang="en-US" dirty="0"/>
              <a:t>, n2: number){</a:t>
            </a:r>
          </a:p>
          <a:p>
            <a:pPr marL="0" indent="0">
              <a:buNone/>
            </a:pPr>
            <a:r>
              <a:rPr lang="en-US" dirty="0"/>
              <a:t>    const result = n1+n2;</a:t>
            </a:r>
          </a:p>
          <a:p>
            <a:pPr marL="0" indent="0">
              <a:buNone/>
            </a:pPr>
            <a:r>
              <a:rPr lang="en-US" dirty="0"/>
              <a:t>    return result;</a:t>
            </a:r>
          </a:p>
          <a:p>
            <a:pPr marL="0" indent="0">
              <a:buNone/>
            </a:pPr>
            <a:r>
              <a:rPr lang="en-US" dirty="0"/>
              <a:t>}</a:t>
            </a:r>
          </a:p>
          <a:p>
            <a:pPr marL="0" indent="0">
              <a:buNone/>
            </a:pPr>
            <a:r>
              <a:rPr lang="en-US" dirty="0"/>
              <a:t>Using union type we can assign variables multiple types</a:t>
            </a:r>
          </a:p>
          <a:p>
            <a:pPr marL="0" indent="0">
              <a:buNone/>
            </a:pPr>
            <a:endParaRPr lang="en-US" dirty="0"/>
          </a:p>
        </p:txBody>
      </p:sp>
    </p:spTree>
    <p:extLst>
      <p:ext uri="{BB962C8B-B14F-4D97-AF65-F5344CB8AC3E}">
        <p14:creationId xmlns:p14="http://schemas.microsoft.com/office/powerpoint/2010/main" val="300326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2FBF-75E3-4281-BA95-EE2E659F3478}"/>
              </a:ext>
            </a:extLst>
          </p:cNvPr>
          <p:cNvSpPr>
            <a:spLocks noGrp="1"/>
          </p:cNvSpPr>
          <p:nvPr>
            <p:ph type="title"/>
          </p:nvPr>
        </p:nvSpPr>
        <p:spPr/>
        <p:txBody>
          <a:bodyPr/>
          <a:lstStyle/>
          <a:p>
            <a:r>
              <a:rPr lang="en-US" dirty="0"/>
              <a:t>Literal types</a:t>
            </a:r>
            <a:br>
              <a:rPr lang="en-US" dirty="0"/>
            </a:br>
            <a:endParaRPr lang="en-US" dirty="0"/>
          </a:p>
        </p:txBody>
      </p:sp>
      <p:sp>
        <p:nvSpPr>
          <p:cNvPr id="3" name="Content Placeholder 2">
            <a:extLst>
              <a:ext uri="{FF2B5EF4-FFF2-40B4-BE49-F238E27FC236}">
                <a16:creationId xmlns:a16="http://schemas.microsoft.com/office/drawing/2014/main" id="{D1328B38-906E-4B8C-8F0B-CD821EC50D70}"/>
              </a:ext>
            </a:extLst>
          </p:cNvPr>
          <p:cNvSpPr>
            <a:spLocks noGrp="1"/>
          </p:cNvSpPr>
          <p:nvPr>
            <p:ph idx="1"/>
          </p:nvPr>
        </p:nvSpPr>
        <p:spPr/>
        <p:txBody>
          <a:bodyPr/>
          <a:lstStyle/>
          <a:p>
            <a:r>
              <a:rPr lang="en-US" dirty="0"/>
              <a:t>Literal types are based on core type but they have there specific version</a:t>
            </a:r>
          </a:p>
          <a:p>
            <a:r>
              <a:rPr lang="en-US" dirty="0"/>
              <a:t>Let  </a:t>
            </a:r>
            <a:r>
              <a:rPr lang="en-US" dirty="0" err="1"/>
              <a:t>resultConversion</a:t>
            </a:r>
            <a:r>
              <a:rPr lang="en-US" dirty="0"/>
              <a:t> : ‘</a:t>
            </a:r>
            <a:r>
              <a:rPr lang="en-US" dirty="0" err="1"/>
              <a:t>as-number’|’as-text</a:t>
            </a:r>
            <a:r>
              <a:rPr lang="en-US" dirty="0"/>
              <a:t>’</a:t>
            </a:r>
          </a:p>
          <a:p>
            <a:r>
              <a:rPr lang="en-US" dirty="0"/>
              <a:t>Here we are combining  literal type with union.</a:t>
            </a:r>
          </a:p>
          <a:p>
            <a:r>
              <a:rPr lang="en-US" dirty="0"/>
              <a:t>Here the value of </a:t>
            </a:r>
            <a:r>
              <a:rPr lang="en-US" dirty="0" err="1"/>
              <a:t>resultConversion</a:t>
            </a:r>
            <a:r>
              <a:rPr lang="en-US" dirty="0"/>
              <a:t> allows only two strings not other strings</a:t>
            </a:r>
          </a:p>
        </p:txBody>
      </p:sp>
    </p:spTree>
    <p:extLst>
      <p:ext uri="{BB962C8B-B14F-4D97-AF65-F5344CB8AC3E}">
        <p14:creationId xmlns:p14="http://schemas.microsoft.com/office/powerpoint/2010/main" val="230471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1201-A767-4061-8DC8-63B99A72EBE1}"/>
              </a:ext>
            </a:extLst>
          </p:cNvPr>
          <p:cNvSpPr>
            <a:spLocks noGrp="1"/>
          </p:cNvSpPr>
          <p:nvPr>
            <p:ph type="title"/>
          </p:nvPr>
        </p:nvSpPr>
        <p:spPr/>
        <p:txBody>
          <a:bodyPr/>
          <a:lstStyle/>
          <a:p>
            <a:r>
              <a:rPr lang="en-US" dirty="0"/>
              <a:t>Type alias</a:t>
            </a:r>
          </a:p>
        </p:txBody>
      </p:sp>
      <p:sp>
        <p:nvSpPr>
          <p:cNvPr id="3" name="Content Placeholder 2">
            <a:extLst>
              <a:ext uri="{FF2B5EF4-FFF2-40B4-BE49-F238E27FC236}">
                <a16:creationId xmlns:a16="http://schemas.microsoft.com/office/drawing/2014/main" id="{81032C91-772C-4820-8AFD-BAEC86E87379}"/>
              </a:ext>
            </a:extLst>
          </p:cNvPr>
          <p:cNvSpPr>
            <a:spLocks noGrp="1"/>
          </p:cNvSpPr>
          <p:nvPr>
            <p:ph idx="1"/>
          </p:nvPr>
        </p:nvSpPr>
        <p:spPr/>
        <p:txBody>
          <a:bodyPr>
            <a:normAutofit fontScale="85000" lnSpcReduction="20000"/>
          </a:bodyPr>
          <a:lstStyle/>
          <a:p>
            <a:r>
              <a:rPr lang="en-US" dirty="0"/>
              <a:t>We can type alias while defining union</a:t>
            </a:r>
          </a:p>
          <a:p>
            <a:r>
              <a:rPr lang="en-US" dirty="0"/>
              <a:t>type combinable = string| number</a:t>
            </a:r>
          </a:p>
          <a:p>
            <a:r>
              <a:rPr lang="en-US" dirty="0"/>
              <a:t>Now this is our new type and we can use it while defining variable</a:t>
            </a:r>
          </a:p>
          <a:p>
            <a:r>
              <a:rPr lang="en-US" dirty="0"/>
              <a:t>Let </a:t>
            </a:r>
            <a:r>
              <a:rPr lang="en-US" dirty="0" err="1"/>
              <a:t>myVar</a:t>
            </a:r>
            <a:r>
              <a:rPr lang="en-US" dirty="0"/>
              <a:t> : combinable</a:t>
            </a:r>
          </a:p>
          <a:p>
            <a:r>
              <a:rPr lang="en-US" dirty="0"/>
              <a:t>Using type alias it  can compose complex type</a:t>
            </a:r>
          </a:p>
          <a:p>
            <a:r>
              <a:rPr lang="en-US" dirty="0"/>
              <a:t>Type aliases can be used to "create" your own types. You're not limited to storing union types though - you can also provide an alias to a (possibly complex) object type.</a:t>
            </a:r>
          </a:p>
          <a:p>
            <a:r>
              <a:rPr lang="en-US" dirty="0"/>
              <a:t>For example:</a:t>
            </a:r>
          </a:p>
          <a:p>
            <a:r>
              <a:rPr lang="en-US" dirty="0"/>
              <a:t>type User = { name: string; age: number };</a:t>
            </a:r>
          </a:p>
          <a:p>
            <a:r>
              <a:rPr lang="en-US" dirty="0"/>
              <a:t>const u1: User = { name: 'Max', age: 30 }; // this works!</a:t>
            </a:r>
          </a:p>
          <a:p>
            <a:r>
              <a:rPr lang="en-US" dirty="0"/>
              <a:t>This allows you to avoid unnecessary repetition and manage types centrally.</a:t>
            </a:r>
          </a:p>
        </p:txBody>
      </p:sp>
    </p:spTree>
    <p:extLst>
      <p:ext uri="{BB962C8B-B14F-4D97-AF65-F5344CB8AC3E}">
        <p14:creationId xmlns:p14="http://schemas.microsoft.com/office/powerpoint/2010/main" val="181256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A16-EEBA-4494-B459-D9AE153BE3AC}"/>
              </a:ext>
            </a:extLst>
          </p:cNvPr>
          <p:cNvSpPr>
            <a:spLocks noGrp="1"/>
          </p:cNvSpPr>
          <p:nvPr>
            <p:ph type="title"/>
          </p:nvPr>
        </p:nvSpPr>
        <p:spPr/>
        <p:txBody>
          <a:bodyPr/>
          <a:lstStyle/>
          <a:p>
            <a:r>
              <a:rPr lang="en-US" dirty="0"/>
              <a:t>Function type</a:t>
            </a:r>
          </a:p>
        </p:txBody>
      </p:sp>
      <p:sp>
        <p:nvSpPr>
          <p:cNvPr id="3" name="Content Placeholder 2">
            <a:extLst>
              <a:ext uri="{FF2B5EF4-FFF2-40B4-BE49-F238E27FC236}">
                <a16:creationId xmlns:a16="http://schemas.microsoft.com/office/drawing/2014/main" id="{08280154-8F53-4166-AC0A-0ACA21244FBC}"/>
              </a:ext>
            </a:extLst>
          </p:cNvPr>
          <p:cNvSpPr>
            <a:spLocks noGrp="1"/>
          </p:cNvSpPr>
          <p:nvPr>
            <p:ph idx="1"/>
          </p:nvPr>
        </p:nvSpPr>
        <p:spPr/>
        <p:txBody>
          <a:bodyPr/>
          <a:lstStyle/>
          <a:p>
            <a:r>
              <a:rPr lang="en-US" dirty="0"/>
              <a:t>We can assign function type to variable if we want to store function reference into variable</a:t>
            </a:r>
          </a:p>
          <a:p>
            <a:pPr marL="0" indent="0">
              <a:buNone/>
            </a:pPr>
            <a:r>
              <a:rPr lang="en-US" dirty="0"/>
              <a:t>function combine(n1: number, n2: number){</a:t>
            </a:r>
          </a:p>
          <a:p>
            <a:pPr marL="0" indent="0">
              <a:buNone/>
            </a:pPr>
            <a:r>
              <a:rPr lang="en-US" dirty="0"/>
              <a:t>    const result = n1+n2;</a:t>
            </a:r>
          </a:p>
          <a:p>
            <a:pPr marL="0" indent="0">
              <a:buNone/>
            </a:pPr>
            <a:r>
              <a:rPr lang="en-US" dirty="0"/>
              <a:t>    return result;</a:t>
            </a:r>
          </a:p>
          <a:p>
            <a:pPr marL="0" indent="0">
              <a:buNone/>
            </a:pPr>
            <a:r>
              <a:rPr lang="en-US" dirty="0"/>
              <a:t>}</a:t>
            </a:r>
          </a:p>
          <a:p>
            <a:pPr marL="0" indent="0">
              <a:buNone/>
            </a:pPr>
            <a:r>
              <a:rPr lang="en-US" dirty="0"/>
              <a:t>Let add : (a: number, b: number)=&gt; number = combine;</a:t>
            </a:r>
          </a:p>
          <a:p>
            <a:pPr marL="0" indent="0">
              <a:buNone/>
            </a:pPr>
            <a:r>
              <a:rPr lang="en-US" dirty="0"/>
              <a:t>Console.log(add())</a:t>
            </a:r>
          </a:p>
          <a:p>
            <a:endParaRPr lang="en-US" dirty="0"/>
          </a:p>
          <a:p>
            <a:endParaRPr lang="en-US" dirty="0"/>
          </a:p>
          <a:p>
            <a:endParaRPr lang="en-US" dirty="0"/>
          </a:p>
        </p:txBody>
      </p:sp>
    </p:spTree>
    <p:extLst>
      <p:ext uri="{BB962C8B-B14F-4D97-AF65-F5344CB8AC3E}">
        <p14:creationId xmlns:p14="http://schemas.microsoft.com/office/powerpoint/2010/main" val="1451663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2531</Words>
  <Application>Microsoft Office PowerPoint</Application>
  <PresentationFormat>Widescreen</PresentationFormat>
  <Paragraphs>288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Typescript</vt:lpstr>
      <vt:lpstr>Core types of typescipt</vt:lpstr>
      <vt:lpstr>Tuple</vt:lpstr>
      <vt:lpstr>Enum</vt:lpstr>
      <vt:lpstr>PowerPoint Presentation</vt:lpstr>
      <vt:lpstr>union</vt:lpstr>
      <vt:lpstr>Literal types </vt:lpstr>
      <vt:lpstr>Type alias</vt:lpstr>
      <vt:lpstr>Function type</vt:lpstr>
      <vt:lpstr>Callback function</vt:lpstr>
      <vt:lpstr>Unknown and never</vt:lpstr>
      <vt:lpstr>Typescript core libs</vt:lpstr>
      <vt:lpstr>sourcemap</vt:lpstr>
      <vt:lpstr>Outdir &amp; rootDir, noEmit,noEmitOnError</vt:lpstr>
      <vt:lpstr>Strict compilation</vt:lpstr>
      <vt:lpstr>Code quality checks</vt:lpstr>
      <vt:lpstr>PowerPoint Presentation</vt:lpstr>
      <vt:lpstr>Classes</vt:lpstr>
      <vt:lpstr>Access modifiers</vt:lpstr>
      <vt:lpstr>inheritance</vt:lpstr>
      <vt:lpstr>Overloading properties</vt:lpstr>
      <vt:lpstr>Getters and setters</vt:lpstr>
      <vt:lpstr>Singleton and private constructor</vt:lpstr>
      <vt:lpstr>Interfaces</vt:lpstr>
      <vt:lpstr>PowerPoint Presentation</vt:lpstr>
      <vt:lpstr>Intersection type, Type guard</vt:lpstr>
      <vt:lpstr>Type casting</vt:lpstr>
      <vt:lpstr>Index properties</vt:lpstr>
      <vt:lpstr>Function overloads </vt:lpstr>
      <vt:lpstr>Optional chaining</vt:lpstr>
      <vt:lpstr>Nullish coalescing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Snehalata Pimprale</dc:creator>
  <cp:lastModifiedBy>Snehalata Pimprale</cp:lastModifiedBy>
  <cp:revision>55</cp:revision>
  <dcterms:created xsi:type="dcterms:W3CDTF">2020-06-04T10:08:11Z</dcterms:created>
  <dcterms:modified xsi:type="dcterms:W3CDTF">2020-10-22T13:45:23Z</dcterms:modified>
</cp:coreProperties>
</file>