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6" r:id="rId4"/>
  </p:sldMasterIdLst>
  <p:notesMasterIdLst>
    <p:notesMasterId r:id="rId21"/>
  </p:notesMasterIdLst>
  <p:sldIdLst>
    <p:sldId id="273" r:id="rId5"/>
    <p:sldId id="291" r:id="rId6"/>
    <p:sldId id="292" r:id="rId7"/>
    <p:sldId id="310" r:id="rId8"/>
    <p:sldId id="308" r:id="rId9"/>
    <p:sldId id="311" r:id="rId10"/>
    <p:sldId id="312" r:id="rId11"/>
    <p:sldId id="294" r:id="rId12"/>
    <p:sldId id="296" r:id="rId13"/>
    <p:sldId id="297" r:id="rId14"/>
    <p:sldId id="299" r:id="rId15"/>
    <p:sldId id="300" r:id="rId16"/>
    <p:sldId id="301" r:id="rId17"/>
    <p:sldId id="302" r:id="rId18"/>
    <p:sldId id="307" r:id="rId19"/>
    <p:sldId id="29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353F316-E10B-4E65-BDE9-296EEBCE6C08}">
          <p14:sldIdLst>
            <p14:sldId id="273"/>
            <p14:sldId id="291"/>
            <p14:sldId id="292"/>
            <p14:sldId id="310"/>
            <p14:sldId id="308"/>
            <p14:sldId id="311"/>
            <p14:sldId id="312"/>
            <p14:sldId id="294"/>
            <p14:sldId id="296"/>
            <p14:sldId id="297"/>
            <p14:sldId id="299"/>
            <p14:sldId id="300"/>
            <p14:sldId id="301"/>
            <p14:sldId id="302"/>
            <p14:sldId id="307"/>
            <p14:sldId id="295"/>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AD0"/>
    <a:srgbClr val="005D7E"/>
    <a:srgbClr val="FF99CC"/>
    <a:srgbClr val="2E3038"/>
    <a:srgbClr val="36B1CA"/>
    <a:srgbClr val="FCF7F1"/>
    <a:srgbClr val="344529"/>
    <a:srgbClr val="2B3922"/>
    <a:srgbClr val="2E3722"/>
    <a:srgbClr val="B8D2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64" autoAdjust="0"/>
    <p:restoredTop sz="80548" autoAdjust="0"/>
  </p:normalViewPr>
  <p:slideViewPr>
    <p:cSldViewPr snapToGrid="0">
      <p:cViewPr varScale="1">
        <p:scale>
          <a:sx n="68" d="100"/>
          <a:sy n="68" d="100"/>
        </p:scale>
        <p:origin x="-580" y="-6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157B55-999B-41C2-A69D-B140FF6E473E}" type="datetimeFigureOut">
              <a:rPr lang="en-IN" smtClean="0"/>
              <a:t>09-06-2023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2DFA81-742B-4950-BE6E-C8B0257D7D29}" type="slidenum">
              <a:rPr lang="en-IN" smtClean="0"/>
              <a:t>‹#›</a:t>
            </a:fld>
            <a:endParaRPr lang="en-IN"/>
          </a:p>
        </p:txBody>
      </p:sp>
    </p:spTree>
    <p:extLst>
      <p:ext uri="{BB962C8B-B14F-4D97-AF65-F5344CB8AC3E}">
        <p14:creationId xmlns:p14="http://schemas.microsoft.com/office/powerpoint/2010/main" val="3451344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A0C0817-A112-4847-8014-A94B7D2A4EA3}" type="datetime1">
              <a:rPr lang="en-US" smtClean="0"/>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27857977"/>
      </p:ext>
    </p:extLst>
  </p:cSld>
  <p:clrMapOvr>
    <a:masterClrMapping/>
  </p:clrMapOvr>
  <p:transition spd="slow">
    <p:push dir="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6FA2B21-3FCD-4721-B95C-427943F61125}" type="datetime1">
              <a:rPr lang="en-US" smtClean="0"/>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139037055"/>
      </p:ext>
    </p:extLst>
  </p:cSld>
  <p:clrMapOvr>
    <a:masterClrMapping/>
  </p:clrMapOvr>
  <p:timing>
    <p:tnLst>
      <p:par>
        <p:cTn id="1" dur="indefinite" restart="never" nodeType="tmRoot"/>
      </p:par>
    </p:tnLst>
  </p:timing>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3"/>
            <a:ext cx="36576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12800" y="274643"/>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6FA2B21-3FCD-4721-B95C-427943F61125}" type="datetime1">
              <a:rPr lang="en-US" smtClean="0"/>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10376135"/>
      </p:ext>
    </p:extLst>
  </p:cSld>
  <p:clrMapOvr>
    <a:masterClrMapping/>
  </p:clrMapOvr>
  <p:timing>
    <p:tnLst>
      <p:par>
        <p:cTn id="1" dur="indefinite" restart="never" nodeType="tmRoot"/>
      </p:par>
    </p:tnLst>
  </p:timing>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332B432-ACDA-4023-A761-2BAB76577B62}" type="datetime1">
              <a:rPr lang="en-US" smtClean="0"/>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096392748"/>
      </p:ext>
    </p:extLst>
  </p:cSld>
  <p:clrMapOvr>
    <a:masterClrMapping/>
  </p:clrMapOvr>
  <p:transition spd="slow">
    <p:push di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304560924"/>
      </p:ext>
    </p:extLst>
  </p:cSld>
  <p:clrMapOvr>
    <a:masterClrMapping/>
  </p:clrMapOvr>
  <p:transition spd="slow">
    <p:push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12800" y="1600205"/>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8229600" y="1600205"/>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9186D26-FA5F-4637-B602-B7C2DC34CFD4}" type="datetime1">
              <a:rPr lang="en-US" smtClean="0"/>
              <a:t>6/9/2023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40629268"/>
      </p:ext>
    </p:extLst>
  </p:cSld>
  <p:clrMapOvr>
    <a:masterClrMapping/>
  </p:clrMapOvr>
  <p:transition spd="slow">
    <p:push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A7F15D8-96D1-4781-BC50-CA8A088B2FE4}" type="datetime1">
              <a:rPr lang="en-US" smtClean="0"/>
              <a:t>6/9/2023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07372"/>
      </p:ext>
    </p:extLst>
  </p:cSld>
  <p:clrMapOvr>
    <a:masterClrMapping/>
  </p:clrMapOvr>
  <p:transition spd="slow">
    <p:push dir="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9A96C99-B8F8-4528-BD05-0E16E943DC09}" type="datetime1">
              <a:rPr lang="en-US" smtClean="0"/>
              <a:t>6/9/2023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25611474"/>
      </p:ext>
    </p:extLst>
  </p:cSld>
  <p:clrMapOvr>
    <a:masterClrMapping/>
  </p:clrMapOvr>
  <p:transition spd="slow">
    <p:push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20140391"/>
      </p:ext>
    </p:extLst>
  </p:cSld>
  <p:clrMapOvr>
    <a:masterClrMapping/>
  </p:clrMapOvr>
  <p:transition spd="slow">
    <p:push dir="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6/9/2023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30814563"/>
      </p:ext>
    </p:extLst>
  </p:cSld>
  <p:clrMapOvr>
    <a:masterClrMapping/>
  </p:clrMapOvr>
  <p:transition spd="slow">
    <p:push dir="d"/>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6/9/2023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103089084"/>
      </p:ext>
    </p:extLst>
  </p:cSld>
  <p:clrMapOvr>
    <a:masterClrMapping/>
  </p:clrMapOvr>
  <p:transition spd="slow">
    <p:push dir="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09600" y="635635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FA2B21-3FCD-4721-B95C-427943F61125}" type="datetime1">
              <a:rPr lang="en-US" smtClean="0"/>
              <a:t>6/9/2023</a:t>
            </a:fld>
            <a:endParaRPr lang="en-US" dirty="0"/>
          </a:p>
        </p:txBody>
      </p:sp>
      <p:sp>
        <p:nvSpPr>
          <p:cNvPr id="5" name="Footer Placeholder 4"/>
          <p:cNvSpPr>
            <a:spLocks noGrp="1"/>
          </p:cNvSpPr>
          <p:nvPr>
            <p:ph type="ftr" sz="quarter" idx="3"/>
          </p:nvPr>
        </p:nvSpPr>
        <p:spPr>
          <a:xfrm>
            <a:off x="4165600" y="635635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694391055"/>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transition spd="slow">
    <p:push dir="d"/>
  </p:transition>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524933" y="2726267"/>
            <a:ext cx="5571067" cy="3386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Oval 5"/>
          <p:cNvSpPr/>
          <p:nvPr/>
        </p:nvSpPr>
        <p:spPr>
          <a:xfrm>
            <a:off x="409073" y="145270"/>
            <a:ext cx="4398745" cy="454312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30" name="Picture 6" descr="Predicting Sales using R programming | by Suyash Maheshwari | Towards A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6220" y="733099"/>
            <a:ext cx="8182947" cy="502388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9073" y="569167"/>
            <a:ext cx="4694772" cy="29764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5400" b="1" dirty="0">
                <a:solidFill>
                  <a:srgbClr val="009AD0"/>
                </a:solidFill>
                <a:latin typeface="Arial Black" panose="020B0A04020102020204" pitchFamily="34" charset="0"/>
              </a:rPr>
              <a:t>Retail Sales Prediction</a:t>
            </a:r>
          </a:p>
        </p:txBody>
      </p:sp>
      <p:sp>
        <p:nvSpPr>
          <p:cNvPr id="4" name="Rectangle 3"/>
          <p:cNvSpPr/>
          <p:nvPr/>
        </p:nvSpPr>
        <p:spPr>
          <a:xfrm>
            <a:off x="409073" y="2885575"/>
            <a:ext cx="4060290" cy="3918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u="sng" dirty="0">
                <a:solidFill>
                  <a:srgbClr val="009AD0"/>
                </a:solidFill>
                <a:latin typeface="Arial Black" panose="020B0A04020102020204" pitchFamily="34" charset="0"/>
              </a:rPr>
              <a:t>By: Snehal Dahule</a:t>
            </a:r>
            <a:endParaRPr lang="en-IN" sz="1600" b="1" u="sng" dirty="0">
              <a:solidFill>
                <a:srgbClr val="009AD0"/>
              </a:solidFill>
              <a:latin typeface="Arial Black" panose="020B0A04020102020204" pitchFamily="34" charset="0"/>
            </a:endParaRPr>
          </a:p>
        </p:txBody>
      </p:sp>
    </p:spTree>
    <p:extLst>
      <p:ext uri="{BB962C8B-B14F-4D97-AF65-F5344CB8AC3E}">
        <p14:creationId xmlns:p14="http://schemas.microsoft.com/office/powerpoint/2010/main" val="2386491295"/>
      </p:ext>
    </p:extLst>
  </p:cSld>
  <p:clrMapOvr>
    <a:masterClrMapping/>
  </p:clrMapOvr>
  <p:transition spd="slow">
    <p:push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9167" y="263314"/>
            <a:ext cx="6096000" cy="707886"/>
          </a:xfrm>
          <a:prstGeom prst="rect">
            <a:avLst/>
          </a:prstGeom>
        </p:spPr>
        <p:txBody>
          <a:bodyPr>
            <a:spAutoFit/>
          </a:bodyPr>
          <a:lstStyle/>
          <a:p>
            <a:r>
              <a:rPr lang="en-IN" sz="4000" b="1" dirty="0">
                <a:solidFill>
                  <a:srgbClr val="009AD0"/>
                </a:solidFill>
                <a:cs typeface="Times New Roman" panose="02020603050405020304" pitchFamily="18" charset="0"/>
              </a:rPr>
              <a:t>Exploratory Data </a:t>
            </a:r>
            <a:r>
              <a:rPr lang="en-IN" sz="4000" b="1" dirty="0" smtClean="0">
                <a:solidFill>
                  <a:srgbClr val="009AD0"/>
                </a:solidFill>
                <a:cs typeface="Times New Roman" panose="02020603050405020304" pitchFamily="18" charset="0"/>
              </a:rPr>
              <a:t>Analysis</a:t>
            </a:r>
            <a:endParaRPr lang="en-IN" sz="4000" b="1" dirty="0">
              <a:solidFill>
                <a:srgbClr val="009AD0"/>
              </a:solidFill>
              <a:cs typeface="Times New Roman" panose="02020603050405020304" pitchFamily="18" charset="0"/>
            </a:endParaRPr>
          </a:p>
        </p:txBody>
      </p:sp>
      <p:pic>
        <p:nvPicPr>
          <p:cNvPr id="6146" name="Picture 2" descr="C:\Users\91935\OneDrive\Desktop\download (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054" y="2061937"/>
            <a:ext cx="5419515" cy="4394848"/>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Users\91935\OneDrive\Desktop\download (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6990" y="2061937"/>
            <a:ext cx="4762329" cy="4361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6707896"/>
      </p:ext>
    </p:extLst>
  </p:cSld>
  <p:clrMapOvr>
    <a:masterClrMapping/>
  </p:clrMapOvr>
  <p:transition spd="slow">
    <p:push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2013" y="139960"/>
            <a:ext cx="8653779" cy="707886"/>
          </a:xfrm>
          <a:prstGeom prst="rect">
            <a:avLst/>
          </a:prstGeom>
        </p:spPr>
        <p:txBody>
          <a:bodyPr wrap="square">
            <a:spAutoFit/>
          </a:bodyPr>
          <a:lstStyle/>
          <a:p>
            <a:r>
              <a:rPr lang="en-IN" sz="4000" b="1" dirty="0">
                <a:solidFill>
                  <a:srgbClr val="009AD0"/>
                </a:solidFill>
                <a:cs typeface="Times New Roman" panose="02020603050405020304" pitchFamily="18" charset="0"/>
              </a:rPr>
              <a:t>Exploratory Data </a:t>
            </a:r>
            <a:r>
              <a:rPr lang="en-IN" sz="4000" b="1" dirty="0" smtClean="0">
                <a:solidFill>
                  <a:srgbClr val="009AD0"/>
                </a:solidFill>
                <a:cs typeface="Times New Roman" panose="02020603050405020304" pitchFamily="18" charset="0"/>
              </a:rPr>
              <a:t>Analysis</a:t>
            </a:r>
            <a:endParaRPr lang="en-IN" sz="4000" b="1" dirty="0">
              <a:solidFill>
                <a:srgbClr val="009AD0"/>
              </a:solidFill>
              <a:cs typeface="Times New Roman" panose="02020603050405020304" pitchFamily="18" charset="0"/>
            </a:endParaRPr>
          </a:p>
        </p:txBody>
      </p:sp>
      <p:pic>
        <p:nvPicPr>
          <p:cNvPr id="8194" name="Picture 2" descr="C:\Users\91935\OneDrive\Desktop\download (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176" y="1336996"/>
            <a:ext cx="5878286" cy="538363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446868" y="964944"/>
            <a:ext cx="3038011" cy="369332"/>
          </a:xfrm>
          <a:prstGeom prst="rect">
            <a:avLst/>
          </a:prstGeom>
        </p:spPr>
        <p:txBody>
          <a:bodyPr wrap="none">
            <a:spAutoFit/>
          </a:bodyPr>
          <a:lstStyle/>
          <a:p>
            <a:r>
              <a:rPr lang="en-IN" b="1" dirty="0">
                <a:latin typeface="Times New Roman" panose="02020603050405020304" pitchFamily="18" charset="0"/>
                <a:cs typeface="Times New Roman" panose="02020603050405020304" pitchFamily="18" charset="0"/>
              </a:rPr>
              <a:t>Heatmap Of Merged Dataset</a:t>
            </a:r>
          </a:p>
        </p:txBody>
      </p:sp>
      <p:sp>
        <p:nvSpPr>
          <p:cNvPr id="4" name="Rectangle 3"/>
          <p:cNvSpPr/>
          <p:nvPr/>
        </p:nvSpPr>
        <p:spPr>
          <a:xfrm>
            <a:off x="6736702" y="964944"/>
            <a:ext cx="4879910" cy="5351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chemeClr val="tx1"/>
                </a:solidFill>
              </a:rPr>
              <a:t>Observation:</a:t>
            </a:r>
          </a:p>
          <a:p>
            <a:pPr marL="342900" indent="-342900">
              <a:buFont typeface="Wingdings" panose="05000000000000000000" pitchFamily="2" charset="2"/>
              <a:buChar char="§"/>
            </a:pPr>
            <a:r>
              <a:rPr lang="en-GB" dirty="0">
                <a:solidFill>
                  <a:schemeClr val="tx1"/>
                </a:solidFill>
              </a:rPr>
              <a:t>Day of the week has a negative correlation indicating low sales as the weekends, and promo, customers and open has positive correlation.</a:t>
            </a:r>
          </a:p>
          <a:p>
            <a:pPr marL="342900" indent="-342900">
              <a:buFont typeface="Wingdings" panose="05000000000000000000" pitchFamily="2" charset="2"/>
              <a:buChar char="§"/>
            </a:pPr>
            <a:r>
              <a:rPr lang="en-GB" dirty="0">
                <a:solidFill>
                  <a:schemeClr val="tx1"/>
                </a:solidFill>
              </a:rPr>
              <a:t>State Holiday has a negative correlation suggesting that stores are mostly closed on state holidays indicating low sales.</a:t>
            </a:r>
          </a:p>
          <a:p>
            <a:pPr marL="342900" indent="-342900">
              <a:buFont typeface="Wingdings" panose="05000000000000000000" pitchFamily="2" charset="2"/>
              <a:buChar char="§"/>
            </a:pPr>
            <a:r>
              <a:rPr lang="en-GB" dirty="0" smtClean="0">
                <a:solidFill>
                  <a:schemeClr val="tx1"/>
                </a:solidFill>
              </a:rPr>
              <a:t>Competition Distance </a:t>
            </a:r>
            <a:r>
              <a:rPr lang="en-GB" dirty="0">
                <a:solidFill>
                  <a:schemeClr val="tx1"/>
                </a:solidFill>
              </a:rPr>
              <a:t>showing negative correlation suggests that as the distance increases sales </a:t>
            </a:r>
            <a:r>
              <a:rPr lang="en-GB" dirty="0" smtClean="0">
                <a:solidFill>
                  <a:schemeClr val="tx1"/>
                </a:solidFill>
              </a:rPr>
              <a:t>reduce.</a:t>
            </a:r>
            <a:endParaRPr lang="en-GB" dirty="0">
              <a:solidFill>
                <a:schemeClr val="tx1"/>
              </a:solidFill>
            </a:endParaRPr>
          </a:p>
          <a:p>
            <a:pPr marL="342900" indent="-342900">
              <a:buFont typeface="Wingdings" panose="05000000000000000000" pitchFamily="2" charset="2"/>
              <a:buChar char="§"/>
            </a:pPr>
            <a:r>
              <a:rPr lang="en-GB" dirty="0">
                <a:solidFill>
                  <a:schemeClr val="tx1"/>
                </a:solidFill>
              </a:rPr>
              <a:t>There's multicollinearity involved in the dataset as well. The features telling the same story like Promo2, Promo2 since week </a:t>
            </a:r>
            <a:r>
              <a:rPr lang="en-GB" dirty="0" smtClean="0">
                <a:solidFill>
                  <a:schemeClr val="tx1"/>
                </a:solidFill>
              </a:rPr>
              <a:t>are </a:t>
            </a:r>
            <a:r>
              <a:rPr lang="en-GB" dirty="0">
                <a:solidFill>
                  <a:schemeClr val="tx1"/>
                </a:solidFill>
              </a:rPr>
              <a:t>showing multicollinearity.</a:t>
            </a:r>
          </a:p>
        </p:txBody>
      </p:sp>
    </p:spTree>
    <p:extLst>
      <p:ext uri="{BB962C8B-B14F-4D97-AF65-F5344CB8AC3E}">
        <p14:creationId xmlns:p14="http://schemas.microsoft.com/office/powerpoint/2010/main" val="3283163039"/>
      </p:ext>
    </p:extLst>
  </p:cSld>
  <p:clrMapOvr>
    <a:masterClrMapping/>
  </p:clrMapOvr>
  <p:transition spd="slow">
    <p:push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483" y="185845"/>
            <a:ext cx="6096000" cy="707886"/>
          </a:xfrm>
          <a:prstGeom prst="rect">
            <a:avLst/>
          </a:prstGeom>
        </p:spPr>
        <p:txBody>
          <a:bodyPr>
            <a:spAutoFit/>
          </a:bodyPr>
          <a:lstStyle/>
          <a:p>
            <a:r>
              <a:rPr lang="en-IN" sz="4000" b="1" dirty="0">
                <a:solidFill>
                  <a:srgbClr val="009AD0"/>
                </a:solidFill>
                <a:cs typeface="Times New Roman" panose="02020603050405020304" pitchFamily="18" charset="0"/>
              </a:rPr>
              <a:t>Exploratory Data </a:t>
            </a:r>
            <a:r>
              <a:rPr lang="en-IN" sz="4000" b="1" dirty="0" smtClean="0">
                <a:solidFill>
                  <a:srgbClr val="009AD0"/>
                </a:solidFill>
                <a:cs typeface="Times New Roman" panose="02020603050405020304" pitchFamily="18" charset="0"/>
              </a:rPr>
              <a:t>Analysis</a:t>
            </a:r>
            <a:endParaRPr lang="en-IN" sz="4000" b="1" dirty="0">
              <a:solidFill>
                <a:srgbClr val="009AD0"/>
              </a:solidFill>
              <a:cs typeface="Times New Roman" panose="02020603050405020304" pitchFamily="18" charset="0"/>
            </a:endParaRPr>
          </a:p>
        </p:txBody>
      </p:sp>
      <p:pic>
        <p:nvPicPr>
          <p:cNvPr id="9218" name="Picture 2" descr="C:\Users\91935\OneDrive\Desktop\download (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0" y="1127275"/>
            <a:ext cx="3806890" cy="4105468"/>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descr="C:\Users\91935\OneDrive\Desktop\download (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4759" y="1203649"/>
            <a:ext cx="4105469" cy="415799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C:\Users\91935\OneDrive\Desktop\download (1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2277" y="1203649"/>
            <a:ext cx="3925078" cy="416921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17241" y="5361640"/>
            <a:ext cx="11448661" cy="13843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GB" dirty="0" smtClean="0">
                <a:solidFill>
                  <a:schemeClr val="tx1"/>
                </a:solidFill>
              </a:rPr>
              <a:t>it </a:t>
            </a:r>
            <a:r>
              <a:rPr lang="en-GB" dirty="0">
                <a:solidFill>
                  <a:schemeClr val="tx1"/>
                </a:solidFill>
              </a:rPr>
              <a:t>was seen that the store type b had the highest sales on an average.</a:t>
            </a:r>
          </a:p>
          <a:p>
            <a:pPr marL="285750" indent="-285750">
              <a:buFont typeface="Arial" panose="020B0604020202020204" pitchFamily="34" charset="0"/>
              <a:buChar char="•"/>
            </a:pPr>
            <a:r>
              <a:rPr lang="en-GB" dirty="0">
                <a:solidFill>
                  <a:schemeClr val="tx1"/>
                </a:solidFill>
              </a:rPr>
              <a:t>Store type a and c had a similar kind of sales and customer share</a:t>
            </a:r>
            <a:r>
              <a:rPr lang="en-GB" dirty="0" smtClean="0">
                <a:solidFill>
                  <a:schemeClr val="tx1"/>
                </a:solidFill>
              </a:rPr>
              <a:t>.</a:t>
            </a:r>
          </a:p>
          <a:p>
            <a:pPr marL="285750" indent="-285750">
              <a:buFont typeface="Arial" panose="020B0604020202020204" pitchFamily="34" charset="0"/>
              <a:buChar char="•"/>
            </a:pPr>
            <a:r>
              <a:rPr lang="en-GB" dirty="0">
                <a:solidFill>
                  <a:schemeClr val="tx1"/>
                </a:solidFill>
              </a:rPr>
              <a:t>Interesting insight to note is that store type b with highest average sales and per store revenue generation looks </a:t>
            </a:r>
            <a:r>
              <a:rPr lang="en-GB" dirty="0" smtClean="0">
                <a:solidFill>
                  <a:schemeClr val="tx1"/>
                </a:solidFill>
              </a:rPr>
              <a:t>healthy.</a:t>
            </a:r>
            <a:endParaRPr lang="en-IN" dirty="0">
              <a:solidFill>
                <a:schemeClr val="tx1"/>
              </a:solidFill>
            </a:endParaRPr>
          </a:p>
        </p:txBody>
      </p:sp>
    </p:spTree>
    <p:extLst>
      <p:ext uri="{BB962C8B-B14F-4D97-AF65-F5344CB8AC3E}">
        <p14:creationId xmlns:p14="http://schemas.microsoft.com/office/powerpoint/2010/main" val="2518100264"/>
      </p:ext>
    </p:extLst>
  </p:cSld>
  <p:clrMapOvr>
    <a:masterClrMapping/>
  </p:clrMapOvr>
  <p:transition spd="slow">
    <p:push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4433" y="339261"/>
            <a:ext cx="6096000" cy="707886"/>
          </a:xfrm>
          <a:prstGeom prst="rect">
            <a:avLst/>
          </a:prstGeom>
        </p:spPr>
        <p:txBody>
          <a:bodyPr>
            <a:spAutoFit/>
          </a:bodyPr>
          <a:lstStyle/>
          <a:p>
            <a:r>
              <a:rPr lang="en-IN" sz="4000" b="1" dirty="0">
                <a:solidFill>
                  <a:srgbClr val="009AD0"/>
                </a:solidFill>
                <a:cs typeface="Times New Roman" panose="02020603050405020304" pitchFamily="18" charset="0"/>
              </a:rPr>
              <a:t>Data Pre-Processing</a:t>
            </a:r>
          </a:p>
        </p:txBody>
      </p:sp>
      <p:sp>
        <p:nvSpPr>
          <p:cNvPr id="3" name="Rectangle 2"/>
          <p:cNvSpPr/>
          <p:nvPr/>
        </p:nvSpPr>
        <p:spPr>
          <a:xfrm>
            <a:off x="577021" y="1493243"/>
            <a:ext cx="8475306" cy="369332"/>
          </a:xfrm>
          <a:prstGeom prst="rect">
            <a:avLst/>
          </a:prstGeom>
        </p:spPr>
        <p:txBody>
          <a:bodyPr wrap="square">
            <a:spAutoFit/>
          </a:bodyPr>
          <a:lstStyle/>
          <a:p>
            <a:pPr fontAlgn="base"/>
            <a:r>
              <a:rPr lang="en-GB" b="1" dirty="0">
                <a:latin typeface="Times New Roman" panose="02020603050405020304" pitchFamily="18" charset="0"/>
                <a:cs typeface="Times New Roman" panose="02020603050405020304" pitchFamily="18" charset="0"/>
              </a:rPr>
              <a:t>Handling the missing values</a:t>
            </a:r>
            <a:r>
              <a:rPr lang="en-GB" b="1" dirty="0" smtClean="0">
                <a:latin typeface="Times New Roman" panose="02020603050405020304" pitchFamily="18" charset="0"/>
                <a:cs typeface="Times New Roman" panose="02020603050405020304" pitchFamily="18" charset="0"/>
              </a:rPr>
              <a:t>:</a:t>
            </a:r>
            <a:endParaRPr lang="en-GB" b="1" dirty="0">
              <a:latin typeface="Times New Roman" panose="02020603050405020304" pitchFamily="18" charset="0"/>
              <a:cs typeface="Times New Roman" panose="02020603050405020304" pitchFamily="18" charset="0"/>
            </a:endParaRPr>
          </a:p>
        </p:txBody>
      </p:sp>
      <p:pic>
        <p:nvPicPr>
          <p:cNvPr id="10243" name="Picture 3" descr="C:\Users\91935\OneDrive\Desktop\download (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0123" y="1519116"/>
            <a:ext cx="5905370" cy="448185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87700" y="2163443"/>
            <a:ext cx="5613102" cy="646331"/>
          </a:xfrm>
          <a:prstGeom prst="rect">
            <a:avLst/>
          </a:prstGeom>
        </p:spPr>
        <p:txBody>
          <a:bodyPr wrap="square">
            <a:spAutoFit/>
          </a:bodyPr>
          <a:lstStyle/>
          <a:p>
            <a:r>
              <a:rPr lang="en-GB" dirty="0"/>
              <a:t>The distribution is right skewed, so we'll replace missing values with the median</a:t>
            </a:r>
            <a:r>
              <a:rPr lang="en-GB" b="1" dirty="0"/>
              <a:t>.</a:t>
            </a:r>
          </a:p>
        </p:txBody>
      </p:sp>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529" y="3055387"/>
            <a:ext cx="5634273" cy="826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529" y="3881534"/>
            <a:ext cx="5634273" cy="2884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2118707"/>
      </p:ext>
    </p:extLst>
  </p:cSld>
  <p:clrMapOvr>
    <a:masterClrMapping/>
  </p:clrMapOvr>
  <p:transition spd="slow">
    <p:push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514" y="388710"/>
            <a:ext cx="10291665" cy="2230739"/>
          </a:xfrm>
          <a:prstGeom prst="rect">
            <a:avLst/>
          </a:prstGeom>
        </p:spPr>
        <p:txBody>
          <a:bodyPr wrap="square">
            <a:spAutoFit/>
          </a:bodyPr>
          <a:lstStyle/>
          <a:p>
            <a:pPr marL="342900" indent="-342900">
              <a:lnSpc>
                <a:spcPct val="200000"/>
              </a:lnSpc>
              <a:buFont typeface="Arial" panose="020B0604020202020204" pitchFamily="34" charset="0"/>
              <a:buChar char="•"/>
            </a:pPr>
            <a:r>
              <a:rPr lang="en-GB" dirty="0"/>
              <a:t>Extracting week, month, year from Date and adding them in dataset. </a:t>
            </a:r>
            <a:endParaRPr lang="en-GB" dirty="0" smtClean="0"/>
          </a:p>
          <a:p>
            <a:pPr marL="342900" indent="-342900">
              <a:lnSpc>
                <a:spcPct val="200000"/>
              </a:lnSpc>
              <a:buFont typeface="Arial" panose="020B0604020202020204" pitchFamily="34" charset="0"/>
              <a:buChar char="•"/>
            </a:pPr>
            <a:r>
              <a:rPr lang="en-IN" dirty="0"/>
              <a:t>Merging both </a:t>
            </a:r>
            <a:r>
              <a:rPr lang="en-IN" dirty="0" smtClean="0"/>
              <a:t>dataset.</a:t>
            </a:r>
            <a:endParaRPr lang="en-GB" dirty="0"/>
          </a:p>
          <a:p>
            <a:pPr marL="342900" indent="-342900">
              <a:lnSpc>
                <a:spcPct val="200000"/>
              </a:lnSpc>
              <a:buFont typeface="Arial" panose="020B0604020202020204" pitchFamily="34" charset="0"/>
              <a:buChar char="•"/>
            </a:pPr>
            <a:r>
              <a:rPr lang="en-GB" dirty="0" smtClean="0"/>
              <a:t>One </a:t>
            </a:r>
            <a:r>
              <a:rPr lang="en-GB" dirty="0"/>
              <a:t>hot encoding for Storetype, Assortment. </a:t>
            </a:r>
          </a:p>
          <a:p>
            <a:pPr marL="342900" indent="-342900">
              <a:lnSpc>
                <a:spcPct val="200000"/>
              </a:lnSpc>
              <a:buFont typeface="Arial" panose="020B0604020202020204" pitchFamily="34" charset="0"/>
              <a:buChar char="•"/>
            </a:pPr>
            <a:r>
              <a:rPr lang="en-GB" dirty="0" smtClean="0"/>
              <a:t>Splitting </a:t>
            </a:r>
            <a:r>
              <a:rPr lang="en-GB" dirty="0"/>
              <a:t>dataset into Training and Test set and applying MinMaxScaler for scaling dataset.</a:t>
            </a:r>
            <a:endParaRPr lang="en-IN" dirty="0"/>
          </a:p>
        </p:txBody>
      </p:sp>
      <p:sp>
        <p:nvSpPr>
          <p:cNvPr id="4" name="Rectangle 3"/>
          <p:cNvSpPr/>
          <p:nvPr/>
        </p:nvSpPr>
        <p:spPr>
          <a:xfrm>
            <a:off x="545516" y="2948473"/>
            <a:ext cx="3640740" cy="707886"/>
          </a:xfrm>
          <a:prstGeom prst="rect">
            <a:avLst/>
          </a:prstGeom>
        </p:spPr>
        <p:txBody>
          <a:bodyPr wrap="none">
            <a:spAutoFit/>
          </a:bodyPr>
          <a:lstStyle/>
          <a:p>
            <a:r>
              <a:rPr lang="en-GB" sz="4000" b="1" dirty="0">
                <a:solidFill>
                  <a:srgbClr val="009AD0"/>
                </a:solidFill>
                <a:cs typeface="Times New Roman" panose="02020603050405020304" pitchFamily="18" charset="0"/>
              </a:rPr>
              <a:t>Model Selection</a:t>
            </a:r>
            <a:endParaRPr lang="en-IN" sz="4000" b="1" dirty="0">
              <a:solidFill>
                <a:srgbClr val="009AD0"/>
              </a:solidFill>
              <a:cs typeface="Times New Roman" panose="02020603050405020304" pitchFamily="18" charset="0"/>
            </a:endParaRPr>
          </a:p>
        </p:txBody>
      </p:sp>
      <p:sp>
        <p:nvSpPr>
          <p:cNvPr id="5" name="Rectangle 4"/>
          <p:cNvSpPr/>
          <p:nvPr/>
        </p:nvSpPr>
        <p:spPr>
          <a:xfrm>
            <a:off x="579110" y="3822327"/>
            <a:ext cx="10224471" cy="2723823"/>
          </a:xfrm>
          <a:prstGeom prst="rect">
            <a:avLst/>
          </a:prstGeom>
        </p:spPr>
        <p:txBody>
          <a:bodyPr wrap="square">
            <a:spAutoFit/>
          </a:bodyPr>
          <a:lstStyle/>
          <a:p>
            <a:pPr>
              <a:lnSpc>
                <a:spcPct val="150000"/>
              </a:lnSpc>
            </a:pPr>
            <a:r>
              <a:rPr lang="en-GB" dirty="0"/>
              <a:t>Comparing all the model performances, I found that RandomForestRegressor</a:t>
            </a:r>
          </a:p>
          <a:p>
            <a:pPr>
              <a:lnSpc>
                <a:spcPct val="150000"/>
              </a:lnSpc>
            </a:pPr>
            <a:r>
              <a:rPr lang="en-GB" dirty="0"/>
              <a:t> has given highest R2_score and least MAPE(mean absolute percentage error</a:t>
            </a:r>
            <a:r>
              <a:rPr lang="en-GB" dirty="0" smtClean="0"/>
              <a:t>).</a:t>
            </a:r>
          </a:p>
          <a:p>
            <a:pPr>
              <a:lnSpc>
                <a:spcPct val="150000"/>
              </a:lnSpc>
            </a:pPr>
            <a:r>
              <a:rPr lang="en-GB" dirty="0"/>
              <a:t/>
            </a:r>
            <a:br>
              <a:rPr lang="en-GB" dirty="0"/>
            </a:br>
            <a:r>
              <a:rPr lang="en-GB" dirty="0"/>
              <a:t>R2_score for test data </a:t>
            </a:r>
            <a:r>
              <a:rPr lang="en-GB" dirty="0" smtClean="0"/>
              <a:t>is  </a:t>
            </a:r>
            <a:r>
              <a:rPr lang="en-GB" b="1" dirty="0" smtClean="0"/>
              <a:t>96%</a:t>
            </a:r>
            <a:endParaRPr lang="en-GB" b="1" dirty="0"/>
          </a:p>
          <a:p>
            <a:pPr>
              <a:lnSpc>
                <a:spcPct val="150000"/>
              </a:lnSpc>
            </a:pPr>
            <a:r>
              <a:rPr lang="en-GB" dirty="0"/>
              <a:t>MAPE for test data is </a:t>
            </a:r>
            <a:r>
              <a:rPr lang="en-GB" b="1" dirty="0" smtClean="0"/>
              <a:t>0.056</a:t>
            </a:r>
            <a:endParaRPr lang="en-GB" b="1" dirty="0"/>
          </a:p>
          <a:p>
            <a:r>
              <a:rPr lang="en-GB" dirty="0"/>
              <a:t/>
            </a:r>
            <a:br>
              <a:rPr lang="en-GB" dirty="0"/>
            </a:br>
            <a:endParaRPr lang="en-IN" dirty="0"/>
          </a:p>
        </p:txBody>
      </p:sp>
    </p:spTree>
    <p:extLst>
      <p:ext uri="{BB962C8B-B14F-4D97-AF65-F5344CB8AC3E}">
        <p14:creationId xmlns:p14="http://schemas.microsoft.com/office/powerpoint/2010/main" val="1915528083"/>
      </p:ext>
    </p:extLst>
  </p:cSld>
  <p:clrMapOvr>
    <a:masterClrMapping/>
  </p:clrMapOvr>
  <p:transition spd="slow">
    <p:push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2387" y="121985"/>
            <a:ext cx="6978316" cy="8085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b="1" dirty="0">
                <a:solidFill>
                  <a:srgbClr val="009AD0"/>
                </a:solidFill>
                <a:cs typeface="Times New Roman" panose="02020603050405020304" pitchFamily="18" charset="0"/>
              </a:rPr>
              <a:t>Important Features</a:t>
            </a:r>
            <a:endParaRPr lang="en-IN" sz="4000" b="1" dirty="0">
              <a:solidFill>
                <a:srgbClr val="009AD0"/>
              </a:solidFill>
              <a:cs typeface="Times New Roman" panose="02020603050405020304" pitchFamily="18" charset="0"/>
            </a:endParaRPr>
          </a:p>
        </p:txBody>
      </p:sp>
      <p:pic>
        <p:nvPicPr>
          <p:cNvPr id="3074" name="Picture 2" descr="C:\Users\91935\OneDrive\Desktop\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568" y="1045028"/>
            <a:ext cx="11210342" cy="5408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69012"/>
      </p:ext>
    </p:extLst>
  </p:cSld>
  <p:clrMapOvr>
    <a:masterClrMapping/>
  </p:clrMapOvr>
  <p:transition spd="slow">
    <p:push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20436326">
            <a:off x="2338362" y="1891061"/>
            <a:ext cx="8946564" cy="1569660"/>
          </a:xfrm>
          <a:prstGeom prst="rect">
            <a:avLst/>
          </a:prstGeom>
        </p:spPr>
        <p:txBody>
          <a:bodyPr wrap="square">
            <a:spAutoFit/>
          </a:bodyPr>
          <a:lstStyle/>
          <a:p>
            <a:r>
              <a:rPr lang="en-GB" sz="9600" b="1" dirty="0">
                <a:solidFill>
                  <a:srgbClr val="009AD0"/>
                </a:solidFill>
                <a:latin typeface="Times New Roman" panose="02020603050405020304" pitchFamily="18" charset="0"/>
                <a:cs typeface="Times New Roman" panose="02020603050405020304" pitchFamily="18" charset="0"/>
              </a:rPr>
              <a:t>THANK</a:t>
            </a:r>
            <a:r>
              <a:rPr lang="en-GB" sz="6600" b="1" dirty="0">
                <a:solidFill>
                  <a:srgbClr val="009AD0"/>
                </a:solidFill>
                <a:latin typeface="Times New Roman" panose="02020603050405020304" pitchFamily="18" charset="0"/>
                <a:cs typeface="Times New Roman" panose="02020603050405020304" pitchFamily="18" charset="0"/>
              </a:rPr>
              <a:t> </a:t>
            </a:r>
            <a:r>
              <a:rPr lang="en-GB" sz="9600" b="1" dirty="0">
                <a:solidFill>
                  <a:srgbClr val="009AD0"/>
                </a:solidFill>
                <a:latin typeface="Times New Roman" panose="02020603050405020304" pitchFamily="18" charset="0"/>
                <a:cs typeface="Times New Roman" panose="02020603050405020304" pitchFamily="18" charset="0"/>
              </a:rPr>
              <a:t>YOU</a:t>
            </a:r>
            <a:r>
              <a:rPr lang="en-GB" sz="6600" b="1" dirty="0">
                <a:solidFill>
                  <a:srgbClr val="009AD0"/>
                </a:solidFill>
                <a:latin typeface="Times New Roman" panose="02020603050405020304" pitchFamily="18" charset="0"/>
                <a:cs typeface="Times New Roman" panose="02020603050405020304" pitchFamily="18" charset="0"/>
              </a:rPr>
              <a:t>!</a:t>
            </a:r>
            <a:endParaRPr lang="en-IN" sz="6600" dirty="0">
              <a:solidFill>
                <a:srgbClr val="009AD0"/>
              </a:solidFill>
            </a:endParaRPr>
          </a:p>
        </p:txBody>
      </p:sp>
    </p:spTree>
    <p:extLst>
      <p:ext uri="{BB962C8B-B14F-4D97-AF65-F5344CB8AC3E}">
        <p14:creationId xmlns:p14="http://schemas.microsoft.com/office/powerpoint/2010/main" val="896600984"/>
      </p:ext>
    </p:extLst>
  </p:cSld>
  <p:clrMapOvr>
    <a:masterClrMapping/>
  </p:clrMapOvr>
  <p:transition spd="slow">
    <p:push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529694" y="331451"/>
            <a:ext cx="4408899" cy="707886"/>
          </a:xfrm>
          <a:prstGeom prst="rect">
            <a:avLst/>
          </a:prstGeom>
        </p:spPr>
        <p:txBody>
          <a:bodyPr wrap="none">
            <a:spAutoFit/>
          </a:bodyPr>
          <a:lstStyle/>
          <a:p>
            <a:r>
              <a:rPr lang="en-IN" sz="4000" b="1" dirty="0">
                <a:solidFill>
                  <a:srgbClr val="009AD0"/>
                </a:solidFill>
                <a:cs typeface="Times New Roman" panose="02020603050405020304" pitchFamily="18" charset="0"/>
              </a:rPr>
              <a:t>Problem Statement</a:t>
            </a:r>
            <a:endParaRPr lang="en-IN" sz="4000" dirty="0">
              <a:solidFill>
                <a:srgbClr val="009AD0"/>
              </a:solidFill>
            </a:endParaRPr>
          </a:p>
        </p:txBody>
      </p:sp>
      <p:sp>
        <p:nvSpPr>
          <p:cNvPr id="3" name="Rectangle 2"/>
          <p:cNvSpPr/>
          <p:nvPr/>
        </p:nvSpPr>
        <p:spPr>
          <a:xfrm>
            <a:off x="641556" y="1144819"/>
            <a:ext cx="10761044" cy="4339650"/>
          </a:xfrm>
          <a:prstGeom prst="rect">
            <a:avLst/>
          </a:prstGeom>
        </p:spPr>
        <p:txBody>
          <a:bodyPr wrap="square">
            <a:spAutoFit/>
          </a:bodyPr>
          <a:lstStyle/>
          <a:p>
            <a:pPr fontAlgn="base">
              <a:lnSpc>
                <a:spcPct val="150000"/>
              </a:lnSpc>
            </a:pPr>
            <a:r>
              <a:rPr lang="en-GB" dirty="0"/>
              <a:t>Hoffman operates over 3,000 drug stores in 7 countries. Hoffman store managers are currently tasked with predicting their daily sales up to six weeks in advance. Store sales are influenced by many factors, including promotions, competition, school, and state holidays, seasonality, and locality. With thousands of individual managers predicting sales based on their unique circumstances, the accuracy of results can be quite varied.</a:t>
            </a:r>
          </a:p>
          <a:p>
            <a:pPr fontAlgn="base">
              <a:lnSpc>
                <a:spcPct val="150000"/>
              </a:lnSpc>
            </a:pPr>
            <a:r>
              <a:rPr lang="en-GB" dirty="0"/>
              <a:t>You are provided with historical sales data for 1,115 Hoffman stores. The task is to forecast the "Sales" column for the test set. Note that some stores in the dataset were temporarily closed for refurbishment</a:t>
            </a:r>
            <a:r>
              <a:rPr lang="en-GB" dirty="0" smtClean="0"/>
              <a:t>.</a:t>
            </a:r>
            <a:endParaRPr lang="en-GB" dirty="0"/>
          </a:p>
          <a:p>
            <a:pPr fontAlgn="base">
              <a:lnSpc>
                <a:spcPct val="150000"/>
              </a:lnSpc>
            </a:pPr>
            <a:r>
              <a:rPr lang="en-IN" sz="4000" b="1" dirty="0">
                <a:solidFill>
                  <a:srgbClr val="009AD0"/>
                </a:solidFill>
                <a:cs typeface="Times New Roman" panose="02020603050405020304" pitchFamily="18" charset="0"/>
              </a:rPr>
              <a:t>Project </a:t>
            </a:r>
            <a:r>
              <a:rPr lang="en-IN" sz="4000" b="1" dirty="0" smtClean="0">
                <a:solidFill>
                  <a:srgbClr val="009AD0"/>
                </a:solidFill>
                <a:cs typeface="Times New Roman" panose="02020603050405020304" pitchFamily="18" charset="0"/>
              </a:rPr>
              <a:t>Goal</a:t>
            </a:r>
            <a:endParaRPr lang="en-GB" dirty="0" smtClean="0"/>
          </a:p>
          <a:p>
            <a:pPr fontAlgn="base">
              <a:lnSpc>
                <a:spcPct val="150000"/>
              </a:lnSpc>
            </a:pPr>
            <a:r>
              <a:rPr lang="en-GB" dirty="0"/>
              <a:t>Our goal here is to forecast the sales for six weeks for each store and find out the factors influencing it and recommend ways in order to improve the numbers.</a:t>
            </a:r>
          </a:p>
        </p:txBody>
      </p:sp>
    </p:spTree>
    <p:extLst>
      <p:ext uri="{BB962C8B-B14F-4D97-AF65-F5344CB8AC3E}">
        <p14:creationId xmlns:p14="http://schemas.microsoft.com/office/powerpoint/2010/main" val="907754401"/>
      </p:ext>
    </p:extLst>
  </p:cSld>
  <p:clrMapOvr>
    <a:masterClrMapping/>
  </p:clrMapOvr>
  <p:transition spd="slow">
    <p:push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585099" y="237453"/>
            <a:ext cx="3918573" cy="707886"/>
          </a:xfrm>
          <a:prstGeom prst="rect">
            <a:avLst/>
          </a:prstGeom>
        </p:spPr>
        <p:txBody>
          <a:bodyPr wrap="none">
            <a:spAutoFit/>
          </a:bodyPr>
          <a:lstStyle/>
          <a:p>
            <a:r>
              <a:rPr lang="en-IN" sz="4000" b="1" dirty="0">
                <a:solidFill>
                  <a:srgbClr val="009AD0"/>
                </a:solidFill>
                <a:cs typeface="Times New Roman" panose="02020603050405020304" pitchFamily="18" charset="0"/>
              </a:rPr>
              <a:t>Data Dictionary-1</a:t>
            </a:r>
          </a:p>
        </p:txBody>
      </p:sp>
      <p:sp>
        <p:nvSpPr>
          <p:cNvPr id="4" name="Rectangle 1"/>
          <p:cNvSpPr>
            <a:spLocks noChangeArrowheads="1"/>
          </p:cNvSpPr>
          <p:nvPr/>
        </p:nvSpPr>
        <p:spPr bwMode="auto">
          <a:xfrm>
            <a:off x="3384551" y="2147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2"/>
          <p:cNvSpPr>
            <a:spLocks noChangeArrowheads="1"/>
          </p:cNvSpPr>
          <p:nvPr/>
        </p:nvSpPr>
        <p:spPr bwMode="auto">
          <a:xfrm>
            <a:off x="3627439" y="21219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Rectangle 2"/>
          <p:cNvSpPr/>
          <p:nvPr/>
        </p:nvSpPr>
        <p:spPr>
          <a:xfrm>
            <a:off x="662473" y="1163922"/>
            <a:ext cx="9619862" cy="4247317"/>
          </a:xfrm>
          <a:prstGeom prst="rect">
            <a:avLst/>
          </a:prstGeom>
        </p:spPr>
        <p:txBody>
          <a:bodyPr wrap="square">
            <a:spAutoFit/>
          </a:bodyPr>
          <a:lstStyle/>
          <a:p>
            <a:pPr marL="342900" indent="-342900" fontAlgn="base">
              <a:lnSpc>
                <a:spcPct val="150000"/>
              </a:lnSpc>
              <a:buFont typeface="Arial" panose="020B0604020202020204" pitchFamily="34" charset="0"/>
              <a:buChar char="•"/>
            </a:pPr>
            <a:r>
              <a:rPr lang="en-GB" b="1" dirty="0"/>
              <a:t>Id</a:t>
            </a:r>
            <a:r>
              <a:rPr lang="en-GB" dirty="0"/>
              <a:t> - an Id that represents a (Store, Date) duple within the set</a:t>
            </a:r>
          </a:p>
          <a:p>
            <a:pPr marL="342900" indent="-342900" fontAlgn="base">
              <a:lnSpc>
                <a:spcPct val="150000"/>
              </a:lnSpc>
              <a:buFont typeface="Arial" panose="020B0604020202020204" pitchFamily="34" charset="0"/>
              <a:buChar char="•"/>
            </a:pPr>
            <a:r>
              <a:rPr lang="en-GB" b="1" dirty="0"/>
              <a:t>Store</a:t>
            </a:r>
            <a:r>
              <a:rPr lang="en-GB" dirty="0"/>
              <a:t> - a unique Id for each store</a:t>
            </a:r>
          </a:p>
          <a:p>
            <a:pPr marL="342900" indent="-342900" fontAlgn="base">
              <a:lnSpc>
                <a:spcPct val="150000"/>
              </a:lnSpc>
              <a:buFont typeface="Arial" panose="020B0604020202020204" pitchFamily="34" charset="0"/>
              <a:buChar char="•"/>
            </a:pPr>
            <a:r>
              <a:rPr lang="en-GB" b="1" dirty="0"/>
              <a:t>Sales</a:t>
            </a:r>
            <a:r>
              <a:rPr lang="en-GB" dirty="0"/>
              <a:t> - the turnover for any given day (Dependent Variable)</a:t>
            </a:r>
          </a:p>
          <a:p>
            <a:pPr marL="342900" indent="-342900" fontAlgn="base">
              <a:lnSpc>
                <a:spcPct val="150000"/>
              </a:lnSpc>
              <a:buFont typeface="Arial" panose="020B0604020202020204" pitchFamily="34" charset="0"/>
              <a:buChar char="•"/>
            </a:pPr>
            <a:r>
              <a:rPr lang="en-GB" b="1" dirty="0"/>
              <a:t>Customers</a:t>
            </a:r>
            <a:r>
              <a:rPr lang="en-GB" dirty="0"/>
              <a:t> - the number of customers on a given day</a:t>
            </a:r>
          </a:p>
          <a:p>
            <a:pPr marL="342900" indent="-342900" fontAlgn="base">
              <a:lnSpc>
                <a:spcPct val="150000"/>
              </a:lnSpc>
              <a:buFont typeface="Arial" panose="020B0604020202020204" pitchFamily="34" charset="0"/>
              <a:buChar char="•"/>
            </a:pPr>
            <a:r>
              <a:rPr lang="en-GB" b="1" dirty="0"/>
              <a:t>Open</a:t>
            </a:r>
            <a:r>
              <a:rPr lang="en-GB" dirty="0"/>
              <a:t> - an indicator for whether the store was open: 0 = closed, 1 = open</a:t>
            </a:r>
          </a:p>
          <a:p>
            <a:pPr marL="342900" indent="-342900" fontAlgn="base">
              <a:lnSpc>
                <a:spcPct val="150000"/>
              </a:lnSpc>
              <a:buFont typeface="Arial" panose="020B0604020202020204" pitchFamily="34" charset="0"/>
              <a:buChar char="•"/>
            </a:pPr>
            <a:r>
              <a:rPr lang="en-GB" b="1" dirty="0"/>
              <a:t>State Holiday </a:t>
            </a:r>
            <a:r>
              <a:rPr lang="en-GB" dirty="0"/>
              <a:t>- indicates a state holiday. Normally all stores, with few exceptions, are closed on state holidays. Note that all schools are closed on public holidays and weekends. a = public holiday, b = Easter holiday, c = Christmas, 0 = None</a:t>
            </a:r>
          </a:p>
          <a:p>
            <a:pPr marL="342900" indent="-342900" fontAlgn="base">
              <a:lnSpc>
                <a:spcPct val="150000"/>
              </a:lnSpc>
              <a:buFont typeface="Arial" panose="020B0604020202020204" pitchFamily="34" charset="0"/>
              <a:buChar char="•"/>
            </a:pPr>
            <a:r>
              <a:rPr lang="en-GB" b="1" dirty="0"/>
              <a:t>School Holiday </a:t>
            </a:r>
            <a:r>
              <a:rPr lang="en-GB" dirty="0"/>
              <a:t>- indicates if the (Store) was affected by the closure of public schools</a:t>
            </a:r>
          </a:p>
          <a:p>
            <a:pPr marL="342900" indent="-342900">
              <a:lnSpc>
                <a:spcPct val="150000"/>
              </a:lnSpc>
              <a:buFont typeface="Arial" panose="020B0604020202020204" pitchFamily="34" charset="0"/>
              <a:buChar char="•"/>
            </a:pPr>
            <a:r>
              <a:rPr lang="en-GB" b="1" dirty="0"/>
              <a:t>Store Type </a:t>
            </a:r>
            <a:r>
              <a:rPr lang="en-GB" dirty="0"/>
              <a:t>- differentiates between 4 different store models: a, b, c, d</a:t>
            </a:r>
            <a:endParaRPr lang="en-IN" dirty="0"/>
          </a:p>
        </p:txBody>
      </p:sp>
    </p:spTree>
    <p:extLst>
      <p:ext uri="{BB962C8B-B14F-4D97-AF65-F5344CB8AC3E}">
        <p14:creationId xmlns:p14="http://schemas.microsoft.com/office/powerpoint/2010/main" val="3236959514"/>
      </p:ext>
    </p:extLst>
  </p:cSld>
  <p:clrMapOvr>
    <a:masterClrMapping/>
  </p:clrMapOvr>
  <p:transition spd="slow">
    <p:push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4069" y="230547"/>
            <a:ext cx="3918573" cy="707886"/>
          </a:xfrm>
          <a:prstGeom prst="rect">
            <a:avLst/>
          </a:prstGeom>
        </p:spPr>
        <p:txBody>
          <a:bodyPr wrap="none">
            <a:spAutoFit/>
          </a:bodyPr>
          <a:lstStyle/>
          <a:p>
            <a:r>
              <a:rPr lang="en-IN" sz="4000" b="1" dirty="0">
                <a:solidFill>
                  <a:srgbClr val="009AD0"/>
                </a:solidFill>
                <a:cs typeface="Times New Roman" panose="02020603050405020304" pitchFamily="18" charset="0"/>
              </a:rPr>
              <a:t>Data </a:t>
            </a:r>
            <a:r>
              <a:rPr lang="en-IN" sz="4000" b="1" dirty="0" smtClean="0">
                <a:solidFill>
                  <a:srgbClr val="009AD0"/>
                </a:solidFill>
                <a:cs typeface="Times New Roman" panose="02020603050405020304" pitchFamily="18" charset="0"/>
              </a:rPr>
              <a:t>Dictionary-2</a:t>
            </a:r>
            <a:endParaRPr lang="en-IN" sz="4000" b="1" dirty="0">
              <a:solidFill>
                <a:srgbClr val="009AD0"/>
              </a:solidFill>
              <a:cs typeface="Times New Roman" panose="02020603050405020304" pitchFamily="18" charset="0"/>
            </a:endParaRPr>
          </a:p>
        </p:txBody>
      </p:sp>
      <p:sp>
        <p:nvSpPr>
          <p:cNvPr id="3" name="Rectangle 2"/>
          <p:cNvSpPr/>
          <p:nvPr/>
        </p:nvSpPr>
        <p:spPr>
          <a:xfrm>
            <a:off x="585876" y="938433"/>
            <a:ext cx="10791827" cy="5450851"/>
          </a:xfrm>
          <a:prstGeom prst="rect">
            <a:avLst/>
          </a:prstGeom>
        </p:spPr>
        <p:txBody>
          <a:bodyPr wrap="square">
            <a:spAutoFit/>
          </a:bodyPr>
          <a:lstStyle/>
          <a:p>
            <a:pPr marL="285750" indent="-285750" fontAlgn="base">
              <a:lnSpc>
                <a:spcPct val="150000"/>
              </a:lnSpc>
              <a:buFont typeface="Arial" panose="020B0604020202020204" pitchFamily="34" charset="0"/>
              <a:buChar char="•"/>
            </a:pPr>
            <a:r>
              <a:rPr lang="en-GB" b="1" dirty="0"/>
              <a:t>Assortment </a:t>
            </a:r>
            <a:r>
              <a:rPr lang="en-GB" dirty="0"/>
              <a:t>- describes an assortment level: a = basic, b = extra, c = extended. An assortment strategy in retailing involves the number and type of products that stores display for purchase by consumers.</a:t>
            </a:r>
            <a:endParaRPr lang="en-GB" b="1" dirty="0"/>
          </a:p>
          <a:p>
            <a:pPr marL="285750" indent="-285750" fontAlgn="base">
              <a:lnSpc>
                <a:spcPct val="150000"/>
              </a:lnSpc>
              <a:buFont typeface="Arial" panose="020B0604020202020204" pitchFamily="34" charset="0"/>
              <a:buChar char="•"/>
            </a:pPr>
            <a:r>
              <a:rPr lang="en-GB" b="1" dirty="0"/>
              <a:t>Competition Distance </a:t>
            </a:r>
            <a:r>
              <a:rPr lang="en-GB" dirty="0"/>
              <a:t>– the distance in meters to the nearest competitor store</a:t>
            </a:r>
            <a:endParaRPr lang="en-GB" b="1" dirty="0"/>
          </a:p>
          <a:p>
            <a:pPr marL="285750" indent="-285750" fontAlgn="base">
              <a:lnSpc>
                <a:spcPct val="150000"/>
              </a:lnSpc>
              <a:buFont typeface="Arial" panose="020B0604020202020204" pitchFamily="34" charset="0"/>
              <a:buChar char="•"/>
            </a:pPr>
            <a:r>
              <a:rPr lang="en-GB" b="1" dirty="0"/>
              <a:t>Competition Open Since[Month/Year] </a:t>
            </a:r>
            <a:r>
              <a:rPr lang="en-GB" dirty="0"/>
              <a:t>- gives the approximate year and month of the time the nearest competitor was opened</a:t>
            </a:r>
            <a:endParaRPr lang="en-GB" b="1" dirty="0"/>
          </a:p>
          <a:p>
            <a:pPr marL="285750" indent="-285750" fontAlgn="base">
              <a:lnSpc>
                <a:spcPct val="150000"/>
              </a:lnSpc>
              <a:buFont typeface="Arial" panose="020B0604020202020204" pitchFamily="34" charset="0"/>
              <a:buChar char="•"/>
            </a:pPr>
            <a:r>
              <a:rPr lang="en-GB" b="1" dirty="0"/>
              <a:t>Promo </a:t>
            </a:r>
            <a:r>
              <a:rPr lang="en-GB" dirty="0"/>
              <a:t>- indicates whether a store is running a promo on that day</a:t>
            </a:r>
            <a:endParaRPr lang="en-GB" b="1" dirty="0"/>
          </a:p>
          <a:p>
            <a:pPr marL="285750" indent="-285750" fontAlgn="base">
              <a:lnSpc>
                <a:spcPct val="150000"/>
              </a:lnSpc>
              <a:buFont typeface="Arial" panose="020B0604020202020204" pitchFamily="34" charset="0"/>
              <a:buChar char="•"/>
            </a:pPr>
            <a:r>
              <a:rPr lang="en-GB" b="1" dirty="0"/>
              <a:t>Promo2 </a:t>
            </a:r>
            <a:r>
              <a:rPr lang="en-GB" dirty="0"/>
              <a:t>- Promo2 is a continuing and consecutive promotion for some stores: 0</a:t>
            </a:r>
            <a:endParaRPr lang="en-GB" b="1" dirty="0"/>
          </a:p>
          <a:p>
            <a:pPr marL="285750" indent="-285750" fontAlgn="base">
              <a:lnSpc>
                <a:spcPct val="150000"/>
              </a:lnSpc>
              <a:buFont typeface="Arial" panose="020B0604020202020204" pitchFamily="34" charset="0"/>
              <a:buChar char="•"/>
            </a:pPr>
            <a:r>
              <a:rPr lang="en-GB" dirty="0"/>
              <a:t>= store is not participating, 1 = store is participating</a:t>
            </a:r>
          </a:p>
          <a:p>
            <a:pPr marL="285750" indent="-285750" fontAlgn="base">
              <a:lnSpc>
                <a:spcPct val="150000"/>
              </a:lnSpc>
              <a:buFont typeface="Arial" panose="020B0604020202020204" pitchFamily="34" charset="0"/>
              <a:buChar char="•"/>
            </a:pPr>
            <a:r>
              <a:rPr lang="en-GB" b="1" dirty="0"/>
              <a:t>Promo2  Since[Year/Week] - </a:t>
            </a:r>
            <a:r>
              <a:rPr lang="en-GB" dirty="0"/>
              <a:t>describes the year and calendar week when the store started participating in Promo2</a:t>
            </a:r>
            <a:endParaRPr lang="en-GB" b="1" dirty="0"/>
          </a:p>
          <a:p>
            <a:pPr marL="285750" indent="-285750">
              <a:lnSpc>
                <a:spcPct val="150000"/>
              </a:lnSpc>
              <a:buFont typeface="Arial" panose="020B0604020202020204" pitchFamily="34" charset="0"/>
              <a:buChar char="•"/>
            </a:pPr>
            <a:r>
              <a:rPr lang="en-GB" b="1" dirty="0"/>
              <a:t>Promo Interval </a:t>
            </a:r>
            <a:r>
              <a:rPr lang="en-GB" dirty="0"/>
              <a:t>- describes the consecutive intervals Promo2 is started, naming the months the promotion is started anew. E.g. "Feb, May, Aug, Nov" means each round starts in February, May, August, and November of any given year for that store.</a:t>
            </a:r>
            <a:endParaRPr lang="en-IN" dirty="0"/>
          </a:p>
        </p:txBody>
      </p:sp>
    </p:spTree>
    <p:extLst>
      <p:ext uri="{BB962C8B-B14F-4D97-AF65-F5344CB8AC3E}">
        <p14:creationId xmlns:p14="http://schemas.microsoft.com/office/powerpoint/2010/main" val="3957711286"/>
      </p:ext>
    </p:extLst>
  </p:cSld>
  <p:clrMapOvr>
    <a:masterClrMapping/>
  </p:clrMapOvr>
  <p:transition spd="slow">
    <p:push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263" y="269509"/>
            <a:ext cx="3378468" cy="7411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rgbClr val="009AD0"/>
                </a:solidFill>
                <a:cs typeface="Times New Roman" panose="02020603050405020304" pitchFamily="18" charset="0"/>
              </a:rPr>
              <a:t>Data Structure</a:t>
            </a:r>
          </a:p>
        </p:txBody>
      </p:sp>
      <p:sp>
        <p:nvSpPr>
          <p:cNvPr id="3" name="Rectangle 2"/>
          <p:cNvSpPr/>
          <p:nvPr/>
        </p:nvSpPr>
        <p:spPr>
          <a:xfrm>
            <a:off x="559801" y="1091882"/>
            <a:ext cx="8700813" cy="646331"/>
          </a:xfrm>
          <a:prstGeom prst="rect">
            <a:avLst/>
          </a:prstGeom>
        </p:spPr>
        <p:txBody>
          <a:bodyPr wrap="square">
            <a:spAutoFit/>
          </a:bodyPr>
          <a:lstStyle/>
          <a:p>
            <a:r>
              <a:rPr lang="en-GB" dirty="0"/>
              <a:t>We have two datasets. </a:t>
            </a:r>
            <a:r>
              <a:rPr lang="en-GB" dirty="0"/>
              <a:t>Hoffman store </a:t>
            </a:r>
            <a:r>
              <a:rPr lang="en-GB" dirty="0"/>
              <a:t>data is for years 2013, 2014 and 2015 with 10,17,209 observations on 9 variables. Stores data with 1115 observations on 10 variables.</a:t>
            </a:r>
            <a:endParaRPr lang="en-IN" dirty="0"/>
          </a:p>
        </p:txBody>
      </p:sp>
      <p:sp>
        <p:nvSpPr>
          <p:cNvPr id="5" name="Rectangle 4"/>
          <p:cNvSpPr/>
          <p:nvPr/>
        </p:nvSpPr>
        <p:spPr>
          <a:xfrm>
            <a:off x="481263" y="1870016"/>
            <a:ext cx="1558312" cy="707886"/>
          </a:xfrm>
          <a:prstGeom prst="rect">
            <a:avLst/>
          </a:prstGeom>
        </p:spPr>
        <p:txBody>
          <a:bodyPr wrap="none">
            <a:spAutoFit/>
          </a:bodyPr>
          <a:lstStyle/>
          <a:p>
            <a:r>
              <a:rPr lang="en-IN" sz="4000" b="1" dirty="0">
                <a:solidFill>
                  <a:srgbClr val="009AD0"/>
                </a:solidFill>
                <a:cs typeface="Times New Roman" panose="02020603050405020304" pitchFamily="18" charset="0"/>
              </a:rPr>
              <a:t>Data 1</a:t>
            </a:r>
          </a:p>
        </p:txBody>
      </p:sp>
      <p:sp>
        <p:nvSpPr>
          <p:cNvPr id="7" name="Rectangle 1"/>
          <p:cNvSpPr>
            <a:spLocks noChangeArrowheads="1"/>
          </p:cNvSpPr>
          <p:nvPr/>
        </p:nvSpPr>
        <p:spPr bwMode="auto">
          <a:xfrm>
            <a:off x="3851275" y="15954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84829580"/>
              </p:ext>
            </p:extLst>
          </p:nvPr>
        </p:nvGraphicFramePr>
        <p:xfrm>
          <a:off x="559801" y="2792504"/>
          <a:ext cx="9065462" cy="3469640"/>
        </p:xfrm>
        <a:graphic>
          <a:graphicData uri="http://schemas.openxmlformats.org/drawingml/2006/table">
            <a:tbl>
              <a:tblPr/>
              <a:tblGrid>
                <a:gridCol w="1037993"/>
                <a:gridCol w="1145406"/>
                <a:gridCol w="991402"/>
                <a:gridCol w="981777"/>
                <a:gridCol w="991402"/>
                <a:gridCol w="943276"/>
                <a:gridCol w="991402"/>
                <a:gridCol w="1039528"/>
                <a:gridCol w="943276"/>
              </a:tblGrid>
              <a:tr h="393700">
                <a:tc>
                  <a:txBody>
                    <a:bodyPr/>
                    <a:lstStyle/>
                    <a:p>
                      <a:pPr algn="ctr" rtl="0" fontAlgn="ctr">
                        <a:spcBef>
                          <a:spcPts val="0"/>
                        </a:spcBef>
                        <a:spcAft>
                          <a:spcPts val="0"/>
                        </a:spcAft>
                      </a:pPr>
                      <a:r>
                        <a:rPr lang="en-IN" sz="1100" b="1" i="0" u="none" strike="noStrike">
                          <a:solidFill>
                            <a:srgbClr val="000000"/>
                          </a:solidFill>
                          <a:effectLst/>
                          <a:latin typeface="Calibri"/>
                        </a:rPr>
                        <a:t>Store</a:t>
                      </a:r>
                      <a:endParaRPr lang="en-IN">
                        <a:effectLst/>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rtl="0" fontAlgn="ctr">
                        <a:spcBef>
                          <a:spcPts val="0"/>
                        </a:spcBef>
                        <a:spcAft>
                          <a:spcPts val="0"/>
                        </a:spcAft>
                      </a:pPr>
                      <a:r>
                        <a:rPr lang="en-IN" sz="1100" b="1" i="0" u="none" strike="noStrike">
                          <a:solidFill>
                            <a:srgbClr val="000000"/>
                          </a:solidFill>
                          <a:effectLst/>
                          <a:latin typeface="Calibri"/>
                        </a:rPr>
                        <a:t>DayOfWeek</a:t>
                      </a:r>
                      <a:endParaRPr lang="en-IN">
                        <a:effectLst/>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rtl="0" fontAlgn="ctr">
                        <a:spcBef>
                          <a:spcPts val="0"/>
                        </a:spcBef>
                        <a:spcAft>
                          <a:spcPts val="0"/>
                        </a:spcAft>
                      </a:pPr>
                      <a:r>
                        <a:rPr lang="en-IN" sz="1100" b="1" i="0" u="none" strike="noStrike">
                          <a:solidFill>
                            <a:srgbClr val="000000"/>
                          </a:solidFill>
                          <a:effectLst/>
                          <a:latin typeface="Calibri"/>
                        </a:rPr>
                        <a:t>Date</a:t>
                      </a:r>
                      <a:endParaRPr lang="en-IN">
                        <a:effectLst/>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rtl="0" fontAlgn="ctr">
                        <a:spcBef>
                          <a:spcPts val="0"/>
                        </a:spcBef>
                        <a:spcAft>
                          <a:spcPts val="0"/>
                        </a:spcAft>
                      </a:pPr>
                      <a:r>
                        <a:rPr lang="en-IN" sz="1100" b="1" i="0" u="none" strike="noStrike">
                          <a:solidFill>
                            <a:srgbClr val="000000"/>
                          </a:solidFill>
                          <a:effectLst/>
                          <a:latin typeface="Calibri"/>
                        </a:rPr>
                        <a:t>Sales</a:t>
                      </a:r>
                      <a:endParaRPr lang="en-IN">
                        <a:effectLst/>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rtl="0" fontAlgn="ctr">
                        <a:spcBef>
                          <a:spcPts val="0"/>
                        </a:spcBef>
                        <a:spcAft>
                          <a:spcPts val="0"/>
                        </a:spcAft>
                      </a:pPr>
                      <a:r>
                        <a:rPr lang="en-IN" sz="1100" b="1" i="0" u="none" strike="noStrike">
                          <a:solidFill>
                            <a:srgbClr val="000000"/>
                          </a:solidFill>
                          <a:effectLst/>
                          <a:latin typeface="Calibri"/>
                        </a:rPr>
                        <a:t>Customers</a:t>
                      </a:r>
                      <a:endParaRPr lang="en-IN">
                        <a:effectLst/>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rtl="0" fontAlgn="ctr">
                        <a:spcBef>
                          <a:spcPts val="0"/>
                        </a:spcBef>
                        <a:spcAft>
                          <a:spcPts val="0"/>
                        </a:spcAft>
                      </a:pPr>
                      <a:r>
                        <a:rPr lang="en-IN" sz="1100" b="1" i="0" u="none" strike="noStrike">
                          <a:solidFill>
                            <a:srgbClr val="000000"/>
                          </a:solidFill>
                          <a:effectLst/>
                          <a:latin typeface="Calibri"/>
                        </a:rPr>
                        <a:t>Open</a:t>
                      </a:r>
                      <a:endParaRPr lang="en-IN">
                        <a:effectLst/>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rtl="0" fontAlgn="ctr">
                        <a:spcBef>
                          <a:spcPts val="0"/>
                        </a:spcBef>
                        <a:spcAft>
                          <a:spcPts val="0"/>
                        </a:spcAft>
                      </a:pPr>
                      <a:r>
                        <a:rPr lang="en-IN" sz="1100" b="1" i="0" u="none" strike="noStrike">
                          <a:solidFill>
                            <a:srgbClr val="000000"/>
                          </a:solidFill>
                          <a:effectLst/>
                          <a:latin typeface="Calibri"/>
                        </a:rPr>
                        <a:t>Promo</a:t>
                      </a:r>
                      <a:endParaRPr lang="en-IN">
                        <a:effectLst/>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rtl="0" fontAlgn="ctr">
                        <a:spcBef>
                          <a:spcPts val="0"/>
                        </a:spcBef>
                        <a:spcAft>
                          <a:spcPts val="0"/>
                        </a:spcAft>
                      </a:pPr>
                      <a:r>
                        <a:rPr lang="en-IN" sz="1100" b="1" i="0" u="none" strike="noStrike">
                          <a:solidFill>
                            <a:srgbClr val="000000"/>
                          </a:solidFill>
                          <a:effectLst/>
                          <a:latin typeface="Calibri"/>
                        </a:rPr>
                        <a:t>StateHoliday</a:t>
                      </a:r>
                      <a:endParaRPr lang="en-IN">
                        <a:effectLst/>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rtl="0" fontAlgn="ctr">
                        <a:spcBef>
                          <a:spcPts val="0"/>
                        </a:spcBef>
                        <a:spcAft>
                          <a:spcPts val="0"/>
                        </a:spcAft>
                      </a:pPr>
                      <a:r>
                        <a:rPr lang="en-IN" sz="1100" b="1" i="0" u="none" strike="noStrike">
                          <a:solidFill>
                            <a:srgbClr val="000000"/>
                          </a:solidFill>
                          <a:effectLst/>
                          <a:latin typeface="Calibri"/>
                        </a:rPr>
                        <a:t>SchoolHoliday</a:t>
                      </a:r>
                      <a:endParaRPr lang="en-IN">
                        <a:effectLst/>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r>
              <a:tr h="177800">
                <a:tc>
                  <a:txBody>
                    <a:bodyPr/>
                    <a:lstStyle/>
                    <a:p>
                      <a:pPr algn="r" rtl="0" fontAlgn="b">
                        <a:spcBef>
                          <a:spcPts val="0"/>
                        </a:spcBef>
                        <a:spcAft>
                          <a:spcPts val="0"/>
                        </a:spcAft>
                      </a:pPr>
                      <a:r>
                        <a:rPr lang="en-IN" sz="1100" b="0" i="0" u="none" strike="noStrike">
                          <a:solidFill>
                            <a:srgbClr val="000000"/>
                          </a:solidFill>
                          <a:effectLst/>
                          <a:latin typeface="Calibri"/>
                        </a:rPr>
                        <a:t>1</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5</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31-07-2015</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5263</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555</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1</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1</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0</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1</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a:txBody>
                    <a:bodyPr/>
                    <a:lstStyle/>
                    <a:p>
                      <a:pPr algn="r" rtl="0" fontAlgn="b">
                        <a:spcBef>
                          <a:spcPts val="0"/>
                        </a:spcBef>
                        <a:spcAft>
                          <a:spcPts val="0"/>
                        </a:spcAft>
                      </a:pPr>
                      <a:r>
                        <a:rPr lang="en-IN" sz="1100" b="0" i="0" u="none" strike="noStrike">
                          <a:solidFill>
                            <a:srgbClr val="000000"/>
                          </a:solidFill>
                          <a:effectLst/>
                          <a:latin typeface="Calibri"/>
                        </a:rPr>
                        <a:t>2</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5</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31-07-2015</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6064</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625</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1</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1</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0</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1</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a:txBody>
                    <a:bodyPr/>
                    <a:lstStyle/>
                    <a:p>
                      <a:pPr algn="r" rtl="0" fontAlgn="b">
                        <a:spcBef>
                          <a:spcPts val="0"/>
                        </a:spcBef>
                        <a:spcAft>
                          <a:spcPts val="0"/>
                        </a:spcAft>
                      </a:pPr>
                      <a:r>
                        <a:rPr lang="en-IN" sz="1100" b="0" i="0" u="none" strike="noStrike">
                          <a:solidFill>
                            <a:srgbClr val="000000"/>
                          </a:solidFill>
                          <a:effectLst/>
                          <a:latin typeface="Calibri"/>
                        </a:rPr>
                        <a:t>3</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5</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31-07-2015</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8314</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821</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1</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1</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0</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1</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a:txBody>
                    <a:bodyPr/>
                    <a:lstStyle/>
                    <a:p>
                      <a:pPr algn="r" rtl="0" fontAlgn="b">
                        <a:spcBef>
                          <a:spcPts val="0"/>
                        </a:spcBef>
                        <a:spcAft>
                          <a:spcPts val="0"/>
                        </a:spcAft>
                      </a:pPr>
                      <a:r>
                        <a:rPr lang="en-IN" sz="1100" b="0" i="0" u="none" strike="noStrike">
                          <a:solidFill>
                            <a:srgbClr val="000000"/>
                          </a:solidFill>
                          <a:effectLst/>
                          <a:latin typeface="Calibri"/>
                        </a:rPr>
                        <a:t>4</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5</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31-07-2015</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13995</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1498</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1</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1</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0</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1</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a:txBody>
                    <a:bodyPr/>
                    <a:lstStyle/>
                    <a:p>
                      <a:pPr algn="r" rtl="0" fontAlgn="b">
                        <a:spcBef>
                          <a:spcPts val="0"/>
                        </a:spcBef>
                        <a:spcAft>
                          <a:spcPts val="0"/>
                        </a:spcAft>
                      </a:pPr>
                      <a:r>
                        <a:rPr lang="en-IN" sz="1100" b="0" i="0" u="none" strike="noStrike">
                          <a:solidFill>
                            <a:srgbClr val="000000"/>
                          </a:solidFill>
                          <a:effectLst/>
                          <a:latin typeface="Calibri"/>
                        </a:rPr>
                        <a:t>5</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5</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31-07-2015</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4822</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559</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1</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1</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0</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1</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a:txBody>
                    <a:bodyPr/>
                    <a:lstStyle/>
                    <a:p>
                      <a:pPr algn="r" rtl="0" fontAlgn="b">
                        <a:spcBef>
                          <a:spcPts val="0"/>
                        </a:spcBef>
                        <a:spcAft>
                          <a:spcPts val="0"/>
                        </a:spcAft>
                      </a:pPr>
                      <a:r>
                        <a:rPr lang="en-IN" sz="1100" b="0" i="0" u="none" strike="noStrike">
                          <a:solidFill>
                            <a:srgbClr val="000000"/>
                          </a:solidFill>
                          <a:effectLst/>
                          <a:latin typeface="Calibri"/>
                        </a:rPr>
                        <a:t>6</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5</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31-07-2015</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5651</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589</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1</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1</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0</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1</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a:txBody>
                    <a:bodyPr/>
                    <a:lstStyle/>
                    <a:p>
                      <a:pPr algn="r" rtl="0" fontAlgn="b">
                        <a:spcBef>
                          <a:spcPts val="0"/>
                        </a:spcBef>
                        <a:spcAft>
                          <a:spcPts val="0"/>
                        </a:spcAft>
                      </a:pPr>
                      <a:r>
                        <a:rPr lang="en-IN" sz="1100" b="0" i="0" u="none" strike="noStrike">
                          <a:solidFill>
                            <a:srgbClr val="000000"/>
                          </a:solidFill>
                          <a:effectLst/>
                          <a:latin typeface="Calibri"/>
                        </a:rPr>
                        <a:t>7</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5</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31-07-2015</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15344</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1414</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1</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1</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0</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1</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a:txBody>
                    <a:bodyPr/>
                    <a:lstStyle/>
                    <a:p>
                      <a:pPr algn="r" rtl="0" fontAlgn="b">
                        <a:spcBef>
                          <a:spcPts val="0"/>
                        </a:spcBef>
                        <a:spcAft>
                          <a:spcPts val="0"/>
                        </a:spcAft>
                      </a:pPr>
                      <a:r>
                        <a:rPr lang="en-IN" sz="1100" b="0" i="0" u="none" strike="noStrike">
                          <a:solidFill>
                            <a:srgbClr val="000000"/>
                          </a:solidFill>
                          <a:effectLst/>
                          <a:latin typeface="Calibri"/>
                        </a:rPr>
                        <a:t>8</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5</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31-07-2015</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8492</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833</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1</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1</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0</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1</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a:txBody>
                    <a:bodyPr/>
                    <a:lstStyle/>
                    <a:p>
                      <a:pPr algn="r" rtl="0" fontAlgn="b">
                        <a:spcBef>
                          <a:spcPts val="0"/>
                        </a:spcBef>
                        <a:spcAft>
                          <a:spcPts val="0"/>
                        </a:spcAft>
                      </a:pPr>
                      <a:r>
                        <a:rPr lang="en-IN" sz="1100" b="0" i="0" u="none" strike="noStrike">
                          <a:solidFill>
                            <a:srgbClr val="000000"/>
                          </a:solidFill>
                          <a:effectLst/>
                          <a:latin typeface="Calibri"/>
                        </a:rPr>
                        <a:t>9</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5</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31-07-2015</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8565</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687</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1</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1</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0</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1</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a:txBody>
                    <a:bodyPr/>
                    <a:lstStyle/>
                    <a:p>
                      <a:pPr algn="r" rtl="0" fontAlgn="b">
                        <a:spcBef>
                          <a:spcPts val="0"/>
                        </a:spcBef>
                        <a:spcAft>
                          <a:spcPts val="0"/>
                        </a:spcAft>
                      </a:pPr>
                      <a:r>
                        <a:rPr lang="en-IN" sz="1100" b="0" i="0" u="none" strike="noStrike">
                          <a:solidFill>
                            <a:srgbClr val="000000"/>
                          </a:solidFill>
                          <a:effectLst/>
                          <a:latin typeface="Calibri"/>
                        </a:rPr>
                        <a:t>10</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5</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31-07-2015</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7185</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681</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1</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1</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0</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1</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a:txBody>
                    <a:bodyPr/>
                    <a:lstStyle/>
                    <a:p>
                      <a:pPr algn="r" rtl="0" fontAlgn="b">
                        <a:spcBef>
                          <a:spcPts val="0"/>
                        </a:spcBef>
                        <a:spcAft>
                          <a:spcPts val="0"/>
                        </a:spcAft>
                      </a:pPr>
                      <a:r>
                        <a:rPr lang="en-IN" sz="1100" b="0" i="0" u="none" strike="noStrike">
                          <a:solidFill>
                            <a:srgbClr val="000000"/>
                          </a:solidFill>
                          <a:effectLst/>
                          <a:latin typeface="Calibri"/>
                        </a:rPr>
                        <a:t>11</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5</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31-07-2015</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10457</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1236</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1</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1</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0</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1</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a:txBody>
                    <a:bodyPr/>
                    <a:lstStyle/>
                    <a:p>
                      <a:pPr algn="r" rtl="0" fontAlgn="b">
                        <a:spcBef>
                          <a:spcPts val="0"/>
                        </a:spcBef>
                        <a:spcAft>
                          <a:spcPts val="0"/>
                        </a:spcAft>
                      </a:pPr>
                      <a:r>
                        <a:rPr lang="en-IN" sz="1100" b="0" i="0" u="none" strike="noStrike">
                          <a:solidFill>
                            <a:srgbClr val="000000"/>
                          </a:solidFill>
                          <a:effectLst/>
                          <a:latin typeface="Calibri"/>
                        </a:rPr>
                        <a:t>12</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5</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31-07-2015</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8959</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962</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1</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1</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0</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1</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a:txBody>
                    <a:bodyPr/>
                    <a:lstStyle/>
                    <a:p>
                      <a:pPr algn="r" rtl="0" fontAlgn="b">
                        <a:spcBef>
                          <a:spcPts val="0"/>
                        </a:spcBef>
                        <a:spcAft>
                          <a:spcPts val="0"/>
                        </a:spcAft>
                      </a:pPr>
                      <a:r>
                        <a:rPr lang="en-IN" sz="1100" b="0" i="0" u="none" strike="noStrike">
                          <a:solidFill>
                            <a:srgbClr val="000000"/>
                          </a:solidFill>
                          <a:effectLst/>
                          <a:latin typeface="Calibri"/>
                        </a:rPr>
                        <a:t>13</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5</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31-07-2015</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8821</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568</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1</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1</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0</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0</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a:txBody>
                    <a:bodyPr/>
                    <a:lstStyle/>
                    <a:p>
                      <a:pPr algn="r" rtl="0" fontAlgn="b">
                        <a:spcBef>
                          <a:spcPts val="0"/>
                        </a:spcBef>
                        <a:spcAft>
                          <a:spcPts val="0"/>
                        </a:spcAft>
                      </a:pPr>
                      <a:r>
                        <a:rPr lang="en-IN" sz="1100" b="0" i="0" u="none" strike="noStrike">
                          <a:solidFill>
                            <a:srgbClr val="000000"/>
                          </a:solidFill>
                          <a:effectLst/>
                          <a:latin typeface="Calibri"/>
                        </a:rPr>
                        <a:t>14</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5</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31-07-2015</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6544</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710</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1</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1</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a:solidFill>
                            <a:srgbClr val="000000"/>
                          </a:solidFill>
                          <a:effectLst/>
                          <a:latin typeface="Calibri"/>
                        </a:rPr>
                        <a:t>0</a:t>
                      </a:r>
                      <a:endParaRPr lang="en-IN">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IN" sz="1100" b="0" i="0" u="none" strike="noStrike" dirty="0">
                          <a:solidFill>
                            <a:srgbClr val="000000"/>
                          </a:solidFill>
                          <a:effectLst/>
                          <a:latin typeface="Calibri"/>
                        </a:rPr>
                        <a:t>1</a:t>
                      </a:r>
                      <a:endParaRPr lang="en-IN" dirty="0">
                        <a:effectLst/>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9" name="Rectangle 2"/>
          <p:cNvSpPr>
            <a:spLocks noChangeArrowheads="1"/>
          </p:cNvSpPr>
          <p:nvPr/>
        </p:nvSpPr>
        <p:spPr bwMode="auto">
          <a:xfrm>
            <a:off x="2898775" y="21288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223166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4904" y="295860"/>
            <a:ext cx="1558312" cy="707886"/>
          </a:xfrm>
          <a:prstGeom prst="rect">
            <a:avLst/>
          </a:prstGeom>
        </p:spPr>
        <p:txBody>
          <a:bodyPr wrap="none">
            <a:spAutoFit/>
          </a:bodyPr>
          <a:lstStyle/>
          <a:p>
            <a:r>
              <a:rPr lang="en-IN" sz="4000" b="1" dirty="0">
                <a:solidFill>
                  <a:srgbClr val="009AD0"/>
                </a:solidFill>
                <a:cs typeface="Times New Roman" panose="02020603050405020304" pitchFamily="18" charset="0"/>
              </a:rPr>
              <a:t>Data </a:t>
            </a:r>
            <a:r>
              <a:rPr lang="en-IN" sz="4000" b="1" dirty="0" smtClean="0">
                <a:solidFill>
                  <a:srgbClr val="009AD0"/>
                </a:solidFill>
                <a:cs typeface="Times New Roman" panose="02020603050405020304" pitchFamily="18" charset="0"/>
              </a:rPr>
              <a:t>2</a:t>
            </a:r>
            <a:endParaRPr lang="en-IN" sz="4000" b="1" dirty="0">
              <a:solidFill>
                <a:srgbClr val="009AD0"/>
              </a:solidFill>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238600385"/>
              </p:ext>
            </p:extLst>
          </p:nvPr>
        </p:nvGraphicFramePr>
        <p:xfrm>
          <a:off x="559796" y="1523195"/>
          <a:ext cx="9710360" cy="4688006"/>
        </p:xfrm>
        <a:graphic>
          <a:graphicData uri="http://schemas.openxmlformats.org/drawingml/2006/table">
            <a:tbl>
              <a:tblPr/>
              <a:tblGrid>
                <a:gridCol w="903244"/>
                <a:gridCol w="548640"/>
                <a:gridCol w="750771"/>
                <a:gridCol w="837397"/>
                <a:gridCol w="1203158"/>
                <a:gridCol w="1155032"/>
                <a:gridCol w="1145406"/>
                <a:gridCol w="1145407"/>
                <a:gridCol w="1010652"/>
                <a:gridCol w="1010653"/>
              </a:tblGrid>
              <a:tr h="742296">
                <a:tc>
                  <a:txBody>
                    <a:bodyPr/>
                    <a:lstStyle/>
                    <a:p>
                      <a:pPr algn="ctr" rtl="0" fontAlgn="ctr">
                        <a:spcBef>
                          <a:spcPts val="0"/>
                        </a:spcBef>
                        <a:spcAft>
                          <a:spcPts val="0"/>
                        </a:spcAft>
                      </a:pPr>
                      <a:r>
                        <a:rPr lang="en-IN" sz="1100" b="1" i="0" u="none" strike="noStrike" dirty="0">
                          <a:solidFill>
                            <a:srgbClr val="000000"/>
                          </a:solidFill>
                          <a:effectLst/>
                          <a:latin typeface="Calibri"/>
                        </a:rPr>
                        <a:t>Store</a:t>
                      </a:r>
                      <a:endParaRPr lang="en-IN" sz="1700" dirty="0">
                        <a:effectLst/>
                      </a:endParaRPr>
                    </a:p>
                  </a:txBody>
                  <a:tcPr marL="6015" marR="6015" marT="6015" marB="4331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rtl="0" fontAlgn="ctr">
                        <a:spcBef>
                          <a:spcPts val="0"/>
                        </a:spcBef>
                        <a:spcAft>
                          <a:spcPts val="0"/>
                        </a:spcAft>
                      </a:pPr>
                      <a:r>
                        <a:rPr lang="en-IN" sz="1100" b="1" i="0" u="none" strike="noStrike">
                          <a:solidFill>
                            <a:srgbClr val="000000"/>
                          </a:solidFill>
                          <a:effectLst/>
                          <a:latin typeface="Calibri"/>
                        </a:rPr>
                        <a:t>StoreType</a:t>
                      </a:r>
                      <a:endParaRPr lang="en-IN" sz="1700">
                        <a:effectLst/>
                      </a:endParaRPr>
                    </a:p>
                  </a:txBody>
                  <a:tcPr marL="6015" marR="6015" marT="6015" marB="4331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rtl="0" fontAlgn="ctr">
                        <a:spcBef>
                          <a:spcPts val="0"/>
                        </a:spcBef>
                        <a:spcAft>
                          <a:spcPts val="0"/>
                        </a:spcAft>
                      </a:pPr>
                      <a:r>
                        <a:rPr lang="en-IN" sz="1100" b="1" i="0" u="none" strike="noStrike">
                          <a:solidFill>
                            <a:srgbClr val="000000"/>
                          </a:solidFill>
                          <a:effectLst/>
                          <a:latin typeface="Calibri"/>
                        </a:rPr>
                        <a:t>Assortment</a:t>
                      </a:r>
                      <a:endParaRPr lang="en-IN" sz="1700">
                        <a:effectLst/>
                      </a:endParaRPr>
                    </a:p>
                  </a:txBody>
                  <a:tcPr marL="6015" marR="6015" marT="6015" marB="4331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rtl="0" fontAlgn="ctr">
                        <a:spcBef>
                          <a:spcPts val="0"/>
                        </a:spcBef>
                        <a:spcAft>
                          <a:spcPts val="0"/>
                        </a:spcAft>
                      </a:pPr>
                      <a:r>
                        <a:rPr lang="en-IN" sz="1100" b="1" i="0" u="none" strike="noStrike">
                          <a:solidFill>
                            <a:srgbClr val="000000"/>
                          </a:solidFill>
                          <a:effectLst/>
                          <a:latin typeface="Calibri"/>
                        </a:rPr>
                        <a:t>CompetitionDistance</a:t>
                      </a:r>
                      <a:endParaRPr lang="en-IN" sz="1700">
                        <a:effectLst/>
                      </a:endParaRPr>
                    </a:p>
                  </a:txBody>
                  <a:tcPr marL="6015" marR="6015" marT="6015" marB="4331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rtl="0" fontAlgn="ctr">
                        <a:spcBef>
                          <a:spcPts val="0"/>
                        </a:spcBef>
                        <a:spcAft>
                          <a:spcPts val="0"/>
                        </a:spcAft>
                      </a:pPr>
                      <a:r>
                        <a:rPr lang="en-IN" sz="1100" b="1" i="0" u="none" strike="noStrike">
                          <a:solidFill>
                            <a:srgbClr val="000000"/>
                          </a:solidFill>
                          <a:effectLst/>
                          <a:latin typeface="Calibri"/>
                        </a:rPr>
                        <a:t>CompetitionOpenSinceMonth</a:t>
                      </a:r>
                      <a:endParaRPr lang="en-IN" sz="1700">
                        <a:effectLst/>
                      </a:endParaRPr>
                    </a:p>
                  </a:txBody>
                  <a:tcPr marL="6015" marR="6015" marT="6015" marB="4331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rtl="0" fontAlgn="ctr">
                        <a:spcBef>
                          <a:spcPts val="0"/>
                        </a:spcBef>
                        <a:spcAft>
                          <a:spcPts val="0"/>
                        </a:spcAft>
                      </a:pPr>
                      <a:r>
                        <a:rPr lang="en-IN" sz="1100" b="1" i="0" u="none" strike="noStrike">
                          <a:solidFill>
                            <a:srgbClr val="000000"/>
                          </a:solidFill>
                          <a:effectLst/>
                          <a:latin typeface="Calibri"/>
                        </a:rPr>
                        <a:t>CompetitionOpenSinceYear</a:t>
                      </a:r>
                      <a:endParaRPr lang="en-IN" sz="1700">
                        <a:effectLst/>
                      </a:endParaRPr>
                    </a:p>
                  </a:txBody>
                  <a:tcPr marL="6015" marR="6015" marT="6015" marB="4331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rtl="0" fontAlgn="ctr">
                        <a:spcBef>
                          <a:spcPts val="0"/>
                        </a:spcBef>
                        <a:spcAft>
                          <a:spcPts val="0"/>
                        </a:spcAft>
                      </a:pPr>
                      <a:r>
                        <a:rPr lang="en-IN" sz="1100" b="1" i="0" u="none" strike="noStrike">
                          <a:solidFill>
                            <a:srgbClr val="000000"/>
                          </a:solidFill>
                          <a:effectLst/>
                          <a:latin typeface="Calibri"/>
                        </a:rPr>
                        <a:t>Promo2</a:t>
                      </a:r>
                      <a:endParaRPr lang="en-IN" sz="1700">
                        <a:effectLst/>
                      </a:endParaRPr>
                    </a:p>
                  </a:txBody>
                  <a:tcPr marL="6015" marR="6015" marT="6015" marB="4331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rtl="0" fontAlgn="ctr">
                        <a:spcBef>
                          <a:spcPts val="0"/>
                        </a:spcBef>
                        <a:spcAft>
                          <a:spcPts val="0"/>
                        </a:spcAft>
                      </a:pPr>
                      <a:r>
                        <a:rPr lang="en-IN" sz="1100" b="1" i="0" u="none" strike="noStrike">
                          <a:solidFill>
                            <a:srgbClr val="000000"/>
                          </a:solidFill>
                          <a:effectLst/>
                          <a:latin typeface="Calibri"/>
                        </a:rPr>
                        <a:t>Promo2SinceWeek</a:t>
                      </a:r>
                      <a:endParaRPr lang="en-IN" sz="1700">
                        <a:effectLst/>
                      </a:endParaRPr>
                    </a:p>
                  </a:txBody>
                  <a:tcPr marL="6015" marR="6015" marT="6015" marB="4331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rtl="0" fontAlgn="ctr">
                        <a:spcBef>
                          <a:spcPts val="0"/>
                        </a:spcBef>
                        <a:spcAft>
                          <a:spcPts val="0"/>
                        </a:spcAft>
                      </a:pPr>
                      <a:r>
                        <a:rPr lang="en-IN" sz="1100" b="1" i="0" u="none" strike="noStrike">
                          <a:solidFill>
                            <a:srgbClr val="000000"/>
                          </a:solidFill>
                          <a:effectLst/>
                          <a:latin typeface="Calibri"/>
                        </a:rPr>
                        <a:t>Promo2SinceYear</a:t>
                      </a:r>
                      <a:endParaRPr lang="en-IN" sz="1700">
                        <a:effectLst/>
                      </a:endParaRPr>
                    </a:p>
                  </a:txBody>
                  <a:tcPr marL="6015" marR="6015" marT="6015" marB="4331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rtl="0" fontAlgn="ctr">
                        <a:spcBef>
                          <a:spcPts val="0"/>
                        </a:spcBef>
                        <a:spcAft>
                          <a:spcPts val="0"/>
                        </a:spcAft>
                      </a:pPr>
                      <a:r>
                        <a:rPr lang="en-IN" sz="1100" b="1" i="0" u="none" strike="noStrike">
                          <a:solidFill>
                            <a:srgbClr val="000000"/>
                          </a:solidFill>
                          <a:effectLst/>
                          <a:latin typeface="Calibri"/>
                        </a:rPr>
                        <a:t>PromoInterval</a:t>
                      </a:r>
                      <a:endParaRPr lang="en-IN" sz="1700">
                        <a:effectLst/>
                      </a:endParaRPr>
                    </a:p>
                  </a:txBody>
                  <a:tcPr marL="6015" marR="6015" marT="6015" marB="4331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r>
              <a:tr h="222569">
                <a:tc>
                  <a:txBody>
                    <a:bodyPr/>
                    <a:lstStyle/>
                    <a:p>
                      <a:pPr algn="ctr" rtl="0" fontAlgn="b">
                        <a:spcBef>
                          <a:spcPts val="0"/>
                        </a:spcBef>
                        <a:spcAft>
                          <a:spcPts val="0"/>
                        </a:spcAft>
                      </a:pPr>
                      <a:r>
                        <a:rPr lang="en-IN" sz="1100" b="1" i="0" u="none" strike="noStrike">
                          <a:solidFill>
                            <a:srgbClr val="000000"/>
                          </a:solidFill>
                          <a:effectLst/>
                          <a:latin typeface="Calibri"/>
                        </a:rPr>
                        <a:t>1</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c</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a</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dirty="0">
                          <a:solidFill>
                            <a:srgbClr val="000000"/>
                          </a:solidFill>
                          <a:effectLst/>
                          <a:latin typeface="Calibri"/>
                        </a:rPr>
                        <a:t>1270</a:t>
                      </a:r>
                      <a:endParaRPr lang="en-IN" sz="1700" dirty="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9</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2008</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0</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 </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 </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 </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2569">
                <a:tc>
                  <a:txBody>
                    <a:bodyPr/>
                    <a:lstStyle/>
                    <a:p>
                      <a:pPr algn="ctr" rtl="0" fontAlgn="b">
                        <a:spcBef>
                          <a:spcPts val="0"/>
                        </a:spcBef>
                        <a:spcAft>
                          <a:spcPts val="0"/>
                        </a:spcAft>
                      </a:pPr>
                      <a:r>
                        <a:rPr lang="en-IN" sz="1100" b="1" i="0" u="none" strike="noStrike">
                          <a:solidFill>
                            <a:srgbClr val="000000"/>
                          </a:solidFill>
                          <a:effectLst/>
                          <a:latin typeface="Calibri"/>
                        </a:rPr>
                        <a:t>2</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a</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a</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570</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11</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2007</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1</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13</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2010</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Jan,Apr,Jul,Oct</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2569">
                <a:tc>
                  <a:txBody>
                    <a:bodyPr/>
                    <a:lstStyle/>
                    <a:p>
                      <a:pPr algn="ctr" rtl="0" fontAlgn="b">
                        <a:spcBef>
                          <a:spcPts val="0"/>
                        </a:spcBef>
                        <a:spcAft>
                          <a:spcPts val="0"/>
                        </a:spcAft>
                      </a:pPr>
                      <a:r>
                        <a:rPr lang="en-IN" sz="1100" b="1" i="0" u="none" strike="noStrike">
                          <a:solidFill>
                            <a:srgbClr val="000000"/>
                          </a:solidFill>
                          <a:effectLst/>
                          <a:latin typeface="Calibri"/>
                        </a:rPr>
                        <a:t>3</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a</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a</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14130</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12</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2006</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1</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14</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2011</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Jan,Apr,Jul,Oct</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2569">
                <a:tc>
                  <a:txBody>
                    <a:bodyPr/>
                    <a:lstStyle/>
                    <a:p>
                      <a:pPr algn="ctr" rtl="0" fontAlgn="b">
                        <a:spcBef>
                          <a:spcPts val="0"/>
                        </a:spcBef>
                        <a:spcAft>
                          <a:spcPts val="0"/>
                        </a:spcAft>
                      </a:pPr>
                      <a:r>
                        <a:rPr lang="en-IN" sz="1100" b="1" i="0" u="none" strike="noStrike">
                          <a:solidFill>
                            <a:srgbClr val="000000"/>
                          </a:solidFill>
                          <a:effectLst/>
                          <a:latin typeface="Calibri"/>
                        </a:rPr>
                        <a:t>4</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c</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c</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620</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9</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2009</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0</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 </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 </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 </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2569">
                <a:tc>
                  <a:txBody>
                    <a:bodyPr/>
                    <a:lstStyle/>
                    <a:p>
                      <a:pPr algn="ctr" rtl="0" fontAlgn="b">
                        <a:spcBef>
                          <a:spcPts val="0"/>
                        </a:spcBef>
                        <a:spcAft>
                          <a:spcPts val="0"/>
                        </a:spcAft>
                      </a:pPr>
                      <a:r>
                        <a:rPr lang="en-IN" sz="1100" b="1" i="0" u="none" strike="noStrike">
                          <a:solidFill>
                            <a:srgbClr val="000000"/>
                          </a:solidFill>
                          <a:effectLst/>
                          <a:latin typeface="Calibri"/>
                        </a:rPr>
                        <a:t>5</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a</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a</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29910</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4</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2015</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0</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 </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 </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 </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2569">
                <a:tc>
                  <a:txBody>
                    <a:bodyPr/>
                    <a:lstStyle/>
                    <a:p>
                      <a:pPr algn="ctr" rtl="0" fontAlgn="b">
                        <a:spcBef>
                          <a:spcPts val="0"/>
                        </a:spcBef>
                        <a:spcAft>
                          <a:spcPts val="0"/>
                        </a:spcAft>
                      </a:pPr>
                      <a:r>
                        <a:rPr lang="en-IN" sz="1100" b="1" i="0" u="none" strike="noStrike">
                          <a:solidFill>
                            <a:srgbClr val="000000"/>
                          </a:solidFill>
                          <a:effectLst/>
                          <a:latin typeface="Calibri"/>
                        </a:rPr>
                        <a:t>6</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a</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a</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310</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12</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2013</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0</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 </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 </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 </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2569">
                <a:tc>
                  <a:txBody>
                    <a:bodyPr/>
                    <a:lstStyle/>
                    <a:p>
                      <a:pPr algn="ctr" rtl="0" fontAlgn="b">
                        <a:spcBef>
                          <a:spcPts val="0"/>
                        </a:spcBef>
                        <a:spcAft>
                          <a:spcPts val="0"/>
                        </a:spcAft>
                      </a:pPr>
                      <a:r>
                        <a:rPr lang="en-IN" sz="1100" b="1" i="0" u="none" strike="noStrike">
                          <a:solidFill>
                            <a:srgbClr val="000000"/>
                          </a:solidFill>
                          <a:effectLst/>
                          <a:latin typeface="Calibri"/>
                        </a:rPr>
                        <a:t>7</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a</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c</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24000</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4</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2013</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0</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 </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 </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 </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2569">
                <a:tc>
                  <a:txBody>
                    <a:bodyPr/>
                    <a:lstStyle/>
                    <a:p>
                      <a:pPr algn="ctr" rtl="0" fontAlgn="b">
                        <a:spcBef>
                          <a:spcPts val="0"/>
                        </a:spcBef>
                        <a:spcAft>
                          <a:spcPts val="0"/>
                        </a:spcAft>
                      </a:pPr>
                      <a:r>
                        <a:rPr lang="en-IN" sz="1100" b="1" i="0" u="none" strike="noStrike">
                          <a:solidFill>
                            <a:srgbClr val="000000"/>
                          </a:solidFill>
                          <a:effectLst/>
                          <a:latin typeface="Calibri"/>
                        </a:rPr>
                        <a:t>8</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a</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a</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7520</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10</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2014</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0</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 </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 </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 </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2569">
                <a:tc>
                  <a:txBody>
                    <a:bodyPr/>
                    <a:lstStyle/>
                    <a:p>
                      <a:pPr algn="ctr" rtl="0" fontAlgn="b">
                        <a:spcBef>
                          <a:spcPts val="0"/>
                        </a:spcBef>
                        <a:spcAft>
                          <a:spcPts val="0"/>
                        </a:spcAft>
                      </a:pPr>
                      <a:r>
                        <a:rPr lang="en-IN" sz="1100" b="1" i="0" u="none" strike="noStrike">
                          <a:solidFill>
                            <a:srgbClr val="000000"/>
                          </a:solidFill>
                          <a:effectLst/>
                          <a:latin typeface="Calibri"/>
                        </a:rPr>
                        <a:t>9</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a</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c</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2030</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8</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2000</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0</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 </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 </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 </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2569">
                <a:tc>
                  <a:txBody>
                    <a:bodyPr/>
                    <a:lstStyle/>
                    <a:p>
                      <a:pPr algn="ctr" rtl="0" fontAlgn="b">
                        <a:spcBef>
                          <a:spcPts val="0"/>
                        </a:spcBef>
                        <a:spcAft>
                          <a:spcPts val="0"/>
                        </a:spcAft>
                      </a:pPr>
                      <a:r>
                        <a:rPr lang="en-IN" sz="1100" b="1" i="0" u="none" strike="noStrike">
                          <a:solidFill>
                            <a:srgbClr val="000000"/>
                          </a:solidFill>
                          <a:effectLst/>
                          <a:latin typeface="Calibri"/>
                        </a:rPr>
                        <a:t>10</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a</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a</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3160</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9</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2009</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0</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 </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 </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 </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2569">
                <a:tc>
                  <a:txBody>
                    <a:bodyPr/>
                    <a:lstStyle/>
                    <a:p>
                      <a:pPr algn="ctr" rtl="0" fontAlgn="b">
                        <a:spcBef>
                          <a:spcPts val="0"/>
                        </a:spcBef>
                        <a:spcAft>
                          <a:spcPts val="0"/>
                        </a:spcAft>
                      </a:pPr>
                      <a:r>
                        <a:rPr lang="en-IN" sz="1100" b="1" i="0" u="none" strike="noStrike">
                          <a:solidFill>
                            <a:srgbClr val="000000"/>
                          </a:solidFill>
                          <a:effectLst/>
                          <a:latin typeface="Calibri"/>
                        </a:rPr>
                        <a:t>11</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a</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c</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960</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11</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2011</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1</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1</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2012</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Jan,Apr,Jul,Oct</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2569">
                <a:tc>
                  <a:txBody>
                    <a:bodyPr/>
                    <a:lstStyle/>
                    <a:p>
                      <a:pPr algn="ctr" rtl="0" fontAlgn="b">
                        <a:spcBef>
                          <a:spcPts val="0"/>
                        </a:spcBef>
                        <a:spcAft>
                          <a:spcPts val="0"/>
                        </a:spcAft>
                      </a:pPr>
                      <a:r>
                        <a:rPr lang="en-IN" sz="1100" b="1" i="0" u="none" strike="noStrike">
                          <a:solidFill>
                            <a:srgbClr val="000000"/>
                          </a:solidFill>
                          <a:effectLst/>
                          <a:latin typeface="Calibri"/>
                        </a:rPr>
                        <a:t>12</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a</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c</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1070</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 </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 </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1</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13</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2010</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Jan,Apr,Jul,Oct</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2569">
                <a:tc>
                  <a:txBody>
                    <a:bodyPr/>
                    <a:lstStyle/>
                    <a:p>
                      <a:pPr algn="ctr" rtl="0" fontAlgn="b">
                        <a:spcBef>
                          <a:spcPts val="0"/>
                        </a:spcBef>
                        <a:spcAft>
                          <a:spcPts val="0"/>
                        </a:spcAft>
                      </a:pPr>
                      <a:r>
                        <a:rPr lang="en-IN" sz="1100" b="1" i="0" u="none" strike="noStrike">
                          <a:solidFill>
                            <a:srgbClr val="000000"/>
                          </a:solidFill>
                          <a:effectLst/>
                          <a:latin typeface="Calibri"/>
                        </a:rPr>
                        <a:t>13</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d</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a</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310</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 </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 </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1</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45</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2009</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Feb,May,Aug,Nov</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2569">
                <a:tc>
                  <a:txBody>
                    <a:bodyPr/>
                    <a:lstStyle/>
                    <a:p>
                      <a:pPr algn="ctr" rtl="0" fontAlgn="b">
                        <a:spcBef>
                          <a:spcPts val="0"/>
                        </a:spcBef>
                        <a:spcAft>
                          <a:spcPts val="0"/>
                        </a:spcAft>
                      </a:pPr>
                      <a:r>
                        <a:rPr lang="en-IN" sz="1100" b="1" i="0" u="none" strike="noStrike">
                          <a:solidFill>
                            <a:srgbClr val="000000"/>
                          </a:solidFill>
                          <a:effectLst/>
                          <a:latin typeface="Calibri"/>
                        </a:rPr>
                        <a:t>14</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a</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a</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1300</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3</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2014</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1</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40</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2011</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Jan,Apr,Jul,Oct</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2569">
                <a:tc>
                  <a:txBody>
                    <a:bodyPr/>
                    <a:lstStyle/>
                    <a:p>
                      <a:pPr algn="ctr" rtl="0" fontAlgn="b">
                        <a:spcBef>
                          <a:spcPts val="0"/>
                        </a:spcBef>
                        <a:spcAft>
                          <a:spcPts val="0"/>
                        </a:spcAft>
                      </a:pPr>
                      <a:r>
                        <a:rPr lang="en-IN" sz="1100" b="1" i="0" u="none" strike="noStrike">
                          <a:solidFill>
                            <a:srgbClr val="000000"/>
                          </a:solidFill>
                          <a:effectLst/>
                          <a:latin typeface="Calibri"/>
                        </a:rPr>
                        <a:t>15</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d</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c</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4110</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3</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2010</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1</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14</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2011</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Jan,Apr,Jul,Oct</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2569">
                <a:tc>
                  <a:txBody>
                    <a:bodyPr/>
                    <a:lstStyle/>
                    <a:p>
                      <a:pPr algn="ctr" rtl="0" fontAlgn="b">
                        <a:spcBef>
                          <a:spcPts val="0"/>
                        </a:spcBef>
                        <a:spcAft>
                          <a:spcPts val="0"/>
                        </a:spcAft>
                      </a:pPr>
                      <a:r>
                        <a:rPr lang="en-IN" sz="1100" b="1" i="0" u="none" strike="noStrike">
                          <a:solidFill>
                            <a:srgbClr val="000000"/>
                          </a:solidFill>
                          <a:effectLst/>
                          <a:latin typeface="Calibri"/>
                        </a:rPr>
                        <a:t>16</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a</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c</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3270</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 </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 </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0</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 </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 </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a:solidFill>
                            <a:srgbClr val="000000"/>
                          </a:solidFill>
                          <a:effectLst/>
                          <a:latin typeface="Calibri"/>
                        </a:rPr>
                        <a:t> </a:t>
                      </a:r>
                      <a:endParaRPr lang="en-IN" sz="170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2569">
                <a:tc>
                  <a:txBody>
                    <a:bodyPr/>
                    <a:lstStyle/>
                    <a:p>
                      <a:pPr algn="ctr" rtl="0" fontAlgn="b">
                        <a:spcBef>
                          <a:spcPts val="0"/>
                        </a:spcBef>
                        <a:spcAft>
                          <a:spcPts val="0"/>
                        </a:spcAft>
                      </a:pPr>
                      <a:r>
                        <a:rPr lang="en-IN" sz="1100" b="1" i="0" u="none" strike="noStrike" dirty="0">
                          <a:solidFill>
                            <a:srgbClr val="000000"/>
                          </a:solidFill>
                          <a:effectLst/>
                          <a:latin typeface="Calibri"/>
                        </a:rPr>
                        <a:t>17</a:t>
                      </a:r>
                      <a:endParaRPr lang="en-IN" sz="1700" dirty="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dirty="0">
                          <a:solidFill>
                            <a:srgbClr val="000000"/>
                          </a:solidFill>
                          <a:effectLst/>
                          <a:latin typeface="Calibri"/>
                        </a:rPr>
                        <a:t>a</a:t>
                      </a:r>
                      <a:endParaRPr lang="en-IN" sz="1700" dirty="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dirty="0">
                          <a:solidFill>
                            <a:srgbClr val="000000"/>
                          </a:solidFill>
                          <a:effectLst/>
                          <a:latin typeface="Calibri"/>
                        </a:rPr>
                        <a:t>a</a:t>
                      </a:r>
                      <a:endParaRPr lang="en-IN" sz="1700" dirty="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dirty="0">
                          <a:solidFill>
                            <a:srgbClr val="000000"/>
                          </a:solidFill>
                          <a:effectLst/>
                          <a:latin typeface="Calibri"/>
                        </a:rPr>
                        <a:t>50</a:t>
                      </a:r>
                      <a:endParaRPr lang="en-IN" sz="1700" dirty="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dirty="0">
                          <a:solidFill>
                            <a:srgbClr val="000000"/>
                          </a:solidFill>
                          <a:effectLst/>
                          <a:latin typeface="Calibri"/>
                        </a:rPr>
                        <a:t>12</a:t>
                      </a:r>
                      <a:endParaRPr lang="en-IN" sz="1700" dirty="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dirty="0">
                          <a:solidFill>
                            <a:srgbClr val="000000"/>
                          </a:solidFill>
                          <a:effectLst/>
                          <a:latin typeface="Calibri"/>
                        </a:rPr>
                        <a:t>2005</a:t>
                      </a:r>
                      <a:endParaRPr lang="en-IN" sz="1700" dirty="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dirty="0">
                          <a:solidFill>
                            <a:srgbClr val="000000"/>
                          </a:solidFill>
                          <a:effectLst/>
                          <a:latin typeface="Calibri"/>
                        </a:rPr>
                        <a:t>1</a:t>
                      </a:r>
                      <a:endParaRPr lang="en-IN" sz="1700" dirty="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dirty="0">
                          <a:solidFill>
                            <a:srgbClr val="000000"/>
                          </a:solidFill>
                          <a:effectLst/>
                          <a:latin typeface="Calibri"/>
                        </a:rPr>
                        <a:t>26</a:t>
                      </a:r>
                      <a:endParaRPr lang="en-IN" sz="1700" dirty="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dirty="0">
                          <a:solidFill>
                            <a:srgbClr val="000000"/>
                          </a:solidFill>
                          <a:effectLst/>
                          <a:latin typeface="Calibri"/>
                        </a:rPr>
                        <a:t>2010</a:t>
                      </a:r>
                      <a:endParaRPr lang="en-IN" sz="1700" dirty="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IN" sz="1100" b="1" i="0" u="none" strike="noStrike" dirty="0" err="1">
                          <a:solidFill>
                            <a:srgbClr val="000000"/>
                          </a:solidFill>
                          <a:effectLst/>
                          <a:latin typeface="Calibri"/>
                        </a:rPr>
                        <a:t>Jan,Apr,Jul,Oct</a:t>
                      </a:r>
                      <a:endParaRPr lang="en-IN" sz="1700" dirty="0">
                        <a:effectLst/>
                      </a:endParaRPr>
                    </a:p>
                  </a:txBody>
                  <a:tcPr marL="6015" marR="6015" marT="6015" marB="4331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4" name="Rectangle 1"/>
          <p:cNvSpPr>
            <a:spLocks noChangeArrowheads="1"/>
          </p:cNvSpPr>
          <p:nvPr/>
        </p:nvSpPr>
        <p:spPr bwMode="auto">
          <a:xfrm>
            <a:off x="3086100" y="1600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49616919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0570" y="211885"/>
            <a:ext cx="5619102" cy="707886"/>
          </a:xfrm>
          <a:prstGeom prst="rect">
            <a:avLst/>
          </a:prstGeom>
        </p:spPr>
        <p:txBody>
          <a:bodyPr wrap="none">
            <a:spAutoFit/>
          </a:bodyPr>
          <a:lstStyle/>
          <a:p>
            <a:r>
              <a:rPr lang="en-IN" sz="4000" b="1" dirty="0">
                <a:solidFill>
                  <a:srgbClr val="009AD0"/>
                </a:solidFill>
                <a:cs typeface="Times New Roman" panose="02020603050405020304" pitchFamily="18" charset="0"/>
              </a:rPr>
              <a:t>Exploratory Data Analysis</a:t>
            </a:r>
          </a:p>
        </p:txBody>
      </p:sp>
      <p:sp>
        <p:nvSpPr>
          <p:cNvPr id="3" name="Rectangle 2"/>
          <p:cNvSpPr/>
          <p:nvPr/>
        </p:nvSpPr>
        <p:spPr>
          <a:xfrm>
            <a:off x="390570" y="1037109"/>
            <a:ext cx="2324638" cy="2799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b="1" dirty="0" smtClean="0">
                <a:solidFill>
                  <a:schemeClr val="tx1"/>
                </a:solidFill>
              </a:rPr>
              <a:t>Hypothesis:</a:t>
            </a:r>
            <a:endParaRPr lang="en-IN" sz="2400" b="1" dirty="0">
              <a:solidFill>
                <a:schemeClr val="tx1"/>
              </a:solidFill>
            </a:endParaRPr>
          </a:p>
        </p:txBody>
      </p:sp>
      <p:sp>
        <p:nvSpPr>
          <p:cNvPr id="4" name="Rectangle 3"/>
          <p:cNvSpPr/>
          <p:nvPr/>
        </p:nvSpPr>
        <p:spPr>
          <a:xfrm>
            <a:off x="466531" y="1464907"/>
            <a:ext cx="11206065" cy="45626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nSpc>
                <a:spcPct val="150000"/>
              </a:lnSpc>
              <a:buFont typeface="Wingdings" panose="05000000000000000000" pitchFamily="2" charset="2"/>
              <a:buChar char="§"/>
            </a:pPr>
            <a:r>
              <a:rPr lang="en-GB" dirty="0" smtClean="0">
                <a:solidFill>
                  <a:schemeClr val="tx1"/>
                </a:solidFill>
              </a:rPr>
              <a:t>There's </a:t>
            </a:r>
            <a:r>
              <a:rPr lang="en-GB" dirty="0">
                <a:solidFill>
                  <a:schemeClr val="tx1"/>
                </a:solidFill>
              </a:rPr>
              <a:t>a feature called "DayOfWeek" with the values 1-7 denoting each day of the week. There would be a week off probably Sunday when the stores would be closed and we would get low overall sales. </a:t>
            </a:r>
            <a:endParaRPr lang="en-GB" dirty="0" smtClean="0">
              <a:solidFill>
                <a:schemeClr val="tx1"/>
              </a:solidFill>
            </a:endParaRPr>
          </a:p>
          <a:p>
            <a:pPr marL="285750" indent="-285750">
              <a:lnSpc>
                <a:spcPct val="150000"/>
              </a:lnSpc>
              <a:buFont typeface="Wingdings" panose="05000000000000000000" pitchFamily="2" charset="2"/>
              <a:buChar char="§"/>
            </a:pPr>
            <a:r>
              <a:rPr lang="en-GB" dirty="0" smtClean="0">
                <a:solidFill>
                  <a:schemeClr val="tx1"/>
                </a:solidFill>
              </a:rPr>
              <a:t>Customers </a:t>
            </a:r>
            <a:r>
              <a:rPr lang="en-GB" dirty="0">
                <a:solidFill>
                  <a:schemeClr val="tx1"/>
                </a:solidFill>
              </a:rPr>
              <a:t>would have a positive correlation with Sales. </a:t>
            </a:r>
          </a:p>
          <a:p>
            <a:pPr marL="285750" indent="-285750">
              <a:lnSpc>
                <a:spcPct val="150000"/>
              </a:lnSpc>
              <a:buFont typeface="Wingdings" panose="05000000000000000000" pitchFamily="2" charset="2"/>
              <a:buChar char="§"/>
            </a:pPr>
            <a:r>
              <a:rPr lang="en-GB" dirty="0">
                <a:solidFill>
                  <a:schemeClr val="tx1"/>
                </a:solidFill>
              </a:rPr>
              <a:t>The Store type and Assortment strategy involved would be having a certain </a:t>
            </a:r>
            <a:r>
              <a:rPr lang="en-GB" dirty="0" smtClean="0">
                <a:solidFill>
                  <a:schemeClr val="tx1"/>
                </a:solidFill>
              </a:rPr>
              <a:t>effect </a:t>
            </a:r>
            <a:r>
              <a:rPr lang="en-GB" dirty="0">
                <a:solidFill>
                  <a:schemeClr val="tx1"/>
                </a:solidFill>
              </a:rPr>
              <a:t>on sales as well. Some premium high quality products would fetch more revenue. </a:t>
            </a:r>
          </a:p>
          <a:p>
            <a:pPr marL="285750" indent="-285750">
              <a:lnSpc>
                <a:spcPct val="150000"/>
              </a:lnSpc>
              <a:buFont typeface="Wingdings" panose="05000000000000000000" pitchFamily="2" charset="2"/>
              <a:buChar char="§"/>
            </a:pPr>
            <a:r>
              <a:rPr lang="en-GB" dirty="0">
                <a:solidFill>
                  <a:schemeClr val="tx1"/>
                </a:solidFill>
              </a:rPr>
              <a:t>Promotion should be having a positive correlation with Sales. </a:t>
            </a:r>
          </a:p>
          <a:p>
            <a:pPr marL="285750" indent="-285750">
              <a:lnSpc>
                <a:spcPct val="150000"/>
              </a:lnSpc>
              <a:buFont typeface="Wingdings" panose="05000000000000000000" pitchFamily="2" charset="2"/>
              <a:buChar char="§"/>
            </a:pPr>
            <a:r>
              <a:rPr lang="en-GB" dirty="0">
                <a:solidFill>
                  <a:schemeClr val="tx1"/>
                </a:solidFill>
              </a:rPr>
              <a:t>Some stores are closed due to refurbishment, those would generate 0 revenue for that time period. </a:t>
            </a:r>
          </a:p>
          <a:p>
            <a:pPr marL="285750" indent="-285750">
              <a:lnSpc>
                <a:spcPct val="150000"/>
              </a:lnSpc>
              <a:buFont typeface="Wingdings" panose="05000000000000000000" pitchFamily="2" charset="2"/>
              <a:buChar char="§"/>
            </a:pPr>
            <a:r>
              <a:rPr lang="en-GB" dirty="0">
                <a:solidFill>
                  <a:schemeClr val="tx1"/>
                </a:solidFill>
              </a:rPr>
              <a:t>There would be some seasonality involved in the sales pattern, probably before holidays sales would be high.</a:t>
            </a:r>
            <a:endParaRPr lang="en-IN" dirty="0">
              <a:solidFill>
                <a:schemeClr val="tx1"/>
              </a:solidFill>
            </a:endParaRPr>
          </a:p>
        </p:txBody>
      </p:sp>
    </p:spTree>
    <p:extLst>
      <p:ext uri="{BB962C8B-B14F-4D97-AF65-F5344CB8AC3E}">
        <p14:creationId xmlns:p14="http://schemas.microsoft.com/office/powerpoint/2010/main" val="2032878369"/>
      </p:ext>
    </p:extLst>
  </p:cSld>
  <p:clrMapOvr>
    <a:masterClrMapping/>
  </p:clrMapOvr>
  <p:transition spd="slow">
    <p:push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504439" y="183500"/>
            <a:ext cx="5619102" cy="707886"/>
          </a:xfrm>
          <a:prstGeom prst="rect">
            <a:avLst/>
          </a:prstGeom>
        </p:spPr>
        <p:txBody>
          <a:bodyPr wrap="none">
            <a:spAutoFit/>
          </a:bodyPr>
          <a:lstStyle/>
          <a:p>
            <a:r>
              <a:rPr lang="en-IN" sz="4000" b="1" dirty="0">
                <a:solidFill>
                  <a:srgbClr val="009AD0"/>
                </a:solidFill>
                <a:cs typeface="Times New Roman" panose="02020603050405020304" pitchFamily="18" charset="0"/>
              </a:rPr>
              <a:t>Exploratory Data Analysis</a:t>
            </a:r>
          </a:p>
        </p:txBody>
      </p:sp>
      <p:sp>
        <p:nvSpPr>
          <p:cNvPr id="3" name="Rectangle 2"/>
          <p:cNvSpPr/>
          <p:nvPr/>
        </p:nvSpPr>
        <p:spPr>
          <a:xfrm>
            <a:off x="2390552" y="1260718"/>
            <a:ext cx="2593323" cy="369332"/>
          </a:xfrm>
          <a:prstGeom prst="rect">
            <a:avLst/>
          </a:prstGeom>
        </p:spPr>
        <p:txBody>
          <a:bodyPr wrap="square">
            <a:spAutoFit/>
          </a:bodyPr>
          <a:lstStyle/>
          <a:p>
            <a:r>
              <a:rPr lang="en-GB" b="1" dirty="0" smtClean="0">
                <a:latin typeface="Times New Roman" panose="02020603050405020304" pitchFamily="18" charset="0"/>
                <a:cs typeface="Times New Roman" panose="02020603050405020304" pitchFamily="18" charset="0"/>
              </a:rPr>
              <a:t>   Day wise trends in sale</a:t>
            </a:r>
            <a:endParaRPr lang="en-IN" b="1" dirty="0"/>
          </a:p>
        </p:txBody>
      </p:sp>
      <p:sp>
        <p:nvSpPr>
          <p:cNvPr id="4" name="Title 1"/>
          <p:cNvSpPr txBox="1">
            <a:spLocks/>
          </p:cNvSpPr>
          <p:nvPr/>
        </p:nvSpPr>
        <p:spPr>
          <a:xfrm>
            <a:off x="457201" y="258610"/>
            <a:ext cx="10634644" cy="717854"/>
          </a:xfrm>
          <a:prstGeom prst="rect">
            <a:avLst/>
          </a:prstGeom>
        </p:spPr>
        <p:txBody>
          <a:bodyPr>
            <a:normAutofit fontScale="975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endParaRPr lang="en-IN" dirty="0"/>
          </a:p>
        </p:txBody>
      </p:sp>
      <p:sp>
        <p:nvSpPr>
          <p:cNvPr id="6" name="AutoShape 2" descr="data:image/png;base64,iVBORw0KGgoAAAANSUhEUgAAAskAAAIJCAYAAABX3aBZAAAAOXRFWHRTb2Z0d2FyZQBNYXRwbG90bGliIHZlcnNpb24zLjcuMCwgaHR0cHM6Ly9tYXRwbG90bGliLm9yZy88F64QAAAACXBIWXMAAA9hAAAPYQGoP6dpAAA+i0lEQVR4nO3dfVjUdb7/8ZcIyo3G4EJgG/48y42VuStCEkZlEmvrHSyitrGe1VbtAG2rZ8FKcHV1QV3raBxXKs04lXvcRWUL17ypLMnlTjOtzpEL3E1RUgQCnUGUu98f/Zhf81UzEpwRn4/r6rrOfD/z/X7fM8fLfTZ9GHq1t7e3CwAAAICVk70HAAAAABwNkQwAAAAYEMkAAACAAZEMAAAAGBDJAAAAgAGRDAAAABgQyQAAAIABkQwAAAAYONt7gJ6krq5OH374oW6//Xb17dvX3uMAAADA4MKFCzpx4oQiIyM1YMCAKz6PSO5CH374oVJTU+09BgAAAK5i5cqVmjRp0hXXieQudPvtt0v66k0PCAiw8zQAAAAwOnr0qFJTU63ddiVEchfq2GIREBCgoUOH2nkaAAAAXMnVtsbyg3sAAACAAZEMAAAAGBDJAAAAgAGRDAAAABjwg3sAAAA3mbNnz6qhocHeY3QbT09P3XLLLdd0DSIZAADgJlJdXa1evXrp9ttvV69evew9Tpdrb29XTU2Nqqurdeutt37n67DdAgAA4CZy4cIF+fj49MhAlqRevXrJx8dHFy5cuKbrEMkAAACAAZEMAAAAGBDJAAAAgAE/uAcAAIBv5bPPPtNLL72kkpISXbhwQd7e3nr44Yf1xBNPyGQy2Xu8LsUnyQAAALiqPXv26LHHHtO//Mu/6M0339RHH32kF198UZWVlYqNjdXp06ftPWKXIpIBAADwjS5evKj09HQ98cQTmjdvnnx9fdWrVy8FBAQoKytLfn5+WrZsmbZu3aqpU6fqt7/9rUaMGKHIyEitXbtW7e3t1uu88MILioqK0siRIzV79mwdO3bMep8hQ4bo9ddf19ixYxUSEqJHH31UZWVldnnNRDIAAAC+0cGDB1VTU6PY2NhL1pycnBQfH6933nlHra2tOnTokNzc3FRYWKjs7Gz913/9lzZv3ixJWrVqld5//33l5OSooKBAP/rRj/T444/bfF3b3/72N73xxhvau3ev3Nzc9Ic//OF6vUzb12WXuwIAAOCGUV1dLUny9va+7Pqtt96q5uZmffnllzKZTEpJSVHfvn01bNgwTZs2TW+99Zba29u1adMm/fu//7v8/f3Vt29fJScnq7m5We+//771WtOnT5ePj4/69++vn/zkJ/r888+vwyu8FD+4BwAAgG/k4+MjSaqqqtLgwYMvWT9x4oRcXFzk5eWl73//+3JxcbGuDRw4UDt37lRdXZ0aGxv161//Wk5O//9z2ubmZp08edL6+Osh7uzsbN2qcb0RyQAAAPhGoaGh8vHx0ebNm5WSkmKz1traqq1bt2rMmDHq3bu3qqur1d7ebv2NfidOnNBtt90mLy8v9e3bVxs2bNDw4cOt5//jH/+Qr6/v9Xw53wrbLQAAAPCNXFxctGzZMr3xxhtatWqVTp8+rba2NlVUVOjJJ5/UqVOn9Oyzz0qSzpw5o5dfflnNzc06fPiwcnNzNWXKFOve5eeff16nTp1SW1ub8vLyNGHCBJsf3nMUfJIMAACAq7r//vu1adMmvfTSS5o8ebLMZrO8vb0VFRWljIwMDRgwQNJXWzNOnDihyMhIeXh46Ne//rXGjRsnSXr66af1n//5n3rsscdUX18vf39/ZWVl6a677rLnS7ssIhnoZnXmJlkuNNt7DEmSR18XDejnau8xAOC64u/hrnPHHXdo1apV3/icPn36aOnSpVq6dOkla3379lVKSsolWzY6GL/uLS4uTnFxcd994GtAJAPdzHKhWb98eZe9x5AkvTLnxzf0X84A8F3w9zC+C/YkAwAAAAZEMgAAALpEXFyc3nvvPXuP0SWIZAAAAMCASAYAAAAM+ME9ADc0R/qpdenG/8l1AMBXiGQANzRH+ql1iZ9cB4Cewq7bLerq6hQdHa3i4uJL1qqrqzVq1Cht3brV5nheXp6io6M1fPhwxcXF6eDBg9a11tZWrVixQqNGjVJISIgSExNVXV1tXa+trVVSUpLCwsIUHh6ujIwMtbS0WNcPHTqkKVOmKCQkRGPGjFFubm43vGoAAAA4Ort9knzgwAE988wzOn78+CVrbW1tSklJ0ZdffmlzvLi4WEuXLtW6dev0wx/+UBs3blRiYqL27NkjNzc3ZWdna9++fdqyZYv69++vhQsXKj09XS+//LIkae7cufL19VVBQYFqamqUmJionJwczZo1Sw0NDZozZ46eeuopTZs2TaWlpUpOTtaQIUP0wx/+8Lq8JwAAAN9Gc/2Xam20fKdz2y5cUNvFi5ccb7GcU2tjY+cv2EvqpV6dOqW3u4dcTF6dv9d1ZJdIzsvLU1ZWllJTUzVv3rxL1v/4xz/Kz89PAwcOtDmem5ur8ePHKzQ0VJI0Y8YM/fnPf9b27ds1efJk5ebmKiUlxXpeWlqaIiMjVVlZqba2NpWUlGjv3r1yc3OTv7+/kpKStHLlSs2aNUu7du2SyWRSQkKCJCkiIkITJ07Uxo0biWQAAOBQWhst+ix1znc61/Xn/6bzTu2XHO/Vu7f+d8GT1zratzJ05cudjuTa2lotXLhQJSUl6t27tyZNmqSnn35azs7dk7N22W4RGRmp3bt3W3+P99cVFRXpb3/7mxYtWnTJWkVFhYKDg22OBQYG6siRIzp37pxOnTpls+7t7S1PT0+VlZWpvLxcJpNJvr6+1vWAgABVVVXp7NmzKi8vv+K1AQAAYF9z586Vu7u7CgoKtHnzZhUWFionJ6fb7meXSPbx8bls9dfW1mrBggV67rnn5OHhccm6xWKRm5ubzTFXV1c1NjbKYvnqPzm4u7tfsm6xWC57bsfjjvOvdG0AAADYz7Fjx1RSUqLU1FSbHQEbN27stns6zPckt7e3a/78+Zo+fbruvvvuyz7Hzc1NTU1NNseamprk4eFhDdzz589fdt3d3f2StY7HHedf6doAAACwn6vtCOgODhPJX3zxhUpKSvTHP/5RYWFhCgsLU1VVlX73u9/piSeekCQFBQWpvLzc5ryKigoFBQXJ09NTvr6+qqiosK6dOXNG9fX1Cg4OVlBQkOrr61VTU2NdP3r0qPz8/NS/f38FBwdf8doAAACwn6vtCOgODhPJt912mz755BPt37/f+s9tt92mRYsW6aWXXpIkxcfHKz8/X0VFRWpublZOTo5qa2sVHR0t6avfF56dna3KykqZzWZlZmZq5MiRGjRokAYPHqzQ0FBlZmbKbDarsrJSa9euVXx8vCQpOjpaNTU1ysnJUXNzs4qKipSfn6/Jkyfb7T0BAACArrojoDvcUL9MJCIiQosWLdLixYt1+vRpBQYGat26dTKZTJKk5ORktbS0KCEhQRaLReHh4Vq9erX1/KysLC1ZskRRUVFycnJSbGyskpKSJEleXl7asGGDMjIylJWVpQEDBig9PV333nuvHV4pAOBmwW+NBK7u6zsCvL29JdnuCOgOdo/ksrKyK6699957lxyLiYlRTEzMZZ/v4uKilJQUpaSkXHbd29tbWVlZV7zfsGHDtGnTpqtMDABA1+G3RgJX9/UdAUuWLNGXX35psyOgOzjMdgsAAADgSrKystTS0qKoqChNnTpV999/v3VHQHew+yfJAAAAsD+nPn11Z+aaTp/Xy9lFvXp1/jfuddbVdgR0NSL5JudIe+HYBwcAgP20nv9u3xLhOvB2OfXp08XT2B+RfJNzpL1w7IMDAACOgj3JAAAAgAGRDAAAABgQyQAAAIABkQwAAAAYEMkAAACAAZEMAAAAGPAVcACAb8T3qQO4GRHJAIBvxPepAzeH8/2/J0tre6fPczrbJPW60KlzboR/4SWSAQAAIEtru2a/+v51ude1/AtvXV2dpk2bpt///vcKDw/v4sn+P/YkAwAA4IZw4MABTZs2TcePH+/2exHJAAAAcHh5eXlKSUnRvHnzrsv9iGQAAAA4vMjISO3evVvjxo27LvdjTzIAAAAcno+Pz3W9H58kAwAAAAZEMgAAAGBAJAMAAAAGRDIAAABgwA/uAQAAQB69e2ndzNGdPs/J2UXq1atz9+rr0un7fF1ZWdk1nf9tEMkAAACQ27lauX2X827/P3Lq06fL57E3tlsAAAAABkQyAAAAYEAkAwAAAAZEMgAAwM2kvd3eE9wQiGQAAICbSGvTebX28FBubW295msQyQAAADeR5j3bdfL4sR4byq2trTp58qR8fHyu6Tp8BRwAAMDNpK5GjVtf1+ejf6Lebu6d/o5jo35tveTUt28XDdc1br31Vrm6ul7TNYhkAACAm01djZq3vq7mLrhUwMqX5Xrb7V1wJcfCdgsAAADAgEgGAAAADIhkAAAAwIBIBgAAAAyIZAAAAMCASAYAAAAMiGQAAADAgEgGAAAADIhkAAAAwIBIBgAAAAyIZAAAAMCASAYAAAAMiGQAAADAgEgGAAAADIhkAAAAwIBIBgAAAAyIZAAAAMCASAYAAAAMiGQAAADAgEgGAAAADOwayXV1dYqOjlZxcbH12M6dOxUTE6MRI0ZozJgxWrNmjdra2qzreXl5io6O1vDhwxUXF6eDBw9a11pbW7VixQqNGjVKISEhSkxMVHV1tXW9trZWSUlJCgsLU3h4uDIyMtTS0mJdP3TokKZMmaKQkBCNGTNGubm53fwOAAAAwBHZLZIPHDigadOm6fjx49Zjn376qebPn6+5c+dq//79WrdunbZu3aqcnBxJUnFxsZYuXarly5ertLRUkyZNUmJios6fPy9Jys7O1r59+7RlyxYVFBTI1dVV6enp1uvPnTtX7u7uKigo0ObNm1VYWGi9dkNDg+bMmaPY2FiVlpYqIyNDy5Yt0+HDh6/bewIAAADHYJdIzsvLU0pKiubNm2dz/OTJk3r00Uf10EMPycnJSQEBAYqOjlZpaakkKTc3V+PHj1doaKhcXFw0Y8YMeXl5afv27db12bNna+DAgerXr5/S0tK0d+9eVVZW6tixYyopKVFqaqrc3Nzk7++vpKQkbdy4UZK0a9cumUwmJSQkyNnZWREREZo4caJ1HQAAADcPu0RyZGSkdu/erXHjxtkcHzt2rJ599lnr46amJr3//vsaOnSoJKmiokLBwcE25wQGBurIkSM6d+6cTp06ZbPu7e0tT09PlZWVqby8XCaTSb6+vtb1gIAAVVVV6ezZsyovL7/itQEAAHBzcbbHTX18fK76HLPZrF//+tdydXXVjBkzJEkWi0Vubm42z3N1dVVjY6MsFoskyd3d/ZL1jjXjuR2PO86/0rUBAABwc3HIb7f4xz/+oUcffVQtLS167bXX1K9fP0lfRW1TU5PNc5uamuTh4WEN3I79ycZ1d3f3S9Y6Hnecf6VrAwAA4ObicJH8wQcfaMqUKbr//vv1yiuvyNPT07oWFBSk8vJym+dXVFQoKChInp6e8vX1VUVFhXXtzJkzqq+vV3BwsIKCglRfX6+amhrr+tGjR+Xn56f+/fsrODj4itcGAADAzcWhIvnjjz9WcnKynn32WT399NNydrbdDRIfH6/8/HwVFRWpublZOTk5qq2tVXR0tCQpLi5O2dnZqqyslNlsVmZmpkaOHKlBgwZp8ODBCg0NVWZmpsxmsyorK7V27VrFx8dLkqKjo1VTU6OcnBw1NzerqKhI+fn5mjx58nV/HwAAAGBfdtmTfCUvvviiWlpalJGRoYyMDOvx0NBQrV+/XhEREVq0aJEWL16s06dPKzAwUOvWrZPJZJIkJScnq6WlRQkJCbJYLAoPD9fq1aut18nKytKSJUsUFRUlJycnxcbGKikpSZLk5eWlDRs2KCMjQ1lZWRowYIDS09N17733Xs+3AAAAAA7A7pFcVlZm/b9ffPHFqz4/JiZGMTExl11zcXFRSkqKUlJSLrvu7e2trKysK1572LBh2rRp01VnAAAAQM/mUNstAAAAAEdAJAMAAAAGRDIAAABgQCQDAAAABkQyAAAAYEAkAwAAAAZEMgAAAGBAJAMAAAAGRDIAAABgQCQDAAAABkQyAAAAYEAkAwAAAAZEMgAAAGBAJAMAAAAGRDIAAABgQCQDAAAABkQyAAAAYEAkAwAAAAZEMgAAAGBAJAMAAAAGRDIAAABgQCQDAAAABkQyAAAAYEAkAwAAAAZEMgAAAGBAJAMAAAAGRDIAAABgQCQDAAAABkQyAAAAYEAkAwAAAAZEMgAAAGBAJAMAAAAGRDIAAABgQCQDAAAABkQyAAAAYEAkAwAAAAZEMgAAAGBAJAMAAAAGRDIAAABgQCQDAAAABkQyAAAAYEAkAwAAAAZEMgAAAGBAJAMAAAAGRDIAAABgQCQDAAAABkQyAAAAYEAkAwAAAAZEMgAAAGBAJAMAAAAGRDIAAABgYNdIrqurU3R0tIqLi63HDh06pClTpigkJERjxoxRbm6uzTl5eXmKjo7W8OHDFRcXp4MHD1rXWltbtWLFCo0aNUohISFKTExUdXW1db22tlZJSUkKCwtTeHi4MjIy1NLS8q3vDQAAgJuD3SL5wIEDmjZtmo4fP2491tDQoDlz5ig2NlalpaXKyMjQsmXLdPjwYUlScXGxli5dquXLl6u0tFSTJk1SYmKizp8/L0nKzs7Wvn37tGXLFhUUFMjV1VXp6enW68+dO1fu7u4qKCjQ5s2bVVhYqJycnG91bwAAANw87BLJeXl5SklJ0bx582yO79q1SyaTSQkJCXJ2dlZERIQmTpyojRs3SpJyc3M1fvx4hYaGysXFRTNmzJCXl5e2b99uXZ89e7YGDhyofv36KS0tTXv37lVlZaWOHTumkpISpaamys3NTf7+/kpKSrJe+2r3BgAAwM3DLpEcGRmp3bt3a9y4cTbHy8vLFRwcbHMsMDBQR44ckSRVVFRccf3cuXM6deqUzbq3t7c8PT1VVlam8vJymUwm+fr6WtcDAgJUVVWls2fPXvXeAAAAuHk42+OmPj4+lz1usVjk5uZmc8zV1VWNjY1XXbdYLJIkd3f3S9Y71ozndjzuOP+b7g0AAICbh0N9u4Wbm5uamppsjjU1NcnDw+Oq6x2B27E/2bju7u5+yVrH447zv+neAAAAuHk4VCQHBwervLzc5lhFRYWCgoIkSUFBQVdc9/T0lK+vryoqKqxrZ86cUX19vYKDgxUUFKT6+nrV1NRY148ePSo/Pz/179//qvcGAADAzcOhIjk6Olo1NTXKyclRc3OzioqKlJ+fr8mTJ0uS4uPjlZ+fr6KiIjU3NysnJ0e1tbWKjo6WJMXFxSk7O1uVlZUym83KzMzUyJEjNWjQIA0ePFihoaHKzMyU2WxWZWWl1q5dq/j4+G91bwAAANw87LIn+Uq8vLy0YcMGZWRkKCsrSwMGDFB6erruvfdeSVJERIQWLVqkxYsX6/Tp0woMDNS6detkMpkkScnJyWppaVFCQoIsFovCw8O1evVq6/WzsrK0ZMkSRUVFycnJSbGxsUpKSvpW9wYAAMDNw+6RXFZWZvN42LBh2rRp0xWfHxMTo5iYmMuuubi4KCUlRSkpKZdd9/b2VlZW1hWvfbV7AwAA4ObgUNstAAAAAEdAJAMAAAAGRDIAAABgQCQDAAAABkQyAAAAYEAkAwAAAAZEMgAAAGBAJAMAAAAGRDIAAABgQCQDAAAABkQyAAAAYEAkAwAAAAZEMgAAAGBAJAMAAAAGRDIAAABgQCQDAAAABkQyAAAAYEAkAwAAAAZEMgAAAGBAJAMAAAAGRDIAAABgQCQDAAAABkQyAAAAYEAkAwAAAAZEMgAAAGBAJAMAAAAGRDIAAABgQCQDAAAABkQyAAAAYEAkAwAAAAZEMgAAAGBAJAMAAAAGRDIAAABgQCQDAAAABkQyAAAAYEAkAwAAAAZEMgAAAGBAJAMAAAAGRDIAAABgQCQDAAAABkQyAAAAYEAkAwAAAAZEMgAAAGBAJAMAAAAGRDIAAABgQCQDAAAABkQyAAAAYEAkAwAAAAZEMgAAAGBAJAMAAAAGRDIAAABg4JCR/NlnnykhIUFhYWGKjIzU73//e128eFGSdOjQIU2ZMkUhISEaM2aMcnNzbc7Ny8tTdHS0hg8frri4OB08eNC61traqhUrVmjUqFEKCQlRYmKiqqurreu1tbVKSkpSWFiYwsPDlZGRoZaWluvzogEAAOAwHC6S29ra9MQTT2js2LEqKSnR5s2b9eGHH2rdunVqaGjQnDlzFBsbq9LSUmVkZGjZsmU6fPiwJKm4uFhLly7V8uXLVVpaqkmTJikxMVHnz5+XJGVnZ2vfvn3asmWLCgoK5OrqqvT0dOu9586dK3d3dxUUFGjz5s0qLCxUTk6OPd4GAAAA2JHDRXJDQ4POnDmjtrY2tbe3S5KcnJzk5uamXbt2yWQyKSEhQc7OzoqIiNDEiRO1ceNGSVJubq7Gjx+v0NBQubi4aMaMGfLy8tL27dut67Nnz9bAgQPVr18/paWlae/evaqsrNSxY8dUUlKi1NRUubm5yd/fX0lJSdZrAwAA4ObR6UhOTEy87PGf//zn1zyMJHl5eWnGjBlasWKFhg0bpgcffFCDBw/WjBkzVF5eruDgYJvnBwYG6siRI5KkioqKK66fO3dOp06dsln39vaWp6enysrKVF5eLpPJJF9fX+t6QECAqqqqdPbs2S55bQAAALgxOH+bJ504cUJ//etfJUkffvih1qxZY7NuNptVVlbWJQO1tbXJ1dVVCxcuVHx8vI4dO6Ynn3xSWVlZslgscnNzs3m+q6urGhsbJekb1y0WiyTJ3d39kvWONeO5HY8bGxt1yy23dMnrAwAAgOP7VpF82223qby8XHV1dWptbVVxcbHNet++fbVo0aIuGWj37t3auXOnduzYIUkKCgpScnKyMjIyNHHiRJ07d87m+U1NTfLw8JD0VdQ2NTVdsu7l5WUN3o79ycbz29vbL1nreNxxfQAAANwcvlUkOzk56YUXXpAkpaen6/e//323DfTFF19Yv8mig7Ozs1xcXBQcHKx9+/bZrFVUVCgoKEjSV0FdXl5+yfoDDzwgT09P+fr62mzJOHPmjOrr6xUcHKy2tjbV19erpqZG3t7ekqSjR4/Kz89P/fv3766XCwAAAAfU6T3JHV/HdurUKVVVVdn80xUiIyN15swZvfjii2ptbVVlZaWys7M1ceJERUdHq6amRjk5OWpublZRUZHy8/M1efJkSVJ8fLzy8/NVVFSk5uZm5eTkqLa2VtHR0ZKkuLg4ZWdnq7KyUmazWZmZmRo5cqQGDRqkwYMHKzQ0VJmZmTKbzaqsrNTatWsVHx/fJa8LAAAAN45v9Uny1+3YsUMLFy6U2Wy2Hmtvb1evXr30v//7v9c8UGBgoF566SWtXr1a69evV//+/TVp0iQlJyerT58+2rBhgzIyMpSVlaUBAwYoPT1d9957ryQpIiJCixYt0uLFi3X69GkFBgZq3bp1MplMkqTk5GS1tLQoISFBFotF4eHhWr16tfXeWVlZWrJkiaKiouTk5KTY2FglJSVd82sCAADAjaXTkZyVlaWEhAT99Kc/lbNzp0//VkaNGqVRo0Zddm3YsGHatGnTFc+NiYlRTEzMZddcXFyUkpKilJSUy657e3srKyur8wMDAACgR+l05X7xxRd68sknuy2QAQAAAHvr9J7koUOHqqKiojtmAQAAABxCpz8OHjFihGbMmKFHHnnE+i0QHZ588skuGwwAAACwl05H8sGDBxUUFKSjR4/q6NGj1uO9evXq0sEAAAAAe+l0JL/++uvdMQcAAADgMDodyR2/nvpyYmNjr2EUAAAAwDF8p6+A+7qGhgadP39eoaGhRDIAAAB6hE5H8nvvvWfzuL29XevWrVN9fX1XzQQAAADYVae/As6oV69e+uUvf6k333yzK+YBAAAA7O6aI1mS/vnPf/LtFgAAAOgxOr3dYvr06TZB3NzcrLKyMk2aNKlLBwMAAADspdORHB4ebvPYyclJM2bM0MMPP9xlQwEAAAD21OlI/vpv1autrZWnp6ecnTt9GQAAAMBhdXpPcnNzszIzMxUSEqLIyEiFhoZq4cKFunjxYnfMBwAAAFx3nY7ktWvXqri4WKtXr9a2bdu0evVqHTp0SKtXr+6G8QAAAIDrr9P7JPLz8/Xqq6/K399fkhQQEKCAgAAlJCRo/vz5XT4gAAAAcL11+pPkhoYGDRw40ObYwIED1dTU1GVDAQAAAPbU6UgeMmSINm3aZHNs06ZNCg4O7rKhAAAAAHvq9HaLuXPn6vHHH9dbb70lf39/HT9+XBUVFXrllVe6Yz4AAADguut0JIeFhSktLU2HDh2Ss7OzHnroIU2dOlUjRozojvkAAACA667TkZyVlaW8vDy9+uqrGjx4sN59911lZmaqoaFBs2bN6o4ZAQAAgOuq03uSN2/erNdee02DBw+WJEVFRenVV1/Vxo0bu3o2AAAAwC46Hclms/my327R2NjYZUMBAAAA9tTpSB46dKhefvllm2MbNmzQHXfc0WVDAQAAAPbU6T3JzzzzjB5//HH95S9/kZ+fn06dOqWWlhatX7++O+YDAAAArrtOR/LQoUO1a9cu7dmzR9XV1Ro4cKBGjx6t/v37d8d8AAAAwHXX6UiWJE9PT8XGxnbxKAAAAIBj6PSeZAAAAKCnI5IBAAAAAyIZAAAAMCCSAQAAAAMiGQAAADAgkgEAAAADIhkAAAAwIJIBAAAAAyIZAAAAMCCSAQAAAAMiGQAAADAgkgEAAAADIhkAAAAwIJIBAAAAAyIZAAAAMCCSAQAAAAMiGQAAADAgkgEAAAADIhkAAAAwIJIBAAAAAyIZAAAAMCCSAQAAAAMiGQAAADAgkgEAAAADh4zk+vp6zZ8/X+Hh4brnnnuUlJSk6upqSdKhQ4c0ZcoUhYSEaMyYMcrNzbU5Ny8vT9HR0Ro+fLji4uJ08OBB61pra6tWrFihUaNGKSQkRImJidbrSlJtba2SkpIUFham8PBwZWRkqKWl5fq8aAAAADgMh4zkX/3qV2psbNTu3bu1Z88e9e7dWwsXLlRDQ4PmzJmj2NhYlZaWKiMjQ8uWLdPhw4clScXFxVq6dKmWL1+u0tJSTZo0SYmJiTp//rwkKTs7W/v27dOWLVtUUFAgV1dXpaenW+87d+5cubu7q6CgQJs3b1ZhYaFycnLs8RYAAADAjhwukj/99FMdOnRIy5cv1y233KJ+/fpp6dKlSklJ0a5du2QymZSQkCBnZ2dFRERo4sSJ2rhxoyQpNzdX48ePV2hoqFxcXDRjxgx5eXlp+/bt1vXZs2dr4MCB6tevn9LS0rR3715VVlbq2LFjKikpUWpqqtzc3OTv76+kpCTrtQEAAHDzcLhIPnz4sAIDA/WXv/xF0dHRioyM1IoVK+Tj46Py8nIFBwfbPD8wMFBHjhyRJFVUVFxx/dy5czp16pTNure3tzw9PVVWVqby8nKZTCb5+vpa1wMCAlRVVaWzZ8924ysGAACAo3G4SG5oaFBZWZk+//xz5eXl6a9//atOnz6tp59+WhaLRW5ubjbPd3V1VWNjoyR947rFYpEkubu7X7JusVgue27H447rAwAA4ObgcJHcp08fSVJaWpr69esnb29vzZ07Vx988IHa29vV1NRk8/ympiZ5eHhI+ipqr7TeEbwd+5ON6+7u7pesdTzuuD4AAABuDg4XyYGBgWpra1Nzc7P1WFtbmyTpzjvvVHl5uc3zKyoqFBQUJEkKCgq64rqnp6d8fX1VUVFhXTtz5ozq6+sVHBysoKAg1dfXq6amxrp+9OhR+fn5qX///l3+OgEAAOC4HC6SR40aJX9/fy1YsEAWi0V1dXVatWqVHn74YU2YMEE1NTXKyclRc3OzioqKlJ+fr8mTJ0uS4uPjlZ+fr6KiIjU3NysnJ0e1tbWKjo6WJMXFxSk7O1uVlZUym83KzMzUyJEjNWjQIA0ePFihoaHKzMyU2WxWZWWl1q5dq/j4eHu+HQAAALADh4tkFxcXvf766+rdu7fGjh2rsWPHys/PT5mZmfLy8tKGDRu0Y8cOhYeHKz09Xenp6br33nslSREREVq0aJEWL16skSNH6m9/+5vWrVsnk8kkSUpOTtaDDz6ohIQEPfjgg7pw4YJWr15tvXdWVpZaWloUFRWlqVOn6v7771dSUpId3gUAAADYk7O9B7gcX19frVq16rJrw4YN06ZNm654bkxMjGJiYi675uLiopSUFKWkpFx23dvbW1lZWZ0fGAAAAD2Kw32SDAAAANgbkQwAAAAYEMkAAACAAZEMAAAAGBDJAAAAgAGRDAAAABgQyQAAAIABkQwAAAAYEMkAAACAAZEMAAAAGBDJAAAAgAGRDAAAABgQyQAAAIABkQwAAAAYEMkAAACAAZEMAAAAGBDJAAAAgAGRDAAAABgQyQAAAIABkQwAAAAYEMkAAACAAZEMAAAAGBDJAAAAgAGRDAAAABgQyQAAAIABkQwAAAAYEMkAAACAAZEMAAAAGBDJAAAAgAGRDAAAABgQyQAAAIABkQwAAAAYEMkAAACAAZEMAAAAGBDJAAAAgAGRDAAAABgQyQAAAIABkQwAAAAYEMkAAACAAZEMAAAAGBDJAAAAgAGRDAAAABgQyQAAAIABkQwAAAAYEMkAAACAAZEMAAAAGBDJAAAAgAGRDAAAABgQyQAAAIABkQwAAAAYEMkAAACAgcNGcmtrq6ZPn65nnnnGeuzQoUOaMmWKQkJCNGbMGOXm5tqck5eXp+joaA0fPlxxcXE6ePCgzfVWrFihUaNGKSQkRImJiaqurrau19bWKikpSWFhYQoPD1dGRoZaWlq6/4UCAADA4ThsJK9Zs0b79++3Pm5oaNCcOXMUGxur0tJSZWRkaNmyZTp8+LAkqbi4WEuXLtXy5ctVWlqqSZMmKTExUefPn5ckZWdna9++fdqyZYsKCgrk6uqq9PR06/Xnzp0rd3d3FRQUaPPmzSosLFROTs51fc0AAABwDA4ZyYWFhdq1a5d+/OMfW4/t2rVLJpNJCQkJcnZ2VkREhCZOnKiNGzdKknJzczV+/HiFhobKxcVFM2bMkJeXl7Zv325dnz17tgYOHKh+/fopLS1Ne/fuVWVlpY4dO6aSkhKlpqbKzc1N/v7+SkpKsl4bAAAANxeHi+Ta2lqlpaXp+eefl5ubm/V4eXm5goODbZ4bGBioI0eOSJIqKiquuH7u3DmdOnXKZt3b21uenp4qKytTeXm5TCaTfH19resBAQGqqqrS2bNnu+NlAgAAwIE5VCS3tbUpNTVVM2fO1B133GGzZrFYbKJZklxdXdXY2HjVdYvFIklyd3e/ZN1isVz23I7HHdcHAADAzcOhIvmll15Snz59NH369EvW3Nzc1NTUZHOsqalJHh4eV13vCN6O/cnGdXd390vWOh53XB8AAAA3D2d7D/B1b775pqqrqxUWFiZJ1uh95513NH/+fO3bt8/m+RUVFQoKCpIkBQUFqby8/JL1Bx54QJ6envL19bXZknHmzBnV19crODhYbW1tqq+vV01Njby9vSVJR48elZ+fn/r379+trxkAAACOx6E+Sd6xY4c++ugj7d+/X/v379eECRM0YcIE7d+/X9HR0aqpqVFOTo6am5tVVFSk/Px8TZ48WZIUHx+v/Px8FRUVqbm5WTk5OaqtrVV0dLQkKS4uTtnZ2aqsrJTZbFZmZqZGjhypQYMGafDgwQoNDVVmZqbMZrMqKyu1du1axcfH2/PtAAAAgJ041CfJ38TLy0sbNmxQRkaGsrKyNGDAAKWnp+vee++VJEVERGjRokVavHixTp8+rcDAQK1bt04mk0mSlJycrJaWFiUkJMhisSg8PFyrV6+2Xj8rK0tLlixRVFSUnJycFBsbq6SkJDu8UgAAANibQ0fy8uXLbR4PGzZMmzZtuuLzY2JiFBMTc9k1FxcXpaSkKCUl5bLr3t7eysrK+u7DAgAAoMdwqO0WAAAAgCMgkgEAAAADIhkAAAAwIJIBAAAAAyIZAAAAMCCSAQAAAAMiGQAAADAgkgEAAAADIhkAAAAwIJIBAAAAAyIZAAAAMCCSAQAAAAMiGQAAADAgkgEAAAADIhkAAAAwIJIBAAAAAyIZAAAAMCCSAQAAAAMiGQAAADAgkgEAAAADIhkAAAAwIJIBAAAAAyIZAAAAMCCSAQAAAAMiGQAAADAgkgEAAAADIhkAAAAwIJIBAAAAAyIZAAAAMCCSAQAAAAMiGQAAADAgkgEAAAADIhkAAAAwIJIBAAAAAyIZAAAAMCCSAQAAAAMiGQAAADAgkgEAAAADIhkAAAAwIJIBAAAAAyIZAAAAMCCSAQAAAAMiGQAAADAgkgEAAAADIhkAAAAwIJIBAAAAAyIZAAAAMCCSAQAAAAMiGQAAADAgkgEAAAADIhkAAAAwcMhIPnLkiGbOnKmRI0fqvvvu0/z581VXVydJOnTokKZMmaKQkBCNGTNGubm5Nufm5eUpOjpaw4cPV1xcnA4ePGhda21t1YoVKzRq1CiFhIQoMTFR1dXV1vXa2lolJSUpLCxM4eHhysjIUEtLy/V50QAAAHAYDhfJTU1NmjVrlkJCQvThhx9q27Ztqq+v14IFC9TQ0KA5c+YoNjZWpaWlysjI0LJly3T48GFJUnFxsZYuXarly5ertLRUkyZNUmJios6fPy9Jys7O1r59+7RlyxYVFBTI1dVV6enp1nvPnTtX7u7uKigo0ObNm1VYWKicnBx7vA0AAACwI4eL5KqqKt1xxx1KTk5Wnz595OXlpWnTpqm0tFS7du2SyWRSQkKCnJ2dFRERoYkTJ2rjxo2SpNzcXI0fP16hoaFycXHRjBkz5OXlpe3bt1vXZ8+erYEDB6pfv35KS0vT3r17VVlZqWPHjqmkpESpqalyc3OTv7+/kpKSrNcGAADAzcPhIvkHP/iB1q9fr969e1uP7dy5U0OHDlV5ebmCg4Ntnh8YGKgjR45IkioqKq64fu7cOZ06dcpm3dvbW56eniorK1N5eblMJpN8fX2t6wEBAaqqqtLZs2e746UCAADAQTlcJH9de3u7Vq1apT179igtLU0Wi0Vubm42z3F1dVVjY6MkfeO6xWKRJLm7u1+ybrFYLntux+OO6wMAAODm4GzvAa7EbDbr2Wef1WeffaY33nhDQ4YMkZubm86dO2fzvKamJnl4eEj6KmqbmpouWffy8rIGb8f+ZOP57e3tl6x1PO64PgAAAG4ODvlJ8vHjxzV58mSZzWZt3rxZQ4YMkSQFBwervLzc5rkVFRUKCgqSJAUFBV1x3dPTU76+vqqoqLCunTlzRvX19QoODlZQUJDq6+tVU1NjXT969Kj8/PzUv3//7nqpAAAAcEAOF8kNDQ36xS9+oREjRuiVV17RgAEDrGvR0dGqqalRTk6OmpubVVRUpPz8fE2ePFmSFB8fr/z8fBUVFam5uVk5OTmqra1VdHS0JCkuLk7Z2dmqrKyU2WxWZmamRo4cqUGDBmnw4MEKDQ1VZmamzGazKisrtXbtWsXHx9vlfQAAAID9ONx2i61bt6qqqkpvv/22duzYYbN28OBBbdiwQRkZGcrKytKAAQOUnp6ue++9V5IUERGhRYsWafHixTp9+rQCAwO1bt06mUwmSVJycrJaWlqUkJAgi8Wi8PBwrV692nr9rKwsLVmyRFFRUXJyclJsbKySkpKu10sHAACAg3C4SJ45c6Zmzpx5xfVhw4Zp06ZNV1yPiYlRTEzMZddcXFyUkpKilJSUy657e3srKyurcwMDAACgx3G47RYAAACAvRHJAAAAgAGRDAAAABgQyQAAAIABkQwAAAAYEMkAAACAAZEMAAAAGBDJAAAAgAGRDAAAABgQyQAAAIABkQwAAAAYEMkAAACAAZEMAAAAGBDJAAAAgAGRDAAAABgQyQAAAIABkQwAAAAYEMkAAACAAZEMAAAAGBDJAAAAgAGRDAAAABgQyQAAAICBs70HAADYaq7/Uq2NFnuPYdXu0s/eIwDAdUckA4CDaW206LPUOfYew8rnP96w9wgAcN2x3QIAAAAwIJIBAAAAAyIZAAAAMCCSAQAAAAMiGQAAADAgkgEAAAADIhkAAAAwIJIBAAAAAyIZAAAAMCCSAQAAAAN+LbUdNNd/qdZGi73HkCS1u/Sz9wgAcN3x9zCAqyGS7aC10aLPUufYewxJks9/vGHvEQDguuPvYQBXw3YLAAAAwIBIBgAAAAyIZAAAAMCASAYAAAAMiGQAAADAgEgGAAAADIhkAAAAwIBIBgAAAAz4ZSIAOo3fVgYA6OmIZACdxm8rAwB0MPftpzO15+w9hpVHXxcN6Od6zdchkgEAAPCdNba0adaGd+09htUrc37cJZHMnmQAAADAgEgGAAAADIhkAAAAwIBIBgAAAAz4wT30OI709WQSX1EGAMCNiEg2qK2t1cKFC1VSUqLevXtr0qRJevrpp+XszFt1o3CkryeT+IoyAABuRGy3MJg7d67c3d1VUFCgzZs3q7CwUDk5OfYeCwAAANcRH49+zbFjx1RSUqK9e/fKzc1N/v7+SkpK0sqVKzVr1ix7jwcAwA2BbW/oCYjkrykvL5fJZJKvr6/1WEBAgKqqqnT27Fndcsst33j+hQsXJElHjx79xuddPHNa/7RcuPaBu0B9WZku1J609xiSpPKyIzrr6X7N13Gk91fiPe5ujvT+Sl3zHjvS+ys51nvMn+Hu11V/ho+uzuiiia6d17//3mHeY/4Md7+rvccdndbRbVfSq729vb1LJ7uBvfnmm1q1apXef/9967Hjx48rOjpaH3zwgfz8/L7x/LfeekupqandPCUAAACu1cqVKzVp0qQrrvNJ8te4u7vr/PnzNsc6Hnt4eFz1/MjISK1cuVK33367+vbt2y0zAgAA4Lu7cOGCTpw4ocjIyG98HpH8NUFBQaqvr1dNTY28vb0lffWRvJ+fn/r373/V8wcMGPCN/0YCAAAA+xsxYsRVn8O3W3zN4MGDFRoaqszMTJnNZlVWVmrt2rWKj4+392gAAAC4jtiTbFBTU6MlS5aouLhYTk5Oio2NVUpKinr37m3v0QAAAHCdEMkAAACAAdstAAAAAAMiGQAAADAgkgEAAAADIhkAAAAwIJJvcnV1dYqOjlZxcbG9R+lRjhw5opkzZ2rkyJG67777NH/+fNXV1dl7rB6lsLBQU6ZM0YgRI3Tfffdp6dKlampqsvdYPU5ra6umT5+uZ555xt6j9Djbt2/XXXfdpZCQEOs//NbWrlVfX6/58+crPDxc99xzj5KSklRdXW3vsXqEt956y+bPbkhIiO6++27dfffd9h6tyxDJN7EDBw5o2rRpOn78uL1H6VGampo0a9YshYSE6MMPP9S2bdtUX1+vBQsW2Hu0HqOurk5PPPGEfvazn2n//v3Ky8tTSUmJXn75ZXuP1uOsWbNG+/fvt/cYPdInn3yimJgYHTx40PrPypUr7T1Wj/KrX/1KjY2N2r17t/bs2aPevXtr4cKF9h6rR5g0aZLNn90dO3bIZDIpIyPD3qN1GX7j3k0qLy9PWVlZSk1N1bx58+w9To9SVVWlO+64Q8nJyerdu7f69OmjadOmaf78+fYerccYMGCA/v73v6tfv35qb29XfX29Lly4oAEDBth7tB6lsLBQu3bt0o9//GN7j9IjffLJJ/rJT35i7zF6rE8//VSHDh2y/l0hSUuXLtWZM2fsPFnP097ertTUVI0ePVoxMTH2HqfL8EnyTSoyMlK7d+/WuHHj7D1Kj/ODH/xA69evt/kFNDt37tTQoUPtOFXP0/E/eg8++KAmTpwoHx8fxcXF2XmqnqO2tlZpaWl6/vnn5ebmZu9xepy2tjZ99tlnev/99/XQQw/pgQce0MKFC9XQ0GDv0XqMw4cPKzAwUH/5y18UHR2tyMhIrVixQj4+PvYercd58803VVFR0eO2ZRHJNykfHx85O/MfErpbe3u7Vq1apT179igtLc3e4/RIu3bt0t69e+Xk5KSnnnrK3uP0CG1tbUpNTdXMmTN1xx132HucHqmurk533XWXxo4dq+3bt2vTpk36/PPP2ZPchRoaGlRWVqbPP/9ceXl5+utf/6rTp0/r6aeftvdoPUpbW5uys7P1b//2b9YPL3oKKgnoJmazWc8++6w+++wzvfHGGxoyZIi9R+qRXF1d5erqqtTUVE2ZMkUNDQ3y9PS091g3tJdeekl9+vTR9OnT7T1Kj+Xt7a2NGzdaH7u5uSk1NVVTp06V2WzucbFhD3369JEkpaWlqW/fvurXr5/mzp2rqVOnymKxyMPDw84T9gzFxcWqrq5WfHy8vUfpcnySDHSD48ePa/LkyTKbzdq8eTOB3MU++ugjPfLII7p48aL12MWLF+Xi4sLWgC7w5ptvqqSkRGFhYQoLC9O2bdu0bds2hYWF2Xu0HuPIkSN67rnn1N7ebj128eJFOTk5WeMO1yYwMFBtbW1qbm62Hmtra5Mkm/cd12bnzp2Kjo6Wu7u7vUfpckQy0MUaGhr0i1/8QiNGjNArr7zCD5N1gyFDhqipqUnPP/+8Ll68qJMnT2rFihWKj48nMLrAjh079NFHH2n//v3av3+/JkyYoAkTJvAtF13IZDJp48aNWr9+vVpaWlRVVaWVK1fqpz/9KX+Gu8ioUaPk7++vBQsWyGKxqK6uTqtWrdLDDz/MJ/Vd6MCBA7rnnnvsPUa3IJKBLrZ161ZVVVXp7bffVmhoqM13SKJreHh4aP369SovL9d9992n6dOna9SoUXzNHm4Yfn5+eumll/Tuu+9q5MiRmjx5soYNG6bf/va39h6tx3BxcdHrr7+u3r17a+zYsRo7dqz8/PyUmZlp79F6lBMnTujWW2+19xjdolc7/80BAAAAsMEnyQAAAIABkQwAAAAYEMkAAACAAZEMAAAAGBDJAAAAgAGRDAAAABgQyQAAAIABkQwADmTMmDEaNmyY9RfQDB8+XDExMcrNze2yexQWFmrWrFm65557FBISovHjx2vNmjVqamqyPqe9vV2/+c1vNHz4cI0ZM0Z33nmn/v73v9tcZ8aMGRoyZIiOHj1qc3z06NF64403rmnGEydOaMiQITpx4sQ1XQcAvisiGQAczO9+9zsdPHhQBw8eVElJiZKTk7V8+XK9/PLL13zt//7v/1ZSUpLuu+8+7dy5UwcOHNCKFStUWFioadOmyWKxSJKqq6u1bds2bdy4Ue+9955CQkJUVFRkvc7Zs2d14MAB/ehHP9K7775rPf6Pf/xDX3zxhR566KFrnhUA7IlIBgAH1qdPH/34xz/W008/rTVr1shsNuujjz7Sv/7rvyoyMlLDhg1TXFycPv74Y0nSL3/5Sy1cuNDmGk888YReeOEFnTlzRsuWLdPixYs1c+ZMDRgwQE5OTrr77ru1fv16WSwWrV27Vv/zP/+jsWPHSpISEhKUlZWl0aNH20Tynj17dOeddyo2NlbvvPOO9XhhYaGCg4P1/e9/X+3t7Xrttdc0duxYhYWF6bHHHtOnn35qfa7ZbNaSJUv04IMPKiIiQvPmzVNNTc1l34c1a9bo/vvvV0VFRVe9tQDwjYhkALgBjB49WhcuXNCBAweUmJiosWPHau/evSouLtagQYP0hz/8QZI0efJk7dixQxcvXpQk1dTUaN++fYqLi1NBQYHa29v1k5/85JLru7m5aeLEidqxY4fuuusubdu2TZK0bds2PfXUU3rwwQf16aefymw2S5LeffddRUVFKSoqSp988omqq6slSfv27dOYMWMkSX/605/06quv6oUXXlBhYaHi4uI0c+ZMawgvWLBAx44d09atW/XOO++oX79+evLJJ9Xe3m4z2wsvvKC8vDz96U9/UmBgYDe8uwBwKSIZAG4AXl5ekqSGhgb9+c9/1mOPPaaLFy/q5MmTMplMOn36tCTp4YcflpOTk9577z1JUn5+vkJCQuTv76/q6mp5enqqT58+l73Hrbfeao1doyFDhsjX11elpaW6ePGiCgoKFBUVJV9fX915551677331NraqpKSEmskb9y4UU888YTuuOMOubi4KD4+XgEBAXrrrbdUW1urnTt3Ki0tTd/73vfk4eGhBQsW6JNPPtFnn31mve8LL7yg9evX64033pC/v3+XvZ8AcDXO9h4AAHB1dXV1kqTvfe97Ki4u1uzZs9XY2KjAwEA5OztbP33t06ePJkyYoDfffFOPPPKI8vLy9Pjjj0uSfHx8VFtbqwsXLqhv376X3OPEiRPy8fG54gwPPPCAdcuFj4+P9VPdMWPGaO/evRoyZIj69u2rH/7wh5KkkydPasWKFXruuees12hpadHdd9+tkydPSpKmTp1qc4/evXvrxIkTMplMkqTy8nKZTCbl5+drzpw5nX7fAOC7IpIB4Abw3nvvyd3dXS4uLlq6dKk2bdqku+++W5K0YcMG/fOf/7Q+d/LkyZo6daoOHjyoEydOWPcXP/TQQ3JxcdHWrVv1s5/9zOb6FotF27dv1yOPPHLFGUaPHm39FoyoqCjr8aioKL366qu66667NHr0aPXq1UuS5Ofnp6eeekrjx4+3Pvf48eMymUw6f/68JOntt9+2CfOKigr5+/vrzJkzkqRVq1bp888/t275GDJkyHd6/wCgs9huAQAO7OLFi9q+fbv+4z/+Q/PmzdPFixfl5OQkV1dXSdLHH3+s1157zboHWZLuuusuBQYGasmSJRo3bpzc3NwkSQMGDNBvf/tb/eEPf1BOTo7q6urU3Nysw4cPa9asWfLw8FBycvIVZ4mIiNA///lPffDBBzaRfOedd+qWW27Rli1bbL7VYurUqcrOzrZ+RVxBQYHGjx+v0tJS+fr6avTo0crIyNCXX36p5uZmZWdnKz4+XmfPnrVew8XFRQ899JDGjRun+fPn27xOAOhOvdqNPyEBALCbMWPG6MyZM3J2/uo/9PXt21c/+MEP9POf/1zjxo1Te3u7VqxYoby8PLW1ten222/XhAkT9Pzzz2vv3r3y9vaWJL322mvKyMjQpk2bFBISYnOPkpISbdiwQR9//LEuXLiggQMH6pFHHtGsWbPk7u4u6autF1FRUXr33Xd1++23W8+dPXu2Dh8+rL///e/q3bu39fjSpUuVm5ur4uJia5S3trbq1VdfVW5urqqrq+Xr66tf/vKXmjJliqSv9lc///zz+uCDD2Q2mxUUFKSUlBSFhYVdcv+zZ89q/Pjxio2N1W9+85vu+38AAPw/RDIA9EDvvvuunnvuOb399tv2HgUAbkjsSQaAHuTLL7/UqVOnlJ2dfcm+YwDAt8eeZADoQT799FM9+uij8vHx0aOPPmrvcQDghsV2CwAAAMCAT5IBAAAAAyIZAAAAMCCSAQAAAAMiGQAAADAgkgEAAAADIhkAAAAwIJIBAAAAAyIZAAAAMCCSAQAAAIP/C88H1MEbWSI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data:image/png;base64,iVBORw0KGgoAAAANSUhEUgAAAskAAAIJCAYAAABX3aBZAAAAOXRFWHRTb2Z0d2FyZQBNYXRwbG90bGliIHZlcnNpb24zLjcuMCwgaHR0cHM6Ly9tYXRwbG90bGliLm9yZy88F64QAAAACXBIWXMAAA9hAAAPYQGoP6dpAAA+i0lEQVR4nO3dfVjUdb7/8ZcIyo3G4EJgG/48y42VuStCEkZlEmvrHSyitrGe1VbtAG2rZ8FKcHV1QV3raBxXKs04lXvcRWUL17ypLMnlTjOtzpEL3E1RUgQCnUGUu98f/Zhf81UzEpwRn4/r6rrOfD/z/X7fM8fLfTZ9GHq1t7e3CwAAAICVk70HAAAAABwNkQwAAAAYEMkAAACAAZEMAAAAGBDJAAAAgAGRDAAAABgQyQAAAIABkQwAAAAYONt7gJ6krq5OH374oW6//Xb17dvX3uMAAADA4MKFCzpx4oQiIyM1YMCAKz6PSO5CH374oVJTU+09BgAAAK5i5cqVmjRp0hXXieQudPvtt0v66k0PCAiw8zQAAAAwOnr0qFJTU63ddiVEchfq2GIREBCgoUOH2nkaAAAAXMnVtsbyg3sAAACAAZEMAAAAGBDJAAAAgAGRDAAAABjwg3sAAAA3mbNnz6qhocHeY3QbT09P3XLLLdd0DSIZAADgJlJdXa1evXrp9ttvV69evew9Tpdrb29XTU2Nqqurdeutt37n67DdAgAA4CZy4cIF+fj49MhAlqRevXrJx8dHFy5cuKbrEMkAAACAAZEMAAAAGBDJAAAAgAE/uAcAAIBv5bPPPtNLL72kkpISXbhwQd7e3nr44Yf1xBNPyGQy2Xu8LsUnyQAAALiqPXv26LHHHtO//Mu/6M0339RHH32kF198UZWVlYqNjdXp06ftPWKXIpIBAADwjS5evKj09HQ98cQTmjdvnnx9fdWrVy8FBAQoKytLfn5+WrZsmbZu3aqpU6fqt7/9rUaMGKHIyEitXbtW7e3t1uu88MILioqK0siRIzV79mwdO3bMep8hQ4bo9ddf19ixYxUSEqJHH31UZWVldnnNRDIAAAC+0cGDB1VTU6PY2NhL1pycnBQfH6933nlHra2tOnTokNzc3FRYWKjs7Gz913/9lzZv3ixJWrVqld5//33l5OSooKBAP/rRj/T444/bfF3b3/72N73xxhvau3ev3Nzc9Ic//OF6vUzb12WXuwIAAOCGUV1dLUny9va+7Pqtt96q5uZmffnllzKZTEpJSVHfvn01bNgwTZs2TW+99Zba29u1adMm/fu//7v8/f3Vt29fJScnq7m5We+//771WtOnT5ePj4/69++vn/zkJ/r888+vwyu8FD+4BwAAgG/k4+MjSaqqqtLgwYMvWT9x4oRcXFzk5eWl73//+3JxcbGuDRw4UDt37lRdXZ0aGxv161//Wk5O//9z2ubmZp08edL6+Osh7uzsbN2qcb0RyQAAAPhGoaGh8vHx0ebNm5WSkmKz1traqq1bt2rMmDHq3bu3qqur1d7ebv2NfidOnNBtt90mLy8v9e3bVxs2bNDw4cOt5//jH/+Qr6/v9Xw53wrbLQAAAPCNXFxctGzZMr3xxhtatWqVTp8+rba2NlVUVOjJJ5/UqVOn9Oyzz0qSzpw5o5dfflnNzc06fPiwcnNzNWXKFOve5eeff16nTp1SW1ub8vLyNGHCBJsf3nMUfJIMAACAq7r//vu1adMmvfTSS5o8ebLMZrO8vb0VFRWljIwMDRgwQNJXWzNOnDihyMhIeXh46Ne//rXGjRsnSXr66af1n//5n3rsscdUX18vf39/ZWVl6a677rLnS7ssIhnoZnXmJlkuNNt7DEmSR18XDejnau8xAOC64u/hrnPHHXdo1apV3/icPn36aOnSpVq6dOkla3379lVKSsolWzY6GL/uLS4uTnFxcd994GtAJAPdzHKhWb98eZe9x5AkvTLnxzf0X84A8F3w9zC+C/YkAwAAAAZEMgAAALpEXFyc3nvvPXuP0SWIZAAAAMCASAYAAAAM+ME9ADc0R/qpdenG/8l1AMBXiGQANzRH+ql1iZ9cB4Cewq7bLerq6hQdHa3i4uJL1qqrqzVq1Cht3brV5nheXp6io6M1fPhwxcXF6eDBg9a11tZWrVixQqNGjVJISIgSExNVXV1tXa+trVVSUpLCwsIUHh6ujIwMtbS0WNcPHTqkKVOmKCQkRGPGjFFubm43vGoAAAA4Ort9knzgwAE988wzOn78+CVrbW1tSklJ0ZdffmlzvLi4WEuXLtW6dev0wx/+UBs3blRiYqL27NkjNzc3ZWdna9++fdqyZYv69++vhQsXKj09XS+//LIkae7cufL19VVBQYFqamqUmJionJwczZo1Sw0NDZozZ46eeuopTZs2TaWlpUpOTtaQIUP0wx/+8Lq8JwAAAN9Gc/2Xam20fKdz2y5cUNvFi5ccb7GcU2tjY+cv2EvqpV6dOqW3u4dcTF6dv9d1ZJdIzsvLU1ZWllJTUzVv3rxL1v/4xz/Kz89PAwcOtDmem5ur8ePHKzQ0VJI0Y8YM/fnPf9b27ds1efJk5ebmKiUlxXpeWlqaIiMjVVlZqba2NpWUlGjv3r1yc3OTv7+/kpKStHLlSs2aNUu7du2SyWRSQkKCJCkiIkITJ07Uxo0biWQAAOBQWhst+ix1znc61/Xn/6bzTu2XHO/Vu7f+d8GT1zratzJ05cudjuTa2lotXLhQJSUl6t27tyZNmqSnn35azs7dk7N22W4RGRmp3bt3W3+P99cVFRXpb3/7mxYtWnTJWkVFhYKDg22OBQYG6siRIzp37pxOnTpls+7t7S1PT0+VlZWpvLxcJpNJvr6+1vWAgABVVVXp7NmzKi8vv+K1AQAAYF9z586Vu7u7CgoKtHnzZhUWFionJ6fb7meXSPbx8bls9dfW1mrBggV67rnn5OHhccm6xWKRm5ubzTFXV1c1NjbKYvnqPzm4u7tfsm6xWC57bsfjjvOvdG0AAADYz7Fjx1RSUqLU1FSbHQEbN27stns6zPckt7e3a/78+Zo+fbruvvvuyz7Hzc1NTU1NNseamprk4eFhDdzz589fdt3d3f2StY7HHedf6doAAACwn6vtCOgODhPJX3zxhUpKSvTHP/5RYWFhCgsLU1VVlX73u9/piSeekCQFBQWpvLzc5ryKigoFBQXJ09NTvr6+qqiosK6dOXNG9fX1Cg4OVlBQkOrr61VTU2NdP3r0qPz8/NS/f38FBwdf8doAAACwn6vtCOgODhPJt912mz755BPt37/f+s9tt92mRYsW6aWXXpIkxcfHKz8/X0VFRWpublZOTo5qa2sVHR0t6avfF56dna3KykqZzWZlZmZq5MiRGjRokAYPHqzQ0FBlZmbKbDarsrJSa9euVXx8vCQpOjpaNTU1ysnJUXNzs4qKipSfn6/Jkyfb7T0BAACArrojoDvcUL9MJCIiQosWLdLixYt1+vRpBQYGat26dTKZTJKk5ORktbS0KCEhQRaLReHh4Vq9erX1/KysLC1ZskRRUVFycnJSbGyskpKSJEleXl7asGGDMjIylJWVpQEDBig9PV333nuvHV4pAOBmwW+NBK7u6zsCvL29JdnuCOgOdo/ksrKyK6699957lxyLiYlRTEzMZZ/v4uKilJQUpaSkXHbd29tbWVlZV7zfsGHDtGnTpqtMDABA1+G3RgJX9/UdAUuWLNGXX35psyOgOzjMdgsAAADgSrKystTS0qKoqChNnTpV999/v3VHQHew+yfJAAAAsD+nPn11Z+aaTp/Xy9lFvXp1/jfuddbVdgR0NSL5JudIe+HYBwcAgP20nv9u3xLhOvB2OfXp08XT2B+RfJNzpL1w7IMDAACOgj3JAAAAgAGRDAAAABgQyQAAAIABkQwAAAAYEMkAAACAAZEMAAAAGPAVcACAb8T3qQO4GRHJAIBvxPepAzeH8/2/J0tre6fPczrbJPW60KlzboR/4SWSAQAAIEtru2a/+v51ude1/AtvXV2dpk2bpt///vcKDw/v4sn+P/YkAwAA4IZw4MABTZs2TcePH+/2exHJAAAAcHh5eXlKSUnRvHnzrsv9iGQAAAA4vMjISO3evVvjxo27LvdjTzIAAAAcno+Pz3W9H58kAwAAAAZEMgAAAGBAJAMAAAAGRDIAAABgwA/uAQAAQB69e2ndzNGdPs/J2UXq1atz9+rr0un7fF1ZWdk1nf9tEMkAAACQ27lauX2X827/P3Lq06fL57E3tlsAAAAABkQyAAAAYEAkAwAAAAZEMgAAwM2kvd3eE9wQiGQAAICbSGvTebX28FBubW295msQyQAAADeR5j3bdfL4sR4byq2trTp58qR8fHyu6Tp8BRwAAMDNpK5GjVtf1+ejf6Lebu6d/o5jo35tveTUt28XDdc1br31Vrm6ul7TNYhkAACAm01djZq3vq7mLrhUwMqX5Xrb7V1wJcfCdgsAAADAgEgGAAAADIhkAAAAwIBIBgAAAAyIZAAAAMCASAYAAAAMiGQAAADAgEgGAAAADIhkAAAAwIBIBgAAAAyIZAAAAMCASAYAAAAMiGQAAADAgEgGAAAADIhkAAAAwIBIBgAAAAyIZAAAAMCASAYAAAAMiGQAAADAgEgGAAAADOwayXV1dYqOjlZxcbH12M6dOxUTE6MRI0ZozJgxWrNmjdra2qzreXl5io6O1vDhwxUXF6eDBw9a11pbW7VixQqNGjVKISEhSkxMVHV1tXW9trZWSUlJCgsLU3h4uDIyMtTS0mJdP3TokKZMmaKQkBCNGTNGubm53fwOAAAAwBHZLZIPHDigadOm6fjx49Zjn376qebPn6+5c+dq//79WrdunbZu3aqcnBxJUnFxsZYuXarly5ertLRUkyZNUmJios6fPy9Jys7O1r59+7RlyxYVFBTI1dVV6enp1uvPnTtX7u7uKigo0ObNm1VYWGi9dkNDg+bMmaPY2FiVlpYqIyNDy5Yt0+HDh6/bewIAAADHYJdIzsvLU0pKiubNm2dz/OTJk3r00Uf10EMPycnJSQEBAYqOjlZpaakkKTc3V+PHj1doaKhcXFw0Y8YMeXl5afv27db12bNna+DAgerXr5/S0tK0d+9eVVZW6tixYyopKVFqaqrc3Nzk7++vpKQkbdy4UZK0a9cumUwmJSQkyNnZWREREZo4caJ1HQAAADcPu0RyZGSkdu/erXHjxtkcHzt2rJ599lnr46amJr3//vsaOnSoJKmiokLBwcE25wQGBurIkSM6d+6cTp06ZbPu7e0tT09PlZWVqby8XCaTSb6+vtb1gIAAVVVV6ezZsyovL7/itQEAAHBzcbbHTX18fK76HLPZrF//+tdydXXVjBkzJEkWi0Vubm42z3N1dVVjY6MsFoskyd3d/ZL1jjXjuR2PO86/0rUBAABwc3HIb7f4xz/+oUcffVQtLS167bXX1K9fP0lfRW1TU5PNc5uamuTh4WEN3I79ycZ1d3f3S9Y6Hnecf6VrAwAA4ObicJH8wQcfaMqUKbr//vv1yiuvyNPT07oWFBSk8vJym+dXVFQoKChInp6e8vX1VUVFhXXtzJkzqq+vV3BwsIKCglRfX6+amhrr+tGjR+Xn56f+/fsrODj4itcGAADAzcWhIvnjjz9WcnKynn32WT399NNydrbdDRIfH6/8/HwVFRWpublZOTk5qq2tVXR0tCQpLi5O2dnZqqyslNlsVmZmpkaOHKlBgwZp8ODBCg0NVWZmpsxmsyorK7V27VrFx8dLkqKjo1VTU6OcnBw1NzerqKhI+fn5mjx58nV/HwAAAGBfdtmTfCUvvviiWlpalJGRoYyMDOvx0NBQrV+/XhEREVq0aJEWL16s06dPKzAwUOvWrZPJZJIkJScnq6WlRQkJCbJYLAoPD9fq1aut18nKytKSJUsUFRUlJycnxcbGKikpSZLk5eWlDRs2KCMjQ1lZWRowYIDS09N17733Xs+3AAAAAA7A7pFcVlZm/b9ffPHFqz4/JiZGMTExl11zcXFRSkqKUlJSLrvu7e2trKysK1572LBh2rRp01VnAAAAQM/mUNstAAAAAEdAJAMAAAAGRDIAAABgQCQDAAAABkQyAAAAYEAkAwAAAAZEMgAAAGBAJAMAAAAGRDIAAABgQCQDAAAABkQyAAAAYEAkAwAAAAZEMgAAAGBAJAMAAAAGRDIAAABgQCQDAAAABkQyAAAAYEAkAwAAAAZEMgAAAGBAJAMAAAAGRDIAAABgQCQDAAAABkQyAAAAYEAkAwAAAAZEMgAAAGBAJAMAAAAGRDIAAABgQCQDAAAABkQyAAAAYEAkAwAAAAZEMgAAAGBAJAMAAAAGRDIAAABgQCQDAAAABkQyAAAAYEAkAwAAAAZEMgAAAGBAJAMAAAAGRDIAAABgQCQDAAAABkQyAAAAYEAkAwAAAAZEMgAAAGBAJAMAAAAGRDIAAABgQCQDAAAABkQyAAAAYEAkAwAAAAZEMgAAAGBAJAMAAAAGRDIAAABgYNdIrqurU3R0tIqLi63HDh06pClTpigkJERjxoxRbm6uzTl5eXmKjo7W8OHDFRcXp4MHD1rXWltbtWLFCo0aNUohISFKTExUdXW1db22tlZJSUkKCwtTeHi4MjIy1NLS8q3vDQAAgJuD3SL5wIEDmjZtmo4fP2491tDQoDlz5ig2NlalpaXKyMjQsmXLdPjwYUlScXGxli5dquXLl6u0tFSTJk1SYmKizp8/L0nKzs7Wvn37tGXLFhUUFMjV1VXp6enW68+dO1fu7u4qKCjQ5s2bVVhYqJycnG91bwAAANw87BLJeXl5SklJ0bx582yO79q1SyaTSQkJCXJ2dlZERIQmTpyojRs3SpJyc3M1fvx4hYaGysXFRTNmzJCXl5e2b99uXZ89e7YGDhyofv36KS0tTXv37lVlZaWOHTumkpISpaamys3NTf7+/kpKSrJe+2r3BgAAwM3DLpEcGRmp3bt3a9y4cTbHy8vLFRwcbHMsMDBQR44ckSRVVFRccf3cuXM6deqUzbq3t7c8PT1VVlam8vJymUwm+fr6WtcDAgJUVVWls2fPXvXeAAAAuHk42+OmPj4+lz1usVjk5uZmc8zV1VWNjY1XXbdYLJIkd3f3S9Y71ozndjzuOP+b7g0AAICbh0N9u4Wbm5uamppsjjU1NcnDw+Oq6x2B27E/2bju7u5+yVrH447zv+neAAAAuHk4VCQHBwervLzc5lhFRYWCgoIkSUFBQVdc9/T0lK+vryoqKqxrZ86cUX19vYKDgxUUFKT6+nrV1NRY148ePSo/Pz/179//qvcGAADAzcOhIjk6Olo1NTXKyclRc3OzioqKlJ+fr8mTJ0uS4uPjlZ+fr6KiIjU3NysnJ0e1tbWKjo6WJMXFxSk7O1uVlZUym83KzMzUyJEjNWjQIA0ePFihoaHKzMyU2WxWZWWl1q5dq/j4+G91bwAAANw87LIn+Uq8vLy0YcMGZWRkKCsrSwMGDFB6erruvfdeSVJERIQWLVqkxYsX6/Tp0woMDNS6detkMpkkScnJyWppaVFCQoIsFovCw8O1evVq6/WzsrK0ZMkSRUVFycnJSbGxsUpKSvpW9wYAAMDNw+6RXFZWZvN42LBh2rRp0xWfHxMTo5iYmMuuubi4KCUlRSkpKZdd9/b2VlZW1hWvfbV7AwAA4ObgUNstAAAAAEdAJAMAAAAGRDIAAABgQCQDAAAABkQyAAAAYEAkAwAAAAZEMgAAAGBAJAMAAAAGRDIAAABgQCQDAAAABkQyAAAAYEAkAwAAAAZEMgAAAGBAJAMAAAAGRDIAAABgQCQDAAAABkQyAAAAYEAkAwAAAAZEMgAAAGBAJAMAAAAGRDIAAABgQCQDAAAABkQyAAAAYEAkAwAAAAZEMgAAAGBAJAMAAAAGRDIAAABgQCQDAAAABkQyAAAAYEAkAwAAAAZEMgAAAGBAJAMAAAAGRDIAAABgQCQDAAAABkQyAAAAYEAkAwAAAAZEMgAAAGBAJAMAAAAGRDIAAABgQCQDAAAABkQyAAAAYEAkAwAAAAZEMgAAAGBAJAMAAAAGRDIAAABgQCQDAAAABkQyAAAAYEAkAwAAAAZEMgAAAGBAJAMAAAAGRDIAAABg4JCR/NlnnykhIUFhYWGKjIzU73//e128eFGSdOjQIU2ZMkUhISEaM2aMcnNzbc7Ny8tTdHS0hg8frri4OB08eNC61traqhUrVmjUqFEKCQlRYmKiqqurreu1tbVKSkpSWFiYwsPDlZGRoZaWluvzogEAAOAwHC6S29ra9MQTT2js2LEqKSnR5s2b9eGHH2rdunVqaGjQnDlzFBsbq9LSUmVkZGjZsmU6fPiwJKm4uFhLly7V8uXLVVpaqkmTJikxMVHnz5+XJGVnZ2vfvn3asmWLCgoK5OrqqvT0dOu9586dK3d3dxUUFGjz5s0qLCxUTk6OPd4GAAAA2JHDRXJDQ4POnDmjtrY2tbe3S5KcnJzk5uamXbt2yWQyKSEhQc7OzoqIiNDEiRO1ceNGSVJubq7Gjx+v0NBQubi4aMaMGfLy8tL27dut67Nnz9bAgQPVr18/paWlae/evaqsrNSxY8dUUlKi1NRUubm5yd/fX0lJSdZrAwAA4ObR6UhOTEy87PGf//zn1zyMJHl5eWnGjBlasWKFhg0bpgcffFCDBw/WjBkzVF5eruDgYJvnBwYG6siRI5KkioqKK66fO3dOp06dsln39vaWp6enysrKVF5eLpPJJF9fX+t6QECAqqqqdPbs2S55bQAAALgxOH+bJ504cUJ//etfJUkffvih1qxZY7NuNptVVlbWJQO1tbXJ1dVVCxcuVHx8vI4dO6Ynn3xSWVlZslgscnNzs3m+q6urGhsbJekb1y0WiyTJ3d39kvWONeO5HY8bGxt1yy23dMnrAwAAgOP7VpF82223qby8XHV1dWptbVVxcbHNet++fbVo0aIuGWj37t3auXOnduzYIUkKCgpScnKyMjIyNHHiRJ07d87m+U1NTfLw8JD0VdQ2NTVdsu7l5WUN3o79ycbz29vbL1nreNxxfQAAANwcvlUkOzk56YUXXpAkpaen6/e//323DfTFF19Yv8mig7Ozs1xcXBQcHKx9+/bZrFVUVCgoKEjSV0FdXl5+yfoDDzwgT09P+fr62mzJOHPmjOrr6xUcHKy2tjbV19erpqZG3t7ekqSjR4/Kz89P/fv3766XCwAAAAfU6T3JHV/HdurUKVVVVdn80xUiIyN15swZvfjii2ptbVVlZaWys7M1ceJERUdHq6amRjk5OWpublZRUZHy8/M1efJkSVJ8fLzy8/NVVFSk5uZm5eTkqLa2VtHR0ZKkuLg4ZWdnq7KyUmazWZmZmRo5cqQGDRqkwYMHKzQ0VJmZmTKbzaqsrNTatWsVHx/fJa8LAAAAN45v9Uny1+3YsUMLFy6U2Wy2Hmtvb1evXr30v//7v9c8UGBgoF566SWtXr1a69evV//+/TVp0iQlJyerT58+2rBhgzIyMpSVlaUBAwYoPT1d9957ryQpIiJCixYt0uLFi3X69GkFBgZq3bp1MplMkqTk5GS1tLQoISFBFotF4eHhWr16tfXeWVlZWrJkiaKiouTk5KTY2FglJSVd82sCAADAjaXTkZyVlaWEhAT99Kc/lbNzp0//VkaNGqVRo0Zddm3YsGHatGnTFc+NiYlRTEzMZddcXFyUkpKilJSUy657e3srKyur8wMDAACgR+l05X7xxRd68sknuy2QAQAAAHvr9J7koUOHqqKiojtmAQAAABxCpz8OHjFihGbMmKFHHnnE+i0QHZ588skuGwwAAACwl05H8sGDBxUUFKSjR4/q6NGj1uO9evXq0sEAAAAAe+l0JL/++uvdMQcAAADgMDodyR2/nvpyYmNjr2EUAAAAwDF8p6+A+7qGhgadP39eoaGhRDIAAAB6hE5H8nvvvWfzuL29XevWrVN9fX1XzQQAAADYVae/As6oV69e+uUvf6k333yzK+YBAAAA7O6aI1mS/vnPf/LtFgAAAOgxOr3dYvr06TZB3NzcrLKyMk2aNKlLBwMAAADspdORHB4ebvPYyclJM2bM0MMPP9xlQwEAAAD21OlI/vpv1autrZWnp6ecnTt9GQAAAMBhdXpPcnNzszIzMxUSEqLIyEiFhoZq4cKFunjxYnfMBwAAAFx3nY7ktWvXqri4WKtXr9a2bdu0evVqHTp0SKtXr+6G8QAAAIDrr9P7JPLz8/Xqq6/K399fkhQQEKCAgAAlJCRo/vz5XT4gAAAAcL11+pPkhoYGDRw40ObYwIED1dTU1GVDAQAAAPbU6UgeMmSINm3aZHNs06ZNCg4O7rKhAAAAAHvq9HaLuXPn6vHHH9dbb70lf39/HT9+XBUVFXrllVe6Yz4AAADguut0JIeFhSktLU2HDh2Ss7OzHnroIU2dOlUjRozojvkAAACA667TkZyVlaW8vDy9+uqrGjx4sN59911lZmaqoaFBs2bN6o4ZAQAAgOuq03uSN2/erNdee02DBw+WJEVFRenVV1/Vxo0bu3o2AAAAwC46Hclms/my327R2NjYZUMBAAAA9tTpSB46dKhefvllm2MbNmzQHXfc0WVDAQAAAPbU6T3JzzzzjB5//HH95S9/kZ+fn06dOqWWlhatX7++O+YDAAAArrtOR/LQoUO1a9cu7dmzR9XV1Ro4cKBGjx6t/v37d8d8AAAAwHXX6UiWJE9PT8XGxnbxKAAAAIBj6PSeZAAAAKCnI5IBAAAAAyIZAAAAMCCSAQAAAAMiGQAAADAgkgEAAAADIhkAAAAwIJIBAAAAAyIZAAAAMCCSAQAAAAMiGQAAADAgkgEAAAADIhkAAAAwIJIBAAAAAyIZAAAAMCCSAQAAAAMiGQAAADAgkgEAAAADIhkAAAAwIJIBAAAAAyIZAAAAMCCSAQAAAAMiGQAAADAgkgEAAAADh4zk+vp6zZ8/X+Hh4brnnnuUlJSk6upqSdKhQ4c0ZcoUhYSEaMyYMcrNzbU5Ny8vT9HR0Ro+fLji4uJ08OBB61pra6tWrFihUaNGKSQkRImJidbrSlJtba2SkpIUFham8PBwZWRkqKWl5fq8aAAAADgMh4zkX/3qV2psbNTu3bu1Z88e9e7dWwsXLlRDQ4PmzJmj2NhYlZaWKiMjQ8uWLdPhw4clScXFxVq6dKmWL1+u0tJSTZo0SYmJiTp//rwkKTs7W/v27dOWLVtUUFAgV1dXpaenW+87d+5cubu7q6CgQJs3b1ZhYaFycnLs8RYAAADAjhwukj/99FMdOnRIy5cv1y233KJ+/fpp6dKlSklJ0a5du2QymZSQkCBnZ2dFRERo4sSJ2rhxoyQpNzdX48ePV2hoqFxcXDRjxgx5eXlp+/bt1vXZs2dr4MCB6tevn9LS0rR3715VVlbq2LFjKikpUWpqqtzc3OTv76+kpCTrtQEAAHDzcLhIPnz4sAIDA/WXv/xF0dHRioyM1IoVK+Tj46Py8nIFBwfbPD8wMFBHjhyRJFVUVFxx/dy5czp16pTNure3tzw9PVVWVqby8nKZTCb5+vpa1wMCAlRVVaWzZ8924ysGAACAo3G4SG5oaFBZWZk+//xz5eXl6a9//atOnz6tp59+WhaLRW5ubjbPd3V1VWNjoyR947rFYpEkubu7X7JusVgue27H447rAwAA4ObgcJHcp08fSVJaWpr69esnb29vzZ07Vx988IHa29vV1NRk8/ympiZ5eHhI+ipqr7TeEbwd+5ON6+7u7pesdTzuuD4AAABuDg4XyYGBgWpra1Nzc7P1WFtbmyTpzjvvVHl5uc3zKyoqFBQUJEkKCgq64rqnp6d8fX1VUVFhXTtz5ozq6+sVHBysoKAg1dfXq6amxrp+9OhR+fn5qX///l3+OgEAAOC4HC6SR40aJX9/fy1YsEAWi0V1dXVatWqVHn74YU2YMEE1NTXKyclRc3OzioqKlJ+fr8mTJ0uS4uPjlZ+fr6KiIjU3NysnJ0e1tbWKjo6WJMXFxSk7O1uVlZUym83KzMzUyJEjNWjQIA0ePFihoaHKzMyU2WxWZWWl1q5dq/j4eHu+HQAAALADh4tkFxcXvf766+rdu7fGjh2rsWPHys/PT5mZmfLy8tKGDRu0Y8cOhYeHKz09Xenp6br33nslSREREVq0aJEWL16skSNH6m9/+5vWrVsnk8kkSUpOTtaDDz6ohIQEPfjgg7pw4YJWr15tvXdWVpZaWloUFRWlqVOn6v7771dSUpId3gUAAADYk7O9B7gcX19frVq16rJrw4YN06ZNm654bkxMjGJiYi675uLiopSUFKWkpFx23dvbW1lZWZ0fGAAAAD2Kw32SDAAAANgbkQwAAAAYEMkAAACAAZEMAAAAGBDJAAAAgAGRDAAAABgQyQAAAIABkQwAAAAYEMkAAACAAZEMAAAAGBDJAAAAgAGRDAAAABgQyQAAAIABkQwAAAAYEMkAAACAAZEMAAAAGBDJAAAAgAGRDAAAABgQyQAAAIABkQwAAAAYEMkAAACAAZEMAAAAGBDJAAAAgAGRDAAAABgQyQAAAIABkQwAAAAYEMkAAACAAZEMAAAAGBDJAAAAgAGRDAAAABgQyQAAAIABkQwAAAAYEMkAAACAAZEMAAAAGBDJAAAAgAGRDAAAABgQyQAAAIABkQwAAAAYEMkAAACAAZEMAAAAGBDJAAAAgAGRDAAAABgQyQAAAIABkQwAAAAYEMkAAACAAZEMAAAAGBDJAAAAgAGRDAAAABgQyQAAAIABkQwAAAAYEMkAAACAgcNGcmtrq6ZPn65nnnnGeuzQoUOaMmWKQkJCNGbMGOXm5tqck5eXp+joaA0fPlxxcXE6ePCgzfVWrFihUaNGKSQkRImJiaqurrau19bWKikpSWFhYQoPD1dGRoZaWlq6/4UCAADA4ThsJK9Zs0b79++3Pm5oaNCcOXMUGxur0tJSZWRkaNmyZTp8+LAkqbi4WEuXLtXy5ctVWlqqSZMmKTExUefPn5ckZWdna9++fdqyZYsKCgrk6uqq9PR06/Xnzp0rd3d3FRQUaPPmzSosLFROTs51fc0AAABwDA4ZyYWFhdq1a5d+/OMfW4/t2rVLJpNJCQkJcnZ2VkREhCZOnKiNGzdKknJzczV+/HiFhobKxcVFM2bMkJeXl7Zv325dnz17tgYOHKh+/fopLS1Ne/fuVWVlpY4dO6aSkhKlpqbKzc1N/v7+SkpKsl4bAAAANxeHi+Ta2lqlpaXp+eefl5ubm/V4eXm5goODbZ4bGBioI0eOSJIqKiquuH7u3DmdOnXKZt3b21uenp4qKytTeXm5TCaTfH19resBAQGqqqrS2bNnu+NlAgAAwIE5VCS3tbUpNTVVM2fO1B133GGzZrFYbKJZklxdXdXY2HjVdYvFIklyd3e/ZN1isVz23I7HHdcHAADAzcOhIvmll15Snz59NH369EvW3Nzc1NTUZHOsqalJHh4eV13vCN6O/cnGdXd390vWOh53XB8AAAA3D2d7D/B1b775pqqrqxUWFiZJ1uh95513NH/+fO3bt8/m+RUVFQoKCpIkBQUFqby8/JL1Bx54QJ6envL19bXZknHmzBnV19crODhYbW1tqq+vV01Njby9vSVJR48elZ+fn/r379+trxkAAACOx6E+Sd6xY4c++ugj7d+/X/v379eECRM0YcIE7d+/X9HR0aqpqVFOTo6am5tVVFSk/Px8TZ48WZIUHx+v/Px8FRUVqbm5WTk5OaqtrVV0dLQkKS4uTtnZ2aqsrJTZbFZmZqZGjhypQYMGafDgwQoNDVVmZqbMZrMqKyu1du1axcfH2/PtAAAAgJ041CfJ38TLy0sbNmxQRkaGsrKyNGDAAKWnp+vee++VJEVERGjRokVavHixTp8+rcDAQK1bt04mk0mSlJycrJaWFiUkJMhisSg8PFyrV6+2Xj8rK0tLlixRVFSUnJycFBsbq6SkJDu8UgAAANibQ0fy8uXLbR4PGzZMmzZtuuLzY2JiFBMTc9k1FxcXpaSkKCUl5bLr3t7eysrK+u7DAgAAoMdwqO0WAAAAgCMgkgEAAAADIhkAAAAwIJIBAAAAAyIZAAAAMCCSAQAAAAMiGQAAADAgkgEAAAADIhkAAAAwIJIBAAAAAyIZAAAAMCCSAQAAAAMiGQAAADAgkgEAAAADIhkAAAAwIJIBAAAAAyIZAAAAMCCSAQAAAAMiGQAAADAgkgEAAAADIhkAAAAwIJIBAAAAAyIZAAAAMCCSAQAAAAMiGQAAADAgkgEAAAADIhkAAAAwIJIBAAAAAyIZAAAAMCCSAQAAAAMiGQAAADAgkgEAAAADIhkAAAAwIJIBAAAAAyIZAAAAMCCSAQAAAAMiGQAAADAgkgEAAAADIhkAAAAwIJIBAAAAAyIZAAAAMCCSAQAAAAMiGQAAADAgkgEAAAADIhkAAAAwIJIBAAAAAyIZAAAAMCCSAQAAAAMiGQAAADAgkgEAAAADIhkAAAAwcMhIPnLkiGbOnKmRI0fqvvvu0/z581VXVydJOnTokKZMmaKQkBCNGTNGubm5Nufm5eUpOjpaw4cPV1xcnA4ePGhda21t1YoVKzRq1CiFhIQoMTFR1dXV1vXa2lolJSUpLCxM4eHhysjIUEtLy/V50QAAAHAYDhfJTU1NmjVrlkJCQvThhx9q27Ztqq+v14IFC9TQ0KA5c+YoNjZWpaWlysjI0LJly3T48GFJUnFxsZYuXarly5ertLRUkyZNUmJios6fPy9Jys7O1r59+7RlyxYVFBTI1dVV6enp1nvPnTtX7u7uKigo0ObNm1VYWKicnBx7vA0AAACwI4eL5KqqKt1xxx1KTk5Wnz595OXlpWnTpqm0tFS7du2SyWRSQkKCnJ2dFRERoYkTJ2rjxo2SpNzcXI0fP16hoaFycXHRjBkz5OXlpe3bt1vXZ8+erYEDB6pfv35KS0vT3r17VVlZqWPHjqmkpESpqalyc3OTv7+/kpKSrNcGAADAzcPhIvkHP/iB1q9fr969e1uP7dy5U0OHDlV5ebmCg4Ntnh8YGKgjR45IkioqKq64fu7cOZ06dcpm3dvbW56eniorK1N5eblMJpN8fX2t6wEBAaqqqtLZs2e746UCAADAQTlcJH9de3u7Vq1apT179igtLU0Wi0Vubm42z3F1dVVjY6MkfeO6xWKRJLm7u1+ybrFYLntux+OO6wMAAODm4GzvAa7EbDbr2Wef1WeffaY33nhDQ4YMkZubm86dO2fzvKamJnl4eEj6KmqbmpouWffy8rIGb8f+ZOP57e3tl6x1PO64PgAAAG4ODvlJ8vHjxzV58mSZzWZt3rxZQ4YMkSQFBwervLzc5rkVFRUKCgqSJAUFBV1x3dPTU76+vqqoqLCunTlzRvX19QoODlZQUJDq6+tVU1NjXT969Kj8/PzUv3//7nqpAAAAcEAOF8kNDQ36xS9+oREjRuiVV17RgAEDrGvR0dGqqalRTk6OmpubVVRUpPz8fE2ePFmSFB8fr/z8fBUVFam5uVk5OTmqra1VdHS0JCkuLk7Z2dmqrKyU2WxWZmamRo4cqUGDBmnw4MEKDQ1VZmamzGazKisrtXbtWsXHx9vlfQAAAID9ONx2i61bt6qqqkpvv/22duzYYbN28OBBbdiwQRkZGcrKytKAAQOUnp6ue++9V5IUERGhRYsWafHixTp9+rQCAwO1bt06mUwmSVJycrJaWlqUkJAgi8Wi8PBwrV692nr9rKwsLVmyRFFRUXJyclJsbKySkpKu10sHAACAg3C4SJ45c6Zmzpx5xfVhw4Zp06ZNV1yPiYlRTEzMZddcXFyUkpKilJSUy657e3srKyurcwMDAACgx3G47RYAAACAvRHJAAAAgAGRDAAAABgQyQAAAIABkQwAAAAYEMkAAACAAZEMAAAAGBDJAAAAgAGRDAAAABgQyQAAAIABkQwAAAAYEMkAAACAAZEMAAAAGBDJAAAAgAGRDAAAABgQyQAAAIABkQwAAAAYEMkAAACAAZEMAAAAGBDJAAAAgAGRDAAAABgQyQAAAICBs70HAADYaq7/Uq2NFnuPYdXu0s/eIwDAdUckA4CDaW206LPUOfYew8rnP96w9wgAcN2x3QIAAAAwIJIBAAAAAyIZAAAAMCCSAQAAAAMiGQAAADAgkgEAAAADIhkAAAAwIJIBAAAAAyIZAAAAMCCSAQAAAAN+LbUdNNd/qdZGi73HkCS1u/Sz9wgAcN3x9zCAqyGS7aC10aLPUufYewxJks9/vGHvEQDguuPvYQBXw3YLAAAAwIBIBgAAAAyIZAAAAMCASAYAAAAMiGQAAADAgEgGAAAADIhkAAAAwIBIBgAAAAz4ZSIAOo3fVgYA6OmIZACdxm8rAwB0MPftpzO15+w9hpVHXxcN6Od6zdchkgEAAPCdNba0adaGd+09htUrc37cJZHMnmQAAADAgEgGAAAADIhkAAAAwIBIBgAAAAz4wT30OI709WQSX1EGAMCNiEg2qK2t1cKFC1VSUqLevXtr0qRJevrpp+XszFt1o3CkryeT+IoyAABuRGy3MJg7d67c3d1VUFCgzZs3q7CwUDk5OfYeCwAAANcRH49+zbFjx1RSUqK9e/fKzc1N/v7+SkpK0sqVKzVr1ix7jwcAwA2BbW/oCYjkrykvL5fJZJKvr6/1WEBAgKqqqnT27Fndcsst33j+hQsXJElHjx79xuddPHNa/7RcuPaBu0B9WZku1J609xiSpPKyIzrr6X7N13Gk91fiPe5ujvT+Sl3zHjvS+ys51nvMn+Hu11V/ho+uzuiiia6d17//3mHeY/4Md7+rvccdndbRbVfSq729vb1LJ7uBvfnmm1q1apXef/9967Hjx48rOjpaH3zwgfz8/L7x/LfeekupqandPCUAAACu1cqVKzVp0qQrrvNJ8te4u7vr/PnzNsc6Hnt4eFz1/MjISK1cuVK33367+vbt2y0zAgAA4Lu7cOGCTpw4ocjIyG98HpH8NUFBQaqvr1dNTY28vb0lffWRvJ+fn/r373/V8wcMGPCN/0YCAAAA+xsxYsRVn8O3W3zN4MGDFRoaqszMTJnNZlVWVmrt2rWKj4+392gAAAC4jtiTbFBTU6MlS5aouLhYTk5Oio2NVUpKinr37m3v0QAAAHCdEMkAAACAAdstAAAAAAMiGQAAADAgkgEAAAADIhkAAAAwIJJvcnV1dYqOjlZxcbG9R+lRjhw5opkzZ2rkyJG67777NH/+fNXV1dl7rB6lsLBQU6ZM0YgRI3Tfffdp6dKlampqsvdYPU5ra6umT5+uZ555xt6j9Djbt2/XXXfdpZCQEOs//NbWrlVfX6/58+crPDxc99xzj5KSklRdXW3vsXqEt956y+bPbkhIiO6++27dfffd9h6tyxDJN7EDBw5o2rRpOn78uL1H6VGampo0a9YshYSE6MMPP9S2bdtUX1+vBQsW2Hu0HqOurk5PPPGEfvazn2n//v3Ky8tTSUmJXn75ZXuP1uOsWbNG+/fvt/cYPdInn3yimJgYHTx40PrPypUr7T1Wj/KrX/1KjY2N2r17t/bs2aPevXtr4cKF9h6rR5g0aZLNn90dO3bIZDIpIyPD3qN1GX7j3k0qLy9PWVlZSk1N1bx58+w9To9SVVWlO+64Q8nJyerdu7f69OmjadOmaf78+fYerccYMGCA/v73v6tfv35qb29XfX29Lly4oAEDBth7tB6lsLBQu3bt0o9//GN7j9IjffLJJ/rJT35i7zF6rE8//VSHDh2y/l0hSUuXLtWZM2fsPFnP097ertTUVI0ePVoxMTH2HqfL8EnyTSoyMlK7d+/WuHHj7D1Kj/ODH/xA69evt/kFNDt37tTQoUPtOFXP0/E/eg8++KAmTpwoHx8fxcXF2XmqnqO2tlZpaWl6/vnn5ebmZu9xepy2tjZ99tlnev/99/XQQw/pgQce0MKFC9XQ0GDv0XqMw4cPKzAwUH/5y18UHR2tyMhIrVixQj4+PvYercd58803VVFR0eO2ZRHJNykfHx85O/MfErpbe3u7Vq1apT179igtLc3e4/RIu3bt0t69e+Xk5KSnnnrK3uP0CG1tbUpNTdXMmTN1xx132HucHqmurk533XWXxo4dq+3bt2vTpk36/PPP2ZPchRoaGlRWVqbPP/9ceXl5+utf/6rTp0/r6aeftvdoPUpbW5uys7P1b//2b9YPL3oKKgnoJmazWc8++6w+++wzvfHGGxoyZIi9R+qRXF1d5erqqtTUVE2ZMkUNDQ3y9PS091g3tJdeekl9+vTR9OnT7T1Kj+Xt7a2NGzdaH7u5uSk1NVVTp06V2WzucbFhD3369JEkpaWlqW/fvurXr5/mzp2rqVOnymKxyMPDw84T9gzFxcWqrq5WfHy8vUfpcnySDHSD48ePa/LkyTKbzdq8eTOB3MU++ugjPfLII7p48aL12MWLF+Xi4sLWgC7w5ptvqqSkRGFhYQoLC9O2bdu0bds2hYWF2Xu0HuPIkSN67rnn1N7ebj128eJFOTk5WeMO1yYwMFBtbW1qbm62Hmtra5Mkm/cd12bnzp2Kjo6Wu7u7vUfpckQy0MUaGhr0i1/8QiNGjNArr7zCD5N1gyFDhqipqUnPP/+8Ll68qJMnT2rFihWKj48nMLrAjh079NFHH2n//v3av3+/JkyYoAkTJvAtF13IZDJp48aNWr9+vVpaWlRVVaWVK1fqpz/9KX+Gu8ioUaPk7++vBQsWyGKxqK6uTqtWrdLDDz/MJ/Vd6MCBA7rnnnvsPUa3IJKBLrZ161ZVVVXp7bffVmhoqM13SKJreHh4aP369SovL9d9992n6dOna9SoUXzNHm4Yfn5+eumll/Tuu+9q5MiRmjx5soYNG6bf/va39h6tx3BxcdHrr7+u3r17a+zYsRo7dqz8/PyUmZlp79F6lBMnTujWW2+19xjdolc7/80BAAAAsMEnyQAAAIABkQwAAAAYEMkAAACAAZEMAAAAGBDJAAAAgAGRDAAAABgQyQAAAIABkQwADmTMmDEaNmyY9RfQDB8+XDExMcrNze2yexQWFmrWrFm65557FBISovHjx2vNmjVqamqyPqe9vV2/+c1vNHz4cI0ZM0Z33nmn/v73v9tcZ8aMGRoyZIiOHj1qc3z06NF64403rmnGEydOaMiQITpx4sQ1XQcAvisiGQAczO9+9zsdPHhQBw8eVElJiZKTk7V8+XK9/PLL13zt//7v/1ZSUpLuu+8+7dy5UwcOHNCKFStUWFioadOmyWKxSJKqq6u1bds2bdy4Ue+9955CQkJUVFRkvc7Zs2d14MAB/ehHP9K7775rPf6Pf/xDX3zxhR566KFrnhUA7IlIBgAH1qdPH/34xz/W008/rTVr1shsNuujjz7Sv/7rvyoyMlLDhg1TXFycPv74Y0nSL3/5Sy1cuNDmGk888YReeOEFnTlzRsuWLdPixYs1c+ZMDRgwQE5OTrr77ru1fv16WSwWrV27Vv/zP/+jsWPHSpISEhKUlZWl0aNH20Tynj17dOeddyo2NlbvvPOO9XhhYaGCg4P1/e9/X+3t7Xrttdc0duxYhYWF6bHHHtOnn35qfa7ZbNaSJUv04IMPKiIiQvPmzVNNTc1l34c1a9bo/vvvV0VFRVe9tQDwjYhkALgBjB49WhcuXNCBAweUmJiosWPHau/evSouLtagQYP0hz/8QZI0efJk7dixQxcvXpQk1dTUaN++fYqLi1NBQYHa29v1k5/85JLru7m5aeLEidqxY4fuuusubdu2TZK0bds2PfXUU3rwwQf16aefymw2S5LeffddRUVFKSoqSp988omqq6slSfv27dOYMWMkSX/605/06quv6oUXXlBhYaHi4uI0c+ZMawgvWLBAx44d09atW/XOO++oX79+evLJJ9Xe3m4z2wsvvKC8vDz96U9/UmBgYDe8uwBwKSIZAG4AXl5ekqSGhgb9+c9/1mOPPaaLFy/q5MmTMplMOn36tCTp4YcflpOTk9577z1JUn5+vkJCQuTv76/q6mp5enqqT58+l73Hrbfeao1doyFDhsjX11elpaW6ePGiCgoKFBUVJV9fX915551677331NraqpKSEmskb9y4UU888YTuuOMOubi4KD4+XgEBAXrrrbdUW1urnTt3Ki0tTd/73vfk4eGhBQsW6JNPPtFnn31mve8LL7yg9evX64033pC/v3+XvZ8AcDXO9h4AAHB1dXV1kqTvfe97Ki4u1uzZs9XY2KjAwEA5OztbP33t06ePJkyYoDfffFOPPPKI8vLy9Pjjj0uSfHx8VFtbqwsXLqhv376X3OPEiRPy8fG54gwPPPCAdcuFj4+P9VPdMWPGaO/evRoyZIj69u2rH/7wh5KkkydPasWKFXruuees12hpadHdd9+tkydPSpKmTp1qc4/evXvrxIkTMplMkqTy8nKZTCbl5+drzpw5nX7fAOC7IpIB4Abw3nvvyd3dXS4uLlq6dKk2bdqku+++W5K0YcMG/fOf/7Q+d/LkyZo6daoOHjyoEydOWPcXP/TQQ3JxcdHWrVv1s5/9zOb6FotF27dv1yOPPHLFGUaPHm39FoyoqCjr8aioKL366qu66667NHr0aPXq1UuS5Ofnp6eeekrjx4+3Pvf48eMymUw6f/68JOntt9+2CfOKigr5+/vrzJkzkqRVq1bp888/t275GDJkyHd6/wCgs9huAQAO7OLFi9q+fbv+4z/+Q/PmzdPFixfl5OQkV1dXSdLHH3+s1157zboHWZLuuusuBQYGasmSJRo3bpzc3NwkSQMGDNBvf/tb/eEPf1BOTo7q6urU3Nysw4cPa9asWfLw8FBycvIVZ4mIiNA///lPffDBBzaRfOedd+qWW27Rli1bbL7VYurUqcrOzrZ+RVxBQYHGjx+v0tJS+fr6avTo0crIyNCXX36p5uZmZWdnKz4+XmfPnrVew8XFRQ899JDGjRun+fPn27xOAOhOvdqNPyEBALCbMWPG6MyZM3J2/uo/9PXt21c/+MEP9POf/1zjxo1Te3u7VqxYoby8PLW1ten222/XhAkT9Pzzz2vv3r3y9vaWJL322mvKyMjQpk2bFBISYnOPkpISbdiwQR9//LEuXLiggQMH6pFHHtGsWbPk7u4u6autF1FRUXr33Xd1++23W8+dPXu2Dh8+rL///e/q3bu39fjSpUuVm5ur4uJia5S3trbq1VdfVW5urqqrq+Xr66tf/vKXmjJliqSv9lc///zz+uCDD2Q2mxUUFKSUlBSFhYVdcv+zZ89q/Pjxio2N1W9+85vu+38AAPw/RDIA9EDvvvuunnvuOb399tv2HgUAbkjsSQaAHuTLL7/UqVOnlJ2dfcm+YwDAt8eeZADoQT799FM9+uij8vHx0aOPPmrvcQDghsV2CwAAAMCAT5IBAAAAAyIZAAAAMCCSAQAAAAMiGQAAADAgkgEAAAADIhkAAAAwIJIBAAAAAyIZAAAAMCCSAQAAAIP/C88H1MEbWSI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6" descr="data:image/png;base64,iVBORw0KGgoAAAANSUhEUgAAAskAAAIJCAYAAABX3aBZAAAAOXRFWHRTb2Z0d2FyZQBNYXRwbG90bGliIHZlcnNpb24zLjcuMCwgaHR0cHM6Ly9tYXRwbG90bGliLm9yZy88F64QAAAACXBIWXMAAA9hAAAPYQGoP6dpAAA+i0lEQVR4nO3dfVjUdb7/8ZcIyo3G4EJgG/48y42VuStCEkZlEmvrHSyitrGe1VbtAG2rZ8FKcHV1QV3raBxXKs04lXvcRWUL17ypLMnlTjOtzpEL3E1RUgQCnUGUu98f/Zhf81UzEpwRn4/r6rrOfD/z/X7fM8fLfTZ9GHq1t7e3CwAAAICVk70HAAAAABwNkQwAAAAYEMkAAACAAZEMAAAAGBDJAAAAgAGRDAAAABgQyQAAAIABkQwAAAAYONt7gJ6krq5OH374oW6//Xb17dvX3uMAAADA4MKFCzpx4oQiIyM1YMCAKz6PSO5CH374oVJTU+09BgAAAK5i5cqVmjRp0hXXieQudPvtt0v66k0PCAiw8zQAAAAwOnr0qFJTU63ddiVEchfq2GIREBCgoUOH2nkaAAAAXMnVtsbyg3sAAACAAZEMAAAAGBDJAAAAgAGRDAAAABjwg3sAAAA3mbNnz6qhocHeY3QbT09P3XLLLdd0DSIZAADgJlJdXa1evXrp9ttvV69evew9Tpdrb29XTU2Nqqurdeutt37n67DdAgAA4CZy4cIF+fj49MhAlqRevXrJx8dHFy5cuKbrEMkAAACAAZEMAAAAGBDJAAAAgAE/uAcAAIBv5bPPPtNLL72kkpISXbhwQd7e3nr44Yf1xBNPyGQy2Xu8LsUnyQAAALiqPXv26LHHHtO//Mu/6M0339RHH32kF198UZWVlYqNjdXp06ftPWKXIpIBAADwjS5evKj09HQ98cQTmjdvnnx9fdWrVy8FBAQoKytLfn5+WrZsmbZu3aqpU6fqt7/9rUaMGKHIyEitXbtW7e3t1uu88MILioqK0siRIzV79mwdO3bMep8hQ4bo9ddf19ixYxUSEqJHH31UZWVldnnNRDIAAAC+0cGDB1VTU6PY2NhL1pycnBQfH6933nlHra2tOnTokNzc3FRYWKjs7Gz913/9lzZv3ixJWrVqld5//33l5OSooKBAP/rRj/T444/bfF3b3/72N73xxhvau3ev3Nzc9Ic//OF6vUzb12WXuwIAAOCGUV1dLUny9va+7Pqtt96q5uZmffnllzKZTEpJSVHfvn01bNgwTZs2TW+99Zba29u1adMm/fu//7v8/f3Vt29fJScnq7m5We+//771WtOnT5ePj4/69++vn/zkJ/r888+vwyu8FD+4BwAAgG/k4+MjSaqqqtLgwYMvWT9x4oRcXFzk5eWl73//+3JxcbGuDRw4UDt37lRdXZ0aGxv161//Wk5O//9z2ubmZp08edL6+Osh7uzsbN2qcb0RyQAAAPhGoaGh8vHx0ebNm5WSkmKz1traqq1bt2rMmDHq3bu3qqur1d7ebv2NfidOnNBtt90mLy8v9e3bVxs2bNDw4cOt5//jH/+Qr6/v9Xw53wrbLQAAAPCNXFxctGzZMr3xxhtatWqVTp8+rba2NlVUVOjJJ5/UqVOn9Oyzz0qSzpw5o5dfflnNzc06fPiwcnNzNWXKFOve5eeff16nTp1SW1ub8vLyNGHCBJsf3nMUfJIMAACAq7r//vu1adMmvfTSS5o8ebLMZrO8vb0VFRWljIwMDRgwQNJXWzNOnDihyMhIeXh46Ne//rXGjRsnSXr66af1n//5n3rsscdUX18vf39/ZWVl6a677rLnS7ssIhnoZnXmJlkuNNt7DEmSR18XDejnau8xAOC64u/hrnPHHXdo1apV3/icPn36aOnSpVq6dOkla3379lVKSsolWzY6GL/uLS4uTnFxcd994GtAJAPdzHKhWb98eZe9x5AkvTLnxzf0X84A8F3w9zC+C/YkAwAAAAZEMgAAALpEXFyc3nvvPXuP0SWIZAAAAMCASAYAAAAM+ME9ADc0R/qpdenG/8l1AMBXiGQANzRH+ql1iZ9cB4Cewq7bLerq6hQdHa3i4uJL1qqrqzVq1Cht3brV5nheXp6io6M1fPhwxcXF6eDBg9a11tZWrVixQqNGjVJISIgSExNVXV1tXa+trVVSUpLCwsIUHh6ujIwMtbS0WNcPHTqkKVOmKCQkRGPGjFFubm43vGoAAAA4Ort9knzgwAE988wzOn78+CVrbW1tSklJ0ZdffmlzvLi4WEuXLtW6dev0wx/+UBs3blRiYqL27NkjNzc3ZWdna9++fdqyZYv69++vhQsXKj09XS+//LIkae7cufL19VVBQYFqamqUmJionJwczZo1Sw0NDZozZ46eeuopTZs2TaWlpUpOTtaQIUP0wx/+8Lq8JwAAAN9Gc/2Xam20fKdz2y5cUNvFi5ccb7GcU2tjY+cv2EvqpV6dOqW3u4dcTF6dv9d1ZJdIzsvLU1ZWllJTUzVv3rxL1v/4xz/Kz89PAwcOtDmem5ur8ePHKzQ0VJI0Y8YM/fnPf9b27ds1efJk5ebmKiUlxXpeWlqaIiMjVVlZqba2NpWUlGjv3r1yc3OTv7+/kpKStHLlSs2aNUu7du2SyWRSQkKCJCkiIkITJ07Uxo0biWQAAOBQWhst+ix1znc61/Xn/6bzTu2XHO/Vu7f+d8GT1zratzJ05cudjuTa2lotXLhQJSUl6t27tyZNmqSnn35azs7dk7N22W4RGRmp3bt3W3+P99cVFRXpb3/7mxYtWnTJWkVFhYKDg22OBQYG6siRIzp37pxOnTpls+7t7S1PT0+VlZWpvLxcJpNJvr6+1vWAgABVVVXp7NmzKi8vv+K1AQAAYF9z586Vu7u7CgoKtHnzZhUWFionJ6fb7meXSPbx8bls9dfW1mrBggV67rnn5OHhccm6xWKRm5ubzTFXV1c1NjbKYvnqPzm4u7tfsm6xWC57bsfjjvOvdG0AAADYz7Fjx1RSUqLU1FSbHQEbN27stns6zPckt7e3a/78+Zo+fbruvvvuyz7Hzc1NTU1NNseamprk4eFhDdzz589fdt3d3f2StY7HHedf6doAAACwn6vtCOgODhPJX3zxhUpKSvTHP/5RYWFhCgsLU1VVlX73u9/piSeekCQFBQWpvLzc5ryKigoFBQXJ09NTvr6+qqiosK6dOXNG9fX1Cg4OVlBQkOrr61VTU2NdP3r0qPz8/NS/f38FBwdf8doAAACwn6vtCOgODhPJt912mz755BPt37/f+s9tt92mRYsW6aWXXpIkxcfHKz8/X0VFRWpublZOTo5qa2sVHR0t6avfF56dna3KykqZzWZlZmZq5MiRGjRokAYPHqzQ0FBlZmbKbDarsrJSa9euVXx8vCQpOjpaNTU1ysnJUXNzs4qKipSfn6/Jkyfb7T0BAACArrojoDvcUL9MJCIiQosWLdLixYt1+vRpBQYGat26dTKZTJKk5ORktbS0KCEhQRaLReHh4Vq9erX1/KysLC1ZskRRUVFycnJSbGyskpKSJEleXl7asGGDMjIylJWVpQEDBig9PV333nuvHV4pAOBmwW+NBK7u6zsCvL29JdnuCOgOdo/ksrKyK6699957lxyLiYlRTEzMZZ/v4uKilJQUpaSkXHbd29tbWVlZV7zfsGHDtGnTpqtMDABA1+G3RgJX9/UdAUuWLNGXX35psyOgOzjMdgsAAADgSrKystTS0qKoqChNnTpV999/v3VHQHew+yfJAAAAsD+nPn11Z+aaTp/Xy9lFvXp1/jfuddbVdgR0NSL5JudIe+HYBwcAgP20nv9u3xLhOvB2OfXp08XT2B+RfJNzpL1w7IMDAACOgj3JAAAAgAGRDAAAABgQyQAAAIABkQwAAAAYEMkAAACAAZEMAAAAGPAVcACAb8T3qQO4GRHJAIBvxPepAzeH8/2/J0tre6fPczrbJPW60KlzboR/4SWSAQAAIEtru2a/+v51ude1/AtvXV2dpk2bpt///vcKDw/v4sn+P/YkAwAA4IZw4MABTZs2TcePH+/2exHJAAAAcHh5eXlKSUnRvHnzrsv9iGQAAAA4vMjISO3evVvjxo27LvdjTzIAAAAcno+Pz3W9H58kAwAAAAZEMgAAAGBAJAMAAAAGRDIAAABgwA/uAQAAQB69e2ndzNGdPs/J2UXq1atz9+rr0un7fF1ZWdk1nf9tEMkAAACQ27lauX2X827/P3Lq06fL57E3tlsAAAAABkQyAAAAYEAkAwAAAAZEMgAAwM2kvd3eE9wQiGQAAICbSGvTebX28FBubW295msQyQAAADeR5j3bdfL4sR4byq2trTp58qR8fHyu6Tp8BRwAAMDNpK5GjVtf1+ejf6Lebu6d/o5jo35tveTUt28XDdc1br31Vrm6ul7TNYhkAACAm01djZq3vq7mLrhUwMqX5Xrb7V1wJcfCdgsAAADAgEgGAAAADIhkAAAAwIBIBgAAAAyIZAAAAMCASAYAAAAMiGQAAADAgEgGAAAADIhkAAAAwIBIBgAAAAyIZAAAAMCASAYAAAAMiGQAAADAgEgGAAAADIhkAAAAwIBIBgAAAAyIZAAAAMCASAYAAAAMiGQAAADAgEgGAAAADOwayXV1dYqOjlZxcbH12M6dOxUTE6MRI0ZozJgxWrNmjdra2qzreXl5io6O1vDhwxUXF6eDBw9a11pbW7VixQqNGjVKISEhSkxMVHV1tXW9trZWSUlJCgsLU3h4uDIyMtTS0mJdP3TokKZMmaKQkBCNGTNGubm53fwOAAAAwBHZLZIPHDigadOm6fjx49Zjn376qebPn6+5c+dq//79WrdunbZu3aqcnBxJUnFxsZYuXarly5ertLRUkyZNUmJios6fPy9Jys7O1r59+7RlyxYVFBTI1dVV6enp1uvPnTtX7u7uKigo0ObNm1VYWGi9dkNDg+bMmaPY2FiVlpYqIyNDy5Yt0+HDh6/bewIAAADHYJdIzsvLU0pKiubNm2dz/OTJk3r00Uf10EMPycnJSQEBAYqOjlZpaakkKTc3V+PHj1doaKhcXFw0Y8YMeXl5afv27db12bNna+DAgerXr5/S0tK0d+9eVVZW6tixYyopKVFqaqrc3Nzk7++vpKQkbdy4UZK0a9cumUwmJSQkyNnZWREREZo4caJ1HQAAADcPu0RyZGSkdu/erXHjxtkcHzt2rJ599lnr46amJr3//vsaOnSoJKmiokLBwcE25wQGBurIkSM6d+6cTp06ZbPu7e0tT09PlZWVqby8XCaTSb6+vtb1gIAAVVVV6ezZsyovL7/itQEAAHBzcbbHTX18fK76HLPZrF//+tdydXXVjBkzJEkWi0Vubm42z3N1dVVjY6MsFoskyd3d/ZL1jjXjuR2PO86/0rUBAABwc3HIb7f4xz/+oUcffVQtLS167bXX1K9fP0lfRW1TU5PNc5uamuTh4WEN3I79ycZ1d3f3S9Y6Hnecf6VrAwAA4ObicJH8wQcfaMqUKbr//vv1yiuvyNPT07oWFBSk8vJym+dXVFQoKChInp6e8vX1VUVFhXXtzJkzqq+vV3BwsIKCglRfX6+amhrr+tGjR+Xn56f+/fsrODj4itcGAADAzcWhIvnjjz9WcnKynn32WT399NNydrbdDRIfH6/8/HwVFRWpublZOTk5qq2tVXR0tCQpLi5O2dnZqqyslNlsVmZmpkaOHKlBgwZp8ODBCg0NVWZmpsxmsyorK7V27VrFx8dLkqKjo1VTU6OcnBw1NzerqKhI+fn5mjx58nV/HwAAAGBfdtmTfCUvvviiWlpalJGRoYyMDOvx0NBQrV+/XhEREVq0aJEWL16s06dPKzAwUOvWrZPJZJIkJScnq6WlRQkJCbJYLAoPD9fq1aut18nKytKSJUsUFRUlJycnxcbGKikpSZLk5eWlDRs2KCMjQ1lZWRowYIDS09N17733Xs+3AAAAAA7A7pFcVlZm/b9ffPHFqz4/JiZGMTExl11zcXFRSkqKUlJSLrvu7e2trKysK1572LBh2rRp01VnAAAAQM/mUNstAAAAAEdAJAMAAAAGRDIAAABgQCQDAAAABkQyAAAAYEAkAwAAAAZEMgAAAGBAJAMAAAAGRDIAAABgQCQDAAAABkQyAAAAYEAkAwAAAAZEMgAAAGBAJAMAAAAGRDIAAABgQCQDAAAABkQyAAAAYEAkAwAAAAZEMgAAAGBAJAMAAAAGRDIAAABgQCQDAAAABkQyAAAAYEAkAwAAAAZEMgAAAGBAJAMAAAAGRDIAAABgQCQDAAAABkQyAAAAYEAkAwAAAAZEMgAAAGBAJAMAAAAGRDIAAABgQCQDAAAABkQyAAAAYEAkAwAAAAZEMgAAAGBAJAMAAAAGRDIAAABgQCQDAAAABkQyAAAAYEAkAwAAAAZEMgAAAGBAJAMAAAAGRDIAAABgQCQDAAAABkQyAAAAYEAkAwAAAAZEMgAAAGBAJAMAAAAGRDIAAABgYNdIrqurU3R0tIqLi63HDh06pClTpigkJERjxoxRbm6uzTl5eXmKjo7W8OHDFRcXp4MHD1rXWltbtWLFCo0aNUohISFKTExUdXW1db22tlZJSUkKCwtTeHi4MjIy1NLS8q3vDQAAgJuD3SL5wIEDmjZtmo4fP2491tDQoDlz5ig2NlalpaXKyMjQsmXLdPjwYUlScXGxli5dquXLl6u0tFSTJk1SYmKizp8/L0nKzs7Wvn37tGXLFhUUFMjV1VXp6enW68+dO1fu7u4qKCjQ5s2bVVhYqJycnG91bwAAANw87BLJeXl5SklJ0bx582yO79q1SyaTSQkJCXJ2dlZERIQmTpyojRs3SpJyc3M1fvx4hYaGysXFRTNmzJCXl5e2b99uXZ89e7YGDhyofv36KS0tTXv37lVlZaWOHTumkpISpaamys3NTf7+/kpKSrJe+2r3BgAAwM3DLpEcGRmp3bt3a9y4cTbHy8vLFRwcbHMsMDBQR44ckSRVVFRccf3cuXM6deqUzbq3t7c8PT1VVlam8vJymUwm+fr6WtcDAgJUVVWls2fPXvXeAAAAuHk42+OmPj4+lz1usVjk5uZmc8zV1VWNjY1XXbdYLJIkd3f3S9Y71ozndjzuOP+b7g0AAICbh0N9u4Wbm5uamppsjjU1NcnDw+Oq6x2B27E/2bju7u5+yVrH447zv+neAAAAuHk4VCQHBwervLzc5lhFRYWCgoIkSUFBQVdc9/T0lK+vryoqKqxrZ86cUX19vYKDgxUUFKT6+nrV1NRY148ePSo/Pz/179//qvcGAADAzcOhIjk6Olo1NTXKyclRc3OzioqKlJ+fr8mTJ0uS4uPjlZ+fr6KiIjU3NysnJ0e1tbWKjo6WJMXFxSk7O1uVlZUym83KzMzUyJEjNWjQIA0ePFihoaHKzMyU2WxWZWWl1q5dq/j4+G91bwAAANw87LIn+Uq8vLy0YcMGZWRkKCsrSwMGDFB6erruvfdeSVJERIQWLVqkxYsX6/Tp0woMDNS6detkMpkkScnJyWppaVFCQoIsFovCw8O1evVq6/WzsrK0ZMkSRUVFycnJSbGxsUpKSvpW9wYAAMDNw+6RXFZWZvN42LBh2rRp0xWfHxMTo5iYmMuuubi4KCUlRSkpKZdd9/b2VlZW1hWvfbV7AwAA4ObgUNstAAAAAEdAJAMAAAAGRDIAAABgQCQDAAAABkQyAAAAYEAkAwAAAAZEMgAAAGBAJAMAAAAGRDIAAABgQCQDAAAABkQyAAAAYEAkAwAAAAZEMgAAAGBAJAMAAAAGRDIAAABgQCQDAAAABkQyAAAAYEAkAwAAAAZEMgAAAGBAJAMAAAAGRDIAAABgQCQDAAAABkQyAAAAYEAkAwAAAAZEMgAAAGBAJAMAAAAGRDIAAABgQCQDAAAABkQyAAAAYEAkAwAAAAZEMgAAAGBAJAMAAAAGRDIAAABgQCQDAAAABkQyAAAAYEAkAwAAAAZEMgAAAGBAJAMAAAAGRDIAAABgQCQDAAAABkQyAAAAYEAkAwAAAAZEMgAAAGBAJAMAAAAGRDIAAABgQCQDAAAABkQyAAAAYEAkAwAAAAZEMgAAAGBAJAMAAAAGRDIAAABg4JCR/NlnnykhIUFhYWGKjIzU73//e128eFGSdOjQIU2ZMkUhISEaM2aMcnNzbc7Ny8tTdHS0hg8frri4OB08eNC61traqhUrVmjUqFEKCQlRYmKiqqurreu1tbVKSkpSWFiYwsPDlZGRoZaWluvzogEAAOAwHC6S29ra9MQTT2js2LEqKSnR5s2b9eGHH2rdunVqaGjQnDlzFBsbq9LSUmVkZGjZsmU6fPiwJKm4uFhLly7V8uXLVVpaqkmTJikxMVHnz5+XJGVnZ2vfvn3asmWLCgoK5OrqqvT0dOu9586dK3d3dxUUFGjz5s0qLCxUTk6OPd4GAAAA2JHDRXJDQ4POnDmjtrY2tbe3S5KcnJzk5uamXbt2yWQyKSEhQc7OzoqIiNDEiRO1ceNGSVJubq7Gjx+v0NBQubi4aMaMGfLy8tL27dut67Nnz9bAgQPVr18/paWlae/evaqsrNSxY8dUUlKi1NRUubm5yd/fX0lJSdZrAwAA4ObR6UhOTEy87PGf//zn1zyMJHl5eWnGjBlasWKFhg0bpgcffFCDBw/WjBkzVF5eruDgYJvnBwYG6siRI5KkioqKK66fO3dOp06dsln39vaWp6enysrKVF5eLpPJJF9fX+t6QECAqqqqdPbs2S55bQAAALgxOH+bJ504cUJ//etfJUkffvih1qxZY7NuNptVVlbWJQO1tbXJ1dVVCxcuVHx8vI4dO6Ynn3xSWVlZslgscnNzs3m+q6urGhsbJekb1y0WiyTJ3d39kvWONeO5HY8bGxt1yy23dMnrAwAAgOP7VpF82223qby8XHV1dWptbVVxcbHNet++fbVo0aIuGWj37t3auXOnduzYIUkKCgpScnKyMjIyNHHiRJ07d87m+U1NTfLw8JD0VdQ2NTVdsu7l5WUN3o79ycbz29vbL1nreNxxfQAAANwcvlUkOzk56YUXXpAkpaen6/e//323DfTFF19Yv8mig7Ozs1xcXBQcHKx9+/bZrFVUVCgoKEjSV0FdXl5+yfoDDzwgT09P+fr62mzJOHPmjOrr6xUcHKy2tjbV19erpqZG3t7ekqSjR4/Kz89P/fv3766XCwAAAAfU6T3JHV/HdurUKVVVVdn80xUiIyN15swZvfjii2ptbVVlZaWys7M1ceJERUdHq6amRjk5OWpublZRUZHy8/M1efJkSVJ8fLzy8/NVVFSk5uZm5eTkqLa2VtHR0ZKkuLg4ZWdnq7KyUmazWZmZmRo5cqQGDRqkwYMHKzQ0VJmZmTKbzaqsrNTatWsVHx/fJa8LAAAAN45v9Uny1+3YsUMLFy6U2Wy2Hmtvb1evXr30v//7v9c8UGBgoF566SWtXr1a69evV//+/TVp0iQlJyerT58+2rBhgzIyMpSVlaUBAwYoPT1d9957ryQpIiJCixYt0uLFi3X69GkFBgZq3bp1MplMkqTk5GS1tLQoISFBFotF4eHhWr16tfXeWVlZWrJkiaKiouTk5KTY2FglJSVd82sCAADAjaXTkZyVlaWEhAT99Kc/lbNzp0//VkaNGqVRo0Zddm3YsGHatGnTFc+NiYlRTEzMZddcXFyUkpKilJSUy657e3srKyur8wMDAACgR+l05X7xxRd68sknuy2QAQAAAHvr9J7koUOHqqKiojtmAQAAABxCpz8OHjFihGbMmKFHHnnE+i0QHZ588skuGwwAAACwl05H8sGDBxUUFKSjR4/q6NGj1uO9evXq0sEAAAAAe+l0JL/++uvdMQcAAADgMDodyR2/nvpyYmNjr2EUAAAAwDF8p6+A+7qGhgadP39eoaGhRDIAAAB6hE5H8nvvvWfzuL29XevWrVN9fX1XzQQAAADYVae/As6oV69e+uUvf6k333yzK+YBAAAA7O6aI1mS/vnPf/LtFgAAAOgxOr3dYvr06TZB3NzcrLKyMk2aNKlLBwMAAADspdORHB4ebvPYyclJM2bM0MMPP9xlQwEAAAD21OlI/vpv1autrZWnp6ecnTt9GQAAAMBhdXpPcnNzszIzMxUSEqLIyEiFhoZq4cKFunjxYnfMBwAAAFx3nY7ktWvXqri4WKtXr9a2bdu0evVqHTp0SKtXr+6G8QAAAIDrr9P7JPLz8/Xqq6/K399fkhQQEKCAgAAlJCRo/vz5XT4gAAAAcL11+pPkhoYGDRw40ObYwIED1dTU1GVDAQAAAPbU6UgeMmSINm3aZHNs06ZNCg4O7rKhAAAAAHvq9HaLuXPn6vHHH9dbb70lf39/HT9+XBUVFXrllVe6Yz4AAADguut0JIeFhSktLU2HDh2Ss7OzHnroIU2dOlUjRozojvkAAACA667TkZyVlaW8vDy9+uqrGjx4sN59911lZmaqoaFBs2bN6o4ZAQAAgOuq03uSN2/erNdee02DBw+WJEVFRenVV1/Vxo0bu3o2AAAAwC46Hclms/my327R2NjYZUMBAAAA9tTpSB46dKhefvllm2MbNmzQHXfc0WVDAQAAAPbU6T3JzzzzjB5//HH95S9/kZ+fn06dOqWWlhatX7++O+YDAAAArrtOR/LQoUO1a9cu7dmzR9XV1Ro4cKBGjx6t/v37d8d8AAAAwHXX6UiWJE9PT8XGxnbxKAAAAIBj6PSeZAAAAKCnI5IBAAAAAyIZAAAAMCCSAQAAAAMiGQAAADAgkgEAAAADIhkAAAAwIJIBAAAAAyIZAAAAMCCSAQAAAAMiGQAAADAgkgEAAAADIhkAAAAwIJIBAAAAAyIZAAAAMCCSAQAAAAMiGQAAADAgkgEAAAADIhkAAAAwIJIBAAAAAyIZAAAAMCCSAQAAAAMiGQAAADAgkgEAAAADh4zk+vp6zZ8/X+Hh4brnnnuUlJSk6upqSdKhQ4c0ZcoUhYSEaMyYMcrNzbU5Ny8vT9HR0Ro+fLji4uJ08OBB61pra6tWrFihUaNGKSQkRImJidbrSlJtba2SkpIUFham8PBwZWRkqKWl5fq8aAAAADgMh4zkX/3qV2psbNTu3bu1Z88e9e7dWwsXLlRDQ4PmzJmj2NhYlZaWKiMjQ8uWLdPhw4clScXFxVq6dKmWL1+u0tJSTZo0SYmJiTp//rwkKTs7W/v27dOWLVtUUFAgV1dXpaenW+87d+5cubu7q6CgQJs3b1ZhYaFycnLs8RYAAADAjhwukj/99FMdOnRIy5cv1y233KJ+/fpp6dKlSklJ0a5du2QymZSQkCBnZ2dFRERo4sSJ2rhxoyQpNzdX48ePV2hoqFxcXDRjxgx5eXlp+/bt1vXZs2dr4MCB6tevn9LS0rR3715VVlbq2LFjKikpUWpqqtzc3OTv76+kpCTrtQEAAHDzcLhIPnz4sAIDA/WXv/xF0dHRioyM1IoVK+Tj46Py8nIFBwfbPD8wMFBHjhyRJFVUVFxx/dy5czp16pTNure3tzw9PVVWVqby8nKZTCb5+vpa1wMCAlRVVaWzZ8924ysGAACAo3G4SG5oaFBZWZk+//xz5eXl6a9//atOnz6tp59+WhaLRW5ubjbPd3V1VWNjoyR947rFYpEkubu7X7JusVgue27H447rAwAA4ObgcJHcp08fSVJaWpr69esnb29vzZ07Vx988IHa29vV1NRk8/ympiZ5eHhI+ipqr7TeEbwd+5ON6+7u7pesdTzuuD4AAABuDg4XyYGBgWpra1Nzc7P1WFtbmyTpzjvvVHl5uc3zKyoqFBQUJEkKCgq64rqnp6d8fX1VUVFhXTtz5ozq6+sVHBysoKAg1dfXq6amxrp+9OhR+fn5qX///l3+OgEAAOC4HC6SR40aJX9/fy1YsEAWi0V1dXVatWqVHn74YU2YMEE1NTXKyclRc3OzioqKlJ+fr8mTJ0uS4uPjlZ+fr6KiIjU3NysnJ0e1tbWKjo6WJMXFxSk7O1uVlZUym83KzMzUyJEjNWjQIA0ePFihoaHKzMyU2WxWZWWl1q5dq/j4eHu+HQAAALADh4tkFxcXvf766+rdu7fGjh2rsWPHys/PT5mZmfLy8tKGDRu0Y8cOhYeHKz09Xenp6br33nslSREREVq0aJEWL16skSNH6m9/+5vWrVsnk8kkSUpOTtaDDz6ohIQEPfjgg7pw4YJWr15tvXdWVpZaWloUFRWlqVOn6v7771dSUpId3gUAAADYk7O9B7gcX19frVq16rJrw4YN06ZNm654bkxMjGJiYi675uLiopSUFKWkpFx23dvbW1lZWZ0fGAAAAD2Kw32SDAAAANgbkQwAAAAYEMkAAACAAZEMAAAAGBDJAAAAgAGRDAAAABgQyQAAAIABkQwAAAAYEMkAAACAAZEMAAAAGBDJAAAAgAGRDAAAABgQyQAAAIABkQwAAAAYEMkAAACAAZEMAAAAGBDJAAAAgAGRDAAAABgQyQAAAIABkQwAAAAYEMkAAACAAZEMAAAAGBDJAAAAgAGRDAAAABgQyQAAAIABkQwAAAAYEMkAAACAAZEMAAAAGBDJAAAAgAGRDAAAABgQyQAAAIABkQwAAAAYEMkAAACAAZEMAAAAGBDJAAAAgAGRDAAAABgQyQAAAIABkQwAAAAYEMkAAACAAZEMAAAAGBDJAAAAgAGRDAAAABgQyQAAAIABkQwAAAAYEMkAAACAAZEMAAAAGBDJAAAAgAGRDAAAABgQyQAAAIABkQwAAAAYEMkAAACAgcNGcmtrq6ZPn65nnnnGeuzQoUOaMmWKQkJCNGbMGOXm5tqck5eXp+joaA0fPlxxcXE6ePCgzfVWrFihUaNGKSQkRImJiaqurrau19bWKikpSWFhYQoPD1dGRoZaWlq6/4UCAADA4ThsJK9Zs0b79++3Pm5oaNCcOXMUGxur0tJSZWRkaNmyZTp8+LAkqbi4WEuXLtXy5ctVWlqqSZMmKTExUefPn5ckZWdna9++fdqyZYsKCgrk6uqq9PR06/Xnzp0rd3d3FRQUaPPmzSosLFROTs51fc0AAABwDA4ZyYWFhdq1a5d+/OMfW4/t2rVLJpNJCQkJcnZ2VkREhCZOnKiNGzdKknJzczV+/HiFhobKxcVFM2bMkJeXl7Zv325dnz17tgYOHKh+/fopLS1Ne/fuVWVlpY4dO6aSkhKlpqbKzc1N/v7+SkpKsl4bAAAANxeHi+Ta2lqlpaXp+eefl5ubm/V4eXm5goODbZ4bGBioI0eOSJIqKiquuH7u3DmdOnXKZt3b21uenp4qKytTeXm5TCaTfH19resBAQGqqqrS2bNnu+NlAgAAwIE5VCS3tbUpNTVVM2fO1B133GGzZrFYbKJZklxdXdXY2HjVdYvFIklyd3e/ZN1isVz23I7HHdcHAADAzcOhIvmll15Snz59NH369EvW3Nzc1NTUZHOsqalJHh4eV13vCN6O/cnGdXd390vWOh53XB8AAAA3D2d7D/B1b775pqqrqxUWFiZJ1uh95513NH/+fO3bt8/m+RUVFQoKCpIkBQUFqby8/JL1Bx54QJ6envL19bXZknHmzBnV19crODhYbW1tqq+vV01Njby9vSVJR48elZ+fn/r379+trxkAAACOx6E+Sd6xY4c++ugj7d+/X/v379eECRM0YcIE7d+/X9HR0aqpqVFOTo6am5tVVFSk/Px8TZ48WZIUHx+v/Px8FRUVqbm5WTk5OaqtrVV0dLQkKS4uTtnZ2aqsrJTZbFZmZqZGjhypQYMGafDgwQoNDVVmZqbMZrMqKyu1du1axcfH2/PtAAAAgJ041CfJ38TLy0sbNmxQRkaGsrKyNGDAAKWnp+vee++VJEVERGjRokVavHixTp8+rcDAQK1bt04mk0mSlJycrJaWFiUkJMhisSg8PFyrV6+2Xj8rK0tLlixRVFSUnJycFBsbq6SkJDu8UgAAANibQ0fy8uXLbR4PGzZMmzZtuuLzY2JiFBMTc9k1FxcXpaSkKCUl5bLr3t7eysrK+u7DAgAAoMdwqO0WAAAAgCMgkgEAAAADIhkAAAAwIJIBAAAAAyIZAAAAMCCSAQAAAAMiGQAAADAgkgEAAAADIhkAAAAwIJIBAAAAAyIZAAAAMCCSAQAAAAMiGQAAADAgkgEAAAADIhkAAAAwIJIBAAAAAyIZAAAAMCCSAQAAAAMiGQAAADAgkgEAAAADIhkAAAAwIJIBAAAAAyIZAAAAMCCSAQAAAAMiGQAAADAgkgEAAAADIhkAAAAwIJIBAAAAAyIZAAAAMCCSAQAAAAMiGQAAADAgkgEAAAADIhkAAAAwIJIBAAAAAyIZAAAAMCCSAQAAAAMiGQAAADAgkgEAAAADIhkAAAAwIJIBAAAAAyIZAAAAMCCSAQAAAAMiGQAAADAgkgEAAAADIhkAAAAwIJIBAAAAAyIZAAAAMCCSAQAAAAMiGQAAADAgkgEAAAADIhkAAAAwcMhIPnLkiGbOnKmRI0fqvvvu0/z581VXVydJOnTokKZMmaKQkBCNGTNGubm5Nufm5eUpOjpaw4cPV1xcnA4ePGhda21t1YoVKzRq1CiFhIQoMTFR1dXV1vXa2lolJSUpLCxM4eHhysjIUEtLy/V50QAAAHAYDhfJTU1NmjVrlkJCQvThhx9q27Ztqq+v14IFC9TQ0KA5c+YoNjZWpaWlysjI0LJly3T48GFJUnFxsZYuXarly5ertLRUkyZNUmJios6fPy9Jys7O1r59+7RlyxYVFBTI1dVV6enp1nvPnTtX7u7uKigo0ObNm1VYWKicnBx7vA0AAACwI4eL5KqqKt1xxx1KTk5Wnz595OXlpWnTpqm0tFS7du2SyWRSQkKCnJ2dFRERoYkTJ2rjxo2SpNzcXI0fP16hoaFycXHRjBkz5OXlpe3bt1vXZ8+erYEDB6pfv35KS0vT3r17VVlZqWPHjqmkpESpqalyc3OTv7+/kpKSrNcGAADAzcPhIvkHP/iB1q9fr969e1uP7dy5U0OHDlV5ebmCg4Ntnh8YGKgjR45IkioqKq64fu7cOZ06dcpm3dvbW56eniorK1N5eblMJpN8fX2t6wEBAaqqqtLZs2e746UCAADAQTlcJH9de3u7Vq1apT179igtLU0Wi0Vubm42z3F1dVVjY6MkfeO6xWKRJLm7u1+ybrFYLntux+OO6wMAAODm4GzvAa7EbDbr2Wef1WeffaY33nhDQ4YMkZubm86dO2fzvKamJnl4eEj6KmqbmpouWffy8rIGb8f+ZOP57e3tl6x1PO64PgAAAG4ODvlJ8vHjxzV58mSZzWZt3rxZQ4YMkSQFBwervLzc5rkVFRUKCgqSJAUFBV1x3dPTU76+vqqoqLCunTlzRvX19QoODlZQUJDq6+tVU1NjXT969Kj8/PzUv3//7nqpAAAAcEAOF8kNDQ36xS9+oREjRuiVV17RgAEDrGvR0dGqqalRTk6OmpubVVRUpPz8fE2ePFmSFB8fr/z8fBUVFam5uVk5OTmqra1VdHS0JCkuLk7Z2dmqrKyU2WxWZmamRo4cqUGDBmnw4MEKDQ1VZmamzGazKisrtXbtWsXHx9vlfQAAAID9ONx2i61bt6qqqkpvv/22duzYYbN28OBBbdiwQRkZGcrKytKAAQOUnp6ue++9V5IUERGhRYsWafHixTp9+rQCAwO1bt06mUwmSVJycrJaWlqUkJAgi8Wi8PBwrV692nr9rKwsLVmyRFFRUXJyclJsbKySkpKu10sHAACAg3C4SJ45c6Zmzpx5xfVhw4Zp06ZNV1yPiYlRTEzMZddcXFyUkpKilJSUy657e3srKyurcwMDAACgx3G47RYAAACAvRHJAAAAgAGRDAAAABgQyQAAAIABkQwAAAAYEMkAAACAAZEMAAAAGBDJAAAAgAGRDAAAABgQyQAAAIABkQwAAAAYEMkAAACAAZEMAAAAGBDJAAAAgAGRDAAAABgQyQAAAIABkQwAAAAYEMkAAACAAZEMAAAAGBDJAAAAgAGRDAAAABgQyQAAAICBs70HAADYaq7/Uq2NFnuPYdXu0s/eIwDAdUckA4CDaW206LPUOfYew8rnP96w9wgAcN2x3QIAAAAwIJIBAAAAAyIZAAAAMCCSAQAAAAMiGQAAADAgkgEAAAADIhkAAAAwIJIBAAAAAyIZAAAAMCCSAQAAAAN+LbUdNNd/qdZGi73HkCS1u/Sz9wgAcN3x9zCAqyGS7aC10aLPUufYewxJks9/vGHvEQDguuPvYQBXw3YLAAAAwIBIBgAAAAyIZAAAAMCASAYAAAAMiGQAAADAgEgGAAAADIhkAAAAwIBIBgAAAAz4ZSIAOo3fVgYA6OmIZACdxm8rAwB0MPftpzO15+w9hpVHXxcN6Od6zdchkgEAAPCdNba0adaGd+09htUrc37cJZHMnmQAAADAgEgGAAAADIhkAAAAwIBIBgAAAAz4wT30OI709WQSX1EGAMCNiEg2qK2t1cKFC1VSUqLevXtr0qRJevrpp+XszFt1o3CkryeT+IoyAABuRGy3MJg7d67c3d1VUFCgzZs3q7CwUDk5OfYeCwAAANcRH49+zbFjx1RSUqK9e/fKzc1N/v7+SkpK0sqVKzVr1ix7jwcAwA2BbW/oCYjkrykvL5fJZJKvr6/1WEBAgKqqqnT27Fndcsst33j+hQsXJElHjx79xuddPHNa/7RcuPaBu0B9WZku1J609xiSpPKyIzrr6X7N13Gk91fiPe5ujvT+Sl3zHjvS+ys51nvMn+Hu11V/ho+uzuiiia6d17//3mHeY/4Md7+rvccdndbRbVfSq729vb1LJ7uBvfnmm1q1apXef/9967Hjx48rOjpaH3zwgfz8/L7x/LfeekupqandPCUAAACu1cqVKzVp0qQrrvNJ8te4u7vr/PnzNsc6Hnt4eFz1/MjISK1cuVK33367+vbt2y0zAgAA4Lu7cOGCTpw4ocjIyG98HpH8NUFBQaqvr1dNTY28vb0lffWRvJ+fn/r373/V8wcMGPCN/0YCAAAA+xsxYsRVn8O3W3zN4MGDFRoaqszMTJnNZlVWVmrt2rWKj4+392gAAAC4jtiTbFBTU6MlS5aouLhYTk5Oio2NVUpKinr37m3v0QAAAHCdEMkAAACAAdstAAAAAAMiGQAAADAgkgEAAAADIhkAAAAwIJJvcnV1dYqOjlZxcbG9R+lRjhw5opkzZ2rkyJG67777NH/+fNXV1dl7rB6lsLBQU6ZM0YgRI3Tfffdp6dKlampqsvdYPU5ra6umT5+uZ555xt6j9Djbt2/XXXfdpZCQEOs//NbWrlVfX6/58+crPDxc99xzj5KSklRdXW3vsXqEt956y+bPbkhIiO6++27dfffd9h6tyxDJN7EDBw5o2rRpOn78uL1H6VGampo0a9YshYSE6MMPP9S2bdtUX1+vBQsW2Hu0HqOurk5PPPGEfvazn2n//v3Ky8tTSUmJXn75ZXuP1uOsWbNG+/fvt/cYPdInn3yimJgYHTx40PrPypUr7T1Wj/KrX/1KjY2N2r17t/bs2aPevXtr4cKF9h6rR5g0aZLNn90dO3bIZDIpIyPD3qN1GX7j3k0qLy9PWVlZSk1N1bx58+w9To9SVVWlO+64Q8nJyerdu7f69OmjadOmaf78+fYerccYMGCA/v73v6tfv35qb29XfX29Lly4oAEDBth7tB6lsLBQu3bt0o9//GN7j9IjffLJJ/rJT35i7zF6rE8//VSHDh2y/l0hSUuXLtWZM2fsPFnP097ertTUVI0ePVoxMTH2HqfL8EnyTSoyMlK7d+/WuHHj7D1Kj/ODH/xA69evt/kFNDt37tTQoUPtOFXP0/E/eg8++KAmTpwoHx8fxcXF2XmqnqO2tlZpaWl6/vnn5ebmZu9xepy2tjZ99tlnev/99/XQQw/pgQce0MKFC9XQ0GDv0XqMw4cPKzAwUH/5y18UHR2tyMhIrVixQj4+PvYercd58803VVFR0eO2ZRHJNykfHx85O/MfErpbe3u7Vq1apT179igtLc3e4/RIu3bt0t69e+Xk5KSnnnrK3uP0CG1tbUpNTdXMmTN1xx132HucHqmurk533XWXxo4dq+3bt2vTpk36/PPP2ZPchRoaGlRWVqbPP/9ceXl5+utf/6rTp0/r6aeftvdoPUpbW5uys7P1b//2b9YPL3oKKgnoJmazWc8++6w+++wzvfHGGxoyZIi9R+qRXF1d5erqqtTUVE2ZMkUNDQ3y9PS091g3tJdeekl9+vTR9OnT7T1Kj+Xt7a2NGzdaH7u5uSk1NVVTp06V2WzucbFhD3369JEkpaWlqW/fvurXr5/mzp2rqVOnymKxyMPDw84T9gzFxcWqrq5WfHy8vUfpcnySDHSD48ePa/LkyTKbzdq8eTOB3MU++ugjPfLII7p48aL12MWLF+Xi4sLWgC7w5ptvqqSkRGFhYQoLC9O2bdu0bds2hYWF2Xu0HuPIkSN67rnn1N7ebj128eJFOTk5WeMO1yYwMFBtbW1qbm62Hmtra5Mkm/cd12bnzp2Kjo6Wu7u7vUfpckQy0MUaGhr0i1/8QiNGjNArr7zCD5N1gyFDhqipqUnPP/+8Ll68qJMnT2rFihWKj48nMLrAjh079NFHH2n//v3av3+/JkyYoAkTJvAtF13IZDJp48aNWr9+vVpaWlRVVaWVK1fqpz/9KX+Gu8ioUaPk7++vBQsWyGKxqK6uTqtWrdLDDz/MJ/Vd6MCBA7rnnnvsPUa3IJKBLrZ161ZVVVXp7bffVmhoqM13SKJreHh4aP369SovL9d9992n6dOna9SoUXzNHm4Yfn5+eumll/Tuu+9q5MiRmjx5soYNG6bf/va39h6tx3BxcdHrr7+u3r17a+zYsRo7dqz8/PyUmZlp79F6lBMnTujWW2+19xjdolc7/80BAAAAsMEnyQAAAIABkQwAAAAYEMkAAACAAZEMAAAAGBDJAAAAgAGRDAAAABgQyQAAAIABkQwADmTMmDEaNmyY9RfQDB8+XDExMcrNze2yexQWFmrWrFm65557FBISovHjx2vNmjVqamqyPqe9vV2/+c1vNHz4cI0ZM0Z33nmn/v73v9tcZ8aMGRoyZIiOHj1qc3z06NF64403rmnGEydOaMiQITpx4sQ1XQcAvisiGQAczO9+9zsdPHhQBw8eVElJiZKTk7V8+XK9/PLL13zt//7v/1ZSUpLuu+8+7dy5UwcOHNCKFStUWFioadOmyWKxSJKqq6u1bds2bdy4Ue+9955CQkJUVFRkvc7Zs2d14MAB/ehHP9K7775rPf6Pf/xDX3zxhR566KFrnhUA7IlIBgAH1qdPH/34xz/W008/rTVr1shsNuujjz7Sv/7rvyoyMlLDhg1TXFycPv74Y0nSL3/5Sy1cuNDmGk888YReeOEFnTlzRsuWLdPixYs1c+ZMDRgwQE5OTrr77ru1fv16WSwWrV27Vv/zP/+jsWPHSpISEhKUlZWl0aNH20Tynj17dOeddyo2NlbvvPOO9XhhYaGCg4P1/e9/X+3t7Xrttdc0duxYhYWF6bHHHtOnn35qfa7ZbNaSJUv04IMPKiIiQvPmzVNNTc1l34c1a9bo/vvvV0VFRVe9tQDwjYhkALgBjB49WhcuXNCBAweUmJiosWPHau/evSouLtagQYP0hz/8QZI0efJk7dixQxcvXpQk1dTUaN++fYqLi1NBQYHa29v1k5/85JLru7m5aeLEidqxY4fuuusubdu2TZK0bds2PfXUU3rwwQf16aefymw2S5LeffddRUVFKSoqSp988omqq6slSfv27dOYMWMkSX/605/06quv6oUXXlBhYaHi4uI0c+ZMawgvWLBAx44d09atW/XOO++oX79+evLJJ9Xe3m4z2wsvvKC8vDz96U9/UmBgYDe8uwBwKSIZAG4AXl5ekqSGhgb9+c9/1mOPPaaLFy/q5MmTMplMOn36tCTp4YcflpOTk9577z1JUn5+vkJCQuTv76/q6mp5enqqT58+l73Hrbfeao1doyFDhsjX11elpaW6ePGiCgoKFBUVJV9fX915551677331NraqpKSEmskb9y4UU888YTuuOMOubi4KD4+XgEBAXrrrbdUW1urnTt3Ki0tTd/73vfk4eGhBQsW6JNPPtFnn31mve8LL7yg9evX64033pC/v3+XvZ8AcDXO9h4AAHB1dXV1kqTvfe97Ki4u1uzZs9XY2KjAwEA5OztbP33t06ePJkyYoDfffFOPPPKI8vLy9Pjjj0uSfHx8VFtbqwsXLqhv376X3OPEiRPy8fG54gwPPPCAdcuFj4+P9VPdMWPGaO/evRoyZIj69u2rH/7wh5KkkydPasWKFXruuees12hpadHdd9+tkydPSpKmTp1qc4/evXvrxIkTMplMkqTy8nKZTCbl5+drzpw5nX7fAOC7IpIB4Abw3nvvyd3dXS4uLlq6dKk2bdqku+++W5K0YcMG/fOf/7Q+d/LkyZo6daoOHjyoEydOWPcXP/TQQ3JxcdHWrVv1s5/9zOb6FotF27dv1yOPPHLFGUaPHm39FoyoqCjr8aioKL366qu66667NHr0aPXq1UuS5Ofnp6eeekrjx4+3Pvf48eMymUw6f/68JOntt9+2CfOKigr5+/vrzJkzkqRVq1bp888/t275GDJkyHd6/wCgs9huAQAO7OLFi9q+fbv+4z/+Q/PmzdPFixfl5OQkV1dXSdLHH3+s1157zboHWZLuuusuBQYGasmSJRo3bpzc3NwkSQMGDNBvf/tb/eEPf1BOTo7q6urU3Nysw4cPa9asWfLw8FBycvIVZ4mIiNA///lPffDBBzaRfOedd+qWW27Rli1bbL7VYurUqcrOzrZ+RVxBQYHGjx+v0tJS+fr6avTo0crIyNCXX36p5uZmZWdnKz4+XmfPnrVew8XFRQ899JDGjRun+fPn27xOAOhOvdqNPyEBALCbMWPG6MyZM3J2/uo/9PXt21c/+MEP9POf/1zjxo1Te3u7VqxYoby8PLW1ten222/XhAkT9Pzzz2vv3r3y9vaWJL322mvKyMjQpk2bFBISYnOPkpISbdiwQR9//LEuXLiggQMH6pFHHtGsWbPk7u4u6autF1FRUXr33Xd1++23W8+dPXu2Dh8+rL///e/q3bu39fjSpUuVm5ur4uJia5S3trbq1VdfVW5urqqrq+Xr66tf/vKXmjJliqSv9lc///zz+uCDD2Q2mxUUFKSUlBSFhYVdcv+zZ89q/Pjxio2N1W9+85vu+38AAPw/RDIA9EDvvvuunnvuOb399tv2HgUAbkjsSQaAHuTLL7/UqVOnlJ2dfcm+YwDAt8eeZADoQT799FM9+uij8vHx0aOPPmrvcQDghsV2CwAAAMCAT5IBAAAAAyIZAAAAMCCSAQAAAAMiGQAAADAgkgEAAAADIhkAAAAwIJIBAAAAAyIZAAAAMCCSAQAAAIP/C88H1MEbWSI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8" descr="data:image/png;base64,iVBORw0KGgoAAAANSUhEUgAAAskAAAIJCAYAAABX3aBZAAAAOXRFWHRTb2Z0d2FyZQBNYXRwbG90bGliIHZlcnNpb24zLjcuMCwgaHR0cHM6Ly9tYXRwbG90bGliLm9yZy88F64QAAAACXBIWXMAAA9hAAAPYQGoP6dpAAA+i0lEQVR4nO3dfVjUdb7/8ZcIyo3G4EJgG/48y42VuStCEkZlEmvrHSyitrGe1VbtAG2rZ8FKcHV1QV3raBxXKs04lXvcRWUL17ypLMnlTjOtzpEL3E1RUgQCnUGUu98f/Zhf81UzEpwRn4/r6rrOfD/z/X7fM8fLfTZ9GHq1t7e3CwAAAICVk70HAAAAABwNkQwAAAAYEMkAAACAAZEMAAAAGBDJAAAAgAGRDAAAABgQyQAAAIABkQwAAAAYONt7gJ6krq5OH374oW6//Xb17dvX3uMAAADA4MKFCzpx4oQiIyM1YMCAKz6PSO5CH374oVJTU+09BgAAAK5i5cqVmjRp0hXXieQudPvtt0v66k0PCAiw8zQAAAAwOnr0qFJTU63ddiVEchfq2GIREBCgoUOH2nkaAAAAXMnVtsbyg3sAAACAAZEMAAAAGBDJAAAAgAGRDAAAABjwg3sAAAA3mbNnz6qhocHeY3QbT09P3XLLLdd0DSIZAADgJlJdXa1evXrp9ttvV69evew9Tpdrb29XTU2Nqqurdeutt37n67DdAgAA4CZy4cIF+fj49MhAlqRevXrJx8dHFy5cuKbrEMkAAACAAZEMAAAAGBDJAAAAgAE/uAcAAIBv5bPPPtNLL72kkpISXbhwQd7e3nr44Yf1xBNPyGQy2Xu8LsUnyQAAALiqPXv26LHHHtO//Mu/6M0339RHH32kF198UZWVlYqNjdXp06ftPWKXIpIBAADwjS5evKj09HQ98cQTmjdvnnx9fdWrVy8FBAQoKytLfn5+WrZsmbZu3aqpU6fqt7/9rUaMGKHIyEitXbtW7e3t1uu88MILioqK0siRIzV79mwdO3bMep8hQ4bo9ddf19ixYxUSEqJHH31UZWVldnnNRDIAAAC+0cGDB1VTU6PY2NhL1pycnBQfH6933nlHra2tOnTokNzc3FRYWKjs7Gz913/9lzZv3ixJWrVqld5//33l5OSooKBAP/rRj/T444/bfF3b3/72N73xxhvau3ev3Nzc9Ic//OF6vUzb12WXuwIAAOCGUV1dLUny9va+7Pqtt96q5uZmffnllzKZTEpJSVHfvn01bNgwTZs2TW+99Zba29u1adMm/fu//7v8/f3Vt29fJScnq7m5We+//771WtOnT5ePj4/69++vn/zkJ/r888+vwyu8FD+4BwAAgG/k4+MjSaqqqtLgwYMvWT9x4oRcXFzk5eWl73//+3JxcbGuDRw4UDt37lRdXZ0aGxv161//Wk5O//9z2ubmZp08edL6+Osh7uzsbN2qcb0RyQAAAPhGoaGh8vHx0ebNm5WSkmKz1traqq1bt2rMmDHq3bu3qqur1d7ebv2NfidOnNBtt90mLy8v9e3bVxs2bNDw4cOt5//jH/+Qr6/v9Xw53wrbLQAAAPCNXFxctGzZMr3xxhtatWqVTp8+rba2NlVUVOjJJ5/UqVOn9Oyzz0qSzpw5o5dfflnNzc06fPiwcnNzNWXKFOve5eeff16nTp1SW1ub8vLyNGHCBJsf3nMUfJIMAACAq7r//vu1adMmvfTSS5o8ebLMZrO8vb0VFRWljIwMDRgwQNJXWzNOnDihyMhIeXh46Ne//rXGjRsnSXr66af1n//5n3rsscdUX18vf39/ZWVl6a677rLnS7ssIhnoZnXmJlkuNNt7DEmSR18XDejnau8xAOC64u/hrnPHHXdo1apV3/icPn36aOnSpVq6dOkla3379lVKSsolWzY6GL/uLS4uTnFxcd994GtAJAPdzHKhWb98eZe9x5AkvTLnxzf0X84A8F3w9zC+C/YkAwAAAAZEMgAAALpEXFyc3nvvPXuP0SWIZAAAAMCASAYAAAAM+ME9ADc0R/qpdenG/8l1AMBXiGQANzRH+ql1iZ9cB4Cewq7bLerq6hQdHa3i4uJL1qqrqzVq1Cht3brV5nheXp6io6M1fPhwxcXF6eDBg9a11tZWrVixQqNGjVJISIgSExNVXV1tXa+trVVSUpLCwsIUHh6ujIwMtbS0WNcPHTqkKVOmKCQkRGPGjFFubm43vGoAAAA4Ort9knzgwAE988wzOn78+CVrbW1tSklJ0ZdffmlzvLi4WEuXLtW6dev0wx/+UBs3blRiYqL27NkjNzc3ZWdna9++fdqyZYv69++vhQsXKj09XS+//LIkae7cufL19VVBQYFqamqUmJionJwczZo1Sw0NDZozZ46eeuopTZs2TaWlpUpOTtaQIUP0wx/+8Lq8JwAAAN9Gc/2Xam20fKdz2y5cUNvFi5ccb7GcU2tjY+cv2EvqpV6dOqW3u4dcTF6dv9d1ZJdIzsvLU1ZWllJTUzVv3rxL1v/4xz/Kz89PAwcOtDmem5ur8ePHKzQ0VJI0Y8YM/fnPf9b27ds1efJk5ebmKiUlxXpeWlqaIiMjVVlZqba2NpWUlGjv3r1yc3OTv7+/kpKStHLlSs2aNUu7du2SyWRSQkKCJCkiIkITJ07Uxo0biWQAAOBQWhst+ix1znc61/Xn/6bzTu2XHO/Vu7f+d8GT1zratzJ05cudjuTa2lotXLhQJSUl6t27tyZNmqSnn35azs7dk7N22W4RGRmp3bt3W3+P99cVFRXpb3/7mxYtWnTJWkVFhYKDg22OBQYG6siRIzp37pxOnTpls+7t7S1PT0+VlZWpvLxcJpNJvr6+1vWAgABVVVXp7NmzKi8vv+K1AQAAYF9z586Vu7u7CgoKtHnzZhUWFionJ6fb7meXSPbx8bls9dfW1mrBggV67rnn5OHhccm6xWKRm5ubzTFXV1c1NjbKYvnqPzm4u7tfsm6xWC57bsfjjvOvdG0AAADYz7Fjx1RSUqLU1FSbHQEbN27stns6zPckt7e3a/78+Zo+fbruvvvuyz7Hzc1NTU1NNseamprk4eFhDdzz589fdt3d3f2StY7HHedf6doAAACwn6vtCOgODhPJX3zxhUpKSvTHP/5RYWFhCgsLU1VVlX73u9/piSeekCQFBQWpvLzc5ryKigoFBQXJ09NTvr6+qqiosK6dOXNG9fX1Cg4OVlBQkOrr61VTU2NdP3r0qPz8/NS/f38FBwdf8doAAACwn6vtCOgODhPJt912mz755BPt37/f+s9tt92mRYsW6aWXXpIkxcfHKz8/X0VFRWpublZOTo5qa2sVHR0t6avfF56dna3KykqZzWZlZmZq5MiRGjRokAYPHqzQ0FBlZmbKbDarsrJSa9euVXx8vCQpOjpaNTU1ysnJUXNzs4qKipSfn6/Jkyfb7T0BAACArrojoDvcUL9MJCIiQosWLdLixYt1+vRpBQYGat26dTKZTJKk5ORktbS0KCEhQRaLReHh4Vq9erX1/KysLC1ZskRRUVFycnJSbGyskpKSJEleXl7asGGDMjIylJWVpQEDBig9PV333nuvHV4pAOBmwW+NBK7u6zsCvL29JdnuCOgOdo/ksrKyK6699957lxyLiYlRTEzMZZ/v4uKilJQUpaSkXHbd29tbWVlZV7zfsGHDtGnTpqtMDABA1+G3RgJX9/UdAUuWLNGXX35psyOgOzjMdgsAAADgSrKystTS0qKoqChNnTpV999/v3VHQHew+yfJAAAAsD+nPn11Z+aaTp/Xy9lFvXp1/jfuddbVdgR0NSL5JudIe+HYBwcAgP20nv9u3xLhOvB2OfXp08XT2B+RfJNzpL1w7IMDAACOgj3JAAAAgAGRDAAAABgQyQAAAIABkQwAAAAYEMkAAACAAZEMAAAAGPAVcACAb8T3qQO4GRHJAIBvxPepAzeH8/2/J0tre6fPczrbJPW60KlzboR/4SWSAQAAIEtru2a/+v51ude1/AtvXV2dpk2bpt///vcKDw/v4sn+P/YkAwAA4IZw4MABTZs2TcePH+/2exHJAAAAcHh5eXlKSUnRvHnzrsv9iGQAAAA4vMjISO3evVvjxo27LvdjTzIAAAAcno+Pz3W9H58kAwAAAAZEMgAAAGBAJAMAAAAGRDIAAABgwA/uAQAAQB69e2ndzNGdPs/J2UXq1atz9+rr0un7fF1ZWdk1nf9tEMkAAACQ27lauX2X827/P3Lq06fL57E3tlsAAAAABkQyAAAAYEAkAwAAAAZEMgAAwM2kvd3eE9wQiGQAAICbSGvTebX28FBubW295msQyQAAADeR5j3bdfL4sR4byq2trTp58qR8fHyu6Tp8BRwAAMDNpK5GjVtf1+ejf6Lebu6d/o5jo35tveTUt28XDdc1br31Vrm6ul7TNYhkAACAm01djZq3vq7mLrhUwMqX5Xrb7V1wJcfCdgsAAADAgEgGAAAADIhkAAAAwIBIBgAAAAyIZAAAAMCASAYAAAAMiGQAAADAgEgGAAAADIhkAAAAwIBIBgAAAAyIZAAAAMCASAYAAAAMiGQAAADAgEgGAAAADIhkAAAAwIBIBgAAAAyIZAAAAMCASAYAAAAMiGQAAADAgEgGAAAADOwayXV1dYqOjlZxcbH12M6dOxUTE6MRI0ZozJgxWrNmjdra2qzreXl5io6O1vDhwxUXF6eDBw9a11pbW7VixQqNGjVKISEhSkxMVHV1tXW9trZWSUlJCgsLU3h4uDIyMtTS0mJdP3TokKZMmaKQkBCNGTNGubm53fwOAAAAwBHZLZIPHDigadOm6fjx49Zjn376qebPn6+5c+dq//79WrdunbZu3aqcnBxJUnFxsZYuXarly5ertLRUkyZNUmJios6fPy9Jys7O1r59+7RlyxYVFBTI1dVV6enp1uvPnTtX7u7uKigo0ObNm1VYWGi9dkNDg+bMmaPY2FiVlpYqIyNDy5Yt0+HDh6/bewIAAADHYJdIzsvLU0pKiubNm2dz/OTJk3r00Uf10EMPycnJSQEBAYqOjlZpaakkKTc3V+PHj1doaKhcXFw0Y8YMeXl5afv27db12bNna+DAgerXr5/S0tK0d+9eVVZW6tixYyopKVFqaqrc3Nzk7++vpKQkbdy4UZK0a9cumUwmJSQkyNnZWREREZo4caJ1HQAAADcPu0RyZGSkdu/erXHjxtkcHzt2rJ599lnr46amJr3//vsaOnSoJKmiokLBwcE25wQGBurIkSM6d+6cTp06ZbPu7e0tT09PlZWVqby8XCaTSb6+vtb1gIAAVVVV6ezZsyovL7/itQEAAHBzcbbHTX18fK76HLPZrF//+tdydXXVjBkzJEkWi0Vubm42z3N1dVVjY6MsFoskyd3d/ZL1jjXjuR2PO86/0rUBAABwc3HIb7f4xz/+oUcffVQtLS167bXX1K9fP0lfRW1TU5PNc5uamuTh4WEN3I79ycZ1d3f3S9Y6Hnecf6VrAwAA4ObicJH8wQcfaMqUKbr//vv1yiuvyNPT07oWFBSk8vJym+dXVFQoKChInp6e8vX1VUVFhXXtzJkzqq+vV3BwsIKCglRfX6+amhrr+tGjR+Xn56f+/fsrODj4itcGAADAzcWhIvnjjz9WcnKynn32WT399NNydrbdDRIfH6/8/HwVFRWpublZOTk5qq2tVXR0tCQpLi5O2dnZqqyslNlsVmZmpkaOHKlBgwZp8ODBCg0NVWZmpsxmsyorK7V27VrFx8dLkqKjo1VTU6OcnBw1NzerqKhI+fn5mjx58nV/HwAAAGBfdtmTfCUvvviiWlpalJGRoYyMDOvx0NBQrV+/XhEREVq0aJEWL16s06dPKzAwUOvWrZPJZJIkJScnq6WlRQkJCbJYLAoPD9fq1aut18nKytKSJUsUFRUlJycnxcbGKikpSZLk5eWlDRs2KCMjQ1lZWRowYIDS09N17733Xs+3AAAAAA7A7pFcVlZm/b9ffPHFqz4/JiZGMTExl11zcXFRSkqKUlJSLrvu7e2trKysK1572LBh2rRp01VnAAAAQM/mUNstAAAAAEdAJAMAAAAGRDIAAABgQCQDAAAABkQyAAAAYEAkAwAAAAZEMgAAAGBAJAMAAAAGRDIAAABgQCQDAAAABkQyAAAAYEAkAwAAAAZEMgAAAGBAJAMAAAAGRDIAAABgQCQDAAAABkQyAAAAYEAkAwAAAAZEMgAAAGBAJAMAAAAGRDIAAABgQCQDAAAABkQyAAAAYEAkAwAAAAZEMgAAAGBAJAMAAAAGRDIAAABgQCQDAAAABkQyAAAAYEAkAwAAAAZEMgAAAGBAJAMAAAAGRDIAAABgQCQDAAAABkQyAAAAYEAkAwAAAAZEMgAAAGBAJAMAAAAGRDIAAABgQCQDAAAABkQyAAAAYEAkAwAAAAZEMgAAAGBAJAMAAAAGRDIAAABgQCQDAAAABkQyAAAAYEAkAwAAAAZEMgAAAGBAJAMAAAAGRDIAAABgYNdIrqurU3R0tIqLi63HDh06pClTpigkJERjxoxRbm6uzTl5eXmKjo7W8OHDFRcXp4MHD1rXWltbtWLFCo0aNUohISFKTExUdXW1db22tlZJSUkKCwtTeHi4MjIy1NLS8q3vDQAAgJuD3SL5wIEDmjZtmo4fP2491tDQoDlz5ig2NlalpaXKyMjQsmXLdPjwYUlScXGxli5dquXLl6u0tFSTJk1SYmKizp8/L0nKzs7Wvn37tGXLFhUUFMjV1VXp6enW68+dO1fu7u4qKCjQ5s2bVVhYqJycnG91bwAAANw87BLJeXl5SklJ0bx582yO79q1SyaTSQkJCXJ2dlZERIQmTpyojRs3SpJyc3M1fvx4hYaGysXFRTNmzJCXl5e2b99uXZ89e7YGDhyofv36KS0tTXv37lVlZaWOHTumkpISpaamys3NTf7+/kpKSrJe+2r3BgAAwM3DLpEcGRmp3bt3a9y4cTbHy8vLFRwcbHMsMDBQR44ckSRVVFRccf3cuXM6deqUzbq3t7c8PT1VVlam8vJymUwm+fr6WtcDAgJUVVWls2fPXvXeAAAAuHk42+OmPj4+lz1usVjk5uZmc8zV1VWNjY1XXbdYLJIkd3f3S9Y71ozndjzuOP+b7g0AAICbh0N9u4Wbm5uamppsjjU1NcnDw+Oq6x2B27E/2bju7u5+yVrH447zv+neAAAAuHk4VCQHBwervLzc5lhFRYWCgoIkSUFBQVdc9/T0lK+vryoqKqxrZ86cUX19vYKDgxUUFKT6+nrV1NRY148ePSo/Pz/179//qvcGAADAzcOhIjk6Olo1NTXKyclRc3OzioqKlJ+fr8mTJ0uS4uPjlZ+fr6KiIjU3NysnJ0e1tbWKjo6WJMXFxSk7O1uVlZUym83KzMzUyJEjNWjQIA0ePFihoaHKzMyU2WxWZWWl1q5dq/j4+G91bwAAANw87LIn+Uq8vLy0YcMGZWRkKCsrSwMGDFB6erruvfdeSVJERIQWLVqkxYsX6/Tp0woMDNS6detkMpkkScnJyWppaVFCQoIsFovCw8O1evVq6/WzsrK0ZMkSRUVFycnJSbGxsUpKSvpW9wYAAMDNw+6RXFZWZvN42LBh2rRp0xWfHxMTo5iYmMuuubi4KCUlRSkpKZdd9/b2VlZW1hWvfbV7AwAA4ObgUNstAAAAAEdAJAMAAAAGRDIAAABgQCQDAAAABkQyAAAAYEAkAwAAAAZEMgAAAGBAJAMAAAAGRDIAAABgQCQDAAAABkQyAAAAYEAkAwAAAAZEMgAAAGBAJAMAAAAGRDIAAABgQCQDAAAABkQyAAAAYEAkAwAAAAZEMgAAAGBAJAMAAAAGRDIAAABgQCQDAAAABkQyAAAAYEAkAwAAAAZEMgAAAGBAJAMAAAAGRDIAAABgQCQDAAAABkQyAAAAYEAkAwAAAAZEMgAAAGBAJAMAAAAGRDIAAABgQCQDAAAABkQyAAAAYEAkAwAAAAZEMgAAAGBAJAMAAAAGRDIAAABgQCQDAAAABkQyAAAAYEAkAwAAAAZEMgAAAGBAJAMAAAAGRDIAAABgQCQDAAAABkQyAAAAYEAkAwAAAAZEMgAAAGBAJAMAAAAGRDIAAABg4JCR/NlnnykhIUFhYWGKjIzU73//e128eFGSdOjQIU2ZMkUhISEaM2aMcnNzbc7Ny8tTdHS0hg8frri4OB08eNC61traqhUrVmjUqFEKCQlRYmKiqqurreu1tbVKSkpSWFiYwsPDlZGRoZaWluvzogEAAOAwHC6S29ra9MQTT2js2LEqKSnR5s2b9eGHH2rdunVqaGjQnDlzFBsbq9LSUmVkZGjZsmU6fPiwJKm4uFhLly7V8uXLVVpaqkmTJikxMVHnz5+XJGVnZ2vfvn3asmWLCgoK5OrqqvT0dOu9586dK3d3dxUUFGjz5s0qLCxUTk6OPd4GAAAA2JHDRXJDQ4POnDmjtrY2tbe3S5KcnJzk5uamXbt2yWQyKSEhQc7OzoqIiNDEiRO1ceNGSVJubq7Gjx+v0NBQubi4aMaMGfLy8tL27dut67Nnz9bAgQPVr18/paWlae/evaqsrNSxY8dUUlKi1NRUubm5yd/fX0lJSdZrAwAA4ObR6UhOTEy87PGf//zn1zyMJHl5eWnGjBlasWKFhg0bpgcffFCDBw/WjBkzVF5eruDgYJvnBwYG6siRI5KkioqKK66fO3dOp06dsln39vaWp6enysrKVF5eLpPJJF9fX+t6QECAqqqqdPbs2S55bQAAALgxOH+bJ504cUJ//etfJUkffvih1qxZY7NuNptVVlbWJQO1tbXJ1dVVCxcuVHx8vI4dO6Ynn3xSWVlZslgscnNzs3m+q6urGhsbJekb1y0WiyTJ3d39kvWONeO5HY8bGxt1yy23dMnrAwAAgOP7VpF82223qby8XHV1dWptbVVxcbHNet++fbVo0aIuGWj37t3auXOnduzYIUkKCgpScnKyMjIyNHHiRJ07d87m+U1NTfLw8JD0VdQ2NTVdsu7l5WUN3o79ycbz29vbL1nreNxxfQAAANwcvlUkOzk56YUXXpAkpaen6/e//323DfTFF19Yv8mig7Ozs1xcXBQcHKx9+/bZrFVUVCgoKEjSV0FdXl5+yfoDDzwgT09P+fr62mzJOHPmjOrr6xUcHKy2tjbV19erpqZG3t7ekqSjR4/Kz89P/fv3766XCwAAAAfU6T3JHV/HdurUKVVVVdn80xUiIyN15swZvfjii2ptbVVlZaWys7M1ceJERUdHq6amRjk5OWpublZRUZHy8/M1efJkSVJ8fLzy8/NVVFSk5uZm5eTkqLa2VtHR0ZKkuLg4ZWdnq7KyUmazWZmZmRo5cqQGDRqkwYMHKzQ0VJmZmTKbzaqsrNTatWsVHx/fJa8LAAAAN45v9Uny1+3YsUMLFy6U2Wy2Hmtvb1evXr30v//7v9c8UGBgoF566SWtXr1a69evV//+/TVp0iQlJyerT58+2rBhgzIyMpSVlaUBAwYoPT1d9957ryQpIiJCixYt0uLFi3X69GkFBgZq3bp1MplMkqTk5GS1tLQoISFBFotF4eHhWr16tfXeWVlZWrJkiaKiouTk5KTY2FglJSVd82sCAADAjaXTkZyVlaWEhAT99Kc/lbNzp0//VkaNGqVRo0Zddm3YsGHatGnTFc+NiYlRTEzMZddcXFyUkpKilJSUy657e3srKyur8wMDAACgR+l05X7xxRd68sknuy2QAQAAAHvr9J7koUOHqqKiojtmAQAAABxCpz8OHjFihGbMmKFHHnnE+i0QHZ588skuGwwAAACwl05H8sGDBxUUFKSjR4/q6NGj1uO9evXq0sEAAAAAe+l0JL/++uvdMQcAAADgMDodyR2/nvpyYmNjr2EUAAAAwDF8p6+A+7qGhgadP39eoaGhRDIAAAB6hE5H8nvvvWfzuL29XevWrVN9fX1XzQQAAADYVae/As6oV69e+uUvf6k333yzK+YBAAAA7O6aI1mS/vnPf/LtFgAAAOgxOr3dYvr06TZB3NzcrLKyMk2aNKlLBwMAAADspdORHB4ebvPYyclJM2bM0MMPP9xlQwEAAAD21OlI/vpv1autrZWnp6ecnTt9GQAAAMBhdXpPcnNzszIzMxUSEqLIyEiFhoZq4cKFunjxYnfMBwAAAFx3nY7ktWvXqri4WKtXr9a2bdu0evVqHTp0SKtXr+6G8QAAAIDrr9P7JPLz8/Xqq6/K399fkhQQEKCAgAAlJCRo/vz5XT4gAAAAcL11+pPkhoYGDRw40ObYwIED1dTU1GVDAQAAAPbU6UgeMmSINm3aZHNs06ZNCg4O7rKhAAAAAHvq9HaLuXPn6vHHH9dbb70lf39/HT9+XBUVFXrllVe6Yz4AAADguut0JIeFhSktLU2HDh2Ss7OzHnroIU2dOlUjRozojvkAAACA667TkZyVlaW8vDy9+uqrGjx4sN59911lZmaqoaFBs2bN6o4ZAQAAgOuq03uSN2/erNdee02DBw+WJEVFRenVV1/Vxo0bu3o2AAAAwC46Hclms/my327R2NjYZUMBAAAA9tTpSB46dKhefvllm2MbNmzQHXfc0WVDAQAAAPbU6T3JzzzzjB5//HH95S9/kZ+fn06dOqWWlhatX7++O+YDAAAArrtOR/LQoUO1a9cu7dmzR9XV1Ro4cKBGjx6t/v37d8d8AAAAwHXX6UiWJE9PT8XGxnbxKAAAAIBj6PSeZAAAAKCnI5IBAAAAAyIZAAAAMCCSAQAAAAMiGQAAADAgkgEAAAADIhkAAAAwIJIBAAAAAyIZAAAAMCCSAQAAAAMiGQAAADAgkgEAAAADIhkAAAAwIJIBAAAAAyIZAAAAMCCSAQAAAAMiGQAAADAgkgEAAAADIhkAAAAwIJIBAAAAAyIZAAAAMCCSAQAAAAMiGQAAADAgkgEAAAADh4zk+vp6zZ8/X+Hh4brnnnuUlJSk6upqSdKhQ4c0ZcoUhYSEaMyYMcrNzbU5Ny8vT9HR0Ro+fLji4uJ08OBB61pra6tWrFihUaNGKSQkRImJidbrSlJtba2SkpIUFham8PBwZWRkqKWl5fq8aAAAADgMh4zkX/3qV2psbNTu3bu1Z88e9e7dWwsXLlRDQ4PmzJmj2NhYlZaWKiMjQ8uWLdPhw4clScXFxVq6dKmWL1+u0tJSTZo0SYmJiTp//rwkKTs7W/v27dOWLVtUUFAgV1dXpaenW+87d+5cubu7q6CgQJs3b1ZhYaFycnLs8RYAAADAjhwukj/99FMdOnRIy5cv1y233KJ+/fpp6dKlSklJ0a5du2QymZSQkCBnZ2dFRERo4sSJ2rhxoyQpNzdX48ePV2hoqFxcXDRjxgx5eXlp+/bt1vXZs2dr4MCB6tevn9LS0rR3715VVlbq2LFjKikpUWpqqtzc3OTv76+kpCTrtQEAAHDzcLhIPnz4sAIDA/WXv/xF0dHRioyM1IoVK+Tj46Py8nIFBwfbPD8wMFBHjhyRJFVUVFxx/dy5czp16pTNure3tzw9PVVWVqby8nKZTCb5+vpa1wMCAlRVVaWzZ8924ysGAACAo3G4SG5oaFBZWZk+//xz5eXl6a9//atOnz6tp59+WhaLRW5ubjbPd3V1VWNjoyR947rFYpEkubu7X7JusVgue27H447rAwAA4ObgcJHcp08fSVJaWpr69esnb29vzZ07Vx988IHa29vV1NRk8/ympiZ5eHhI+ipqr7TeEbwd+5ON6+7u7pesdTzuuD4AAABuDg4XyYGBgWpra1Nzc7P1WFtbmyTpzjvvVHl5uc3zKyoqFBQUJEkKCgq64rqnp6d8fX1VUVFhXTtz5ozq6+sVHBysoKAg1dfXq6amxrp+9OhR+fn5qX///l3+OgEAAOC4HC6SR40aJX9/fy1YsEAWi0V1dXVatWqVHn74YU2YMEE1NTXKyclRc3OzioqKlJ+fr8mTJ0uS4uPjlZ+fr6KiIjU3NysnJ0e1tbWKjo6WJMXFxSk7O1uVlZUym83KzMzUyJEjNWjQIA0ePFihoaHKzMyU2WxWZWWl1q5dq/j4eHu+HQAAALADh4tkFxcXvf766+rdu7fGjh2rsWPHys/PT5mZmfLy8tKGDRu0Y8cOhYeHKz09Xenp6br33nslSREREVq0aJEWL16skSNH6m9/+5vWrVsnk8kkSUpOTtaDDz6ohIQEPfjgg7pw4YJWr15tvXdWVpZaWloUFRWlqVOn6v7771dSUpId3gUAAADYk7O9B7gcX19frVq16rJrw4YN06ZNm654bkxMjGJiYi675uLiopSUFKWkpFx23dvbW1lZWZ0fGAAAAD2Kw32SDAAAANgbkQwAAAAYEMkAAACAAZEMAAAAGBDJAAAAgAGRDAAAABgQyQAAAIABkQwAAAAYEMkAAACAAZEMAAAAGBDJAAAAgAGRDAAAABgQyQAAAIABkQwAAAAYEMkAAACAAZEMAAAAGBDJAAAAgAGRDAAAABgQyQAAAIABkQwAAAAYEMkAAACAAZEMAAAAGBDJAAAAgAGRDAAAABgQyQAAAIABkQwAAAAYEMkAAACAAZEMAAAAGBDJAAAAgAGRDAAAABgQyQAAAIABkQwAAAAYEMkAAACAAZEMAAAAGBDJAAAAgAGRDAAAABgQyQAAAIABkQwAAAAYEMkAAACAAZEMAAAAGBDJAAAAgAGRDAAAABgQyQAAAIABkQwAAAAYEMkAAACAAZEMAAAAGBDJAAAAgAGRDAAAABgQyQAAAIABkQwAAAAYEMkAAACAgcNGcmtrq6ZPn65nnnnGeuzQoUOaMmWKQkJCNGbMGOXm5tqck5eXp+joaA0fPlxxcXE6ePCgzfVWrFihUaNGKSQkRImJiaqurrau19bWKikpSWFhYQoPD1dGRoZaWlq6/4UCAADA4ThsJK9Zs0b79++3Pm5oaNCcOXMUGxur0tJSZWRkaNmyZTp8+LAkqbi4WEuXLtXy5ctVWlqqSZMmKTExUefPn5ckZWdna9++fdqyZYsKCgrk6uqq9PR06/Xnzp0rd3d3FRQUaPPmzSosLFROTs51fc0AAABwDA4ZyYWFhdq1a5d+/OMfW4/t2rVLJpNJCQkJcnZ2VkREhCZOnKiNGzdKknJzczV+/HiFhobKxcVFM2bMkJeXl7Zv325dnz17tgYOHKh+/fopLS1Ne/fuVWVlpY4dO6aSkhKlpqbKzc1N/v7+SkpKsl4bAAAANxeHi+Ta2lqlpaXp+eefl5ubm/V4eXm5goODbZ4bGBioI0eOSJIqKiquuH7u3DmdOnXKZt3b21uenp4qKytTeXm5TCaTfH19resBAQGqqqrS2bNnu+NlAgAAwIE5VCS3tbUpNTVVM2fO1B133GGzZrFYbKJZklxdXdXY2HjVdYvFIklyd3e/ZN1isVz23I7HHdcHAADAzcOhIvmll15Snz59NH369EvW3Nzc1NTUZHOsqalJHh4eV13vCN6O/cnGdXd390vWOh53XB8AAAA3D2d7D/B1b775pqqrqxUWFiZJ1uh95513NH/+fO3bt8/m+RUVFQoKCpIkBQUFqby8/JL1Bx54QJ6envL19bXZknHmzBnV19crODhYbW1tqq+vV01Njby9vSVJR48elZ+fn/r379+trxkAAACOx6E+Sd6xY4c++ugj7d+/X/v379eECRM0YcIE7d+/X9HR0aqpqVFOTo6am5tVVFSk/Px8TZ48WZIUHx+v/Px8FRUVqbm5WTk5OaqtrVV0dLQkKS4uTtnZ2aqsrJTZbFZmZqZGjhypQYMGafDgwQoNDVVmZqbMZrMqKyu1du1axcfH2/PtAAAAgJ041CfJ38TLy0sbNmxQRkaGsrKyNGDAAKWnp+vee++VJEVERGjRokVavHixTp8+rcDAQK1bt04mk0mSlJycrJaWFiUkJMhisSg8PFyrV6+2Xj8rK0tLlixRVFSUnJycFBsbq6SkJDu8UgAAANibQ0fy8uXLbR4PGzZMmzZtuuLzY2JiFBMTc9k1FxcXpaSkKCUl5bLr3t7eysrK+u7DAgAAoMdwqO0WAAAAgCMgkgEAAAADIhkAAAAwIJIBAAAAAyIZAAAAMCCSAQAAAAMiGQAAADAgkgEAAAADIhkAAAAwIJIBAAAAAyIZAAAAMCCSAQAAAAMiGQAAADAgkgEAAAADIhkAAAAwIJIBAAAAAyIZAAAAMCCSAQAAAAMiGQAAADAgkgEAAAADIhkAAAAwIJIBAAAAAyIZAAAAMCCSAQAAAAMiGQAAADAgkgEAAAADIhkAAAAwIJIBAAAAAyIZAAAAMCCSAQAAAAMiGQAAADAgkgEAAAADIhkAAAAwIJIBAAAAAyIZAAAAMCCSAQAAAAMiGQAAADAgkgEAAAADIhkAAAAwIJIBAAAAAyIZAAAAMCCSAQAAAAMiGQAAADAgkgEAAAADIhkAAAAwIJIBAAAAAyIZAAAAMCCSAQAAAAMiGQAAADAgkgEAAAADIhkAAAAwcMhIPnLkiGbOnKmRI0fqvvvu0/z581VXVydJOnTokKZMmaKQkBCNGTNGubm5Nufm5eUpOjpaw4cPV1xcnA4ePGhda21t1YoVKzRq1CiFhIQoMTFR1dXV1vXa2lolJSUpLCxM4eHhysjIUEtLy/V50QAAAHAYDhfJTU1NmjVrlkJCQvThhx9q27Ztqq+v14IFC9TQ0KA5c+YoNjZWpaWlysjI0LJly3T48GFJUnFxsZYuXarly5ertLRUkyZNUmJios6fPy9Jys7O1r59+7RlyxYVFBTI1dVV6enp1nvPnTtX7u7uKigo0ObNm1VYWKicnBx7vA0AAACwI4eL5KqqKt1xxx1KTk5Wnz595OXlpWnTpqm0tFS7du2SyWRSQkKCnJ2dFRERoYkTJ2rjxo2SpNzcXI0fP16hoaFycXHRjBkz5OXlpe3bt1vXZ8+erYEDB6pfv35KS0vT3r17VVlZqWPHjqmkpESpqalyc3OTv7+/kpKSrNcGAADAzcPhIvkHP/iB1q9fr969e1uP7dy5U0OHDlV5ebmCg4Ntnh8YGKgjR45IkioqKq64fu7cOZ06dcpm3dvbW56eniorK1N5eblMJpN8fX2t6wEBAaqqqtLZs2e746UCAADAQTlcJH9de3u7Vq1apT179igtLU0Wi0Vubm42z3F1dVVjY6MkfeO6xWKRJLm7u1+ybrFYLntux+OO6wMAAODm4GzvAa7EbDbr2Wef1WeffaY33nhDQ4YMkZubm86dO2fzvKamJnl4eEj6KmqbmpouWffy8rIGb8f+ZOP57e3tl6x1PO64PgAAAG4ODvlJ8vHjxzV58mSZzWZt3rxZQ4YMkSQFBwervLzc5rkVFRUKCgqSJAUFBV1x3dPTU76+vqqoqLCunTlzRvX19QoODlZQUJDq6+tVU1NjXT969Kj8/PzUv3//7nqpAAAAcEAOF8kNDQ36xS9+oREjRuiVV17RgAEDrGvR0dGqqalRTk6OmpubVVRUpPz8fE2ePFmSFB8fr/z8fBUVFam5uVk5OTmqra1VdHS0JCkuLk7Z2dmqrKyU2WxWZmamRo4cqUGDBmnw4MEKDQ1VZmamzGazKisrtXbtWsXHx9vlfQAAAID9ONx2i61bt6qqqkpvv/22duzYYbN28OBBbdiwQRkZGcrKytKAAQOUnp6ue++9V5IUERGhRYsWafHixTp9+rQCAwO1bt06mUwmSVJycrJaWlqUkJAgi8Wi8PBwrV692nr9rKwsLVmyRFFRUXJyclJsbKySkpKu10sHAACAg3C4SJ45c6Zmzpx5xfVhw4Zp06ZNV1yPiYlRTEzMZddcXFyUkpKilJSUy657e3srKyurcwMDAACgx3G47RYAAACAvRHJAAAAgAGRDAAAABgQyQAAAIABkQwAAAAYEMkAAACAAZEMAAAAGBDJAAAAgAGRDAAAABgQyQAAAIABkQwAAAAYEMkAAACAAZEMAAAAGBDJAAAAgAGRDAAAABgQyQAAAIABkQwAAAAYEMkAAACAAZEMAAAAGBDJAAAAgAGRDAAAABgQyQAAAICBs70HAADYaq7/Uq2NFnuPYdXu0s/eIwDAdUckA4CDaW206LPUOfYew8rnP96w9wgAcN2x3QIAAAAwIJIBAAAAAyIZAAAAMCCSAQAAAAMiGQAAADAgkgEAAAADIhkAAAAwIJIBAAAAAyIZAAAAMCCSAQAAAAN+LbUdNNd/qdZGi73HkCS1u/Sz9wgAcN3x9zCAqyGS7aC10aLPUufYewxJks9/vGHvEQDguuPvYQBXw3YLAAAAwIBIBgAAAAyIZAAAAMCASAYAAAAMiGQAAADAgEgGAAAADIhkAAAAwIBIBgAAAAz4ZSIAOo3fVgYA6OmIZACdxm8rAwB0MPftpzO15+w9hpVHXxcN6Od6zdchkgEAAPCdNba0adaGd+09htUrc37cJZHMnmQAAADAgEgGAAAADIhkAAAAwIBIBgAAAAz4wT30OI709WQSX1EGAMCNiEg2qK2t1cKFC1VSUqLevXtr0qRJevrpp+XszFt1o3CkryeT+IoyAABuRGy3MJg7d67c3d1VUFCgzZs3q7CwUDk5OfYeCwAAANcRH49+zbFjx1RSUqK9e/fKzc1N/v7+SkpK0sqVKzVr1ix7jwcAwA2BbW/oCYjkrykvL5fJZJKvr6/1WEBAgKqqqnT27Fndcsst33j+hQsXJElHjx79xuddPHNa/7RcuPaBu0B9WZku1J609xiSpPKyIzrr6X7N13Gk91fiPe5ujvT+Sl3zHjvS+ys51nvMn+Hu11V/ho+uzuiiia6d17//3mHeY/4Md7+rvccdndbRbVfSq729vb1LJ7uBvfnmm1q1apXef/9967Hjx48rOjpaH3zwgfz8/L7x/LfeekupqandPCUAAACu1cqVKzVp0qQrrvNJ8te4u7vr/PnzNsc6Hnt4eFz1/MjISK1cuVK33367+vbt2y0zAgAA4Lu7cOGCTpw4ocjIyG98HpH8NUFBQaqvr1dNTY28vb0lffWRvJ+fn/r373/V8wcMGPCN/0YCAAAA+xsxYsRVn8O3W3zN4MGDFRoaqszMTJnNZlVWVmrt2rWKj4+392gAAAC4jtiTbFBTU6MlS5aouLhYTk5Oio2NVUpKinr37m3v0QAAAHCdEMkAAACAAdstAAAAAAMiGQAAADAgkgEAAAADIhkAAAAwIJJvcnV1dYqOjlZxcbG9R+lRjhw5opkzZ2rkyJG67777NH/+fNXV1dl7rB6lsLBQU6ZM0YgRI3Tfffdp6dKlampqsvdYPU5ra6umT5+uZ555xt6j9Djbt2/XXXfdpZCQEOs//NbWrlVfX6/58+crPDxc99xzj5KSklRdXW3vsXqEt956y+bPbkhIiO6++27dfffd9h6tyxDJN7EDBw5o2rRpOn78uL1H6VGampo0a9YshYSE6MMPP9S2bdtUX1+vBQsW2Hu0HqOurk5PPPGEfvazn2n//v3Ky8tTSUmJXn75ZXuP1uOsWbNG+/fvt/cYPdInn3yimJgYHTx40PrPypUr7T1Wj/KrX/1KjY2N2r17t/bs2aPevXtr4cKF9h6rR5g0aZLNn90dO3bIZDIpIyPD3qN1GX7j3k0qLy9PWVlZSk1N1bx58+w9To9SVVWlO+64Q8nJyerdu7f69OmjadOmaf78+fYerccYMGCA/v73v6tfv35qb29XfX29Lly4oAEDBth7tB6lsLBQu3bt0o9//GN7j9IjffLJJ/rJT35i7zF6rE8//VSHDh2y/l0hSUuXLtWZM2fsPFnP097ertTUVI0ePVoxMTH2HqfL8EnyTSoyMlK7d+/WuHHj7D1Kj/ODH/xA69evt/kFNDt37tTQoUPtOFXP0/E/eg8++KAmTpwoHx8fxcXF2XmqnqO2tlZpaWl6/vnn5ebmZu9xepy2tjZ99tlnev/99/XQQw/pgQce0MKFC9XQ0GDv0XqMw4cPKzAwUH/5y18UHR2tyMhIrVixQj4+PvYercd58803VVFR0eO2ZRHJNykfHx85O/MfErpbe3u7Vq1apT179igtLc3e4/RIu3bt0t69e+Xk5KSnnnrK3uP0CG1tbUpNTdXMmTN1xx132HucHqmurk533XWXxo4dq+3bt2vTpk36/PPP2ZPchRoaGlRWVqbPP/9ceXl5+utf/6rTp0/r6aeftvdoPUpbW5uys7P1b//2b9YPL3oKKgnoJmazWc8++6w+++wzvfHGGxoyZIi9R+qRXF1d5erqqtTUVE2ZMkUNDQ3y9PS091g3tJdeekl9+vTR9OnT7T1Kj+Xt7a2NGzdaH7u5uSk1NVVTp06V2WzucbFhD3369JEkpaWlqW/fvurXr5/mzp2rqVOnymKxyMPDw84T9gzFxcWqrq5WfHy8vUfpcnySDHSD48ePa/LkyTKbzdq8eTOB3MU++ugjPfLII7p48aL12MWLF+Xi4sLWgC7w5ptvqqSkRGFhYQoLC9O2bdu0bds2hYWF2Xu0HuPIkSN67rnn1N7ebj128eJFOTk5WeMO1yYwMFBtbW1qbm62Hmtra5Mkm/cd12bnzp2Kjo6Wu7u7vUfpckQy0MUaGhr0i1/8QiNGjNArr7zCD5N1gyFDhqipqUnPP/+8Ll68qJMnT2rFihWKj48nMLrAjh079NFHH2n//v3av3+/JkyYoAkTJvAtF13IZDJp48aNWr9+vVpaWlRVVaWVK1fqpz/9KX+Gu8ioUaPk7++vBQsWyGKxqK6uTqtWrdLDDz/MJ/Vd6MCBA7rnnnvsPUa3IJKBLrZ161ZVVVXp7bffVmhoqM13SKJreHh4aP369SovL9d9992n6dOna9SoUXzNHm4Yfn5+eumll/Tuu+9q5MiRmjx5soYNG6bf/va39h6tx3BxcdHrr7+u3r17a+zYsRo7dqz8/PyUmZlp79F6lBMnTujWW2+19xjdolc7/80BAAAAsMEnyQAAAIABkQwAAAAYEMkAAACAAZEMAAAAGBDJAAAAgAGRDAAAABgQyQAAAIABkQwADmTMmDEaNmyY9RfQDB8+XDExMcrNze2yexQWFmrWrFm65557FBISovHjx2vNmjVqamqyPqe9vV2/+c1vNHz4cI0ZM0Z33nmn/v73v9tcZ8aMGRoyZIiOHj1qc3z06NF64403rmnGEydOaMiQITpx4sQ1XQcAvisiGQAczO9+9zsdPHhQBw8eVElJiZKTk7V8+XK9/PLL13zt//7v/1ZSUpLuu+8+7dy5UwcOHNCKFStUWFioadOmyWKxSJKqq6u1bds2bdy4Ue+9955CQkJUVFRkvc7Zs2d14MAB/ehHP9K7775rPf6Pf/xDX3zxhR566KFrnhUA7IlIBgAH1qdPH/34xz/W008/rTVr1shsNuujjz7Sv/7rvyoyMlLDhg1TXFycPv74Y0nSL3/5Sy1cuNDmGk888YReeOEFnTlzRsuWLdPixYs1c+ZMDRgwQE5OTrr77ru1fv16WSwWrV27Vv/zP/+jsWPHSpISEhKUlZWl0aNH20Tynj17dOeddyo2NlbvvPOO9XhhYaGCg4P1/e9/X+3t7Xrttdc0duxYhYWF6bHHHtOnn35qfa7ZbNaSJUv04IMPKiIiQvPmzVNNTc1l34c1a9bo/vvvV0VFRVe9tQDwjYhkALgBjB49WhcuXNCBAweUmJiosWPHau/evSouLtagQYP0hz/8QZI0efJk7dixQxcvXpQk1dTUaN++fYqLi1NBQYHa29v1k5/85JLru7m5aeLEidqxY4fuuusubdu2TZK0bds2PfXUU3rwwQf16aefymw2S5LeffddRUVFKSoqSp988omqq6slSfv27dOYMWMkSX/605/06quv6oUXXlBhYaHi4uI0c+ZMawgvWLBAx44d09atW/XOO++oX79+evLJJ9Xe3m4z2wsvvKC8vDz96U9/UmBgYDe8uwBwKSIZAG4AXl5ekqSGhgb9+c9/1mOPPaaLFy/q5MmTMplMOn36tCTp4YcflpOTk9577z1JUn5+vkJCQuTv76/q6mp5enqqT58+l73Hrbfeao1doyFDhsjX11elpaW6ePGiCgoKFBUVJV9fX915551677331NraqpKSEmskb9y4UU888YTuuOMOubi4KD4+XgEBAXrrrbdUW1urnTt3Ki0tTd/73vfk4eGhBQsW6JNPPtFnn31mve8LL7yg9evX64033pC/v3+XvZ8AcDXO9h4AAHB1dXV1kqTvfe97Ki4u1uzZs9XY2KjAwEA5OztbP33t06ePJkyYoDfffFOPPPKI8vLy9Pjjj0uSfHx8VFtbqwsXLqhv376X3OPEiRPy8fG54gwPPPCAdcuFj4+P9VPdMWPGaO/evRoyZIj69u2rH/7wh5KkkydPasWKFXruuees12hpadHdd9+tkydPSpKmTp1qc4/evXvrxIkTMplMkqTy8nKZTCbl5+drzpw5nX7fAOC7IpIB4Abw3nvvyd3dXS4uLlq6dKk2bdqku+++W5K0YcMG/fOf/7Q+d/LkyZo6daoOHjyoEydOWPcXP/TQQ3JxcdHWrVv1s5/9zOb6FotF27dv1yOPPHLFGUaPHm39FoyoqCjr8aioKL366qu66667NHr0aPXq1UuS5Ofnp6eeekrjx4+3Pvf48eMymUw6f/68JOntt9+2CfOKigr5+/vrzJkzkqRVq1bp888/t275GDJkyHd6/wCgs9huAQAO7OLFi9q+fbv+4z/+Q/PmzdPFixfl5OQkV1dXSdLHH3+s1157zboHWZLuuusuBQYGasmSJRo3bpzc3NwkSQMGDNBvf/tb/eEPf1BOTo7q6urU3Nysw4cPa9asWfLw8FBycvIVZ4mIiNA///lPffDBBzaRfOedd+qWW27Rli1bbL7VYurUqcrOzrZ+RVxBQYHGjx+v0tJS+fr6avTo0crIyNCXX36p5uZmZWdnKz4+XmfPnrVew8XFRQ899JDGjRun+fPn27xOAOhOvdqNPyEBALCbMWPG6MyZM3J2/uo/9PXt21c/+MEP9POf/1zjxo1Te3u7VqxYoby8PLW1ten222/XhAkT9Pzzz2vv3r3y9vaWJL322mvKyMjQpk2bFBISYnOPkpISbdiwQR9//LEuXLiggQMH6pFHHtGsWbPk7u4u6autF1FRUXr33Xd1++23W8+dPXu2Dh8+rL///e/q3bu39fjSpUuVm5ur4uJia5S3trbq1VdfVW5urqqrq+Xr66tf/vKXmjJliqSv9lc///zz+uCDD2Q2mxUUFKSUlBSFhYVdcv+zZ89q/Pjxio2N1W9+85vu+38AAPw/RDIA9EDvvvuunnvuOb399tv2HgUAbkjsSQaAHuTLL7/UqVOnlJ2dfcm+YwDAt8eeZADoQT799FM9+uij8vHx0aOPPmrvcQDghsV2CwAAAMCAT5IBAAAAAyIZAAAAMCCSAQAAAAMiGQAAADAgkgEAAAADIhkAAAAwIJIBAAAAAyIZAAAAMCCSAQAAAIP/C88H1MEbWSI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10" descr="data:image/png;base64,iVBORw0KGgoAAAANSUhEUgAAAskAAAIJCAYAAABX3aBZAAAAOXRFWHRTb2Z0d2FyZQBNYXRwbG90bGliIHZlcnNpb24zLjcuMCwgaHR0cHM6Ly9tYXRwbG90bGliLm9yZy88F64QAAAACXBIWXMAAA9hAAAPYQGoP6dpAAA+i0lEQVR4nO3dfVjUdb7/8ZcIyo3G4EJgG/48y42VuStCEkZlEmvrHSyitrGe1VbtAG2rZ8FKcHV1QV3raBxXKs04lXvcRWUL17ypLMnlTjOtzpEL3E1RUgQCnUGUu98f/Zhf81UzEpwRn4/r6rrOfD/z/X7fM8fLfTZ9GHq1t7e3CwAAAICVk70HAAAAABwNkQwAAAAYEMkAAACAAZEMAAAAGBDJAAAAgAGRDAAAABgQyQAAAIABkQwAAAAYONt7gJ6krq5OH374oW6//Xb17dvX3uMAAADA4MKFCzpx4oQiIyM1YMCAKz6PSO5CH374oVJTU+09BgAAAK5i5cqVmjRp0hXXieQudPvtt0v66k0PCAiw8zQAAAAwOnr0qFJTU63ddiVEchfq2GIREBCgoUOH2nkaAAAAXMnVtsbyg3sAAACAAZEMAAAAGBDJAAAAgAGRDAAAABjwg3sAAAA3mbNnz6qhocHeY3QbT09P3XLLLdd0DSIZAADgJlJdXa1evXrp9ttvV69evew9Tpdrb29XTU2Nqqurdeutt37n67DdAgAA4CZy4cIF+fj49MhAlqRevXrJx8dHFy5cuKbrEMkAAACAAZEMAAAAGBDJAAAAgAE/uAcAAIBv5bPPPtNLL72kkpISXbhwQd7e3nr44Yf1xBNPyGQy2Xu8LsUnyQAAALiqPXv26LHHHtO//Mu/6M0339RHH32kF198UZWVlYqNjdXp06ftPWKXIpIBAADwjS5evKj09HQ98cQTmjdvnnx9fdWrVy8FBAQoKytLfn5+WrZsmbZu3aqpU6fqt7/9rUaMGKHIyEitXbtW7e3t1uu88MILioqK0siRIzV79mwdO3bMep8hQ4bo9ddf19ixYxUSEqJHH31UZWVldnnNRDIAAAC+0cGDB1VTU6PY2NhL1pycnBQfH6933nlHra2tOnTokNzc3FRYWKjs7Gz913/9lzZv3ixJWrVqld5//33l5OSooKBAP/rRj/T444/bfF3b3/72N73xxhvau3ev3Nzc9Ic//OF6vUzb12WXuwIAAOCGUV1dLUny9va+7Pqtt96q5uZmffnllzKZTEpJSVHfvn01bNgwTZs2TW+99Zba29u1adMm/fu//7v8/f3Vt29fJScnq7m5We+//771WtOnT5ePj4/69++vn/zkJ/r888+vwyu8FD+4BwAAgG/k4+MjSaqqqtLgwYMvWT9x4oRcXFzk5eWl73//+3JxcbGuDRw4UDt37lRdXZ0aGxv161//Wk5O//9z2ubmZp08edL6+Osh7uzsbN2qcb0RyQAAAPhGoaGh8vHx0ebNm5WSkmKz1traqq1bt2rMmDHq3bu3qqur1d7ebv2NfidOnNBtt90mLy8v9e3bVxs2bNDw4cOt5//jH/+Qr6/v9Xw53wrbLQAAAPCNXFxctGzZMr3xxhtatWqVTp8+rba2NlVUVOjJJ5/UqVOn9Oyzz0qSzpw5o5dfflnNzc06fPiwcnNzNWXKFOve5eeff16nTp1SW1ub8vLyNGHCBJsf3nMUfJIMAACAq7r//vu1adMmvfTSS5o8ebLMZrO8vb0VFRWljIwMDRgwQNJXWzNOnDihyMhIeXh46Ne//rXGjRsnSXr66af1n//5n3rsscdUX18vf39/ZWVl6a677rLnS7ssIhnoZnXmJlkuNNt7DEmSR18XDejnau8xAOC64u/hrnPHHXdo1apV3/icPn36aOnSpVq6dOkla3379lVKSsolWzY6GL/uLS4uTnFxcd994GtAJAPdzHKhWb98eZe9x5AkvTLnxzf0X84A8F3w9zC+C/YkAwAAAAZEMgAAALpEXFyc3nvvPXuP0SWIZAAAAMCASAYAAAAM+ME9ADc0R/qpdenG/8l1AMBXiGQANzRH+ql1iZ9cB4Cewq7bLerq6hQdHa3i4uJL1qqrqzVq1Cht3brV5nheXp6io6M1fPhwxcXF6eDBg9a11tZWrVixQqNGjVJISIgSExNVXV1tXa+trVVSUpLCwsIUHh6ujIwMtbS0WNcPHTqkKVOmKCQkRGPGjFFubm43vGoAAAA4Ort9knzgwAE988wzOn78+CVrbW1tSklJ0ZdffmlzvLi4WEuXLtW6dev0wx/+UBs3blRiYqL27NkjNzc3ZWdna9++fdqyZYv69++vhQsXKj09XS+//LIkae7cufL19VVBQYFqamqUmJionJwczZo1Sw0NDZozZ46eeuopTZs2TaWlpUpOTtaQIUP0wx/+8Lq8JwAAAN9Gc/2Xam20fKdz2y5cUNvFi5ccb7GcU2tjY+cv2EvqpV6dOqW3u4dcTF6dv9d1ZJdIzsvLU1ZWllJTUzVv3rxL1v/4xz/Kz89PAwcOtDmem5ur8ePHKzQ0VJI0Y8YM/fnPf9b27ds1efJk5ebmKiUlxXpeWlqaIiMjVVlZqba2NpWUlGjv3r1yc3OTv7+/kpKStHLlSs2aNUu7du2SyWRSQkKCJCkiIkITJ07Uxo0biWQAAOBQWhst+ix1znc61/Xn/6bzTu2XHO/Vu7f+d8GT1zratzJ05cudjuTa2lotXLhQJSUl6t27tyZNmqSnn35azs7dk7N22W4RGRmp3bt3W3+P99cVFRXpb3/7mxYtWnTJWkVFhYKDg22OBQYG6siRIzp37pxOnTpls+7t7S1PT0+VlZWpvLxcJpNJvr6+1vWAgABVVVXp7NmzKi8vv+K1AQAAYF9z586Vu7u7CgoKtHnzZhUWFionJ6fb7meXSPbx8bls9dfW1mrBggV67rnn5OHhccm6xWKRm5ubzTFXV1c1NjbKYvnqPzm4u7tfsm6xWC57bsfjjvOvdG0AAADYz7Fjx1RSUqLU1FSbHQEbN27stns6zPckt7e3a/78+Zo+fbruvvvuyz7Hzc1NTU1NNseamprk4eFhDdzz589fdt3d3f2StY7HHedf6doAAACwn6vtCOgODhPJX3zxhUpKSvTHP/5RYWFhCgsLU1VVlX73u9/piSeekCQFBQWpvLzc5ryKigoFBQXJ09NTvr6+qqiosK6dOXNG9fX1Cg4OVlBQkOrr61VTU2NdP3r0qPz8/NS/f38FBwdf8doAAACwn6vtCOgODhPJt912mz755BPt37/f+s9tt92mRYsW6aWXXpIkxcfHKz8/X0VFRWpublZOTo5qa2sVHR0t6avfF56dna3KykqZzWZlZmZq5MiRGjRokAYPHqzQ0FBlZmbKbDarsrJSa9euVXx8vCQpOjpaNTU1ysnJUXNzs4qKipSfn6/Jkyfb7T0BAACArrojoDvcUL9MJCIiQosWLdLixYt1+vRpBQYGat26dTKZTJKk5ORktbS0KCEhQRaLReHh4Vq9erX1/KysLC1ZskRRUVFycnJSbGyskpKSJEleXl7asGGDMjIylJWVpQEDBig9PV333nuvHV4pAOBmwW+NBK7u6zsCvL29JdnuCOgOdo/ksrKyK6699957lxyLiYlRTEzMZZ/v4uKilJQUpaSkXHbd29tbWVlZV7zfsGHDtGnTpqtMDABA1+G3RgJX9/UdAUuWLNGXX35psyOgOzjMdgsAAADgSrKystTS0qKoqChNnTpV999/v3VHQHew+yfJAAAAsD+nPn11Z+aaTp/Xy9lFvXp1/jfuddbVdgR0NSL5JudIe+HYBwcAgP20nv9u3xLhOvB2OfXp08XT2B+RfJNzpL1w7IMDAACOgj3JAAAAgAGRDAAAABgQyQAAAIABkQwAAAAYEMkAAACAAZEMAAAAGPAVcACAb8T3qQO4GRHJAIBvxPepAzeH8/2/J0tre6fPczrbJPW60KlzboR/4SWSAQAAIEtru2a/+v51ude1/AtvXV2dpk2bpt///vcKDw/v4sn+P/YkAwAA4IZw4MABTZs2TcePH+/2exHJAAAAcHh5eXlKSUnRvHnzrsv9iGQAAAA4vMjISO3evVvjxo27LvdjTzIAAAAcno+Pz3W9H58kAwAAAAZEMgAAAGBAJAMAAAAGRDIAAABgwA/uAQAAQB69e2ndzNGdPs/J2UXq1atz9+rr0un7fF1ZWdk1nf9tEMkAAACQ27lauX2X827/P3Lq06fL57E3tlsAAAAABkQyAAAAYEAkAwAAAAZEMgAAwM2kvd3eE9wQiGQAAICbSGvTebX28FBubW295msQyQAAADeR5j3bdfL4sR4byq2trTp58qR8fHyu6Tp8BRwAAMDNpK5GjVtf1+ejf6Lebu6d/o5jo35tveTUt28XDdc1br31Vrm6ul7TNYhkAACAm01djZq3vq7mLrhUwMqX5Xrb7V1wJcfCdgsAAADAgEgGAAAADIhkAAAAwIBIBgAAAAyIZAAAAMCASAYAAAAMiGQAAADAgEgGAAAADIhkAAAAwIBIBgAAAAyIZAAAAMCASAYAAAAMiGQAAADAgEgGAAAADIhkAAAAwIBIBgAAAAyIZAAAAMCASAYAAAAMiGQAAADAgEgGAAAADOwayXV1dYqOjlZxcbH12M6dOxUTE6MRI0ZozJgxWrNmjdra2qzreXl5io6O1vDhwxUXF6eDBw9a11pbW7VixQqNGjVKISEhSkxMVHV1tXW9trZWSUlJCgsLU3h4uDIyMtTS0mJdP3TokKZMmaKQkBCNGTNGubm53fwOAAAAwBHZLZIPHDigadOm6fjx49Zjn376qebPn6+5c+dq//79WrdunbZu3aqcnBxJUnFxsZYuXarly5ertLRUkyZNUmJios6fPy9Jys7O1r59+7RlyxYVFBTI1dVV6enp1uvPnTtX7u7uKigo0ObNm1VYWGi9dkNDg+bMmaPY2FiVlpYqIyNDy5Yt0+HDh6/bewIAAADHYJdIzsvLU0pKiubNm2dz/OTJk3r00Uf10EMPycnJSQEBAYqOjlZpaakkKTc3V+PHj1doaKhcXFw0Y8YMeXl5afv27db12bNna+DAgerXr5/S0tK0d+9eVVZW6tixYyopKVFqaqrc3Nzk7++vpKQkbdy4UZK0a9cumUwmJSQkyNnZWREREZo4caJ1HQAAADcPu0RyZGSkdu/erXHjxtkcHzt2rJ599lnr46amJr3//vsaOnSoJKmiokLBwcE25wQGBurIkSM6d+6cTp06ZbPu7e0tT09PlZWVqby8XCaTSb6+vtb1gIAAVVVV6ezZsyovL7/itQEAAHBzcbbHTX18fK76HLPZrF//+tdydXXVjBkzJEkWi0Vubm42z3N1dVVjY6MsFoskyd3d/ZL1jjXjuR2PO86/0rUBAABwc3HIb7f4xz/+oUcffVQtLS167bXX1K9fP0lfRW1TU5PNc5uamuTh4WEN3I79ycZ1d3f3S9Y6Hnecf6VrAwAA4ObicJH8wQcfaMqUKbr//vv1yiuvyNPT07oWFBSk8vJym+dXVFQoKChInp6e8vX1VUVFhXXtzJkzqq+vV3BwsIKCglRfX6+amhrr+tGjR+Xn56f+/fsrODj4itcGAADAzcWhIvnjjz9WcnKynn32WT399NNydrbdDRIfH6/8/HwVFRWpublZOTk5qq2tVXR0tCQpLi5O2dnZqqyslNlsVmZmpkaOHKlBgwZp8ODBCg0NVWZmpsxmsyorK7V27VrFx8dLkqKjo1VTU6OcnBw1NzerqKhI+fn5mjx58nV/HwAAAGBfdtmTfCUvvviiWlpalJGRoYyMDOvx0NBQrV+/XhEREVq0aJEWL16s06dPKzAwUOvWrZPJZJIkJScnq6WlRQkJCbJYLAoPD9fq1aut18nKytKSJUsUFRUlJycnxcbGKikpSZLk5eWlDRs2KCMjQ1lZWRowYIDS09N17733Xs+3AAAAAA7A7pFcVlZm/b9ffPHFqz4/JiZGMTExl11zcXFRSkqKUlJSLrvu7e2trKysK1572LBh2rRp01VnAAAAQM/mUNstAAAAAEdAJAMAAAAGRDIAAABgQCQDAAAABkQyAAAAYEAkAwAAAAZEMgAAAGBAJAMAAAAGRDIAAABgQCQDAAAABkQyAAAAYEAkAwAAAAZEMgAAAGBAJAMAAAAGRDIAAABgQCQDAAAABkQyAAAAYEAkAwAAAAZEMgAAAGBAJAMAAAAGRDIAAABgQCQDAAAABkQyAAAAYEAkAwAAAAZEMgAAAGBAJAMAAAAGRDIAAABgQCQDAAAABkQyAAAAYEAkAwAAAAZEMgAAAGBAJAMAAAAGRDIAAABgQCQDAAAABkQyAAAAYEAkAwAAAAZEMgAAAGBAJAMAAAAGRDIAAABgQCQDAAAABkQyAAAAYEAkAwAAAAZEMgAAAGBAJAMAAAAGRDIAAABgQCQDAAAABkQyAAAAYEAkAwAAAAZEMgAAAGBAJAMAAAAGRDIAAABgYNdIrqurU3R0tIqLi63HDh06pClTpigkJERjxoxRbm6uzTl5eXmKjo7W8OHDFRcXp4MHD1rXWltbtWLFCo0aNUohISFKTExUdXW1db22tlZJSUkKCwtTeHi4MjIy1NLS8q3vDQAAgJuD3SL5wIEDmjZtmo4fP2491tDQoDlz5ig2NlalpaXKyMjQsmXLdPjwYUlScXGxli5dquXLl6u0tFSTJk1SYmKizp8/L0nKzs7Wvn37tGXLFhUUFMjV1VXp6enW68+dO1fu7u4qKCjQ5s2bVVhYqJycnG91bwAAANw87BLJeXl5SklJ0bx582yO79q1SyaTSQkJCXJ2dlZERIQmTpyojRs3SpJyc3M1fvx4hYaGysXFRTNmzJCXl5e2b99uXZ89e7YGDhyofv36KS0tTXv37lVlZaWOHTumkpISpaamys3NTf7+/kpKSrJe+2r3BgAAwM3DLpEcGRmp3bt3a9y4cTbHy8vLFRwcbHMsMDBQR44ckSRVVFRccf3cuXM6deqUzbq3t7c8PT1VVlam8vJymUwm+fr6WtcDAgJUVVWls2fPXvXeAAAAuHk42+OmPj4+lz1usVjk5uZmc8zV1VWNjY1XXbdYLJIkd3f3S9Y71ozndjzuOP+b7g0AAICbh0N9u4Wbm5uamppsjjU1NcnDw+Oq6x2B27E/2bju7u5+yVrH447zv+neAAAAuHk4VCQHBwervLzc5lhFRYWCgoIkSUFBQVdc9/T0lK+vryoqKqxrZ86cUX19vYKDgxUUFKT6+nrV1NRY148ePSo/Pz/179//qvcGAADAzcOhIjk6Olo1NTXKyclRc3OzioqKlJ+fr8mTJ0uS4uPjlZ+fr6KiIjU3NysnJ0e1tbWKjo6WJMXFxSk7O1uVlZUym83KzMzUyJEjNWjQIA0ePFihoaHKzMyU2WxWZWWl1q5dq/j4+G91bwAAANw87LIn+Uq8vLy0YcMGZWRkKCsrSwMGDFB6erruvfdeSVJERIQWLVqkxYsX6/Tp0woMDNS6detkMpkkScnJyWppaVFCQoIsFovCw8O1evVq6/WzsrK0ZMkSRUVFycnJSbGxsUpKSvpW9wYAAMDNw+6RXFZWZvN42LBh2rRp0xWfHxMTo5iYmMuuubi4KCUlRSkpKZdd9/b2VlZW1hWvfbV7AwAA4ObgUNstAAAAAEdAJAMAAAAGRDIAAABgQCQDAAAABkQyAAAAYEAkAwAAAAZEMgAAAGBAJAMAAAAGRDIAAABgQCQDAAAABkQyAAAAYEAkAwAAAAZEMgAAAGBAJAMAAAAGRDIAAABgQCQDAAAABkQyAAAAYEAkAwAAAAZEMgAAAGBAJAMAAAAGRDIAAABgQCQDAAAABkQyAAAAYEAkAwAAAAZEMgAAAGBAJAMAAAAGRDIAAABgQCQDAAAABkQyAAAAYEAkAwAAAAZEMgAAAGBAJAMAAAAGRDIAAABgQCQDAAAABkQyAAAAYEAkAwAAAAZEMgAAAGBAJAMAAAAGRDIAAABgQCQDAAAABkQyAAAAYEAkAwAAAAZEMgAAAGBAJAMAAAAGRDIAAABgQCQDAAAABkQyAAAAYEAkAwAAAAZEMgAAAGBAJAMAAAAGRDIAAABg4JCR/NlnnykhIUFhYWGKjIzU73//e128eFGSdOjQIU2ZMkUhISEaM2aMcnNzbc7Ny8tTdHS0hg8frri4OB08eNC61traqhUrVmjUqFEKCQlRYmKiqqurreu1tbVKSkpSWFiYwsPDlZGRoZaWluvzogEAAOAwHC6S29ra9MQTT2js2LEqKSnR5s2b9eGHH2rdunVqaGjQnDlzFBsbq9LSUmVkZGjZsmU6fPiwJKm4uFhLly7V8uXLVVpaqkmTJikxMVHnz5+XJGVnZ2vfvn3asmWLCgoK5OrqqvT0dOu9586dK3d3dxUUFGjz5s0qLCxUTk6OPd4GAAAA2JHDRXJDQ4POnDmjtrY2tbe3S5KcnJzk5uamXbt2yWQyKSEhQc7OzoqIiNDEiRO1ceNGSVJubq7Gjx+v0NBQubi4aMaMGfLy8tL27dut67Nnz9bAgQPVr18/paWlae/evaqsrNSxY8dUUlKi1NRUubm5yd/fX0lJSdZrAwAA4ObR6UhOTEy87PGf//zn1zyMJHl5eWnGjBlasWKFhg0bpgcffFCDBw/WjBkzVF5eruDgYJvnBwYG6siRI5KkioqKK66fO3dOp06dsln39vaWp6enysrKVF5eLpPJJF9fX+t6QECAqqqqdPbs2S55bQAAALgxOH+bJ504cUJ//etfJUkffvih1qxZY7NuNptVVlbWJQO1tbXJ1dVVCxcuVHx8vI4dO6Ynn3xSWVlZslgscnNzs3m+q6urGhsbJekb1y0WiyTJ3d39kvWONeO5HY8bGxt1yy23dMnrAwAAgOP7VpF82223qby8XHV1dWptbVVxcbHNet++fbVo0aIuGWj37t3auXOnduzYIUkKCgpScnKyMjIyNHHiRJ07d87m+U1NTfLw8JD0VdQ2NTVdsu7l5WUN3o79ycbz29vbL1nreNxxfQAAANwcvlUkOzk56YUXXpAkpaen6/e//323DfTFF19Yv8mig7Ozs1xcXBQcHKx9+/bZrFVUVCgoKEjSV0FdXl5+yfoDDzwgT09P+fr62mzJOHPmjOrr6xUcHKy2tjbV19erpqZG3t7ekqSjR4/Kz89P/fv3766XCwAAAAfU6T3JHV/HdurUKVVVVdn80xUiIyN15swZvfjii2ptbVVlZaWys7M1ceJERUdHq6amRjk5OWpublZRUZHy8/M1efJkSVJ8fLzy8/NVVFSk5uZm5eTkqLa2VtHR0ZKkuLg4ZWdnq7KyUmazWZmZmRo5cqQGDRqkwYMHKzQ0VJmZmTKbzaqsrNTatWsVHx/fJa8LAAAAN45v9Uny1+3YsUMLFy6U2Wy2Hmtvb1evXr30v//7v9c8UGBgoF566SWtXr1a69evV//+/TVp0iQlJyerT58+2rBhgzIyMpSVlaUBAwYoPT1d9957ryQpIiJCixYt0uLFi3X69GkFBgZq3bp1MplMkqTk5GS1tLQoISFBFotF4eHhWr16tfXeWVlZWrJkiaKiouTk5KTY2FglJSVd82sCAADAjaXTkZyVlaWEhAT99Kc/lbNzp0//VkaNGqVRo0Zddm3YsGHatGnTFc+NiYlRTEzMZddcXFyUkpKilJSUy657e3srKyur8wMDAACgR+l05X7xxRd68sknuy2QAQAAAHvr9J7koUOHqqKiojtmAQAAABxCpz8OHjFihGbMmKFHHnnE+i0QHZ588skuGwwAAACwl05H8sGDBxUUFKSjR4/q6NGj1uO9evXq0sEAAAAAe+l0JL/++uvdMQcAAADgMDodyR2/nvpyYmNjr2EUAAAAwDF8p6+A+7qGhgadP39eoaGhRDIAAAB6hE5H8nvvvWfzuL29XevWrVN9fX1XzQQAAADYVae/As6oV69e+uUvf6k333yzK+YBAAAA7O6aI1mS/vnPf/LtFgAAAOgxOr3dYvr06TZB3NzcrLKyMk2aNKlLBwMAAADspdORHB4ebvPYyclJM2bM0MMPP9xlQwEAAAD21OlI/vpv1autrZWnp6ecnTt9GQAAAMBhdXpPcnNzszIzMxUSEqLIyEiFhoZq4cKFunjxYnfMBwAAAFx3nY7ktWvXqri4WKtXr9a2bdu0evVqHTp0SKtXr+6G8QAAAIDrr9P7JPLz8/Xqq6/K399fkhQQEKCAgAAlJCRo/vz5XT4gAAAAcL11+pPkhoYGDRw40ObYwIED1dTU1GVDAQAAAPbU6UgeMmSINm3aZHNs06ZNCg4O7rKhAAAAAHvq9HaLuXPn6vHHH9dbb70lf39/HT9+XBUVFXrllVe6Yz4AAADguut0JIeFhSktLU2HDh2Ss7OzHnroIU2dOlUjRozojvkAAACA667TkZyVlaW8vDy9+uqrGjx4sN59911lZmaqoaFBs2bN6o4ZAQAAgOuq03uSN2/erNdee02DBw+WJEVFRenVV1/Vxo0bu3o2AAAAwC46Hclms/my327R2NjYZUMBAAAA9tTpSB46dKhefvllm2MbNmzQHXfc0WVDAQAAAPbU6T3JzzzzjB5//HH95S9/kZ+fn06dOqWWlhatX7++O+YDAAAArrtOR/LQoUO1a9cu7dmzR9XV1Ro4cKBGjx6t/v37d8d8AAAAwHXX6UiWJE9PT8XGxnbxKAAAAIBj6PSeZAAAAKCnI5IBAAAAAyIZAAAAMCCSAQAAAAMiGQAAADAgkgEAAAADIhkAAAAwIJIBAAAAAyIZAAAAMCCSAQAAAAMiGQAAADAgkgEAAAADIhkAAAAwIJIBAAAAAyIZAAAAMCCSAQAAAAMiGQAAADAgkgEAAAADIhkAAAAwIJIBAAAAAyIZAAAAMCCSAQAAAAMiGQAAADAgkgEAAAADh4zk+vp6zZ8/X+Hh4brnnnuUlJSk6upqSdKhQ4c0ZcoUhYSEaMyYMcrNzbU5Ny8vT9HR0Ro+fLji4uJ08OBB61pra6tWrFihUaNGKSQkRImJidbrSlJtba2SkpIUFham8PBwZWRkqKWl5fq8aAAAADgMh4zkX/3qV2psbNTu3bu1Z88e9e7dWwsXLlRDQ4PmzJmj2NhYlZaWKiMjQ8uWLdPhw4clScXFxVq6dKmWL1+u0tJSTZo0SYmJiTp//rwkKTs7W/v27dOWLVtUUFAgV1dXpaenW+87d+5cubu7q6CgQJs3b1ZhYaFycnLs8RYAAADAjhwukj/99FMdOnRIy5cv1y233KJ+/fpp6dKlSklJ0a5du2QymZSQkCBnZ2dFRERo4sSJ2rhxoyQpNzdX48ePV2hoqFxcXDRjxgx5eXlp+/bt1vXZs2dr4MCB6tevn9LS0rR3715VVlbq2LFjKikpUWpqqtzc3OTv76+kpCTrtQEAAHDzcLhIPnz4sAIDA/WXv/xF0dHRioyM1IoVK+Tj46Py8nIFBwfbPD8wMFBHjhyRJFVUVFxx/dy5czp16pTNure3tzw9PVVWVqby8nKZTCb5+vpa1wMCAlRVVaWzZ8924ysGAACAo3G4SG5oaFBZWZk+//xz5eXl6a9//atOnz6tp59+WhaLRW5ubjbPd3V1VWNjoyR947rFYpEkubu7X7JusVgue27H447rAwAA4ObgcJHcp08fSVJaWpr69esnb29vzZ07Vx988IHa29vV1NRk8/ympiZ5eHhI+ipqr7TeEbwd+5ON6+7u7pesdTzuuD4AAABuDg4XyYGBgWpra1Nzc7P1WFtbmyTpzjvvVHl5uc3zKyoqFBQUJEkKCgq64rqnp6d8fX1VUVFhXTtz5ozq6+sVHBysoKAg1dfXq6amxrp+9OhR+fn5qX///l3+OgEAAOC4HC6SR40aJX9/fy1YsEAWi0V1dXVatWqVHn74YU2YMEE1NTXKyclRc3OzioqKlJ+fr8mTJ0uS4uPjlZ+fr6KiIjU3NysnJ0e1tbWKjo6WJMXFxSk7O1uVlZUym83KzMzUyJEjNWjQIA0ePFihoaHKzMyU2WxWZWWl1q5dq/j4eHu+HQAAALADh4tkFxcXvf766+rdu7fGjh2rsWPHys/PT5mZmfLy8tKGDRu0Y8cOhYeHKz09Xenp6br33nslSREREVq0aJEWL16skSNH6m9/+5vWrVsnk8kkSUpOTtaDDz6ohIQEPfjgg7pw4YJWr15tvXdWVpZaWloUFRWlqVOn6v7771dSUpId3gUAAADYk7O9B7gcX19frVq16rJrw4YN06ZNm654bkxMjGJiYi675uLiopSUFKWkpFx23dvbW1lZWZ0fGAAAAD2Kw32SDAAAANgbkQwAAAAYEMkAAACAAZEMAAAAGBDJAAAAgAGRDAAAABgQyQAAAIABkQwAAAAYEMkAAACAAZEMAAAAGBDJAAAAgAGRDAAAABgQyQAAAIABkQwAAAAYEMkAAACAAZEMAAAAGBDJAAAAgAGRDAAAABgQyQAAAIABkQwAAAAYEMkAAACAAZEMAAAAGBDJAAAAgAGRDAAAABgQyQAAAIABkQwAAAAYEMkAAACAAZEMAAAAGBDJAAAAgAGRDAAAABgQyQAAAIABkQwAAAAYEMkAAACAAZEMAAAAGBDJAAAAgAGRDAAAABgQyQAAAIABkQwAAAAYEMkAAACAAZEMAAAAGBDJAAAAgAGRDAAAABgQyQAAAIABkQwAAAAYEMkAAACAAZEMAAAAGBDJAAAAgAGRDAAAABgQyQAAAIABkQwAAAAYEMkAAACAgcNGcmtrq6ZPn65nnnnGeuzQoUOaMmWKQkJCNGbMGOXm5tqck5eXp+joaA0fPlxxcXE6ePCgzfVWrFihUaNGKSQkRImJiaqurrau19bWKikpSWFhYQoPD1dGRoZaWlq6/4UCAADA4ThsJK9Zs0b79++3Pm5oaNCcOXMUGxur0tJSZWRkaNmyZTp8+LAkqbi4WEuXLtXy5ctVWlqqSZMmKTExUefPn5ckZWdna9++fdqyZYsKCgrk6uqq9PR06/Xnzp0rd3d3FRQUaPPmzSosLFROTs51fc0AAABwDA4ZyYWFhdq1a5d+/OMfW4/t2rVLJpNJCQkJcnZ2VkREhCZOnKiNGzdKknJzczV+/HiFhobKxcVFM2bMkJeXl7Zv325dnz17tgYOHKh+/fopLS1Ne/fuVWVlpY4dO6aSkhKlpqbKzc1N/v7+SkpKsl4bAAAANxeHi+Ta2lqlpaXp+eefl5ubm/V4eXm5goODbZ4bGBioI0eOSJIqKiquuH7u3DmdOnXKZt3b21uenp4qKytTeXm5TCaTfH19resBAQGqqqrS2bNnu+NlAgAAwIE5VCS3tbUpNTVVM2fO1B133GGzZrFYbKJZklxdXdXY2HjVdYvFIklyd3e/ZN1isVz23I7HHdcHAADAzcOhIvmll15Snz59NH369EvW3Nzc1NTUZHOsqalJHh4eV13vCN6O/cnGdXd390vWOh53XB8AAAA3D2d7D/B1b775pqqrqxUWFiZJ1uh95513NH/+fO3bt8/m+RUVFQoKCpIkBQUFqby8/JL1Bx54QJ6envL19bXZknHmzBnV19crODhYbW1tqq+vV01Njby9vSVJR48elZ+fn/r379+trxkAAACOx6E+Sd6xY4c++ugj7d+/X/v379eECRM0YcIE7d+/X9HR0aqpqVFOTo6am5tVVFSk/Px8TZ48WZIUHx+v/Px8FRUVqbm5WTk5OaqtrVV0dLQkKS4uTtnZ2aqsrJTZbFZmZqZGjhypQYMGafDgwQoNDVVmZqbMZrMqKyu1du1axcfH2/PtAAAAgJ041CfJ38TLy0sbNmxQRkaGsrKyNGDAAKWnp+vee++VJEVERGjRokVavHixTp8+rcDAQK1bt04mk0mSlJycrJaWFiUkJMhisSg8PFyrV6+2Xj8rK0tLlixRVFSUnJycFBsbq6SkJDu8UgAAANibQ0fy8uXLbR4PGzZMmzZtuuLzY2JiFBMTc9k1FxcXpaSkKCUl5bLr3t7eysrK+u7DAgAAoMdwqO0WAAAAgCMgkgEAAAADIhkAAAAwIJIBAAAAAyIZAAAAMCCSAQAAAAMiGQAAADAgkgEAAAADIhkAAAAwIJIBAAAAAyIZAAAAMCCSAQAAAAMiGQAAADAgkgEAAAADIhkAAAAwIJIBAAAAAyIZAAAAMCCSAQAAAAMiGQAAADAgkgEAAAADIhkAAAAwIJIBAAAAAyIZAAAAMCCSAQAAAAMiGQAAADAgkgEAAAADIhkAAAAwIJIBAAAAAyIZAAAAMCCSAQAAAAMiGQAAADAgkgEAAAADIhkAAAAwIJIBAAAAAyIZAAAAMCCSAQAAAAMiGQAAADAgkgEAAAADIhkAAAAwIJIBAAAAAyIZAAAAMCCSAQAAAAMiGQAAADAgkgEAAAADIhkAAAAwIJIBAAAAAyIZAAAAMCCSAQAAAAMiGQAAADAgkgEAAAADIhkAAAAwcMhIPnLkiGbOnKmRI0fqvvvu0/z581VXVydJOnTokKZMmaKQkBCNGTNGubm5Nufm5eUpOjpaw4cPV1xcnA4ePGhda21t1YoVKzRq1CiFhIQoMTFR1dXV1vXa2lolJSUpLCxM4eHhysjIUEtLy/V50QAAAHAYDhfJTU1NmjVrlkJCQvThhx9q27Ztqq+v14IFC9TQ0KA5c+YoNjZWpaWlysjI0LJly3T48GFJUnFxsZYuXarly5ertLRUkyZNUmJios6fPy9Jys7O1r59+7RlyxYVFBTI1dVV6enp1nvPnTtX7u7uKigo0ObNm1VYWKicnBx7vA0AAACwI4eL5KqqKt1xxx1KTk5Wnz595OXlpWnTpqm0tFS7du2SyWRSQkKCnJ2dFRERoYkTJ2rjxo2SpNzcXI0fP16hoaFycXHRjBkz5OXlpe3bt1vXZ8+erYEDB6pfv35KS0vT3r17VVlZqWPHjqmkpESpqalyc3OTv7+/kpKSrNcGAADAzcPhIvkHP/iB1q9fr969e1uP7dy5U0OHDlV5ebmCg4Ntnh8YGKgjR45IkioqKq64fu7cOZ06dcpm3dvbW56eniorK1N5eblMJpN8fX2t6wEBAaqqqtLZs2e746UCAADAQTlcJH9de3u7Vq1apT179igtLU0Wi0Vubm42z3F1dVVjY6MkfeO6xWKRJLm7u1+ybrFYLntux+OO6wMAAODm4GzvAa7EbDbr2Wef1WeffaY33nhDQ4YMkZubm86dO2fzvKamJnl4eEj6KmqbmpouWffy8rIGb8f+ZOP57e3tl6x1PO64PgAAAG4ODvlJ8vHjxzV58mSZzWZt3rxZQ4YMkSQFBwervLzc5rkVFRUKCgqSJAUFBV1x3dPTU76+vqqoqLCunTlzRvX19QoODlZQUJDq6+tVU1NjXT969Kj8/PzUv3//7nqpAAAAcEAOF8kNDQ36xS9+oREjRuiVV17RgAEDrGvR0dGqqalRTk6OmpubVVRUpPz8fE2ePFmSFB8fr/z8fBUVFam5uVk5OTmqra1VdHS0JCkuLk7Z2dmqrKyU2WxWZmamRo4cqUGDBmnw4MEKDQ1VZmamzGazKisrtXbtWsXHx9vlfQAAAID9ONx2i61bt6qqqkpvv/22duzYYbN28OBBbdiwQRkZGcrKytKAAQOUnp6ue++9V5IUERGhRYsWafHixTp9+rQCAwO1bt06mUwmSVJycrJaWlqUkJAgi8Wi8PBwrV692nr9rKwsLVmyRFFRUXJyclJsbKySkpKu10sHAACAg3C4SJ45c6Zmzpx5xfVhw4Zp06ZNV1yPiYlRTEzMZddcXFyUkpKilJSUy657e3srKyurcwMDAACgx3G47RYAAACAvRHJAAAAgAGRDAAAABgQyQAAAIABkQwAAAAYEMkAAACAAZEMAAAAGBDJAAAAgAGRDAAAABgQyQAAAIABkQwAAAAYEMkAAACAAZEMAAAAGBDJAAAAgAGRDAAAABgQyQAAAIABkQwAAAAYEMkAAACAAZEMAAAAGBDJAAAAgAGRDAAAABgQyQAAAICBs70HAADYaq7/Uq2NFnuPYdXu0s/eIwDAdUckA4CDaW206LPUOfYew8rnP96w9wgAcN2x3QIAAAAwIJIBAAAAAyIZAAAAMCCSAQAAAAMiGQAAADAgkgEAAAADIhkAAAAwIJIBAAAAAyIZAAAAMCCSAQAAAAN+LbUdNNd/qdZGi73HkCS1u/Sz9wgAcN3x9zCAqyGS7aC10aLPUufYewxJks9/vGHvEQDguuPvYQBXw3YLAAAAwIBIBgAAAAyIZAAAAMCASAYAAAAMiGQAAADAgEgGAAAADIhkAAAAwIBIBgAAAAz4ZSIAOo3fVgYA6OmIZACdxm8rAwB0MPftpzO15+w9hpVHXxcN6Od6zdchkgEAAPCdNba0adaGd+09htUrc37cJZHMnmQAAADAgEgGAAAADIhkAAAAwIBIBgAAAAz4wT30OI709WQSX1EGAMCNiEg2qK2t1cKFC1VSUqLevXtr0qRJevrpp+XszFt1o3CkryeT+IoyAABuRGy3MJg7d67c3d1VUFCgzZs3q7CwUDk5OfYeCwAAANcRH49+zbFjx1RSUqK9e/fKzc1N/v7+SkpK0sqVKzVr1ix7jwcAwA2BbW/oCYjkrykvL5fJZJKvr6/1WEBAgKqqqnT27Fndcsst33j+hQsXJElHjx79xuddPHNa/7RcuPaBu0B9WZku1J609xiSpPKyIzrr6X7N13Gk91fiPe5ujvT+Sl3zHjvS+ys51nvMn+Hu11V/ho+uzuiiia6d17//3mHeY/4Md7+rvccdndbRbVfSq729vb1LJ7uBvfnmm1q1apXef/9967Hjx48rOjpaH3zwgfz8/L7x/LfeekupqandPCUAAACu1cqVKzVp0qQrrvNJ8te4u7vr/PnzNsc6Hnt4eFz1/MjISK1cuVK33367+vbt2y0zAgAA4Lu7cOGCTpw4ocjIyG98HpH8NUFBQaqvr1dNTY28vb0lffWRvJ+fn/r373/V8wcMGPCN/0YCAAAA+xsxYsRVn8O3W3zN4MGDFRoaqszMTJnNZlVWVmrt2rWKj4+392gAAAC4jtiTbFBTU6MlS5aouLhYTk5Oio2NVUpKinr37m3v0QAAAHCdEMkAAACAAdstAAAAAAMiGQAAADAgkgEAAAADIhkAAAAwIJJvcnV1dYqOjlZxcbG9R+lRjhw5opkzZ2rkyJG67777NH/+fNXV1dl7rB6lsLBQU6ZM0YgRI3Tfffdp6dKlampqsvdYPU5ra6umT5+uZ555xt6j9Djbt2/XXXfdpZCQEOs//NbWrlVfX6/58+crPDxc99xzj5KSklRdXW3vsXqEt956y+bPbkhIiO6++27dfffd9h6tyxDJN7EDBw5o2rRpOn78uL1H6VGampo0a9YshYSE6MMPP9S2bdtUX1+vBQsW2Hu0HqOurk5PPPGEfvazn2n//v3Ky8tTSUmJXn75ZXuP1uOsWbNG+/fvt/cYPdInn3yimJgYHTx40PrPypUr7T1Wj/KrX/1KjY2N2r17t/bs2aPevXtr4cKF9h6rR5g0aZLNn90dO3bIZDIpIyPD3qN1GX7j3k0qLy9PWVlZSk1N1bx58+w9To9SVVWlO+64Q8nJyerdu7f69OmjadOmaf78+fYerccYMGCA/v73v6tfv35qb29XfX29Lly4oAEDBth7tB6lsLBQu3bt0o9//GN7j9IjffLJJ/rJT35i7zF6rE8//VSHDh2y/l0hSUuXLtWZM2fsPFnP097ertTUVI0ePVoxMTH2HqfL8EnyTSoyMlK7d+/WuHHj7D1Kj/ODH/xA69evt/kFNDt37tTQoUPtOFXP0/E/eg8++KAmTpwoHx8fxcXF2XmqnqO2tlZpaWl6/vnn5ebmZu9xepy2tjZ99tlnev/99/XQQw/pgQce0MKFC9XQ0GDv0XqMw4cPKzAwUH/5y18UHR2tyMhIrVixQj4+PvYercd58803VVFR0eO2ZRHJNykfHx85O/MfErpbe3u7Vq1apT179igtLc3e4/RIu3bt0t69e+Xk5KSnnnrK3uP0CG1tbUpNTdXMmTN1xx132HucHqmurk533XWXxo4dq+3bt2vTpk36/PPP2ZPchRoaGlRWVqbPP/9ceXl5+utf/6rTp0/r6aeftvdoPUpbW5uys7P1b//2b9YPL3oKKgnoJmazWc8++6w+++wzvfHGGxoyZIi9R+qRXF1d5erqqtTUVE2ZMkUNDQ3y9PS091g3tJdeekl9+vTR9OnT7T1Kj+Xt7a2NGzdaH7u5uSk1NVVTp06V2WzucbFhD3369JEkpaWlqW/fvurXr5/mzp2rqVOnymKxyMPDw84T9gzFxcWqrq5WfHy8vUfpcnySDHSD48ePa/LkyTKbzdq8eTOB3MU++ugjPfLII7p48aL12MWLF+Xi4sLWgC7w5ptvqqSkRGFhYQoLC9O2bdu0bds2hYWF2Xu0HuPIkSN67rnn1N7ebj128eJFOTk5WeMO1yYwMFBtbW1qbm62Hmtra5Mkm/cd12bnzp2Kjo6Wu7u7vUfpckQy0MUaGhr0i1/8QiNGjNArr7zCD5N1gyFDhqipqUnPP/+8Ll68qJMnT2rFihWKj48nMLrAjh079NFHH2n//v3av3+/JkyYoAkTJvAtF13IZDJp48aNWr9+vVpaWlRVVaWVK1fqpz/9KX+Gu8ioUaPk7++vBQsWyGKxqK6uTqtWrdLDDz/MJ/Vd6MCBA7rnnnvsPUa3IJKBLrZ161ZVVVXp7bffVmhoqM13SKJreHh4aP369SovL9d9992n6dOna9SoUXzNHm4Yfn5+eumll/Tuu+9q5MiRmjx5soYNG6bf/va39h6tx3BxcdHrr7+u3r17a+zYsRo7dqz8/PyUmZlp79F6lBMnTujWW2+19xjdolc7/80BAAAAsMEnyQAAAIABkQwAAAAYEMkAAACAAZEMAAAAGBDJAAAAgAGRDAAAABgQyQAAAIABkQwADmTMmDEaNmyY9RfQDB8+XDExMcrNze2yexQWFmrWrFm65557FBISovHjx2vNmjVqamqyPqe9vV2/+c1vNHz4cI0ZM0Z33nmn/v73v9tcZ8aMGRoyZIiOHj1qc3z06NF64403rmnGEydOaMiQITpx4sQ1XQcAvisiGQAczO9+9zsdPHhQBw8eVElJiZKTk7V8+XK9/PLL13zt//7v/1ZSUpLuu+8+7dy5UwcOHNCKFStUWFioadOmyWKxSJKqq6u1bds2bdy4Ue+9955CQkJUVFRkvc7Zs2d14MAB/ehHP9K7775rPf6Pf/xDX3zxhR566KFrnhUA7IlIBgAH1qdPH/34xz/W008/rTVr1shsNuujjz7Sv/7rvyoyMlLDhg1TXFycPv74Y0nSL3/5Sy1cuNDmGk888YReeOEFnTlzRsuWLdPixYs1c+ZMDRgwQE5OTrr77ru1fv16WSwWrV27Vv/zP/+jsWPHSpISEhKUlZWl0aNH20Tynj17dOeddyo2NlbvvPOO9XhhYaGCg4P1/e9/X+3t7Xrttdc0duxYhYWF6bHHHtOnn35qfa7ZbNaSJUv04IMPKiIiQvPmzVNNTc1l34c1a9bo/vvvV0VFRVe9tQDwjYhkALgBjB49WhcuXNCBAweUmJiosWPHau/evSouLtagQYP0hz/8QZI0efJk7dixQxcvXpQk1dTUaN++fYqLi1NBQYHa29v1k5/85JLru7m5aeLEidqxY4fuuusubdu2TZK0bds2PfXUU3rwwQf16aefymw2S5LeffddRUVFKSoqSp988omqq6slSfv27dOYMWMkSX/605/06quv6oUXXlBhYaHi4uI0c+ZMawgvWLBAx44d09atW/XOO++oX79+evLJJ9Xe3m4z2wsvvKC8vDz96U9/UmBgYDe8uwBwKSIZAG4AXl5ekqSGhgb9+c9/1mOPPaaLFy/q5MmTMplMOn36tCTp4YcflpOTk9577z1JUn5+vkJCQuTv76/q6mp5enqqT58+l73Hrbfeao1doyFDhsjX11elpaW6ePGiCgoKFBUVJV9fX915551677331NraqpKSEmskb9y4UU888YTuuOMOubi4KD4+XgEBAXrrrbdUW1urnTt3Ki0tTd/73vfk4eGhBQsW6JNPPtFnn31mve8LL7yg9evX64033pC/v3+XvZ8AcDXO9h4AAHB1dXV1kqTvfe97Ki4u1uzZs9XY2KjAwEA5OztbP33t06ePJkyYoDfffFOPPPKI8vLy9Pjjj0uSfHx8VFtbqwsXLqhv376X3OPEiRPy8fG54gwPPPCAdcuFj4+P9VPdMWPGaO/evRoyZIj69u2rH/7wh5KkkydPasWKFXruuees12hpadHdd9+tkydPSpKmTp1qc4/evXvrxIkTMplMkqTy8nKZTCbl5+drzpw5nX7fAOC7IpIB4Abw3nvvyd3dXS4uLlq6dKk2bdqku+++W5K0YcMG/fOf/7Q+d/LkyZo6daoOHjyoEydOWPcXP/TQQ3JxcdHWrVv1s5/9zOb6FotF27dv1yOPPHLFGUaPHm39FoyoqCjr8aioKL366qu66667NHr0aPXq1UuS5Ofnp6eeekrjx4+3Pvf48eMymUw6f/68JOntt9+2CfOKigr5+/vrzJkzkqRVq1bp888/t275GDJkyHd6/wCgs9huAQAO7OLFi9q+fbv+4z/+Q/PmzdPFixfl5OQkV1dXSdLHH3+s1157zboHWZLuuusuBQYGasmSJRo3bpzc3NwkSQMGDNBvf/tb/eEPf1BOTo7q6urU3Nysw4cPa9asWfLw8FBycvIVZ4mIiNA///lPffDBBzaRfOedd+qWW27Rli1bbL7VYurUqcrOzrZ+RVxBQYHGjx+v0tJS+fr6avTo0crIyNCXX36p5uZmZWdnKz4+XmfPnrVew8XFRQ899JDGjRun+fPn27xOAOhOvdqNPyEBALCbMWPG6MyZM3J2/uo/9PXt21c/+MEP9POf/1zjxo1Te3u7VqxYoby8PLW1ten222/XhAkT9Pzzz2vv3r3y9vaWJL322mvKyMjQpk2bFBISYnOPkpISbdiwQR9//LEuXLiggQMH6pFHHtGsWbPk7u4u6autF1FRUXr33Xd1++23W8+dPXu2Dh8+rL///e/q3bu39fjSpUuVm5ur4uJia5S3trbq1VdfVW5urqqrq+Xr66tf/vKXmjJliqSv9lc///zz+uCDD2Q2mxUUFKSUlBSFhYVdcv+zZ89q/Pjxio2N1W9+85vu+38AAPw/RDIA9EDvvvuunnvuOb399tv2HgUAbkjsSQaAHuTLL7/UqVOnlJ2dfcm+YwDAt8eeZADoQT799FM9+uij8vHx0aOPPmrvcQDghsV2CwAAAMCAT5IBAAAAAyIZAAAAMCCSAQAAAAMiGQAAADAgkgEAAAADIhkAAAAwIJIBAAAAAyIZAAAAMCCSAQAAAIP/C88H1MEbWSIbAAAAAElFTkSuQmC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Rectangle 10"/>
          <p:cNvSpPr/>
          <p:nvPr/>
        </p:nvSpPr>
        <p:spPr>
          <a:xfrm>
            <a:off x="6885992" y="1260718"/>
            <a:ext cx="5113175" cy="5158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smtClean="0">
                <a:solidFill>
                  <a:schemeClr val="tx1"/>
                </a:solidFill>
                <a:latin typeface="Times New Roman" panose="02020603050405020304" pitchFamily="18" charset="0"/>
                <a:cs typeface="Times New Roman" panose="02020603050405020304" pitchFamily="18" charset="0"/>
              </a:rPr>
              <a:t>                    </a:t>
            </a:r>
            <a:r>
              <a:rPr lang="en-GB" b="1" dirty="0">
                <a:solidFill>
                  <a:schemeClr val="tx1"/>
                </a:solidFill>
                <a:latin typeface="Times New Roman" panose="02020603050405020304" pitchFamily="18" charset="0"/>
                <a:cs typeface="Times New Roman" panose="02020603050405020304" pitchFamily="18" charset="0"/>
              </a:rPr>
              <a:t>I</a:t>
            </a:r>
            <a:r>
              <a:rPr lang="en-GB" b="1" dirty="0" smtClean="0">
                <a:solidFill>
                  <a:schemeClr val="tx1"/>
                </a:solidFill>
                <a:latin typeface="Times New Roman" panose="02020603050405020304" pitchFamily="18" charset="0"/>
                <a:cs typeface="Times New Roman" panose="02020603050405020304" pitchFamily="18" charset="0"/>
              </a:rPr>
              <a:t>mpact of promo on sales </a:t>
            </a: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4108" name="Picture 12" descr="C:\Users\91935\OneDrive\Desktop\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5992" y="1789955"/>
            <a:ext cx="4898021" cy="4764086"/>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data:image/png;base64,iVBORw0KGgoAAAANSUhEUgAAAlgAAAG1CAYAAAAlVIodAAAAOXRFWHRTb2Z0d2FyZQBNYXRwbG90bGliIHZlcnNpb24zLjYuMCwgaHR0cHM6Ly9tYXRwbG90bGliLm9yZy89olMNAAAACXBIWXMAAA9hAAAPYQGoP6dpAAA7NElEQVR4nO3de3RU1d3/8c/M5B4IhgAJgghiAZFbkNBEAWlUdCFaI492IUHkLiAoyEUlCogobSIgNwG5ilDAglGLFdC2P4FCSFBgaUxFRB5AkoBAQiDXmfz+4MmUaTIKw4aZkPdrraxF9t5n851vh+nHc05OLOXl5eUCAACAMVZvFwAAAHC9IWABAAAYRsACAAAwjIAFAABgGAELAADAMAIWAACAYQQsAAAAwwhYAAAAhhGwAAAADPPzdgE1WXl5uRwOHqQPAEB1YbVaZLFYfnUdAcuLHI5ynTp1zttlAACAS1S3bqhstl8PWFwiBAAAMIyABQAAYBgBCwAAwDACFgAAgGEELAAAAMMIWAAAAIYRsAAAAAwjYAEAABhGwAIAADCMgAUAAGAYAQsAAMAwAhYAAIBhBCwAAADDCFgAAACG+Xm7AOByWa0WWa0Wb5dx1Tgc5XI4yr1dBlDjXe+fNRKfN1cTAQvVitVqUXh4sKxWm7dLuWocDrtOny7kQw/wIqvVovAbgmW1Xb+fNZLksNt1+gyfN1cDAQvVyoX/orTp0F/fUeHPx71djnHBEQ3VrNcQWa0WPvAAL7JaLbLabPpk3VKdyr3+PmskqW6Dhur5h0F83lwlBCxUS4U/H1dhzv96uwwA17lTuceV+9MRb5eBaoib3AEAAAzjDBZwHbneb8rlhlwA1YVPBaxFixZp+/btWrVqVZXzSUlJ+te//qW///3vzjGHw6F58+bp/fff19mzZxUTE6NXXnlFN910k3PNt99+q+nTp+vrr79W3bp19dRTT+nJJ580ugfgbVarRTeEB8t2Hf8AgN1h1xl+AABANeAzAWv16tWaPXu2OnXqVOX8Z599pvfff1+NGjVyGV+wYIHWrFmjGTNmKCoqSsnJyRo8eLA+/vhjBQQE6PTp0xowYIDi4+M1depU7d27V1OnTlVoaKh69+5tbA/A26xWi2xWmxb9v3f1U16Ot8sx7sY6kRp295PckAugWvB6wMrJydHkyZOVlpampk2bVrkmNzdXL7/8sjp37qxjx445x0tKSrRs2TKNGzdO3bt3lyTNmjVLXbt21ZYtW9SrVy+tX79e/v7+evXVV+Xn56fmzZvr8OHDWrx4sXr37m1kD8CX/JSXo8M/H/V2GQBQo3n9JvdvvvlG/v7++uijj9S+fftK8+Xl5XrhhRf0+9//Xp07d3aZy8rK0rlz5xQXF+ccCwsLU+vWrZWeni5JysjIUOfOneXn958sGRsbqx9//FEnT540sgcAAMDFvH4GKz4+XvHx8W7nV6xYoRMnTmjhwoVatGiRy1x2drYkqWHDhi7jDRo0cM5lZ2erRYsWleYl6fjx40b2qFev3q+/UDf8/LyecasVm61m9MuT10lvAHNq0vusJr3Wa8nrAeuXZGVlad68eVq9erUCAgIqzRcWFkpSpbnAwEDl5eVJkoqKiqqcl6Ti4mIje3jqwlPJQz0+HtevsLBgb5fgs+gNYBb/pq4Onw1YxcXFGjdunIYPH65WrVpVuSYoKEjShXuxKv5ccWxwcLBzTUlJSaW9JSkkJMTIHp5yOMqVn3/e4+NrIpvNWiM+DPLzC2W3Oy7rGHoDmFNT/j1J/Ju6XGFhwZd01s9nA9a+fft04MABzZs3T/Pnz5cklZaWqqysTNHR0XrnnXecl/Vyc3PVpEkT57G5ublq2bKlJCkqKkq5ubkue1d8HxkZqbKysive40qUlfGmRmV2u4P3hhv0xqzr/dlpEs9P+zX8m7o6fDZgtWvXTlu2bHEZW7VqlbZs2aJVq1YpMjJSVqtVtWrVUlpamjMc5efnKzMzU4mJiZKkmJgYrV27Vna7Xbb/+6Wdu3btUrNmzRQREaHatWtf8R4AUB1ZrRbdcEPIdX8Pjt3u0Jkz5wlZuKZ8NmAFBQXp5ptvdhmrU6eO/Pz8XMYTExOVkpKiunXrqlGjRkpOTlZUVJR69OghSerdu7eWLFmiSZMmafDgwdq/f79WrFihqVOnSrpw79WV7gEA1ZHVapHNZtWH69N08sRZb5dzVdSrX1u/f/y3PD8N15zPBqxLNXr0aJWVlSkpKUlFRUWKiYnR0qVL5e/vL0mKiIjQkiVLNH36dCUkJKh+/fqaMGGCEhISjO5hGqftAVwrJ0+cVc5PZ7xdBnBd8amANWPGjF+cHzVqlEaNGuUyZrPZNH78eI0fP97tce3atdO6devczpvYwyRO2wMAUL35VMDCBRWn7ef/eYeO5eZ5u5yrolGDOhrZ5y5O2wMArksELB92LDdPPx477e0yAADAZbq+r0EBAAB4AQELAADAMAIWAACAYdyDBeC6x2NPAFxrBCwA1zWr1aLwG4Jl/b/fwnC9ctjtOn2mkJAF+AgCFoDrmtVqkdVm0963F6ngp+PeLueqqHVjQ3UYPozHngA+hIAFoEYo+Om48g8f9nYZAGoIbnIHAAAwjIAFAABgGAELAADAMAIWAACAYQQsAAAAwwhYAAAAhhGwAAAADCNgAQAAGEbAAgAAMIyABQAAYBgBCwAAwDACFgAAgGEELAAAAMMIWAAAAIYRsAAAAAwjYAEAABhGwAIAADCMgAUAAGAYAQsAAMAwAhYAAIBhBCwAAADDCFgAAACGEbAAAAAMI2ABAAAYRsACAAAwjIAFAABgGAELAADAMAIWAACAYT4VsBYtWqR+/fq5jP39739X7969FR0drfj4eP3xj39UUVGRc764uFhTp05VXFycoqOj9fzzz+vUqVMue+zcuVOPPvqo2rdvrwceeECbNm1ymTexBwAAQAWfCVirV6/W7NmzXcYyMjL0zDPP6L777tMHH3ygyZMn65NPPtHUqVOda6ZMmaLt27dr7ty5WrlypX744QeNHj3aOX/w4EENGzZMXbt21caNG/XYY49pwoQJ2rlzp9E9AAAAKvh5u4CcnBxNnjxZaWlpatq0qcvc2rVr9dvf/lZPP/20JKlp06YaM2aMkpKSNHXqVJ0+fVqpqalauHChOnXqJEmaOXOmHnjgAX311VeKjo7WypUr1bJlS40ZM0aS1Lx5c2VmZmrJkiWKi4tTTk7OFe8BAABwMa+fwfrmm2/k7++vjz76SO3bt3eZGzhwoCZOnOgyZrVaVVpaqoKCAu3Zs0eSFBsb65xv1qyZIiMjlZ6eLunCWbD/DkGxsbHas2ePysvLjewBAABwMa+fwYqPj1d8fHyVc61bt3b5vrS0VCtWrFCbNm1Ut25d5eTkKDw8XIGBgS7rGjRooOzsbElSdna2oqKiKs0XFhbq9OnTRvaoW7fu5b/w/+PnVznj2mxez73XzOW+1prSG09eJ70xs746ozfu0Rv3atJrvZa8HrAuVVlZmSZMmKADBw5o9erVkqTCwkIFBARUWhsYGKji4mJJUlFRUaU1Fd+XlJQY2cNTVqtF4eGhHh9/PQgLC/Z2CT6JvrhHb9yjN+7RG/fozdVRLQJWQUGBnnvuOe3evVvz5s1Tu3btJElBQUFVBpzi4mIFB194wwQGBlZaU/F9cHCwkT085XCUKz//fKVxm81aY97w+fmFstsdl7y+pvTmcvsi0Rt3akpfJHrzS+iNe5583tRkYWHBl3TWz+cDVm5uroYMGaJjx45p6dKliomJcc5FRUXpzJkzKikpcTnDlJubq8jISElSw4YNlZubW2nPkJAQ1a5d28geV6KsrGa/qe12R43vQVXoi3v0xj164x69cY/eXB0+feE1Ly9P/fv316lTp7R69WqXcCVJd9xxhxwOh/NGdUk6dOiQcnJynGs7deqk3bt3uxy3a9cudezYUVar1cgeAAAAF/PpdPDGG2/oyJEjSk5OVt26dXXixAnnl91uV2RkpB588EElJSUpLS1N+/fv19ixY9W5c2d16NBBktSvXz/t379fKSkpOnjwoJYtW6ZPP/1UgwcPliQjewAAAFzMZy8R2u12ffLJJyotLVX//v0rzX/++edq3Lixpk2bptdff13PPPOMJKlbt25KSkpyrvvNb36jBQsWKDk5WStXrlTjxo2VnJzs8tgFE3sAAABU8KmANWPGDOefbTab9u/f/6vHhISE6LXXXtNrr73mdk23bt3UrVu3q7oHAABABZ++RAgAAFAdEbAAAAAMI2ABAAAYRsACAAAwjIAFAABgGAELAADAMAIWAACAYQQsAAAAwwhYAAAAhhGwAAAADCNgAQAAGEbAAgAAMIyABQAAYBgBCwAAwDACFgAAgGEELAAAAMMIWAAAAIYRsAAAAAwjYAEAABhGwAIAADCMgAUAAGAYAQsAAMAwAhYAAIBhBCwAAADDCFgAAACGEbAAAAAMI2ABAAAYRsACAAAwjIAFAABgGAELAADAMAIWAACAYQQsAAAAwwhYAAAAhhGwAAAADCNgAQAAGEbAAgAAMIyABQAAYJhPBaxFixapX79+LmPffvutEhMT1aFDB8XHx+vdd991mXc4HJozZ466du2qDh06aMiQITpy5Mg13wMAAKCCzwSs1atXa/bs2S5jp0+f1oABA9SkSRNt2LBBI0eOVEpKijZs2OBcs2DBAq1Zs0bTpk3T2rVr5XA4NHjwYJWUlFzTPQAAACr4ebuAnJwcTZ48WWlpaWratKnL3Pr16+Xv769XX31Vfn5+at68uQ4fPqzFixerd+/eKikp0bJlyzRu3Dh1795dkjRr1ix17dpVW7ZsUa9eva7JHgAAABfz+hmsb775Rv7+/vroo4/Uvn17l7mMjAx17txZfn7/yYGxsbH68ccfdfLkSWVlZencuXOKi4tzzoeFhal169ZKT0+/ZnsAAABczOtnsOLj4xUfH1/lXHZ2tlq0aOEy1qBBA0nS8ePHlZ2dLUlq2LBhpTUVc9dij3r16l3CK62an1/ljGuzeT33XjOX+1prSm88eZ30xsz66ozeuEdv3KtJr/Va8nrA+iVFRUUKCAhwGQsMDJQkFRcXq7CwUJKqXJOXl3fN9vCU1WpReHiox8dfD8LCgr1dgk+iL+7RG/fojXv0xj16c3X4dMAKCgpy3mheoSLQhISEKCgoSJJUUlLi/HPFmuDg4Gu2h6ccjnLl55+vNG6zWWvMGz4/v1B2u+OS19eU3lxuXyR6405N6YtEb34JvXHPk8+bmiwsLPiSzvr5dMCKiopSbm6uy1jF95GRkSorK3OONWnSxGVNy5Ytr9keV6KsrGa/qe12R43vQVXoi3v0xj164x69cY/eXB0+feE1JiZGe/bskd1ud47t2rVLzZo1U0REhFq1aqVatWopLS3NOZ+fn6/MzEzFxMRcsz0AAAAu5tMBq3fv3iooKNCkSZP0/fffa+PGjVqxYoWGDRsm6cJ9U4mJiUpJSdHnn3+urKwsjRkzRlFRUerRo8c12wMAAOBiPn2JMCIiQkuWLNH06dOVkJCg+vXra8KECUpISHCuGT16tMrKypSUlKSioiLFxMRo6dKl8vf3v6Z7AAAAVPCpgDVjxoxKY+3atdO6devcHmOz2TR+/HiNHz/e7ZprsQcAAEAFn75ECAAAUB0RsAAAAAwjYAEAABhGwAIAADCMgAUAAGAYAQsAAMAwAhYAAIBhBCwAAADDCFgAAACGEbAAAAAMI2ABAAAYRsACAAAwjIAFAABgGAELAADAMAIWAACAYQQsAAAAwwhYAAAAhhGwAAAADCNgAQAAGEbAAgAAMIyABQAAYBgBCwAAwDACFgAAgGEELAAAAMMIWAAAAIYRsAAAAAwjYAEAABhGwAIAADCMgAUAAGAYAQsAAMAwAhYAAIBhBCwAAADDCFgAAACGEbAAAAAM8yhgpaen69y5c1XO5efna9OmTVdUFAAAQHXmUcB68skndfDgwSrnMjMz9eKLL15RUQAAANWZ36UunDhxoo4fPy5JKi8v15QpU1SrVq1K63788UfVq1fPXIUAAADVzCWfwbr//vtVXl6u8vJy51jF9xVfVqtVHTp00BtvvGG0yLKyMr311lv63e9+p+joaPXt21d79+51zn/77bdKTExUhw4dFB8fr3fffdfleIfDoTlz5qhr167q0KGDhgwZoiNHjrisMbEHAACAdBlnsOLj4xUfHy9J6tevn6ZMmaLmzZtftcIu9vbbb+v999/XjBkzdNNNN+mdd97R4MGD9cknn8jf318DBgxQfHy8pk6dqr1792rq1KkKDQ1V7969JUkLFizQmjVrNGPGDEVFRSk5OVmDBw/Wxx9/rICAAJ0+ffqK9wAAAKhwyQHrYqtWrTJdxy/67LPP1KtXL3Xp0kWS9MILL+j999/X3r17dejQIfn7++vVV1+Vn5+fmjdvrsOHD2vx4sXq3bu3SkpKtGzZMo0bN07du3eXJM2aNUtdu3bVli1b1KtXL61fv/6K9wAAAKjg0U3uRUVFmjVrlh5++GHdd999uueee1y+7r33XqNFRkRE6B//+IeOHj0qu92udevWKSAgQK1atVJGRoY6d+4sP7//ZMXY2Fj9+OOPOnnypLKysnTu3DnFxcU558PCwtS6dWulp6dLkpE9AAAAKnh0Bmv69On6y1/+os6dO+u2226T1Xp1H6c1adIkPfvss7rnnntks9lktVo1d+5cNWnSRNnZ2WrRooXL+gYNGkiSjh8/ruzsbElSw4YNK62pmDOxh6f8/Cr3zmarOY8nu9zXWlN648nrpDdm1ldn9MY9euNeTXqt15JHAWvLli0aM2aMhg4darqeKn3//feqXbu25s+fr8jISL3//vsaN26c3nvvPRUVFVW6ByowMFCSVFxcrMLCQkmqck1eXp4kGdnDE1arReHhoR4ffz0ICwv2dgk+ib64R2/cozfu0Rv36M3V4VHAKi0tVbt27UzXUqXjx4/r+eef14oVK9SpUydJUtu2bfX9999r7ty5CgoKUklJicsxxcXFkqSQkBAFBQVJkkpKSpx/rlgTHHzhTWViD084HOXKzz9fadxms9aYN3x+fqHsdsclr68pvbncvkj0xp2a0heJ3vwSeuOeJ583NVlYWPAlnfXzKGB16dJFX3zxhWJjYz05/LLs27dPpaWlatu2rct4+/bt9cUXX+jGG29Ubm6uy1zF95GRkSorK3OONWnSxGVNy5YtJUlRUVFXvIenyspq9pvabnfU+B5Uhb64R2/cozfu0Rv36M3V4VHA6tmzpyZPnqxTp06pffv2VZ7FeeSRR660NkkXwo8k/fvf/3Y5a/bdd9+padOmat++vdauXSu73S6bzSZJ2rVrl5o1a6aIiAjVrl1btWrVUlpamjMc5efnKzMzU4mJiZKkmJiYK94DAACggkcB67nnnpMkpaamKjU1tdK8xWIxFrDatWunO+64QxMnTtTkyZMVFRWl1NRU7dy5U3/+85/VuHFjLVmyRJMmTdLgwYO1f/9+rVixQlOnTpV04b6pxMREpaSkqG7dumrUqJGSk5MVFRWlHj16SJJ69+59xXsAAABU8Chgff7556brcMtqtertt9/W7Nmz9eKLLyovL08tWrTQihUr1L59e0nSkiVLNH36dCUkJKh+/fqaMGGCEhISnHuMHj1aZWVlSkpKUlFRkWJiYrR06VL5+/tLuvAYiCvdAwAAoIJHAatRo0am6/hFderU0eTJkzV58uQq59u1a6d169a5Pd5ms2n8+PEaP3682zUm9gAAAJA8DFjz5s371TXPPPOMJ1sDAABUe8YDVq1atdSgQQMCFgAAqLE8ClhZWVmVxs6fP6+MjAxNmTJFL7/88hUXBgAAUF0Zez5+SEiIunXrppEjR+pPf/qTqW0BAACqHeO/gOjGG2/UwYMHTW8LAABQbXh0ibAq5eXlys7O1pIlS675TxkCAAD4Eo8CVqtWrWSxWKqcKy8v5xIhAACo0TwKWCNHjqwyYNWqVUvdu3dX06ZNr7QuAACAasujgDVq1CjTdQAAAFw3PL4H69SpU1q2bJl2796t/Px8hYeHq1OnTnrqqacUERFhskYAAIBqxaOfIszOzlZCQoJWrlypwMBAtW7dWn5+flq+fLkeeeQR5eTkmK4TAACg2vDoDFZycrL8/Pz0ySef6KabbnKOHzlyRAMHDtSsWbM0Y8YMY0UCAABUJx6dwdq+fbtGjx7tEq4k6aabbtLIkSP1xRdfGCkOAACgOvIoYNntdoWHh1c5V7duXRUUFFxRUQAAANWZRwGrZcuW+vjjj6uc+/DDD9WiRYsrKgoAAKA68+gerBEjRmjQoEHKy8tTz549Vb9+fZ04cUKbNm3S9u3bNWfOHNN1AgAAVBseBay77rpLM2bMUEpKisv9VvXr19cbb7yh++67z1iBAAAA1Y3Hz8HKzc1V69atNXHiROXl5SkrK0tz587l/isAAFDjeRSwli1bptmzZysxMVHNmzeXJDVs2FA//PCDZsyYocDAQD322GNGCwUAAKguPApYa9eu1XPPPaehQ4c6xxo2bKikpCTVq1dPK1asIGABAIAay6OfIszJyVHbtm2rnGvfvr2OHj16RUUBAABUZx4FrEaNGmnnzp1VzqWnpysqKuqKigIAAKjOPLpE+Pjjjys5OVmlpaW69957FRERoVOnTukf//iHli9frueff950nQAAANWGRwHrqaeeUk5OjlatWqUVK1Y4x202m/r3768BAwaYqg8AAKDa8fgxDRMnTtSIESO0d+9enTlzRmFhYWrXrp3bX6EDAABQU3gcsCSpdu3a6tq1q6laAAAArgse3eQOAAAA9whYAAAAhhGwAAAADCNgAQAAGEbAAgAAMIyABQAAYBgBCwAAwDACFgAAgGEELAAAAMMIWAAAAIZVm4CVmpqqnj17qm3btnrwwQf1t7/9zTl39OhRDRs2TB07dlSXLl00e/Zs2e12l+NXr16te+65R+3atdMTTzyhzMxMl3kTewAAAEjVJGB9+OGHmjRpkvr27atNmzapV69eGjt2rL766iuVlpZq0KBBkqS1a9dqypQp+vOf/6z58+c7j//ggw/0pz/9Sc8++6w2btyoxo0ba8CAATp16pQkGdkDAACggs8HrPLycr311lt68skn1bdvXzVp0kTDhw/XnXfeqd27d2vz5s366aef9Kc//UktWrTQvffeq7Fjx2rlypUqKSmRJC1cuFCJiYl6+OGHdeutt+r1119XcHCw3n//fUkysgcAAEAFnw9Yhw4d0rFjx/TQQw+5jC9dulTDhg1TRkaGbr/9dtWpU8c5Fxsbq4KCAn377bf6+eef9eOPPyouLs457+fnp06dOik9PV2SjOwBAABQoVoELEk6f/68Bg0apLi4OD322GP6+9//LknKzs5WVFSUyzENGjSQJB0/flzZ2dmSpIYNG1ZaUzFnYg8AAIAKft4u4NcUFBRIkiZOnKhnnnlG48aN0+bNmzVixAgtX75cRUVFCgsLczkmMDBQklRcXKzCwkJJUkBAQKU1xcXFkmRkD0/5+VXOuDabz+deYy73tdaU3njyOumNmfXVGb1xj964V5Ne67Xk8wHL399fkjRo0CAlJCRIkm677TZlZmZq+fLlCgoKct4nVaEi9ISEhCgoKEiSqlwTHBwsSUb28ITValF4eKjHx18PwsI879/1jL64R2/cozfu0Rv36M3V4fMBKzIyUpLUokULl/Fbb71V//znP9W5c2d99913LnO5ubnOYysu6+Xm5qp58+Yuayr2joqKuuI9POFwlCs//3ylcZvNWmPe8Pn5hbLbHZe8vqb05nL7ItEbd2pKXyR680vojXuefN7UZGFhwZd01s/nA9btt9+u0NBQ7du3T506dXKOf/fdd2rSpIliYmKUmpqqgoIC1apVS5K0a9cuhYaGqlWrVgoICFCzZs2UlpbmvEm9rKxMGRkZeuKJJyTJyB6eKiur2W9qu91R43tQFfriHr1xj964R2/cozdXh89feA0KCtLgwYM1f/58/fWvf9X//u//6u2339aOHTs0YMAA3Xvvvapfv76ee+45ZWVl6bPPPtPMmTM1cOBA5z1TAwcO1PLly/XBBx/o+++/10svvaSioiL9z//8jyQZ2QMAAKCCz5/BkqQRI0YoODhYs2bNUk5Ojpo3b665c+fqt7/9rSRpyZIlmjp1qh5//HHVqVNHTzzxhEaMGOE8/vHHH9fZs2c1e/ZsnTlzRm3atNHy5ctVt25dSRduVr/SPQAAACpUi4AlSQMGDNCAAQOqnLv55pu1bNmyXzx+0KBBzqe1X609AAAApGpwiRAAAKC6IWABAAAYRsACAAAwjIAFAABgGAELAADAMAIWAACAYQQsAAAAwwhYAAAAhhGwAAAADCNgAQAAGEbAAgAAMIyABQAAYBgBCwAAwDACFgAAgGEELAAAAMMIWAAAAIYRsAAAAAwjYAEAABhGwAIAADCMgAUAAGAYAQsAAMAwAhYAAIBhBCwAAADDCFgAAACGEbAAAAAMI2ABAAAYRsACAAAwjIAFAABgGAELAADAMAIWAACAYQQsAAAAwwhYAAAAhhGwAAAADCNgAQAAGEbAAgAAMIyABQAAYBgBCwAAwLBqFbAOHTqk6Ohobdy40Tn27bffKjExUR06dFB8fLzeffddl2McDofmzJmjrl27qkOHDhoyZIiOHDnissbEHgAAABWqTcAqLS3VuHHjdP78eefY6dOnNWDAADVp0kQbNmzQyJEjlZKSog0bNjjXLFiwQGvWrNG0adO0du1aORwODR48WCUlJcb2AAAAuFi1CVhz585VrVq1XMbWr18vf39/vfrqq2revLl69+6tp556SosXL5YklZSUaNmyZRo9erS6d++uVq1aadasWcrOztaWLVuM7QEAAHCxahGw0tPTtW7dOs2YMcNlPCMjQ507d5afn59zLDY2Vj/++KNOnjyprKwsnTt3TnFxcc75sLAwtW7dWunp6cb2AAAAuJjPB6z8/HxNmDBBSUlJatiwoctcdna2oqKiXMYaNGggSTp+/Liys7MlqdJxDRo0cM6Z2AMAAOBifr++xLumTJmi6OhoPfTQQ5XmioqKFBAQ4DIWGBgoSSouLlZhYaEkVbkmLy/P2B5Xws+vcsa12Xw+9xpzua+1pvTGk9dJb8ysr87ojXv0xr2a9FqvJZ8OWKmpqcrIyNDHH39c5XxQUFClG82Li4slSSEhIQoKCpJ04T6qij9XrAkODja2h6esVovCw0OvaI/qLizsynp4vaIv7tEb9+iNe/TGPXpzdfh0wNqwYYN+/vlnde/e3WV88uTJ+uSTTxQVFaXc3FyXuYrvIyMjVVZW5hxr0qSJy5qWLVtKkpE9POVwlCs//3ylcZvNWmPe8Pn5hbLbHZe8vqb05nL7ItEbd2pKXyR680vojXuefN7UZGFhwZd01s+nA1ZKSoqKiopcxnr06KHRo0fr4Ycf1ocffqi1a9fKbrfLZrNJknbt2qVmzZopIiJCtWvXVq1atZSWluYMR/n5+crMzFRiYqIkKSYm5or3uBJlZTX7TW23O2p8D6pCX9yjN+7RG/fojXv05urw6QuvkZGRuvnmm12+JCkiIkKRkZHq3bu3CgoKNGnSJH3//ffauHGjVqxYoWHDhkm6cN9UYmKiUlJS9PnnnysrK0tjxoxRVFSUevToIUlG9gAAALiYT5/B+jURERFasmSJpk+froSEBNWvX18TJkxQQkKCc83o0aNVVlampKQkFRUVKSYmRkuXLpW/v7+xPQAAAC5W7QLWv//9b5fv27Vrp3Xr1rldb7PZNH78eI0fP97tGhN7AAAAVPDpS4QAAADVEQELAADAMAIWAACAYQQsAAAAwwhYAAAAhhGwAAAADCNgAQAAGEbAAgAAMIyABQAAYBgBCwAAwDACFgAAgGEELAAAAMMIWAAAAIYRsAAAAAwjYAEAABhGwAIAADCMgAUAAGAYAQsAAMAwAhYAAIBhBCwAAADDCFgAAACGEbAAAAAMI2ABAAAYRsACAAAwjIAFAABgGAELAADAMAIWAACAYQQsAAAAwwhYAAAAhhGwAAAADCNgAQAAGEbAAgAAMIyABQAAYBgBCwAAwDACFgAAgGEELAAAAMMIWAAAAIZVi4B15swZvfLKK+rWrZs6duyoPn36KCMjwzm/c+dOPfroo2rfvr0eeOABbdq0yeX44uJiTZ06VXFxcYqOjtbzzz+vU6dOuawxsQcAAIBUTQLW2LFj9dVXX2nmzJnasGGDbrvtNg0aNEg//PCDDh48qGHDhqlr167auHGjHnvsMU2YMEE7d+50Hj9lyhRt375dc+fO1cqVK/XDDz9o9OjRznkTewAAAFTw83YBv+bw4cPasWOH1qxZozvuuEOS9PLLL2vbtm36+OOP9fPPP6tly5YaM2aMJKl58+bKzMzUkiVLFBcXp5ycHKWmpmrhwoXq1KmTJGnmzJl64IEH9NVXXyk6OlorV6684j0AAAAq+PwZrPDwcC1evFht27Z1jlksFlksFuXn5ysjI0NxcXEux8TGxmrPnj0qLy/Xnj17nGMVmjVrpsjISKWnp0uSkT0AAAAq+PwZrLCwMN19990uY5s3b9bhw4f10ksv6YMPPlBUVJTLfIMGDVRYWKjTp08rJydH4eHhCgwMrLQmOztbkpSdnX3Fe3jKz69yxrXZfD73GnO5r7Wm9MaT10lvzKyvzuiNe/TGvZr0Wq8lnw9Y/+3LL7/Uiy++qB49eqh79+4qKipSQECAy5qK70tKSlRYWFhpXpICAwNVXFwsSUb28ITValF4eKjHx18PwsKCvV2CT6Iv7tEb9+iNe/TGPXpzdVSrgPXZZ59p3Lhx6tixo1JSUiRdCDklJSUu6yq+Dw4OVlBQUKV56cJPBQYHBxvbwxMOR7ny889XGrfZrDXmDZ+fXyi73XHJ62tKby63LxK9caem9EWiN7+E3rjnyedNTRYWFnxJZ/2qTcB67733NH36dD3wwAP64x//6Dyj1LBhQ+Xm5rqszc3NVUhIiGrXrq2oqCidOXNGJSUlLmehcnNzFRkZaWwPT5WV1ew3td3uqPE9qAp9cY/euEdv3KM37tGbq6NaXHhds2aNpk2bpr59+2rmzJkuIadTp07avXu3y/pdu3apY8eOslqtuuOOO+RwOJw3qkvSoUOHlJOTo5iYGGN7AAAAVPD5gHXo0CG9/vrruu+++zRs2DCdPHlSJ06c0IkTJ3T27Fn169dP+/fvV0pKig4ePKhly5bp008/1eDBgyVJkZGRevDBB5WUlKS0tDTt379fY8eOVefOndWhQwdJMrIHAABABZ+/RLh582aVlpZq69at2rp1q8tcQkKCZsyYoQULFig5OVkrV65U48aNlZyc7PLYhWnTpun111/XM888I0nq1q2bkpKSnPO/+c1vrngPAACACj4fsJ5++mk9/fTTv7imW7du6tatm9v5kJAQvfbaa3rttdeu6h4AAABSNbhECAAAUN0QsAAAAAwjYAEAABhGwAIAADCMgAUAAGAYAQsAAMAwAhYAAIBhBCwAAADDCFgAAACGEbAAAAAMI2ABAAAYRsACAAAwjIAFAABgGAELAADAMAIWAACAYQQsAAAAwwhYAAAAhhGwAAAADCNgAQAAGEbAAgAAMIyABQAAYBgBCwAAwDACFgAAgGEELAAAAMMIWAAAAIYRsAAAAAwjYAEAABhGwAIAADCMgAUAAGAYAQsAAMAwAhYAAIBhBCwAAADD/LxdAAAAqF6sVousVou3y7iqHI5yORzlHh9PwAIAAJfMarUoPDxEVuv1fRHM4XDo9OnzHocsAhYAALhkF85eWXV4a6aKT5/3djlXRWB4iG6+r7WsVgsBCwAAXDvFp8+r8GSBt8vwWdf3+T0AAAAvIGBdBofDoTlz5qhr167q0KGDhgwZoiNHjni7LAAA4GMIWJdhwYIFWrNmjaZNm6a1a9fK4XBo8ODBKikp8XZpAADAhxCwLlFJSYmWLVum0aNHq3v37mrVqpVmzZql7OxsbdmyxdvlAQAAH0LAukRZWVk6d+6c4uLinGNhYWFq3bq10tPTvVgZAADwNZby8nLPn6JVg2zZskWjRo3Svn37FBQU5Bx/9tlnVVRUpEWLFl32nuXlVT/EzGKRrFar8gqKZLc7rqhuX2WzWVWnVpAcDocu5x1Y0ZvSc/kqd9ivXoFeYrHa5B8adtl9kf7Tm/zCsyq7DnvjZ7UpLLi2x++Z4vx8lZddf32RJIufTYFhl/++qejNuev8syb0Cj5rzhfky26/Pt83NptNIbU8f9+Uni9R+RU8iNOXWawW+YcEVNkbq9Uii+XXH7LKYxouUWFhoSQpICDAZTwwMFB5eXke7WmxWGSzuf8fqU6tILdz1wtPH1TnHxpmuBLfciUP8AsLrm2wEt/jaW8Cw67v94zkeW9C+axxK6QW7xt3/EMCfn1RNXcln8VcIrxEFWet/vuG9uLiYgUHB3ujJAAA4KMIWJeoYcOGkqTc3FyX8dzcXEVGRnqjJAAA4KMIWJeoVatWqlWrltLS0pxj+fn5yszMVExMjBcrAwAAvoZ7sC5RQECAEhMTlZKSorp166pRo0ZKTk5WVFSUevTo4e3yAACADyFgXYbRo0errKxMSUlJKioqUkxMjJYuXSp/f39vlwYAAHwIj2kAAAAwjHuwAAAADCNgAQAAGEbAAgAAMIyABQAAYBgBCwAAwDACFgAAgGEELAAAAMMIWHBatGiR+vXr5+0yfMKZM2f0yiuvqFu3burYsaP69OmjjIwMb5flE37++WeNHz9esbGxio6O1tChQ3Xw4EFvl+VzDh06pOjoaG3cuNHbpfiEnJwctWzZstIX/bkgNTVVPXv2VNu2bfXggw/qb3/7m7dL8rq0tLQq3zMtW7bUPffc4+3yfhVPcockafXq1Zo9e7Y6derk7VJ8wtixY3XixAnNnDlTERERWrVqlQYNGqQPPvhAt9xyi7fL86qRI0fK4XBo8eLFCg0N1VtvvaWnnnpKW7ZsUXBwsLfL8wmlpaUaN26czp8/7+1SfEZWVpYCAwP12WefyWKxOMdr167txap8w4cffqhJkybppZdeUteuXbVp0yaNHTtWUVFRio6O9nZ5XhMdHa3t27e7jO3du1ejRo3SiBEjvFTVpSNg1XA5OTmaPHmy0tLS1LRpU2+X4xMOHz6sHTt2aM2aNbrjjjskSS+//LK2bdumjz/+WM8++6yXK/SevLw8NWrUSMOGDVOLFi0kSSNGjNDvf/97HThwQO3atfNyhb5h7ty5qlWrlrfL8CnfffedmjZtqgYNGni7FJ9SXl6ut956S08++aT69u0rSRo+fLgyMjK0e/fuGh2wAgICVL9+fef358+f1xtvvKGEhAT17t3bi5VdGgJWDffNN9/I399fH330kebPn69jx455uySvCw8P1+LFi9W2bVvnmMVikcViUX5+vhcr8746derozTffdH5/6tQprVixQlFRUbr11lu9WJnvSE9P17p165Samqru3bt7uxyf8e9//1vNmzf3dhk+59ChQzp27Jgeeughl/GlS5d6qSLftXDhQhUWFmrixIneLuWSELBquPj4eMXHx3u7DJ8SFhamu+++22Vs8+bNOnz4sF566SUvVeV7Xn75Za1fv14BAQF6++23FRIS4u2SvC4/P18TJkxQUlKSGjZs6O1yfMp3332n8PBw9e3bV4cOHdLNN9+s4cOHq1u3bt4uzasOHTok6cLZmUGDBikzM1ONGzfW8OHD+Wy+SMV/zD3//PO64YYbvF3OJeEmd+BXfPnll3rxxRfVo0cPzkhcpH///tqwYYN69eqlkSNH6ptvvvF2SV43ZcoURUdHVzobUdOVlZXphx9+UF5enkaNGqXFixerQ4cOGjp0qHbu3Ont8ryqoKBAkjRx4kT16tVLy5Yt01133aURI0bU+N5cbM2aNapdu7b+8Ic/eLuUS8YZLOAXfPbZZxo3bpw6duyolJQUb5fjUyouCU6fPl379u3Te++9pzfeeMPLVXlPamqqMjIy9PHHH3u7FJ/j5+entLQ02Ww2BQUFSZLatGmjAwcOaOnSpYqLi/Nyhd7j7+8vSRo0aJASEhIkSbfddpsyMzO1fPnyGt2bi6WmpuqRRx5xvn+qA85gAW689957GjVqlH73u99p4cKFCgwM9HZJXnfq1Clt2rRJZWVlzjGr1apbb71Vubm5XqzM+zZs2KCff/5Z3bt3V3R0tPPm5MmTJ2vw4MFers77QkNDK/2f429+8xvl5OR4qSLfEBkZKUnOHxqpcOutt+ro0aPeKMnnZGVl6ciRI9XuzDABC6jCmjVrNG3aNPXt21czZ85UQECAt0vyCSdPntTYsWNdLl2UlpYqMzOzxt/AnJKSok8++USpqanOL0kaPXq0pk+f7t3ivOzAgQPq2LGj0tLSXMa//vrrGv/DEbfffrtCQ0O1b98+l/HvvvtOTZo08VJVviUjI0MRERFq1aqVt0u5LFwiBP7LoUOH9Prrr+u+++7TsGHDdPLkSedcUFBQjX5uT4sWLdStWze99tpreu2111SnTh0tWrRI+fn5euqpp7xdnldVnIn4bxEREW7naormzZvrlltu0auvvqqpU6cqPDxc69ev1969e7VhwwZvl+dVQUFBGjx4sObPn6/IyEi1a9dOmzZt0o4dO7RixQpvl+cTMjMz1bJlS2+XcdkIWMB/2bx5s0pLS7V161Zt3brVZS4hIUEzZszwUmW+YebMmXrzzTc1ZswYnT17Vp06ddLq1at14403ers0+Cir1aqFCxfqzTff1HPPPaf8/Hy1bt1ay5cvr3RprCYaMWKEgoODNWvWLOXk5Kh58+aaO3eufvvb33q7NJ9w4sSJavOTgxezlJeXl3u7CAAAgOsJ92ABAAAYRsACAAAwjIAFAABgGAELAADAMAIWAACAYQQsAAAAwwhYAAAAhvGgUQDVQr9+/bR7927n9xaLRcHBwWrWrJkeeeQRPfHEE/LzM/+RVlJSonXr1umjjz7SwYMHJUk333yzHnroIfXp00fBwcEu61esWKF33nlHZ8+eVUlJiSwWi3bv3u3yGwBOnTqlO++8U5K0bds21a9fv9LcqFGjNHLkSGOvo1+/fpKkVatWGdsTgHsELADVRuvWrTV58mRJkt1uV15enr744gu98cYbysjI0OzZs2W1mjsxf/bsWQ0ZMkRZWVnq06ePRo8eLYvFooyMDL399tv64IMP9M477ygqKkqSVFBQoD/+8Y/q3r27Bg4cqKNHj+qFF17Q3r171bVrV+e+27ZtU0hIiEpKSrR9+3YlJCQ45/bs2aPy8nJ16dLF2OsAcO0RsABUG7Vq1VKHDh1cxuLj43XLLbdo+vTp+utf/6qHH37Y2N83adIkHThwQGvXrnX5RbNdunTR73//e/Xp00fjxo3TqlWrZLFYlJeXJ4fDoXvvvVcxMTFq06aNXn75ZX355ZcuAWv79u3q2LGjioqKtG3bNpeAlZ6errCwMLVp08bY6wBw7XEPFoBqLzExUZGRkVq7dq0kqaioSG+++aZ69OihNm3aqGPHjhowYIC+/fZbSdI///lPtWzZUtu3b3fZJyMjQy1bttSePXt04MABbd68WcOGDXMJVxWaNWumZ599Vunp6dq1a5c2btyo+Ph4SdJLL72kli1bKjg4WNHR0fryyy+dx5WXl2vHjh268847FRcXpx07dsjhcLjUEBsbK5vNJkk6c+aMXnnlFd15551q27atHn/8ce3cudOlFofDocWLF+u+++5TmzZtdP/99//qpcBt27apTZs2mjRpkviNaYB5BCwA1Z7ValVcXJz279+vsrIyTZgwQRs2bNDQoUO1bNkyvfjiizpw4ICef/55lZeXq2vXrmrQoIE+/PBDl31SU1PVtGlT3XHHHdq2bZskOUNTVXr27CmLxaLPP/9c3bt317x58yRJw4cP17p16yRJsbGxzrokKTMzUz///LO6dOmirl276syZM/r6668lXbjEmJWVpbvuukuSVFxcrP79++vzzz/XmDFjNG/ePEVFRWnw4MEuIWvKlCmaM2eOHn74YS1cuFAPPPCAXn/9dc2fP7/KutPT0/XMM8/ooYce0muvvSaLxeJJ2wH8Ai4RArgu1KtXT6WlpTpz5ozOnTunpKQk9ezZU5LUuXNnFRQUaMaMGTp58qTq16+vhIQErVq1SufOnVNoaKiKior0t7/9TUOHDpUkHT16VJLUqFEjt39nnTp1VKdOHR07dkx169bVbbfdJklq0qSJ81JmXFyc5syZo6ysLLVp00bbtm1TZGSkWrRoIYfDoRtuuEFffPGF2rVrpy+//FJ2u90ZsD788ENlZWVp/fr1at++vSSpW7du6tevn1JSUrRhwwYdOnRI69ev19ixY521d+nSRRaLRYsWLdITTzyh8PBwZ8379+/XsGHDdP/992v69OmEK+Aq4QwWgOtCxWUui8WipUuXqmfPnsrJydGuXbu0du1a/eMf/5B04acCJal37946f/68tm7dKknaunWrzp8/r0ceecRlv1/7yUQ/P79fvMTWrl07hYaGOi8Tbt++3RmgrFarYmNjnWej9uzZo5tuukk33XSTJGnnzp2qX7++br/9dpWVlamsrEx2u12/+93v9PXXXysvL0+7du1SeXm54uPjnWvKysoUHx+v4uJi7dmzx1nLTz/9pCFDhqi8vFyvvPKK0R8IAOCKM1gArgs5OTkKCgrSDTfcoG3btun111/XDz/8oNDQULVq1UohISGS/hOcbr75ZnXu3Fmpqal65JFHlJqaqjvvvFORkZGS/nPm6tixY2ratGmVf2dBQYFOnTr1i2e5/Pz81LlzZ3355Zd69NFHtXfvXj3xxBPO+S5dumjq1KkqKipSRkaGM3xJF+6/OnHihG6//fYq9z5x4oTOnDkjSXrwwQfd9qXC0aNH1aVLF6WlpWnevHl64YUX3NYN4MoQsABUe2VlZUpLS1PHjh117NgxjRw5Uvfee68WLVqkm266SRaLRatXr3beV1Whd+/eeumll3Tw4EHt3LlTKSkpzrn4+HglJyfr008/1dNPP13l37t161Y5HA7dc889v1hfbGysVq5cqfT0dNntdsXFxTnn7rrrLpWWlmr37t3av3+/+vfv75yrXbu2mjZt6lLXxRo3bqywsDBJ0sqVKxUaGlppzY033uj8c4sWLbRo0SLNnj1by5Yt04MPPqi2bdv+Yu0APMP5YQDV3rp163TixAn16dNHX3/9tYqLizV06FA1adLEeY9RRbi6+HLe/fffr+DgYE2ZMkWhoaG69957nXO33HKLevXqpUWLFjlvQr/YkSNHlJKSoujoaMXGxv5ifXfeead++uknffrpp2rTpo3LPVE33nijmjVrpr/85S+y2+0ue3Xu3FnHjx9XRESE2rZt6/zasWOHlixZIpvNpk6dOkmSTp8+7bLm1KlTeuutt5xnuCTphhtukJ+fn0aOHKmoqCglJSU5b74HYBZnsABUGwUFBdq7d6+kC48mOH36tLZv365169bp4YcfVo8ePXT48GH5+fkpOTlZAwcOVElJiTZu3Kh//vOfkqTz58879wsODtaDDz6odevWqU+fPgoICHD5+6ZMmaLc3FwlJibqiSee0F133SWr1aqvvvpKK1euVL169TRz5sxfvZepRYsWqlevnjZt2qQhQ4ZUmu/SpYvWrl2rtm3bOs9ISdKjjz6q9957TwMGDNDTTz+thg0b6l//+pfeeecdJSYmyt/fXy1bttTDDz+sl19+WceOHVObNm106NAhzZo1S40bN67y8mZwcLAmT56soUOHaunSpRo2bNgl/i8A4FIRsABUG5mZmfrDH/4g6cLN7KGhoWrRooWmTJmixx57TNKFe6vefPNNzZs3T8OHD1edOnXUoUMHrVq1Sv369XM+66pC9+7dtW7dOj366KOV/r7atWtr+fLl2rBhgz744AO9//77stvtatq0qYYMGaK+fftW+lU57sTGxuqvf/1rlU9o79Kli1atWuX89TkVQkJCtHr1ar355ptKTk7W2bNn1ahRIz3//PMaOHCgc90bb7yhRYsWae3atcrOzlZERIR69uyp5557zvk8rf9299136/7779f8+fN1//33u73PDIBnLOU8YQ5ADTZ58mTt27dPqamp3i4FwHWEM1gAaqR3331XP/zwg9avX6/k5GRvlwPgOkPAAlAjZWRkaNu2berfv7969erl7XIAXGe4RAgAAGAYj2kAAAAwjIAFAABgGAELAADAMAIWAACAYQQsAAAAwwhYAAAAhhGwAAAADCNgAQAAGEbAAgAAMOz/A+hfzE0ULUTyAAAAAElFTkSuQmCC"/>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7" name="Picture 3" descr="C:\Users\91935\OneDrive\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775" y="1789955"/>
            <a:ext cx="5964553" cy="4764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5582285"/>
      </p:ext>
    </p:extLst>
  </p:cSld>
  <p:clrMapOvr>
    <a:masterClrMapping/>
  </p:clrMapOvr>
  <p:transition spd="slow">
    <p:push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6708" y="157382"/>
            <a:ext cx="6574053" cy="707886"/>
          </a:xfrm>
          <a:prstGeom prst="rect">
            <a:avLst/>
          </a:prstGeom>
        </p:spPr>
        <p:txBody>
          <a:bodyPr wrap="square">
            <a:spAutoFit/>
          </a:bodyPr>
          <a:lstStyle/>
          <a:p>
            <a:r>
              <a:rPr lang="en-IN" sz="4000" b="1" dirty="0">
                <a:solidFill>
                  <a:srgbClr val="009AD0"/>
                </a:solidFill>
                <a:cs typeface="Times New Roman" panose="02020603050405020304" pitchFamily="18" charset="0"/>
              </a:rPr>
              <a:t>Exploratory Data </a:t>
            </a:r>
            <a:r>
              <a:rPr lang="en-IN" sz="4000" b="1" dirty="0" smtClean="0">
                <a:solidFill>
                  <a:srgbClr val="009AD0"/>
                </a:solidFill>
                <a:cs typeface="Times New Roman" panose="02020603050405020304" pitchFamily="18" charset="0"/>
              </a:rPr>
              <a:t>Analysis</a:t>
            </a:r>
            <a:endParaRPr lang="en-IN" sz="4000" b="1" dirty="0">
              <a:solidFill>
                <a:srgbClr val="009AD0"/>
              </a:solidFill>
              <a:cs typeface="Times New Roman" panose="02020603050405020304" pitchFamily="18" charset="0"/>
            </a:endParaRPr>
          </a:p>
        </p:txBody>
      </p:sp>
      <p:pic>
        <p:nvPicPr>
          <p:cNvPr id="5122" name="Picture 2" descr="C:\Users\91935\OneDrive\Desktop\download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707" y="1959429"/>
            <a:ext cx="10404711" cy="474046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174906" y="1151091"/>
            <a:ext cx="3508311" cy="4783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Times New Roman" panose="02020603050405020304" pitchFamily="18" charset="0"/>
                <a:cs typeface="Times New Roman" panose="02020603050405020304" pitchFamily="18" charset="0"/>
              </a:rPr>
              <a:t>Monthly  Trends in Sales</a:t>
            </a:r>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4713358"/>
      </p:ext>
    </p:extLst>
  </p:cSld>
  <p:clrMapOvr>
    <a:masterClrMapping/>
  </p:clrMapOvr>
  <p:transition spd="slow">
    <p:push dir="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2965</TotalTime>
  <Words>1118</Words>
  <Application>Microsoft Office PowerPoint</Application>
  <PresentationFormat>Custom</PresentationFormat>
  <Paragraphs>384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Shoppers Purchasing Intention</dc:title>
  <dc:creator>Tiago McDonald</dc:creator>
  <cp:lastModifiedBy>Nayan Khadase</cp:lastModifiedBy>
  <cp:revision>146</cp:revision>
  <dcterms:created xsi:type="dcterms:W3CDTF">2020-10-17T19:42:14Z</dcterms:created>
  <dcterms:modified xsi:type="dcterms:W3CDTF">2023-06-09T11:22:51Z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