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4" r:id="rId5"/>
    <p:sldId id="258" r:id="rId6"/>
    <p:sldId id="261" r:id="rId7"/>
    <p:sldId id="260" r:id="rId8"/>
    <p:sldId id="259" r:id="rId9"/>
    <p:sldId id="266" r:id="rId10"/>
    <p:sldId id="279" r:id="rId11"/>
    <p:sldId id="285" r:id="rId12"/>
    <p:sldId id="286" r:id="rId13"/>
    <p:sldId id="287" r:id="rId14"/>
    <p:sldId id="288" r:id="rId15"/>
    <p:sldId id="289" r:id="rId16"/>
    <p:sldId id="290" r:id="rId17"/>
    <p:sldId id="291" r:id="rId18"/>
    <p:sldId id="292" r:id="rId19"/>
    <p:sldId id="293" r:id="rId20"/>
    <p:sldId id="294" r:id="rId21"/>
    <p:sldId id="295" r:id="rId22"/>
    <p:sldId id="297"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6" autoAdjust="0"/>
    <p:restoredTop sz="94364" autoAdjust="0"/>
  </p:normalViewPr>
  <p:slideViewPr>
    <p:cSldViewPr snapToGrid="0">
      <p:cViewPr varScale="1">
        <p:scale>
          <a:sx n="73" d="100"/>
          <a:sy n="73" d="100"/>
        </p:scale>
        <p:origin x="6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E205BA7-90AD-4726-B0A2-8F8F6719C6A3}"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226313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205BA7-90AD-4726-B0A2-8F8F6719C6A3}"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3617024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205BA7-90AD-4726-B0A2-8F8F6719C6A3}"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15567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205BA7-90AD-4726-B0A2-8F8F6719C6A3}"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287223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205BA7-90AD-4726-B0A2-8F8F6719C6A3}"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361144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E205BA7-90AD-4726-B0A2-8F8F6719C6A3}"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63250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E205BA7-90AD-4726-B0A2-8F8F6719C6A3}"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234006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E205BA7-90AD-4726-B0A2-8F8F6719C6A3}" type="datetimeFigureOut">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290837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05BA7-90AD-4726-B0A2-8F8F6719C6A3}" type="datetimeFigureOut">
              <a:rPr lang="en-IN" smtClean="0"/>
              <a:t>07-12-2023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76493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205BA7-90AD-4726-B0A2-8F8F6719C6A3}"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224784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205BA7-90AD-4726-B0A2-8F8F6719C6A3}"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FA0DF-C13D-4570-8F79-F1405619FB02}" type="slidenum">
              <a:rPr lang="en-IN" smtClean="0"/>
              <a:t>‹#›</a:t>
            </a:fld>
            <a:endParaRPr lang="en-IN"/>
          </a:p>
        </p:txBody>
      </p:sp>
    </p:spTree>
    <p:extLst>
      <p:ext uri="{BB962C8B-B14F-4D97-AF65-F5344CB8AC3E}">
        <p14:creationId xmlns:p14="http://schemas.microsoft.com/office/powerpoint/2010/main" val="360363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05BA7-90AD-4726-B0A2-8F8F6719C6A3}" type="datetimeFigureOut">
              <a:rPr lang="en-IN" smtClean="0"/>
              <a:t>07-12-2023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FA0DF-C13D-4570-8F79-F1405619FB02}" type="slidenum">
              <a:rPr lang="en-IN" smtClean="0"/>
              <a:t>‹#›</a:t>
            </a:fld>
            <a:endParaRPr lang="en-IN"/>
          </a:p>
        </p:txBody>
      </p:sp>
    </p:spTree>
    <p:extLst>
      <p:ext uri="{BB962C8B-B14F-4D97-AF65-F5344CB8AC3E}">
        <p14:creationId xmlns:p14="http://schemas.microsoft.com/office/powerpoint/2010/main" val="1244635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884" y="2423931"/>
            <a:ext cx="7620000" cy="185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676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147016"/>
            <a:ext cx="10515600" cy="1580605"/>
          </a:xfrm>
        </p:spPr>
        <p:txBody>
          <a:bodyPr>
            <a:normAutofit/>
          </a:bodyPr>
          <a:lstStyle/>
          <a:p>
            <a:r>
              <a:rPr lang="en-US" sz="2400" dirty="0">
                <a:solidFill>
                  <a:srgbClr val="C00000"/>
                </a:solidFill>
                <a:latin typeface="Bahnschrift" panose="020B0502040204020203" pitchFamily="34" charset="0"/>
              </a:rPr>
              <a:t>2. Where the mostly done attacked have happened by terrorists?</a:t>
            </a:r>
            <a:endParaRPr lang="en-IN" sz="2400" dirty="0"/>
          </a:p>
        </p:txBody>
      </p:sp>
      <p:sp>
        <p:nvSpPr>
          <p:cNvPr id="3" name="Content Placeholder 2"/>
          <p:cNvSpPr>
            <a:spLocks noGrp="1"/>
          </p:cNvSpPr>
          <p:nvPr>
            <p:ph idx="1"/>
          </p:nvPr>
        </p:nvSpPr>
        <p:spPr>
          <a:xfrm>
            <a:off x="838200" y="1222498"/>
            <a:ext cx="10185400" cy="1357312"/>
          </a:xfrm>
        </p:spPr>
        <p:txBody>
          <a:bodyPr>
            <a:normAutofit/>
          </a:bodyPr>
          <a:lstStyle/>
          <a:p>
            <a:pPr marL="0" indent="0">
              <a:buNone/>
            </a:pPr>
            <a:r>
              <a:rPr lang="en-US" sz="2000" dirty="0" smtClean="0"/>
              <a:t>In </a:t>
            </a:r>
            <a:r>
              <a:rPr lang="en-US" sz="2000" dirty="0" err="1" smtClean="0"/>
              <a:t>piechart</a:t>
            </a:r>
            <a:r>
              <a:rPr lang="en-US" sz="2000" dirty="0" smtClean="0"/>
              <a:t> it is clearly visible that Private Citizens &amp; Property has been mostly attacked where as  Educational Institute has least attacked happened</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272755" y="1901154"/>
            <a:ext cx="6706689" cy="4927999"/>
          </a:xfrm>
          <a:prstGeom prst="rect">
            <a:avLst/>
          </a:prstGeom>
        </p:spPr>
      </p:pic>
    </p:spTree>
    <p:extLst>
      <p:ext uri="{BB962C8B-B14F-4D97-AF65-F5344CB8AC3E}">
        <p14:creationId xmlns:p14="http://schemas.microsoft.com/office/powerpoint/2010/main" val="224778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676" y="365125"/>
            <a:ext cx="10515600" cy="1325563"/>
          </a:xfrm>
        </p:spPr>
        <p:txBody>
          <a:bodyPr>
            <a:normAutofit/>
          </a:bodyPr>
          <a:lstStyle/>
          <a:p>
            <a:r>
              <a:rPr lang="en-US" sz="2400" dirty="0" smtClean="0">
                <a:solidFill>
                  <a:srgbClr val="C00000"/>
                </a:solidFill>
                <a:latin typeface="Bahnschrift" panose="020B0502040204020203" pitchFamily="34" charset="0"/>
              </a:rPr>
              <a:t>3. Which are the states had mostly been part of the attacks happened by terrorists ?</a:t>
            </a:r>
            <a:endParaRPr lang="en-IN" sz="2400" dirty="0"/>
          </a:p>
        </p:txBody>
      </p:sp>
      <p:sp>
        <p:nvSpPr>
          <p:cNvPr id="3" name="Content Placeholder 2"/>
          <p:cNvSpPr>
            <a:spLocks noGrp="1"/>
          </p:cNvSpPr>
          <p:nvPr>
            <p:ph idx="1"/>
          </p:nvPr>
        </p:nvSpPr>
        <p:spPr>
          <a:xfrm>
            <a:off x="861376" y="1581227"/>
            <a:ext cx="10655300" cy="705939"/>
          </a:xfrm>
        </p:spPr>
        <p:txBody>
          <a:bodyPr>
            <a:normAutofit/>
          </a:bodyPr>
          <a:lstStyle/>
          <a:p>
            <a:pPr marL="0" indent="0">
              <a:buNone/>
            </a:pPr>
            <a:r>
              <a:rPr lang="en-US" sz="2000" dirty="0" smtClean="0"/>
              <a:t>With the help of </a:t>
            </a:r>
            <a:r>
              <a:rPr lang="en-US" sz="2000" dirty="0" err="1" smtClean="0"/>
              <a:t>piechart</a:t>
            </a:r>
            <a:r>
              <a:rPr lang="en-US" sz="2000" dirty="0" smtClean="0"/>
              <a:t> we can see that Baghdad state is mostly involved where as </a:t>
            </a:r>
            <a:r>
              <a:rPr lang="en-US" sz="2000" dirty="0" err="1" smtClean="0"/>
              <a:t>Diyala</a:t>
            </a:r>
            <a:r>
              <a:rPr lang="en-US" sz="2000" dirty="0" smtClean="0"/>
              <a:t> is less involved in the attacks done by the terrorists. </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772862" y="2495550"/>
            <a:ext cx="6413229" cy="4362450"/>
          </a:xfrm>
          <a:prstGeom prst="rect">
            <a:avLst/>
          </a:prstGeom>
        </p:spPr>
      </p:pic>
    </p:spTree>
    <p:extLst>
      <p:ext uri="{BB962C8B-B14F-4D97-AF65-F5344CB8AC3E}">
        <p14:creationId xmlns:p14="http://schemas.microsoft.com/office/powerpoint/2010/main" val="232207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788" y="229281"/>
            <a:ext cx="10515600" cy="1325563"/>
          </a:xfrm>
        </p:spPr>
        <p:txBody>
          <a:bodyPr>
            <a:normAutofit/>
          </a:bodyPr>
          <a:lstStyle/>
          <a:p>
            <a:r>
              <a:rPr lang="en-US" sz="2400" dirty="0">
                <a:solidFill>
                  <a:srgbClr val="C00000"/>
                </a:solidFill>
                <a:latin typeface="Bahnschrift" panose="020B0502040204020203" pitchFamily="34" charset="0"/>
              </a:rPr>
              <a:t>4</a:t>
            </a:r>
            <a:r>
              <a:rPr lang="en-US" sz="2400" dirty="0" smtClean="0">
                <a:solidFill>
                  <a:srgbClr val="C00000"/>
                </a:solidFill>
                <a:latin typeface="Bahnschrift" panose="020B0502040204020203" pitchFamily="34" charset="0"/>
              </a:rPr>
              <a:t>. What kind of weapons are used in the terrorists’ attacks?</a:t>
            </a:r>
            <a:endParaRPr lang="en-IN" sz="2400" dirty="0"/>
          </a:p>
        </p:txBody>
      </p:sp>
      <p:sp>
        <p:nvSpPr>
          <p:cNvPr id="3" name="Content Placeholder 2"/>
          <p:cNvSpPr>
            <a:spLocks noGrp="1"/>
          </p:cNvSpPr>
          <p:nvPr>
            <p:ph idx="1"/>
          </p:nvPr>
        </p:nvSpPr>
        <p:spPr>
          <a:xfrm>
            <a:off x="838200" y="1201783"/>
            <a:ext cx="9690100" cy="639717"/>
          </a:xfrm>
        </p:spPr>
        <p:txBody>
          <a:bodyPr>
            <a:normAutofit lnSpcReduction="10000"/>
          </a:bodyPr>
          <a:lstStyle/>
          <a:p>
            <a:pPr marL="0" indent="0">
              <a:buNone/>
            </a:pPr>
            <a:r>
              <a:rPr lang="en-US" sz="2000" dirty="0" smtClean="0"/>
              <a:t>In weapons, Explosives have been mostly used in the attacks to kill most people and Chemical weapons are least used as it shows in the chart.</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959644" y="1935844"/>
            <a:ext cx="5447212" cy="4795156"/>
          </a:xfrm>
          <a:prstGeom prst="rect">
            <a:avLst/>
          </a:prstGeom>
        </p:spPr>
      </p:pic>
    </p:spTree>
    <p:extLst>
      <p:ext uri="{BB962C8B-B14F-4D97-AF65-F5344CB8AC3E}">
        <p14:creationId xmlns:p14="http://schemas.microsoft.com/office/powerpoint/2010/main" val="328937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196" y="276225"/>
            <a:ext cx="10515600" cy="1325563"/>
          </a:xfrm>
        </p:spPr>
        <p:txBody>
          <a:bodyPr>
            <a:normAutofit/>
          </a:bodyPr>
          <a:lstStyle/>
          <a:p>
            <a:r>
              <a:rPr lang="en-US" sz="2400" dirty="0" smtClean="0">
                <a:solidFill>
                  <a:srgbClr val="C00000"/>
                </a:solidFill>
                <a:latin typeface="Bahnschrift" panose="020B0502040204020203" pitchFamily="34" charset="0"/>
              </a:rPr>
              <a:t>5. What types of attacks terrorists have done to kill most of people?</a:t>
            </a:r>
            <a:endParaRPr lang="en-IN" sz="2400" dirty="0"/>
          </a:p>
        </p:txBody>
      </p:sp>
      <p:sp>
        <p:nvSpPr>
          <p:cNvPr id="3" name="Content Placeholder 2"/>
          <p:cNvSpPr>
            <a:spLocks noGrp="1"/>
          </p:cNvSpPr>
          <p:nvPr>
            <p:ph idx="1"/>
          </p:nvPr>
        </p:nvSpPr>
        <p:spPr>
          <a:xfrm>
            <a:off x="800100" y="1280334"/>
            <a:ext cx="10449196" cy="1018554"/>
          </a:xfrm>
        </p:spPr>
        <p:txBody>
          <a:bodyPr>
            <a:noAutofit/>
          </a:bodyPr>
          <a:lstStyle/>
          <a:p>
            <a:pPr marL="0" indent="0">
              <a:buNone/>
            </a:pPr>
            <a:r>
              <a:rPr lang="en-US" sz="2000" dirty="0" smtClean="0"/>
              <a:t>As we can see in the graph, Mostly done crimes and attacks by the terrorists are by Bombing/ Explosion.</a:t>
            </a:r>
          </a:p>
          <a:p>
            <a:pPr marL="0" indent="0">
              <a:buNone/>
            </a:pPr>
            <a:r>
              <a:rPr lang="en-US" sz="2000" dirty="0" smtClean="0"/>
              <a:t>After Bombing, second most attacks were done by Armed Assault.</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748435" y="2298888"/>
            <a:ext cx="6359122" cy="4559112"/>
          </a:xfrm>
          <a:prstGeom prst="rect">
            <a:avLst/>
          </a:prstGeom>
        </p:spPr>
      </p:pic>
    </p:spTree>
    <p:extLst>
      <p:ext uri="{BB962C8B-B14F-4D97-AF65-F5344CB8AC3E}">
        <p14:creationId xmlns:p14="http://schemas.microsoft.com/office/powerpoint/2010/main" val="3684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96" y="306215"/>
            <a:ext cx="10515600" cy="1325563"/>
          </a:xfrm>
        </p:spPr>
        <p:txBody>
          <a:bodyPr>
            <a:normAutofit/>
          </a:bodyPr>
          <a:lstStyle/>
          <a:p>
            <a:r>
              <a:rPr lang="en-US" sz="2400" dirty="0" smtClean="0">
                <a:solidFill>
                  <a:srgbClr val="C00000"/>
                </a:solidFill>
                <a:latin typeface="Bahnschrift" panose="020B0502040204020203" pitchFamily="34" charset="0"/>
              </a:rPr>
              <a:t>6. In which year most attacks have happened by the terrorists?</a:t>
            </a:r>
            <a:endParaRPr lang="en-IN" sz="2400" dirty="0"/>
          </a:p>
        </p:txBody>
      </p:sp>
      <p:sp>
        <p:nvSpPr>
          <p:cNvPr id="3" name="Content Placeholder 2"/>
          <p:cNvSpPr>
            <a:spLocks noGrp="1"/>
          </p:cNvSpPr>
          <p:nvPr>
            <p:ph idx="1"/>
          </p:nvPr>
        </p:nvSpPr>
        <p:spPr>
          <a:xfrm>
            <a:off x="898796" y="1299197"/>
            <a:ext cx="10388600" cy="3407786"/>
          </a:xfrm>
        </p:spPr>
        <p:txBody>
          <a:bodyPr>
            <a:normAutofit/>
          </a:bodyPr>
          <a:lstStyle/>
          <a:p>
            <a:pPr marL="0" indent="0">
              <a:buNone/>
            </a:pPr>
            <a:r>
              <a:rPr lang="en-US" sz="2000" dirty="0" err="1" smtClean="0"/>
              <a:t>Globle</a:t>
            </a:r>
            <a:r>
              <a:rPr lang="en-US" sz="2000" dirty="0" smtClean="0"/>
              <a:t> terrorism mostly happened in year 2010 . it was actually started increasing from the year 1970 and in 2000 it was </a:t>
            </a:r>
            <a:r>
              <a:rPr lang="en-US" sz="2000" dirty="0" err="1" smtClean="0"/>
              <a:t>decresed</a:t>
            </a:r>
            <a:r>
              <a:rPr lang="en-US" sz="2000" dirty="0" smtClean="0"/>
              <a:t> but in 2010 it was at peak as most of the attacks of all time have happened in 2010 only as per the data.</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929345" y="2624760"/>
            <a:ext cx="5429250" cy="3933825"/>
          </a:xfrm>
          <a:prstGeom prst="rect">
            <a:avLst/>
          </a:prstGeom>
        </p:spPr>
      </p:pic>
    </p:spTree>
    <p:extLst>
      <p:ext uri="{BB962C8B-B14F-4D97-AF65-F5344CB8AC3E}">
        <p14:creationId xmlns:p14="http://schemas.microsoft.com/office/powerpoint/2010/main" val="1460347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365125"/>
            <a:ext cx="10515600" cy="1325563"/>
          </a:xfrm>
        </p:spPr>
        <p:txBody>
          <a:bodyPr>
            <a:normAutofit/>
          </a:bodyPr>
          <a:lstStyle/>
          <a:p>
            <a:r>
              <a:rPr lang="en-US" sz="2400" dirty="0">
                <a:solidFill>
                  <a:srgbClr val="C00000"/>
                </a:solidFill>
                <a:latin typeface="Bahnschrift" panose="020B0502040204020203" pitchFamily="34" charset="0"/>
              </a:rPr>
              <a:t>7</a:t>
            </a:r>
            <a:r>
              <a:rPr lang="en-US" sz="2400" dirty="0" smtClean="0">
                <a:solidFill>
                  <a:srgbClr val="C00000"/>
                </a:solidFill>
                <a:latin typeface="Bahnschrift" panose="020B0502040204020203" pitchFamily="34" charset="0"/>
              </a:rPr>
              <a:t>. By which type of attack most of the people got injured ?</a:t>
            </a:r>
            <a:endParaRPr lang="en-IN" sz="2400" dirty="0"/>
          </a:p>
        </p:txBody>
      </p:sp>
      <p:sp>
        <p:nvSpPr>
          <p:cNvPr id="3" name="Content Placeholder 2"/>
          <p:cNvSpPr>
            <a:spLocks noGrp="1"/>
          </p:cNvSpPr>
          <p:nvPr>
            <p:ph idx="1"/>
          </p:nvPr>
        </p:nvSpPr>
        <p:spPr>
          <a:xfrm>
            <a:off x="877751" y="1369939"/>
            <a:ext cx="10744200" cy="1199607"/>
          </a:xfrm>
        </p:spPr>
        <p:txBody>
          <a:bodyPr>
            <a:normAutofit/>
          </a:bodyPr>
          <a:lstStyle/>
          <a:p>
            <a:pPr marL="0" indent="0">
              <a:buNone/>
            </a:pPr>
            <a:r>
              <a:rPr lang="en-US" sz="2000" dirty="0" smtClean="0"/>
              <a:t>As it is showing in the graph we can see </a:t>
            </a:r>
            <a:r>
              <a:rPr lang="en-US" sz="2000" dirty="0" smtClean="0"/>
              <a:t>the </a:t>
            </a:r>
            <a:r>
              <a:rPr lang="en-US" sz="2000" dirty="0" smtClean="0"/>
              <a:t>In the Global terrorism, Mostly people were injured by the attack of bombing and explosion by the terrorists. </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009139" y="2285107"/>
            <a:ext cx="7624308" cy="4572893"/>
          </a:xfrm>
          <a:prstGeom prst="rect">
            <a:avLst/>
          </a:prstGeom>
        </p:spPr>
      </p:pic>
    </p:spTree>
    <p:extLst>
      <p:ext uri="{BB962C8B-B14F-4D97-AF65-F5344CB8AC3E}">
        <p14:creationId xmlns:p14="http://schemas.microsoft.com/office/powerpoint/2010/main" val="123339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376" y="454025"/>
            <a:ext cx="10515600" cy="1325563"/>
          </a:xfrm>
        </p:spPr>
        <p:txBody>
          <a:bodyPr>
            <a:normAutofit/>
          </a:bodyPr>
          <a:lstStyle/>
          <a:p>
            <a:r>
              <a:rPr lang="en-US" sz="2400" dirty="0">
                <a:solidFill>
                  <a:srgbClr val="C00000"/>
                </a:solidFill>
                <a:latin typeface="Bahnschrift" panose="020B0502040204020203" pitchFamily="34" charset="0"/>
              </a:rPr>
              <a:t>8</a:t>
            </a:r>
            <a:r>
              <a:rPr lang="en-US" sz="2400" dirty="0" smtClean="0">
                <a:solidFill>
                  <a:srgbClr val="C00000"/>
                </a:solidFill>
                <a:latin typeface="Bahnschrift" panose="020B0502040204020203" pitchFamily="34" charset="0"/>
              </a:rPr>
              <a:t>. By which type of attack most of the people got killed ?</a:t>
            </a:r>
            <a:endParaRPr lang="en-IN" sz="2400" dirty="0"/>
          </a:p>
        </p:txBody>
      </p:sp>
      <p:sp>
        <p:nvSpPr>
          <p:cNvPr id="3" name="Content Placeholder 2"/>
          <p:cNvSpPr>
            <a:spLocks noGrp="1"/>
          </p:cNvSpPr>
          <p:nvPr>
            <p:ph idx="1"/>
          </p:nvPr>
        </p:nvSpPr>
        <p:spPr>
          <a:xfrm>
            <a:off x="838200" y="1402034"/>
            <a:ext cx="10348776" cy="755107"/>
          </a:xfrm>
        </p:spPr>
        <p:txBody>
          <a:bodyPr>
            <a:normAutofit/>
          </a:bodyPr>
          <a:lstStyle/>
          <a:p>
            <a:pPr marL="0" indent="0">
              <a:buNone/>
            </a:pPr>
            <a:r>
              <a:rPr lang="en-US" sz="2000" dirty="0" smtClean="0"/>
              <a:t>As it is showing in the graph we can see the in the Global terrorism, Mostly people were killed by the attack of bombing and explosion by the terrorists. </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057388" y="2264397"/>
            <a:ext cx="5743575" cy="4593603"/>
          </a:xfrm>
          <a:prstGeom prst="rect">
            <a:avLst/>
          </a:prstGeom>
        </p:spPr>
      </p:pic>
    </p:spTree>
    <p:extLst>
      <p:ext uri="{BB962C8B-B14F-4D97-AF65-F5344CB8AC3E}">
        <p14:creationId xmlns:p14="http://schemas.microsoft.com/office/powerpoint/2010/main" val="3894013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871" y="454025"/>
            <a:ext cx="10515600" cy="1325563"/>
          </a:xfrm>
        </p:spPr>
        <p:txBody>
          <a:bodyPr>
            <a:normAutofit/>
          </a:bodyPr>
          <a:lstStyle/>
          <a:p>
            <a:r>
              <a:rPr lang="en-US" sz="2400" dirty="0">
                <a:solidFill>
                  <a:srgbClr val="C00000"/>
                </a:solidFill>
                <a:latin typeface="Bahnschrift" panose="020B0502040204020203" pitchFamily="34" charset="0"/>
              </a:rPr>
              <a:t>9</a:t>
            </a:r>
            <a:r>
              <a:rPr lang="en-US" sz="2400" dirty="0" smtClean="0">
                <a:solidFill>
                  <a:srgbClr val="C00000"/>
                </a:solidFill>
                <a:latin typeface="Bahnschrift" panose="020B0502040204020203" pitchFamily="34" charset="0"/>
              </a:rPr>
              <a:t>. </a:t>
            </a:r>
            <a:r>
              <a:rPr lang="en-US" sz="2400" dirty="0">
                <a:solidFill>
                  <a:srgbClr val="C00000"/>
                </a:solidFill>
                <a:latin typeface="Bahnschrift" panose="020B0502040204020203" pitchFamily="34" charset="0"/>
              </a:rPr>
              <a:t>W</a:t>
            </a:r>
            <a:r>
              <a:rPr lang="en-US" sz="2400" dirty="0" smtClean="0">
                <a:solidFill>
                  <a:srgbClr val="C00000"/>
                </a:solidFill>
                <a:latin typeface="Bahnschrift" panose="020B0502040204020203" pitchFamily="34" charset="0"/>
              </a:rPr>
              <a:t>hich weapon type caused to make injured most of the people?</a:t>
            </a:r>
            <a:endParaRPr lang="en-IN" sz="2400" dirty="0"/>
          </a:p>
        </p:txBody>
      </p:sp>
      <p:sp>
        <p:nvSpPr>
          <p:cNvPr id="3" name="Content Placeholder 2"/>
          <p:cNvSpPr>
            <a:spLocks noGrp="1"/>
          </p:cNvSpPr>
          <p:nvPr>
            <p:ph idx="1"/>
          </p:nvPr>
        </p:nvSpPr>
        <p:spPr>
          <a:xfrm>
            <a:off x="844187" y="1460079"/>
            <a:ext cx="10756900" cy="704306"/>
          </a:xfrm>
        </p:spPr>
        <p:txBody>
          <a:bodyPr>
            <a:normAutofit/>
          </a:bodyPr>
          <a:lstStyle/>
          <a:p>
            <a:pPr marL="0" indent="0">
              <a:buNone/>
            </a:pPr>
            <a:r>
              <a:rPr lang="en-US" sz="2000" dirty="0" smtClean="0"/>
              <a:t>As we can see in the plot people were mostly injured by the vehicles and Explosive types of weapons in the global terrorism attack</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013131" y="2269270"/>
            <a:ext cx="7498080" cy="4487130"/>
          </a:xfrm>
          <a:prstGeom prst="rect">
            <a:avLst/>
          </a:prstGeom>
        </p:spPr>
      </p:pic>
    </p:spTree>
    <p:extLst>
      <p:ext uri="{BB962C8B-B14F-4D97-AF65-F5344CB8AC3E}">
        <p14:creationId xmlns:p14="http://schemas.microsoft.com/office/powerpoint/2010/main" val="59881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583234"/>
            <a:ext cx="10515600" cy="1325563"/>
          </a:xfrm>
        </p:spPr>
        <p:txBody>
          <a:bodyPr>
            <a:normAutofit/>
          </a:bodyPr>
          <a:lstStyle/>
          <a:p>
            <a:r>
              <a:rPr lang="en-US" sz="2400" dirty="0" smtClean="0">
                <a:solidFill>
                  <a:srgbClr val="C00000"/>
                </a:solidFill>
                <a:latin typeface="Bahnschrift" panose="020B0502040204020203" pitchFamily="34" charset="0"/>
              </a:rPr>
              <a:t>10. </a:t>
            </a:r>
            <a:r>
              <a:rPr lang="en-US" sz="2400" dirty="0">
                <a:solidFill>
                  <a:srgbClr val="C00000"/>
                </a:solidFill>
                <a:latin typeface="Bahnschrift" panose="020B0502040204020203" pitchFamily="34" charset="0"/>
              </a:rPr>
              <a:t>W</a:t>
            </a:r>
            <a:r>
              <a:rPr lang="en-US" sz="2400" dirty="0" smtClean="0">
                <a:solidFill>
                  <a:srgbClr val="C00000"/>
                </a:solidFill>
                <a:latin typeface="Bahnschrift" panose="020B0502040204020203" pitchFamily="34" charset="0"/>
              </a:rPr>
              <a:t>hich source has recorded the most </a:t>
            </a:r>
            <a:r>
              <a:rPr lang="en-US" sz="2400" dirty="0">
                <a:solidFill>
                  <a:srgbClr val="C00000"/>
                </a:solidFill>
                <a:latin typeface="Bahnschrift" panose="020B0502040204020203" pitchFamily="34" charset="0"/>
              </a:rPr>
              <a:t>i</a:t>
            </a:r>
            <a:r>
              <a:rPr lang="en-US" sz="2400" dirty="0" smtClean="0">
                <a:solidFill>
                  <a:srgbClr val="C00000"/>
                </a:solidFill>
                <a:latin typeface="Bahnschrift" panose="020B0502040204020203" pitchFamily="34" charset="0"/>
              </a:rPr>
              <a:t>njured people in the attacks by the terrorists?</a:t>
            </a:r>
            <a:endParaRPr lang="en-IN" sz="2400" dirty="0"/>
          </a:p>
        </p:txBody>
      </p:sp>
      <p:sp>
        <p:nvSpPr>
          <p:cNvPr id="3" name="Content Placeholder 2"/>
          <p:cNvSpPr>
            <a:spLocks noGrp="1"/>
          </p:cNvSpPr>
          <p:nvPr>
            <p:ph idx="1"/>
          </p:nvPr>
        </p:nvSpPr>
        <p:spPr>
          <a:xfrm>
            <a:off x="966651" y="1715842"/>
            <a:ext cx="10387149" cy="1258345"/>
          </a:xfrm>
        </p:spPr>
        <p:txBody>
          <a:bodyPr>
            <a:normAutofit/>
          </a:bodyPr>
          <a:lstStyle/>
          <a:p>
            <a:pPr marL="0" indent="0">
              <a:buNone/>
            </a:pPr>
            <a:r>
              <a:rPr lang="en-US" sz="2000" dirty="0" smtClean="0"/>
              <a:t>So, information of mostly injured people in the global terrorism attack which is done by the terrorists was recorded from the CETIS source as it is showing the plot.</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247900" y="2780425"/>
            <a:ext cx="6778034" cy="3899775"/>
          </a:xfrm>
          <a:prstGeom prst="rect">
            <a:avLst/>
          </a:prstGeom>
        </p:spPr>
      </p:pic>
    </p:spTree>
    <p:extLst>
      <p:ext uri="{BB962C8B-B14F-4D97-AF65-F5344CB8AC3E}">
        <p14:creationId xmlns:p14="http://schemas.microsoft.com/office/powerpoint/2010/main" val="484971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592" y="464843"/>
            <a:ext cx="10515600" cy="1325563"/>
          </a:xfrm>
        </p:spPr>
        <p:txBody>
          <a:bodyPr>
            <a:normAutofit/>
          </a:bodyPr>
          <a:lstStyle/>
          <a:p>
            <a:r>
              <a:rPr lang="en-US" sz="2400" dirty="0" smtClean="0">
                <a:solidFill>
                  <a:srgbClr val="C00000"/>
                </a:solidFill>
                <a:latin typeface="Bahnschrift" panose="020B0502040204020203" pitchFamily="34" charset="0"/>
              </a:rPr>
              <a:t>11. In which year, people were killed with badly injured by terrorists?</a:t>
            </a:r>
            <a:endParaRPr lang="en-IN" sz="2400" dirty="0"/>
          </a:p>
        </p:txBody>
      </p:sp>
      <p:sp>
        <p:nvSpPr>
          <p:cNvPr id="3" name="Content Placeholder 2"/>
          <p:cNvSpPr>
            <a:spLocks noGrp="1"/>
          </p:cNvSpPr>
          <p:nvPr>
            <p:ph idx="1"/>
          </p:nvPr>
        </p:nvSpPr>
        <p:spPr>
          <a:xfrm>
            <a:off x="857792" y="1425552"/>
            <a:ext cx="10452100" cy="729707"/>
          </a:xfrm>
        </p:spPr>
        <p:txBody>
          <a:bodyPr>
            <a:normAutofit/>
          </a:bodyPr>
          <a:lstStyle/>
          <a:p>
            <a:pPr marL="0" indent="0">
              <a:buNone/>
            </a:pPr>
            <a:r>
              <a:rPr lang="en-US" sz="2000" dirty="0" smtClean="0"/>
              <a:t>As the plot showing it is clear that there are most killed people were in the year of 2010 but mostly people were injured by the attack of terrorists in year of 2000.</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685939" y="2336800"/>
            <a:ext cx="5899621" cy="4394200"/>
          </a:xfrm>
          <a:prstGeom prst="rect">
            <a:avLst/>
          </a:prstGeom>
        </p:spPr>
      </p:pic>
    </p:spTree>
    <p:extLst>
      <p:ext uri="{BB962C8B-B14F-4D97-AF65-F5344CB8AC3E}">
        <p14:creationId xmlns:p14="http://schemas.microsoft.com/office/powerpoint/2010/main" val="422636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2491"/>
            <a:ext cx="10395857" cy="1201784"/>
          </a:xfrm>
        </p:spPr>
        <p:txBody>
          <a:bodyPr>
            <a:normAutofit/>
          </a:bodyPr>
          <a:lstStyle/>
          <a:p>
            <a:pPr algn="ctr"/>
            <a:r>
              <a:rPr lang="en-US" sz="3600" b="1" dirty="0" smtClean="0">
                <a:solidFill>
                  <a:schemeClr val="accent2">
                    <a:lumMod val="75000"/>
                  </a:schemeClr>
                </a:solidFill>
                <a:effectLst>
                  <a:outerShdw blurRad="38100" dist="38100" dir="2700000" algn="tl">
                    <a:srgbClr val="000000">
                      <a:alpha val="43137"/>
                    </a:srgbClr>
                  </a:outerShdw>
                </a:effectLst>
                <a:latin typeface="Arial Rounded MT Bold" panose="020F0704030504030204" pitchFamily="34" charset="0"/>
              </a:rPr>
              <a:t> GLOBAL TERRORISM PROJECT</a:t>
            </a:r>
            <a:endParaRPr lang="en-IN" sz="3600" b="1" dirty="0">
              <a:solidFill>
                <a:schemeClr val="accent2">
                  <a:lumMod val="7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a:spLocks noGrp="1"/>
          </p:cNvSpPr>
          <p:nvPr>
            <p:ph idx="1"/>
          </p:nvPr>
        </p:nvSpPr>
        <p:spPr>
          <a:xfrm>
            <a:off x="838200" y="3069771"/>
            <a:ext cx="10515600" cy="640080"/>
          </a:xfrm>
        </p:spPr>
        <p:txBody>
          <a:bodyPr>
            <a:normAutofit/>
          </a:bodyPr>
          <a:lstStyle/>
          <a:p>
            <a:pPr marL="0" indent="0" algn="ctr">
              <a:buNone/>
            </a:pPr>
            <a:r>
              <a:rPr lang="en-US" sz="2000" b="1" dirty="0" smtClean="0">
                <a:solidFill>
                  <a:schemeClr val="bg2">
                    <a:lumMod val="50000"/>
                  </a:schemeClr>
                </a:solidFill>
                <a:latin typeface="Bahnschrift" panose="020B0502040204020203" pitchFamily="34" charset="0"/>
              </a:rPr>
              <a:t>EXPLORATORY DATA ANALYSIS ON GLOBAL TERRORISM DATA</a:t>
            </a:r>
            <a:endParaRPr lang="en-IN" sz="2000" b="1" dirty="0">
              <a:solidFill>
                <a:schemeClr val="bg2">
                  <a:lumMod val="50000"/>
                </a:schemeClr>
              </a:solidFill>
              <a:latin typeface="Bahnschrift" panose="020B0502040204020203" pitchFamily="34" charset="0"/>
            </a:endParaRPr>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86840"/>
            <a:ext cx="1789611" cy="4362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493623" y="4807131"/>
            <a:ext cx="3278778" cy="8536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u="sng" dirty="0" smtClean="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rPr>
              <a:t>PRESENTED BY </a:t>
            </a:r>
            <a:endParaRPr lang="en-IN" sz="1400" u="sng" dirty="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6" name="Title 1"/>
          <p:cNvSpPr txBox="1">
            <a:spLocks/>
          </p:cNvSpPr>
          <p:nvPr/>
        </p:nvSpPr>
        <p:spPr>
          <a:xfrm>
            <a:off x="990600" y="5277393"/>
            <a:ext cx="10395857" cy="796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dirty="0" smtClean="0">
                <a:solidFill>
                  <a:schemeClr val="tx2">
                    <a:lumMod val="75000"/>
                  </a:schemeClr>
                </a:solidFill>
                <a:latin typeface="Bahnschrift" panose="020B0502040204020203" pitchFamily="34" charset="0"/>
              </a:rPr>
              <a:t>MS. SNEHAL GADDIME</a:t>
            </a:r>
            <a:endParaRPr lang="en-IN" sz="1400" dirty="0">
              <a:solidFill>
                <a:schemeClr val="tx2">
                  <a:lumMod val="75000"/>
                </a:schemeClr>
              </a:solidFill>
              <a:latin typeface="Bahnschrift" panose="020B0502040204020203" pitchFamily="34" charset="0"/>
            </a:endParaRPr>
          </a:p>
        </p:txBody>
      </p:sp>
    </p:spTree>
    <p:extLst>
      <p:ext uri="{BB962C8B-B14F-4D97-AF65-F5344CB8AC3E}">
        <p14:creationId xmlns:p14="http://schemas.microsoft.com/office/powerpoint/2010/main" val="3975501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496" y="583234"/>
            <a:ext cx="10515600" cy="1325563"/>
          </a:xfrm>
        </p:spPr>
        <p:txBody>
          <a:bodyPr>
            <a:normAutofit/>
          </a:bodyPr>
          <a:lstStyle/>
          <a:p>
            <a:r>
              <a:rPr lang="en-US" sz="2400" dirty="0" smtClean="0">
                <a:solidFill>
                  <a:srgbClr val="C00000"/>
                </a:solidFill>
                <a:latin typeface="Bahnschrift" panose="020B0502040204020203" pitchFamily="34" charset="0"/>
              </a:rPr>
              <a:t>12. By which type of attack most of the people got injured mostly by the terrorists?</a:t>
            </a:r>
            <a:endParaRPr lang="en-IN" sz="2400" dirty="0"/>
          </a:p>
        </p:txBody>
      </p:sp>
      <p:sp>
        <p:nvSpPr>
          <p:cNvPr id="3" name="Content Placeholder 2"/>
          <p:cNvSpPr>
            <a:spLocks noGrp="1"/>
          </p:cNvSpPr>
          <p:nvPr>
            <p:ph idx="1"/>
          </p:nvPr>
        </p:nvSpPr>
        <p:spPr>
          <a:xfrm>
            <a:off x="901700" y="1620033"/>
            <a:ext cx="10934700" cy="1037603"/>
          </a:xfrm>
        </p:spPr>
        <p:txBody>
          <a:bodyPr>
            <a:noAutofit/>
          </a:bodyPr>
          <a:lstStyle/>
          <a:p>
            <a:pPr marL="0" indent="0">
              <a:buNone/>
            </a:pPr>
            <a:r>
              <a:rPr lang="en-US" sz="2000" dirty="0" smtClean="0"/>
              <a:t>As it is showing in the plot, in the terrorist attack, people were attacked and injured mostly by the Bombing/Explosion attack types .</a:t>
            </a:r>
          </a:p>
          <a:p>
            <a:pPr marL="0" indent="0">
              <a:buNone/>
            </a:pPr>
            <a:r>
              <a:rPr lang="en-US" sz="2000" dirty="0" smtClean="0"/>
              <a:t>also by Armed attack so many people got injured by the terrorists</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3902892" y="2657636"/>
            <a:ext cx="3729808" cy="4239223"/>
          </a:xfrm>
          <a:prstGeom prst="rect">
            <a:avLst/>
          </a:prstGeom>
        </p:spPr>
      </p:pic>
    </p:spTree>
    <p:extLst>
      <p:ext uri="{BB962C8B-B14F-4D97-AF65-F5344CB8AC3E}">
        <p14:creationId xmlns:p14="http://schemas.microsoft.com/office/powerpoint/2010/main" val="415323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96" y="444811"/>
            <a:ext cx="10515600" cy="1325563"/>
          </a:xfrm>
        </p:spPr>
        <p:txBody>
          <a:bodyPr>
            <a:normAutofit/>
          </a:bodyPr>
          <a:lstStyle/>
          <a:p>
            <a:r>
              <a:rPr lang="en-US" sz="2400" dirty="0" smtClean="0">
                <a:solidFill>
                  <a:srgbClr val="C00000"/>
                </a:solidFill>
                <a:latin typeface="Bahnschrift" panose="020B0502040204020203" pitchFamily="34" charset="0"/>
              </a:rPr>
              <a:t>13.  In </a:t>
            </a:r>
            <a:r>
              <a:rPr lang="en-US" sz="2400" dirty="0">
                <a:solidFill>
                  <a:srgbClr val="C00000"/>
                </a:solidFill>
                <a:latin typeface="Bahnschrift" panose="020B0502040204020203" pitchFamily="34" charset="0"/>
              </a:rPr>
              <a:t>w</a:t>
            </a:r>
            <a:r>
              <a:rPr lang="en-US" sz="2400" dirty="0" smtClean="0">
                <a:solidFill>
                  <a:srgbClr val="C00000"/>
                </a:solidFill>
                <a:latin typeface="Bahnschrift" panose="020B0502040204020203" pitchFamily="34" charset="0"/>
              </a:rPr>
              <a:t>hich region people mostly killed by which attack in terrorism?</a:t>
            </a:r>
            <a:endParaRPr lang="en-IN" sz="2400" dirty="0"/>
          </a:p>
        </p:txBody>
      </p:sp>
      <p:sp>
        <p:nvSpPr>
          <p:cNvPr id="3" name="Content Placeholder 2"/>
          <p:cNvSpPr>
            <a:spLocks noGrp="1"/>
          </p:cNvSpPr>
          <p:nvPr>
            <p:ph idx="1"/>
          </p:nvPr>
        </p:nvSpPr>
        <p:spPr>
          <a:xfrm>
            <a:off x="838200" y="1390651"/>
            <a:ext cx="10515600" cy="977554"/>
          </a:xfrm>
        </p:spPr>
        <p:txBody>
          <a:bodyPr>
            <a:normAutofit fontScale="77500" lnSpcReduction="20000"/>
          </a:bodyPr>
          <a:lstStyle/>
          <a:p>
            <a:pPr marL="0" indent="0">
              <a:buNone/>
            </a:pPr>
            <a:r>
              <a:rPr lang="en-US" dirty="0" smtClean="0"/>
              <a:t>As the result showing in the plot North America region people mostly killed and injured in the global terrorism by the attack of bombing and explosion.</a:t>
            </a:r>
          </a:p>
          <a:p>
            <a:pPr marL="0" indent="0">
              <a:buNone/>
            </a:pPr>
            <a:r>
              <a:rPr lang="en-US" dirty="0" smtClean="0"/>
              <a:t>also by Armed attack so many people got injured by the terrorists</a:t>
            </a:r>
            <a:endParaRPr lang="en-IN"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46960" y="2498105"/>
            <a:ext cx="11698079" cy="4094943"/>
          </a:xfrm>
          <a:prstGeom prst="rect">
            <a:avLst/>
          </a:prstGeom>
        </p:spPr>
      </p:pic>
    </p:spTree>
    <p:extLst>
      <p:ext uri="{BB962C8B-B14F-4D97-AF65-F5344CB8AC3E}">
        <p14:creationId xmlns:p14="http://schemas.microsoft.com/office/powerpoint/2010/main" val="1361078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296" y="428705"/>
            <a:ext cx="10515600" cy="1325563"/>
          </a:xfrm>
        </p:spPr>
        <p:txBody>
          <a:bodyPr>
            <a:normAutofit/>
          </a:bodyPr>
          <a:lstStyle/>
          <a:p>
            <a:r>
              <a:rPr lang="en-US" sz="2400" dirty="0" smtClean="0">
                <a:solidFill>
                  <a:srgbClr val="C00000"/>
                </a:solidFill>
                <a:latin typeface="Bahnschrift" panose="020B0502040204020203" pitchFamily="34" charset="0"/>
              </a:rPr>
              <a:t>14. What is the Percentage of attacks increased from 1970 to 2017?</a:t>
            </a:r>
            <a:endParaRPr lang="en-IN" sz="2400" dirty="0"/>
          </a:p>
        </p:txBody>
      </p:sp>
      <p:sp>
        <p:nvSpPr>
          <p:cNvPr id="3" name="Content Placeholder 2"/>
          <p:cNvSpPr>
            <a:spLocks noGrp="1"/>
          </p:cNvSpPr>
          <p:nvPr>
            <p:ph idx="1"/>
          </p:nvPr>
        </p:nvSpPr>
        <p:spPr>
          <a:xfrm>
            <a:off x="838200" y="1406646"/>
            <a:ext cx="10706099" cy="1012203"/>
          </a:xfrm>
        </p:spPr>
        <p:txBody>
          <a:bodyPr>
            <a:noAutofit/>
          </a:bodyPr>
          <a:lstStyle/>
          <a:p>
            <a:pPr marL="0" indent="0">
              <a:buNone/>
            </a:pPr>
            <a:r>
              <a:rPr lang="en-US" sz="2000" dirty="0" smtClean="0"/>
              <a:t>As it is showing in the plot, Attacks from 1970 to 2010 had increased and the number attacks happened by the terrorists is 309.</a:t>
            </a:r>
          </a:p>
          <a:p>
            <a:pPr marL="0" indent="0">
              <a:buNone/>
            </a:pPr>
            <a:r>
              <a:rPr lang="en-US" sz="2000" dirty="0" smtClean="0"/>
              <a:t>Attacks have increased by 96% from 1970 to 2010.</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806846" y="2577680"/>
            <a:ext cx="8064499" cy="4280320"/>
          </a:xfrm>
          <a:prstGeom prst="rect">
            <a:avLst/>
          </a:prstGeom>
        </p:spPr>
      </p:pic>
    </p:spTree>
    <p:extLst>
      <p:ext uri="{BB962C8B-B14F-4D97-AF65-F5344CB8AC3E}">
        <p14:creationId xmlns:p14="http://schemas.microsoft.com/office/powerpoint/2010/main" val="3485753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8" descr="data:image/png;base64,iVBORw0KGgoAAAANSUhEUgAAAngAAAGFCAYAAABuc45gAAAAOXRFWHRTb2Z0d2FyZQBNYXRwbG90bGliIHZlcnNpb24zLjcuMSwgaHR0cHM6Ly9tYXRwbG90bGliLm9yZy/bCgiHAAAACXBIWXMAAA9hAAAPYQGoP6dpAACl+ElEQVR4nOzdd3hUZfbA8e+UTHovpCdASEJooSq9CNIsgAUVEVDYdcVFFFH8uSrY1oZiF1EBG7gqoKIiSBOQDqHXQEgCgfSeTKb9/oiMhFSSSW7K+TwPj+bOve89d9JO3nJelcVisSCEEEIIIZoNtdIBCCGEEEII25I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ZEETwghhBCimdEqHYAQooEVZZNWYCSxQE12oYGsQgN5xQaKDWb0RhN6o5kS41//bzBTYjIDYKdRY6dR/fVfNVqNCp1Gjb1WjbujHR5OOjyc7PC84r/O9vIjRgghlCA/fYVobvIuQcbpv/9lnoG8i5CfCgWpYCzmUMh07j/Vt95D0WnU+LraE+ThSLDn5X9O1v8Gejig1chAghBC2JokeEI0RWYzpB2H1KNlk7mMM6DPqfZyb3IbIEgoMZk5n13E+ewidiWUf12rVhHu40y0v+tf/9yIDnAl2NOpQeITQojmShI8IZqC/DRI3v33vwtxUJJX6+bcLLW/1paMZgunU/M5nZrP6oMp1uOuDlqiWrnSMcidHuGe9Ajzwt/dQcFIhRCiaVFZLBaL0kEIIa5gNpUmcMm7IHlPaUKXfc6mt0gPHESPM/+waZv1LdjTkR5hnnQP96JHmCdRrVxRq1VKhyWEEI2SJHhCNAb5aXB6HZxaC/EboTi7Xm9X4BtLh6Qn6vUe9c3d0Y5+ET4MjPJlUJQvfq7SwyeEEJdJgieEEsxmuLCvNKE7tba0x46G+1Y0uoUSkfpKg92vvqlUEBPgxuAoPwZF+dI11BON9O4JIVowSfCEaChGPZxcA8d/htProTBdsVAsOmda5y5S7P71zcPJjiHRftzUOYB+Eb7otLJSVwjRskiCJ0R9sljg3J9wcDkc/QGKq1/h2lA6GT8nz9j811m5OWi5sYM/t3QJpG+Ej/TsCSFaBEnwRIUGDRpEbGwsCxYsACA8PJyZM2cyc+ZMAFQqFStXrmTMmDGKxdiopZ+CA8vh0P8gO1HpaCo0RvcxcbkuSofRoHxd7RndKYDbuwfTMchd6XCEEKLeyLhFCzJ58mRUKhUPPvhgudceeughVCoVkydPBmDFihW88MILlbaVkpLCyJEjAUhISEClUhEXF1cfYTcdBemw4yP4eBC81wO2vNFokzuAMMdCpUNocGl5epb8mcBN727llve2snxXIoUlRqXDEkIIm2v+4zOijJCQEJYvX85bb72Fo6MjAMXFxSxbtozQ0FDreV5eXlW24+/vXy/xGQwG7Ozs6qXtenPxEGz/AA5/B6YSpaOpsWBdy0vwrnQwOYeDyYd46edjjOkaxD3XhdI+wE3psIQQwiakB6+F6datG6GhoaxYscJ6bMWKFYSEhNC1a1frsUGDBlmHYyuiUqlYtWoVAK1btwaga9euqFQqBg0aBMDu3bsZNmwYPj4+uLu7M3DgQPbt21eunY8++ohbb70VZ2dnXnzxRSIiInjjjTfKnHf48GHUajXx8fF1eHobMptLF0ssuQk+6gcHvm5SyR1AgF2B0iE0Cnl6I1/sOMfIt7cw7oNtrNp/HuNf++8KIURTJQleCzRlyhQWL15s/fizzz7j/vvvr3V7u3btAuD3338nJSXFmjzm5eUxadIktmzZwo4dO2jXrh2jRo0iL6/sLgrPPfcct956K4cOHeL+++/n/vvvLxPf5Rj79+9P27Ztax2nTejzS4dh3+sOy++BhC3KxlMHfurGsZtFY7IvMZuZ38Qx8PVNLN52lqISk9IhCSFErUiC1wJNnDiRrVu3kpCQwLlz59i2bRv33ntvrdvz9fUFwNvbG39/f+vw7pAhQ7j33ntp37497du3Z+HChRQWFrJ58+Yy199zzz3cf//9tGnThrCwMKZMmcKJEyesiaPBYODLL7+sUxJaZ9lJ8NvT8GYMrHkSMs8oF4uNeKskwavM+ewi5v10lD6vrOetdSfJKmhavbNCCCFz8FogHx8fRo8ezdKlS7FYLIwePRofHx+b3yc1NZVnn32WDRs2cOnSJUwmE4WFhSQmll140KNHjzIfBwQEMHr0aD777DN69erF6tWrKS4u5o477rB5jNXKuwh/vA77Pm9yQ7DV8SBX6RAavaxCA2+vP8XHf5zhzh7B/HNgWwI9HJUOSwghqiUJXgt1//338/DDDwPw/vvv18s9Jk+eTFpaGgsWLCAsLAx7e3t69+5NSUnZRMnZ2bnctVOnTmXixIm89dZbLF68mPHjx+Pk5FQvcVaoMBO2vgm7PgFjUcPdtwG5mrKVDqHJKDKYWLr9HMt2JzHhulAeHhyBt4u90mEJIUSlJMFroUaMGGFNtIYPH16ntnQ6HQAmU9n5Slu2bOGDDz5g1KhRACQlJZGeXrPdG0aNGoWzszMffvghv/76K3/88UedYqyx4lzY/l7pqtiS5j2E6WTMVjqEJqfEaGbxtgS+3ZPM/f1a848BbXCxlx+jQojGR34ytVAajYZjx45Z/78u/Pz8cHR0ZM2aNQQHB+Pg4IC7uzsRERF88cUX9OjRg9zcXGbPnm0tzVKT+CZPnsxTTz1FREQEvXv3rlOM1TIUwc6FsG0BFGXV770aCXt9y3jO+pCvN/LO+lN8ueMcDw1qy8TeYdhr6/Z9JIQQtiSLLFowNzc33NzqXvdLq9XyzjvvsHDhQgIDA7n11luB0pWvWVlZdO3alYkTJzJjxgz8/Pxq3O4DDzxASUlJ/S6usFhg3xfwdiz8/lyLSe4AtMUZSofQ5GUWlPDiz8cY/Pomfog7r3Q4QghhJVuViUZr27ZtDBo0iOTkZFq1amX7G1w8BD/PgqSdtm+7iWhv+IIik/Q82cp1rb14/taORPm7Kh2KEKKFkwRPNDp6vZ6kpCT+8Y9/EBAQwFdffWXjG+TBhpdg18dgadl1zkZqP+FYfgMuXmkBtGoV9/UO59Fh7XB1aGK7sgghmg0ZohWNzrJly4iKiiInJ4fXXnvNto0f+g7e7QE7P2zxyR1AeAvcj7a+Gc0WPtt2lsFvbOb7vck05b+hq9vRpikIDw9nwYIFVZ4zd+5cYmNjGyQeIRqKJHii0Zk8eTImk4m9e/cSFBRkm0bTTsLSm+H7ByD/om3abAZC7CXBqy/p+XpmfXuA8R/vICFd2W3hJk+ejEqlQqVSYWdnR5s2bXj88ccpKKg6rhUrVvDCCy/YNJYrtzmsq9zcXJ5++mmio6NxcHDA39+foUOHsmLFCmtivXv3bv7xj39Uef/HH3+c9evX2ySm+pKWlsbtt9+Op6cn7u7uDBo0iBMnTlR73aZNm6yfe5VKha+vLyNHjuTAgQMNEHXt2fLrpKWSVbSieTOWwB+vwba3m12hYluQ/Wjr366zmYx8ewtPjIhicp9wVCqVInGMGDGCxYsXYzAY2LJlC1OnTqWgoIAPP/yw3LkGgwE7OzvrrjSNUXZ2Nv369SMnJ4cXX3yRnj17otVq2bx5M0888QRDhgzBw8PDutNOVVxcXHBxcWmAqGvvySefZM+ePaxevZpWrVqV29e7OidOnMDNzY3ExERmzJjBiBEjOH78OO7u7uXOvfz5V0JJSYm19JaoG+nBE83XpSOwaEjpThSS3FWolSZf6RBahCKDiXk/HWX8xzs4l6FMUm1vb4+/vz8hISHcc889TJgwwdpDcnmI8rPPPqNNmzbY29tjsVjKDNE+9dRTXH/99eXa7dy5M8899xxQ2ls2bNgwfHx8cHd3Z+DAgWUSkfDwcADGjh2LSqWyfgzw008/0b17dxwcHGjTpg3z5s3DaDRW+jz/93//R0JCAjt37mTSpEnExMQQGRnJtGnTiIuLsyZsVw7RVnb/q4dor+zxuvzvyliPHj3KqFGjcHFxoVWrVkycOLFMjc9BgwYxY8YMnnjiCby8vPD392fu3Lll4p87dy6hoaHY29sTGBjIjBkzKn1WALVaTZ8+fejbty8RERHceeedREVFVXnNlfz8/PD396dXr17Mnz+fixcvsmPHDhISElCpVPzvf/9j0KBBODg48OWXX2I2m3n++ecJDg7G3t6e2NhY1qxZY23v8nXLly+nT58+ODg40KFDBzZt2lTmvjV5rx5++GEee+wxfHx8GDZsWIWfp4SEBNRqNXv27CnT/rvvvktYWFiTngpRXyTBE82P2QxbF8DHg+HSIaWjadRkP9qGdbk3b+mfCYr/QnJ0dMRgMFg/Pn36NP/73//4/vvviYuLK3f+hAkT2LlzJ/Hx8dZjR44c4dChQ0yYMAGAvLw8Jk2axJYtW9ixYwft2rVj1KhR5OWVfp3t3r0bgMWLF5OSkmL9+LfffuPee+9lxowZHD16lIULF7JkyRJeeumlCmM3m80sX76cCRMmEBgYWO51FxcXtNryA1SV3f9qKSkp1n+nT58mIiKCAQMGWF8bOHAgsbGx7NmzhzVr1nDp0iXuvPPOMm0sXboUZ2dndu7cyWuvvcbzzz/PunXrAPjuu+946623WLhwIadOnWLVqlV06tSpwlguu/XWW/nuu+/KJFm1dbke6ZWf/yeffJIZM2Zw7Ngxhg8fzttvv838+fN54403OHjwIMOHD+eWW27h1KlTZdqaPXs2s2bNYv/+/fTp04dbbrmFjIyMa36vtFot27ZtY+HChRV+nsLDwxk6dCiLFy8uc+3ixYutUxBEWZLgieYlOwmWjC6taWfSKx1No+dJjtIhtDiFJSae+/EIdy/aQUqOMtvg7dq1i6+//pobbrjBeqykpIQvvviCrl270rlz53K/MDt27Ejnzp35+uuvrce++uorevbsSWRkJABDhgzh3nvvpX379rRv356FCxdSWFjI5s2bAazDpR4eHvj7+1s/fumll5gzZw6TJk2iTZs2DBs2jBdeeIGFCxdWGH96ejpZWVlER0df03NXdv+r+fv74+/vT6tWrZg9ezbu7u7WWD788EO6devGyy+/THR0NF27duWzzz5j48aNnDx50trG5Z7Ndu3acd9999GjRw/rPL/ExETrfMHQ0FB69erFtGnTKo376NGj3HPPPTz//PNMnTqVb7/91vranj17UKlU1qSqOhkZGcybNw9XV1d69eplPT5z5kzGjRtH69atCQwM5I033uDJJ5/krrvuIioqildffZXY2NhyC1YefvhhbrvtNtq3b8+HH36Iu7s7n3766TW9VxEREbz22mtERUURHR1d6edp6tSpLFu2DL2+9Gf7gQMHiIuLY8qUKTV69pZGEjzRfBxeAR/1hcQ/lY6kyXAzS4KnlB1nMhn19hY2HL/UIPdbvXo1Li4uODg40Lt3bwYMGMC7775rfT0sLKza+WoTJkywli2yWCwsW7bM2nsHkJqayoMPPkhkZCTu7u64u7uTn59PYmJile3u3buX559/3joXzsXFhWnTppGSkkJhYfmFQJd7P+u71+b//u//2L59O6tWrbL2eu3du5eNGzeWifVyonll72bnzp3LtBUQEEBqaioAd9xxB0VFRbRp04Zp06axcuXKKoej586dy8iRI5kzZw4//fQTDz74IB999BEAhw8fJjo6Gm9v7yqfJTg4GBcXF3x8fDh27BjffvttmcLzPXr0sP5/bm4uFy5coG/fvmXa6Nu3r3UHpMuu3GVIq9XSo0cP6zk1fa+uvHdVxowZg1arZeXKlUBpMf3BgweXGT4Xf5NFFqLpKymAX56AuC+VjqTJkf1olZVVaOCBpXuY1r8NTwyPQqupv7+5Bw8ezIcffoidnR2BgYHlJtE7OztX28Y999zDnDlz2LdvH0VFRSQlJXHXXXdZX588eTJpaWksWLCAsLAw7O3t6d27t3Xf68qYzWbmzZvHuHHjyr3m4OBQ7pivry+enp7lkg1b+vLLL3nrrbfYtGkTwcHBZWK9+eabefXVV8tdExAQYP3/q99flUqF2WwGICQkhBMnTrBu3Tp+//13HnroIV5//XU2b95c4eKGgwcPMmnSJAC6du3Kjz/+yPDhw0lPT+fXX3+tUQ/Wli1bcHNzw9fXt8IdjCr6/F+dQFsslhol1ZfPqel7VZOvPSjd93zixIksXryYcePG8fXXX1dbAqclkwRPNG3pp2D5PZB+svpzRTkOJS1na7bGymKBj/84w+6ETN67pxtBHjXbr/laOTs7ExERUac2goODGTBgAF999RVFRUUMHTq0zC4zW7Zs4YMPPmDUqFEAJCUllZlQD6WJj8lUtgZlt27dOHHiRI3jU6vVjB8/ni+++ILnnnuu3Dy8goIC7O3tK5yHV9H9r7Z9+3amTp3KwoULyy0s6datG99//z3h4eEVtl9Tjo6O3HLLLdxyyy1Mnz6d6OhoDh06RLdu3cqdGxQUxJYtW3jqqaeA0p60lStXctNNN+Hl5cXDDz9c7f1at26Nh4dHjWJzc3MjMDCQrVu3WuceAvz5559lhnUBduzYYT3HaDSyd+9eazx1ea8q+zxNnTqVjh078sEHH2AwGCr8o0CUkiFa0XSd/A0W3SDJXR1oizOVDkH8ZX9iNqPe3sK6ow0zZFtbEyZMYPny5Xz77bfce++9ZV6LiIjgiy++4NixY+zcuZMJEyZYhzYvCw8PZ/369Vy8eJGsrNI/MJ599lk+//xz5s6dy5EjRzh27BjffPMN//nPfyqN4+WXXyYkJITrrruOzz//nKNHj3Lq1Ck+++wzYmNjyc+veIV4Rfe/0sWLFxk7dix33XUXw4cP5+LFi1y8eJG0tDQApk+fTmZmJnfffTe7du3izJkzrF27lvvvv7/axPGyJUuW8Omnn3L48GHOnDnDF198gaOjI2FhYRWeP3v2bNasWcP06dM5fPgw+/fvZ82aNdjZ2ZGWlsZPP/1Uo/tei9mzZ/Pqq6/yzTffcOLECebMmUNcXByPPPJImfPef/99Vq5cyfHjx5k+fTpZWVnW/cPr8l5V9nlq3749119/PU8++SR33313ua8v8TdJ8ETT9MfrsOwu0MscsrpQFWehUZmVDkP8JafIwLTP9zB/7QnFV9lW5o477iAjI4PCwkLGjBlT5rXPPvuMrKwsunbtysSJE5kxY0aZeV4A8+fPZ926dYSEhNC1a1cAhg8fzurVq1m3bh09e/bk+uuv580336w04QHw9PRkx44d3Hvvvbz44ot07dqV/v37s2zZMl5//fUK67tVdv8rHT9+nEuXLrF06VICAgKs/3r27AlAYGAg27Ztw2QyMXz4cDp27MgjjzyCu7s7anXNfqV6eHiwaNEi+vbtS+fOnVm/fj0//fRTpfPoRowYwfr16zl48CB9+vRhyJAhJCYmsnv3bubNm8fkyZP580/bzj2eMWMGs2bNYtasWXTq1Ik1a9bw448/0q5duzLnvfLKK7z66qt06dKFLVu28MMPP+Dj4wPU7b2q6vP0wAMPUFJSYk0kRcVkL1rRtJQUwKp/wdEflI6k2bhB/SnxhfJXcGMzooM/b47vgpNOZtKIxichIYHWrVuzf//+Bt/m7aWXXmL58uUcOiRlsKoiPXii6chKgE9vlOTOxsIdlSnVIaq25shFbv9wOxey5fMjBEB+fj67d+/m3XffrbYwtJAETzQVZzb/Vbj4sNKRNDuyH23jdTQll1ve28a+RFkMI8TDDz9Mv379GDhwoAzP1oAM0YrGb89n8MtsMFdeJ0rU3iL/53gpoeZbHomGp9OqeWVcJ8Z1C67+ZCGEQHrwRGO3+XVY/agkd/XIT/ajbfRKjGYe+98B3ttwqvqThRACSfBEY2WxwJqnYOOLSkfS7PmoJcFrKt5Ye5K5Px7BbJaBFyFE1STBE42PyVi6UnbHB0pH0iJ4kqt0COIaLPkzgRnL92MwSXkbIUTlJMETjYuhGL65Fw4sUzqSFsPNIrUEm5rVB1OY9vkeig01K6wrhGh5JMETjUdxLnw5Dk7+qnQkLYqL7EfbJG06kcZ9n+4ir9igdChCiEZIEjzROOSnwZLRcG6b0pG0OLIfbdO1KyGTeyXJE0JUQBI8obzCTFh6E1w8qHQkLZKdXvajbcoOJGUz6bNdFOhlpbkQ4m+S4AllFefCF2Mh7bjSkbRY6iJJ8Jq6fYnZTFm8m8ISSfKEEKUkwRPKKSmEr++ElDilI2nRVGYDQQ56pcMQdbQrIZMHlsjCCyFEKUnwhDKMJfDNBEjcrnQkAmjtVKx0CMIGtp/JkNW1QghAEjyhBJMRvpsC8RuUjkT8JVT2o202tpxK58Ev90qdPCFaOEnwRMOyWOCHh+D4aqUjEVcI1BUoHYKwoU0n0pjz/SGlwxBCKEgSPNGwfp4FB79ROgpxlQCtbFfW3Hy/L5n5a08oHYYQQiGS4ImGs+lV2POp0lGICvio85QOQdSDdzecZtmuRKXDEEIoQBI80TCOrIJN/1U6ClEJL9mPttl6ZtVhNh5PVToMIUQDkwRP1L+UA7DqX4BF6UhEJdwtkuA1V0azhelf7+NQsuw5LERLIgmeqF95l2DZPWCQVZqNmYspW+kQRD0qLDExZcluUnKKlA5FCNFAJMET9ceoL611l5usdCSiGo4G2Y+2uUvP1/Pgl/vQG6VGnhAtgSR4ov78OAOSdysdhagBO70keC3BgaRsnvvhiNJhCCEagCR4on5sfQsOLlc6ClFDmqIMpUMQDWT57iS+3ikra4Vo7iTBE7Z3Yg2sf17pKMQ1UBmL8dUZlA5DNJC5Px5hX6L02grRnEmCJ2wr5zysehAssk1SU9PaSSbgtxQlJjP/+nIvqXmyB7EQzZUkeMJ2zGZY+U8okp6BpijUQRK8luRSrp5/f70fs1nKFwnRHEmCJ2xn63xI2KJ0FKKWgmU/2hZn59lMPtwcr3QYQoh6IAmesI2k3bDpFaWjEHXgr5UEryVa8PtJDiRlKx2GEMLGJMETdVecC98/AGaj0pGIOvDTyH60LZHBZOGR5fsp0Mv3rxDNiSR4ou5WPwrZ55SOQtSR7EfbciVkFDL3R6mPJ0RzIgmeqJu4r+Hwd0pHIWxA9qNt2b7dm8wvh1KUDkMIYSOS4InayzwLv8xWOgphI67mbKVDEAp7asUhLuVK6RQhmgNJ8ETtrZ4JJflKRyFsxNGQrXQIQmE5RQae/eGw0mEIIWxAEjxROwe+gTOblI5C2JC9PlPpEEQj8NuRS6w5fFHpMIQQdSQJnrh2hZnw2/8pHYWwMU2x7EcrSj3342Fyi2XrOiGaMknwxLVb9ywUpisdhbAxVUkBrloplSFKd7l45dfjSochhKgDSfDEtTn3J+z/UukoGtQf54zcvKyQwPl5qOblsup4+Z6NY2kmbllWiPsrubj+N5frPykgMafy/XgNJgvPb9bT9p08HF7MpctH+aw5rXxy1dZJJtiLUst2JbLrrAzbC9FUSYInas5YAj/NBFrW3pUFJRa6tFLz3iiHCl+PzzTTb3Eh0T5qNk1y5sCDLjwzQIeDtvI2/7NBz8K9Jbw70oGj0114sLuOsd8Usj/FVE9PUTOhDoWK3l80HhYLPLXiIHqjsl+TQojaqeJXkBBX2bYA0k8oHUWDG9nOjpHt7P76qKjc609vKGZUOy2vDfs7AWzjWfXfTl8cNPB0f3tG/dXuv3rq+C3eyPztJXw5ztFmsV+rIHtJ8MTf4tMK+GxrAv8a1FbpUIQQ10h68ETNZMTDlvlKR9HomC0Wfj5lJNJLzfAvC/B7PY/rPsmvcBj3SnoT5Xr4HO1ga6Kyw7SBsh+tuMr7G0+Tnq9XOgwhxDWSBE/UzNr/gFHmZ10ttcBCfgm8sk3PiLZa1k50Ymy0HeO+KWJzQuXJ2vC2Gt7cUcKpDBNmi4V18UZ+OG4kJV/Z4W8/jdQ1FGXl643MX9vyeu6FaOokwRPVS9wBJ35ROopGyfxXPnZrlJZHe9sT669hTj97borU8tHekkqve3uEA+281ES/X4DuhTwe/rWYKbF2aFQNFHglvNV5ygYgGqVvdidxLEW2shOiKZEET1Tv97lKR9Bo+Tip0KohxldT5nh7HzWJOZX3xvk6q1l1lxMF/+fKuZkuHJ/ujItORetq5u7VNw9LjqL3F42T2QIvrD6qdBhCiGsgCZ6o2olfIXG70lE0WjqNip6BGk5klC2JcjLTTJh79d1xDloVQW5qjGb4/piBW6OUXffkapIET1Tsz/gM1h29pHQYQogaklW0onJmM/w+T+koFJdfYuF05t8J3NksM3EXTXg5qgh1VzO7j47x3xUxIFTD4NZa1pw28tMJI5smO1mvuW9lEUGuKv47tHSl7c5kI+fzLMT6azifa2buZj1mCzzR177Bn+9KTsZsRe9vaznb/0fhye0YMpNRaXXYB7XHc+Bk7LyDy5xnSE8ia/NiihMPAxbsvEPxHfMkWje/CtstPPEnOTv+hyErBcxGtJ6BuPUci0vHIQ3wVMr57y/HGBzli1YjfQNCNHaS4InKHVgGaceUjkJxey6YGLz07/Ihj63VA3omdbFjyRhHxra346ObLPx3awkz1hQT5a3m+zsd6Rf697dXYo4ZtervX4rFxtJaeGeyzLjoVIxqp+WLsY54OCg7Cc++pHkVti1OOoxrt9Ho/NuBxUT2H19w6X/PEPjAh6h1pcm2ISuFi189gUvnYXj0m4DK3hlDRhIqja7SdtWOLrj3vhM7rxDQaCmK30XGLwvQOLnj2KZ7Qz1egzuTXsDK/ee5o0eI0qEIIaqhslgsLatqragZQzG82x1yk5WORDQgs4MHbbI/UDqMemMqzCH53Qm0uucVHEI6ApD2w6uoNFp8bppVp7ZTljyCY5seeAyYaItQG60wbyfWPzZQevGEaOTkO1RUbPciSe5aIFVxDvbqyrdYa+rM+tI6f2oHFwAsFjNFZ/ag9Qzk0jfPkPTuBFI+f4zCkzWfd2qxWChKiMOQmYz9X0ljc3Yuo5AV+88rHYYQohqS4InyinOlqHELpcJC62a6H63FYiFrwyfYB8eg8w0HwFyQg6WkiNyd3+HYpjut7nwBp8jepK18meLEQ1W2Z9YXkPjm7SS+MYbU7+bhNfSfOLbu2gBPorz3NpzGaGq+fwgI0RzIHDxR3p7PoChL6SiEQsIdizie71T9iU1M5rqPKElNwH/Ca9ZjFktpkuIYcT1uPccAoGvVBv35Y+TF/YpDaKdK21PpHAmY8g6WkmKKz8WRueFTtB7+OIR2rtfnaAwSMwtZse88d/aUuXhCNFbSgyfKMuphx4dKRyEUFNwM96PNXPcRRad30urul9G6+ViPa5zcQK3BzqdsomLnHYIpN63KNlUqNXaegehatcGt1zico/qSs/3beom/MXp34ynpxROiEZMET5QV9zXkX1Q6CqGgQLvms12ZxWIhc92HFJ78k1Z3vYSdh3+Z11UaO+z922HMLDunzJB5Hk0lJVKqupfFVPUexM1JUmYRK2UunhCNliR44m9mM/z5rtJRCIW1akb70Wau+5D8I5vwuXk2ap0TpvwsTPlZmA166zlu142j4NgW8uLWYMi6QO7enyg6vQvXbqOs56Svnk/W5iXWj3O2/4+is/sxZF/EkJFE7q6VFBzZgHOHwQ35eIr7ZMtZpUMQQlRC5uAJq41JG1kbHsVknY6oi1L/rqXyUTWfBC9/f+keypeWPVXmuPeombh0GgqAU2QfvIc/RM6Ob8la/zFaryB8x/4fDsEdrOcbc9PgijqGZoOezHUfYMrLQKXVYecVjM9Ns3BuP6ABnqrxOHEpj80n0xgY6at0KEKIq0gdPGE16ddJ7EvdB0BvjygmZ+fS5+xOhaMSDe1EyJ0MPzVG6TBEE9G/nQ9fPHCd0mEIIa4iQ7QCgMPph63JHcD27BP8kxRu69SPn9oPwaC2UzA60ZDczLIfrai5LafSOXUpT+kwhBBXkQRPAPD50c8rPH4yP5H/Kz7NyOhOLO48gnwHtwaOTDQ052a2H62of0v+TFA6BCHEVSTBE2QUZbDu3Loqz7lUlM6beUcZFhrE611Hc9EjuMrzRdNlXyI1EMW1Wbn/PDlFLWcFsRBNgSR4gtVnVmM0G2t0br6hgM+zDzHSS8ecbqM4HhBTz9GJhmZXnKl0CKKJKSwx8d1e2dpQiMZEEjzBylMrr/kao8XIz1mHucMhn2ldh7GtjUyybi5UxZloVFLAVlybb/ckKR2CEOIKkuC1cAfSDhCfE1+nNnZkn+BBSwrjOvXjh/Y3yIKMJk5lMRPmWKJ0GKKJOX4xj8PnZYGOEI2FJHgtXG167ypzKj+R/xSfYkRUJz7rPJI8B3ebtS0aVrhjkdIhiCZIevGEaDwkwWvBCg2FrElYY/N2U4vTeSvvCMNCAnit62hSPGVD8qYmpBnuRyvq348HLlBilOF9IRoDSfBasLXn1lJgKKi39guMhXyRfYhRnnY82W0Ux2RBRpMRpKu/rwvRfGUVGvj92CWlwxBCIAlei2bL4dmqGC1Gfsk6zJ0O+UyNHcqWtr0b5L6i9prTfrSiYckwrRCNgyR4LVRKfkqZnSsays6ckzxkPs/YTn1Z1f4GDBpdg8cgquejlp0JRO38cSqd1LxipcMQosWTBK+F+j3xd0Xvfzo/iWeKTzEisgOfdB5JrqMsyGhMPMlVOgTRRJnMFtYekWFaIZQmCV4L9fs5ZRO8y1KLM3g77wjDggN4tetNXPAMVTokAbhZpNyFqL3fjlxUOgQhWjxJ8FqgjKIM4tLilA6jjEJjIV9mH2S0p5Ynuo3iaGAHpUNq0VxkP1pRBzvOZJBTKFuXCaEkSfCAzz//HL1eX+54SUkJn3/+uQIR1a8NSRswWxpnKQOjxcivWYcZb5/HA7FD+aNtbyyolA6rxXGQ/WhFHRhMFllNK4TCJMEDpkyZQk5O+SGpvLw8pkyZokBE9Wv9ufVKh1Aju3JOMt18nnGd+rAyZqgsyGhAdnrZj1bUjQzTCqEsSfAAi8WCSlW+lyg5ORl39+Y1+T+vJI+dF3cqHcY1OZ2fxLNFJxkeGcMnXWRBRkNQF0mCJ+rmj1NpFJWYlA5DiBZLq3QASuratSsqlQqVSsUNN9yAVvv322EymTh79iwjRoxQMELb25y8GaPZqHQYtZJWnMnbxZksCg5grEs/Jp47RFBmotJhNUsqs4FABz0Xiu2VDkU0UcUGM5tPpjKiY4DSoQjRIrXoBG/MmDEAxMXFMXz4cFxcXKyv6XQ6wsPDue222xSKrn5sTtqsdAh1Vmgs5KvsQyz30DAsfCSTLybR4cJhpcNqdlo7FkuCJ+pk04k0SfCEUEiLTvCee+45AMLDwxk/fjwODg4KR1S/LBYLuy7uUjoMmzFZTKzJOsIae+gRewNT8oroH78dFRalQ2sWQhwKARkOF7W3LT5d6RCEaLFkDh4QFBRUaXK3cOHCBo6m/pzKPkVmcfOcW7Un5xTTzcmM7dSbFTE3UKKRnqe6CrIrVDoE0cQlZRaRmCFfR0IoQRI8YPTo0cyaNYuSkhLrsbS0NG6++WaeeuopBSOzrV0pzaf3rjLx+ck8V3SK4e3as6jLKHIcPZQOqckK0Mp+tKLupBdPCGVIggf88ccf/PTTT/Ts2ZMjR47w888/07FjR/Lz8zlw4IDS4dlMU1s9Wxfp+kzeyT3MsOBW/LfraJK9ZIeMa+Wjkf1oRd1tPS0JnhBKkAQPuO6669i/fz+dO3eme/fujB07llmzZrFhwwZCQkKUDs8mTGYTey/uVTqMBldkLOLr7EPc5KFhVreRHA7qpHRITYa3SvajFXW3PT4Di0XmxQrR0CTB+8uJEyfYvXs3wcHBaLVajh8/TmFh85k7cizzGHmGltsjY7KYWJt1hLt1OUyOvYFNEX1lh4xquJklwRN1l1lQwtEU+VoSoqFJgge88sor9O7dm2HDhnH48GF2795t7dHbvn270uHZRHNaPVtXe3NO8W9TEmM69eb7mKGyIKMSLqZspUMQzcTOM81zcZcQjZkkeMDbb7/NqlWrePfdd3FwcKBDhw7s2rWLcePGMWjQIKXDs4ndF3crHUKjcyY/mblFJ7mxXTQLu4wix8lT6ZAaFUeD7EcrbONgcrbSIQjR4qgsMjmC9PR0fHx8Knxt8+bNDBw4sIEjsr0ByweQpZdf2FVx1DgwxjWSiYmHCMk4p3Q4ijO6BhGR9rrSYYhmoLWPMxsfH6R0GEK0KNKDBzzxxBPk5ZWfn1ZQUMDSpUsViMi2UvJTJLmrgSJTMcuyD3Kzu5rHuo3kUHBnpUNSlEb2oxU2kpBRQE6hQekwhGhRJMEDli5dSlFRUbnjRUVFfP755wpEZFtHM48qHUKTYrKYWJd1hHvsspkUO4SN7fq1yAUZKmMR3jr5pSzqzmKBg+ezlQ5DiBalRW9Vlpubi8ViwWKxkJeXV2Y3C5PJxC+//IKfn5+CEdrGsYxjSofQZO3LOc0+ILzj9dxnceGWE1uwNxYrHVaDae1YTEaJndJhiGbgQFI2/dv5Kh2GEC1Gi07wPDw8UKlUqFQqIiMjy72uUqmYN2+eApHZ1rFMSfDqKqHgPM8D70VEcbd9EHed2oFHYfMfwgxzKGRPjqvSYYhmIC4pR+kQhGhRWnSCt3HjRiwWC0OGDOH777/Hy8vL+ppOpyMsLIzAwEAFI7QN6cGznUx9Fu/rs/gs0Idb3Hoz6dwRQjISlA6r3gTbFygdgmgmDskQrRANqkUneJdXx549e5bQ0FBUqqrnWT300EM8//zzla64bYzSi9JJK0pTOoxmp8hUzDdZh/jWXc0NYSOZnHqBzsnNZ1u7y/y1kuAJ27iUqyenyIC7owz5C9EQZJEFEBYWVm1yB/Dll1+Sm9u0KrJL7139MlvMrMs6wgS7LO7rMpj17fphVjWfbys/Tb7SIYhmJD5Nvp6EaCjN5zdRA2iKJQPjs+OVDqHF2J8bz0xjIrd26MX/OgxDr3Wo/qJGzkv2oxU2FJ8qCZ4QDUUSvGYuKS9J6RBanISCC7xQeIIbIyL5MHYUWc7eSodUax4WmRgvbCc+TYb8hWgokuA1c5LgKSdTn80HOYe5McCLF7uOJtGntdIhXTMXkyR4wnZkiFaIhiMJXjMnCZ7yik16vsk+xM1uFmZ2HUFcSKzSIdWYk+xHK2xIEjwhGo4keM2Y0WzkYsFFpcMQfzFbzKzPPspEbSYTuwxmfbv+jX5Bhk62uBM2lJhRiMFkVjoMIVqExv3bpZG59957cXNzUzqMGkvJT8FoMSodhqhAXG48M43nuKVDL77peCPFdo5Kh1QhbXGG0iGIZsRotnAhu/y2kEII25MErwoFBQX88ccf1o8//PDDJlUDT4ZnG79zBRd4seA4w9u244MujW9BhqokH2etSekwRDNyMaflbPUnhJIkwavC6dOnGTx4sNJh1JokeE1Hpj6bD3NLF2Q8320053zaKB2SVVsn6XERtnMxVxI8IRqCJHjN2PmC80qHIK5RsUnPt1mHuMXNzCPdRrA/pKvSIRHmIAmesJ3UXL3SIQjRIrTorcqu3Hu2IiZT0x6ayizKVDoEUUtmi5kNWUfZoIUuXQYzqcjIDae2obY0/AT10v1ofRv8vqJ5kh48IRpGi07w9Ho9//rXv+jUqVOFr587d4558+Y1cFS2k63PVjoEYQMHcuN5DAiN6clElTtjTmzBwdBwvWqBsh+tsKFLkuAJ0SBadIIXGxtLSEgIkyZNqvD1AwcONOkEL0tKXDQriYUpvEQKH7SJYLxjKHef2olXQXq931f2oxW2JEO0QjSMFj0Hb/To0WRnZ1f6upeXF/fdd1/DBWRj2cXZSocg6kFWSQ4f5RzixgBP5nUbTYJv23q9n7c6r17bFy2LDNEK0TBUFovFonQQon70WdaHvBL55dzcqVAx0COaKRlpdEvcZ/P2T4fcxtBTt9m8XdEyeTjZEffsjUqHIUSz16J78Jozo9lIfokMrbUEFixsyj7GJE06E7oMZm3kAJvukOEq+9EKGyrQS/F1IRqCJHh/+eKLL+jbty+BgYGcO3cOgAULFvDDDz8oHFntZOuzsSCdsy3Nwdx4ZhkSuCmmB193vJEinVOd23QyZtc9MCH+YjBZKDY07QoFQjQFkuBRukPFY489xqhRo8jOzraWR/Hw8GDBggXKBldLOXrpdWnJkgov8t+C49zYui3vxo4mw6X2ZU7sS6TcjrAt6cUTov5Jgge8++67LFq0iKeffhqNRmM93qNHDw4dOqRgZLVXYJDSFgKyS3L4OOcQw/09mNttNGdrsSBDWywJnrCtfEnwhKh3kuABZ8+epWvX8jsG2NvbU1DQNBMlo1l+gIq/6U16vs86xK0uRv7ddTh7QrvX+FpVcQ726oYvsCyaL0nwhKh/kuABrVu3Ji4urtzxX3/9lZiYmIYPyAYkwRMVubwgY4omjXu6DOK3qAGYVJoqr1FhIcxRapcJ28kvlp9PQtS3Fl3o+LLZs2czffp0iouLsVgs7Nq1i2XLlvHf//6XTz75ROnwakUSPFGdQ7lneBwIjunOvWpPxp7YilNJxT3W4Y5FnCxwbNgARbNVKIsshKh3kuABU6ZMwWg08sQTT1BYWMg999xDUFAQb7/9NnfddZfS4dWK0SIJnqiZ5MKLvMJFPmzdmjsdw7jn9G588lPLnBNiXwBUvXezEDVlNssKfyHqmyR4f5k2bRrTpk0jPT0ds9mMn5+f0iHVicFsUDqEWik4UUD6L+kUnSvCmG0k9N+huHV3q/Dc80vOk7UpC/+7/fEZ7lNlu+m/pZO5MRNDhgGNqwb3Hu60ur0Vap3MUrgspySXRSWHWNrKjZsiezIp+QRtUk8DEKhrmnNRReMk+Z0Q9U8SvCukpqZy4sQJVCoVKpUKX9/al5ZQmsncNIdAzHozDqEOePT3IOm9pErPy92bS1F8EVqP6r+Es//M5tK3lwh6IAinCCf0l/Sc/+Q8AAH3BNgs9uaixFzCiqxDrHRWMaDrcCZlptPKJEWzhe2YZQMlIeqdJHhAbm4u06dPZ9myZZjNpasFNRoN48eP5/3338fd3b3Sazdt2sTgwYPJysrCw8ODJUuWMHPmzCr3uG0ITXUOnmtnV1w7uwKQRMUJniHLwIUvLxD+eDjn3jxXbZuF8YU4tXPCo7cHADpfHe7XuVN0tshmcTdHFixszj6GX34UPbVtmTvESKq7mYtqT5LMnqSa7JC1taI2VN4OSocgRLMnCR7QuXNn6+4VWq2W4OBgunfvzq5du5g2bRr/+9//atzW+PHjGTVqVH2FWmMmS9PswauOxWwh+eNkfEb64BBUs18STu2cyP4zm8IzhTi1caIktYT8g/l49PWo32CbuD7FIfxrmzP2uw6zZ+wjtC5OJMTDlXTHrYwJSqaEE6RpI7mk60iKqjXnzL6cLXEkSW+WxE9UTatSOgIhmj1J8IDk5GSuu+46Vq1ahcFgYMuWLUydOpUbb7yRn3/++ZracnR0xNFR+dWGmmpKXzRV6b+kgxq8h3nX+BqP6z0w5Zk4+9LZ0u3bTOA1xAvfm5ruEHx9amP05MkDoXiujwOTCUN4B3KzDCRqXGmVc5quzv3ZmXuWsxf9iY620D0wDpPpU0ymPACMKhcyHXqRquvEBVVrksx+nDE4klRspnn+2VG1gq8/pXjLBkyJCWBvj65DF1ymPYI2NLzK6ywlJRR88TFF637GnJWBxqcVzvc+gOPIMQ0Rdr3SqCTBE6K+SYJHaUFjJycn/P39AbjnnnvYuHEjq1atwsPDgxkzZrB8+XJyc3Pp0aMHb731Fj179qywrYqGaH/88Ueef/55Dh8+jIuLCwMGDGDFihUAlJSU8J///IevvvqK7OxsOnbsyKuvvsqgQYPq9Ew6ja5O1zdGRQlFZKzNoO28tqiu4RdE/rF80n5KI+C+AGsPXspXKaS6p+J3a9NeTGNL7mYHnj4dQ+tfDmEp2ms9nt9xCORDbroLukADloLdDM7tTWRgIFsTD3H0aAhabQgxMWb8WiWgNuzDr2gDfkUb6HhF+yaVU2niZ9eJC+o2JJn9OGtw4lwzT/xKDuzD6dbx2EV1wGI2kv/p+2Q98S98Fq9AVcUfgznPP4E5KxO32c+hDQrFnJWJxdQ0p15cTSP5nRD1ThI8oEuXLhw+fJiUlBQCAkon3VssFnJycujXrx/ff/89S5cuJSwsjNdee43hw4dz+vRpvLyqLxvx888/M27cOJ5++mm++OILSkpKyvQKTpkyhYSEBJYvX05gYCArV65kxIgRHDp0iHbt2tX6mZpjgldwogBjnpETs078fdAMF5dfJGNtBlHzoyq8LnVlKh59PPAaWPr5cghxwKw3c37JeXxv9kWlbtm/bbQWNY+mdOa6n89gTt/F1dPfM90i4K81FrlZsaRlfwZh0OFCb8ape3Iw9BJxyUc5eFANtMHBoS3tY0rw8TmLXr8Pi6V0RbfGUohv0SZ8izbR4Yr2TSpHMh16kGbXhQvqtiRZ/Dhb4sg5vQVjM5iL7/nq+2U+dn9iLmnjbsBw8ii6LhXvKKLftY2SA3vx+Wo1arfSOcAa/8B6j7WhaKUHT4h6JwkecPz4cXJzcwkLCyM0NJTi4mLOnz+PRqNh06ZNhIaG8vTTTwOwc+dO1q1bx6effsrs2bOrbfull17irrvuYt68edZjXbp0ASA+Pp5ly5aRnJxMYGDpD+/HH3+cNWvWsHjxYl5++eVaP5O9xr7W1zZWHn09cOngUuZYwhsJePTxwLO/Z6XXmfXm8nu2qKFcJtMCTcxqz81rc+DMngrnzVlUKi7lOAClPUclRXa0ihjG4YOroD10MPWm+yl/2rbyYav2GBczUikutrB/nx0QibNzFDEdivHwOIW++CCWCvrqNJYifIu24Fu0hSv3jTGpHMh26E6qXewViZ8T5/RgaMKrMM0Fpdny5cStIvo/N2MXFUPB8iUUr/sZlaMj9r0H4nL/Q6jsm/4CBTWS4AlR3yTBA0JDQzl48CBqtZqEhATMZjPR0dFcf/31LFmyhLFjx+Lh4QGAnZ0dvXr14tixYzVqOy4ujmnTplX42r59+7BYLERGRpY5rtfr8fau+RyzijTVBM9UbKLkUon145L0EorOFaFx0aDz1qF1Kfslq9Ko0LprsQ/4+3mTP05G66nF/47SIXfXWFcyfsvAIdQBp7ZOlFwqIXVFKq5dXVts793gonCmbbZDu/9QleeVxPShuKDssGBacms8WgVz+Nim0iSP3nhc0jJK3ZH4NrlsTz1ISUnp57CgwMLuXfZAR9zdO9E+phBX12MUFx+lugxbYynGu2gb3kXbaH/FcZPKgWz7bqTpLvf4tSLB4ExCMZQ08sTPYrGQ98F87Dp1Rds6otLzTCnnKTkUBzp7PJ5/E3NOFrlv/xdzXi7uT8xtsHjri30L/b4ToiFJggfExsbi6+vLhx9+iJ2dHYGBgdjZ2XHgwAGWLFnCo48+SmhoqPV8i8VS4zlgVS24MJvNaDQa9u7di0ZTdlGEi4tLJVfVjLOdc52uV0rR2SISXk2wfnxx2UWgtPcueFpwjdooySjhyg4Cv1v8UKlUpK5IxZBlQOuqxTXWlVa3tbJl6E1CtMGHx/cG4rZpP9QgGcqL7AdZZY9ZLCqcvG8g+9LSMkme2mCm3Wl3gt36sDswkZMXzpS5LifHwo7tjkA3fHy6ExWdh5PjYYr1p67pGTSWYryL/8S7+E+irzhuVunItu9Gqi6WFHVbki2tOGtwIaEY9I0k8ct75xWMZ07h9c7iqk80m0Glwv3/XkLtUlo2yLWkhJx5s3F7ZE6T78Vzt1NmEZhKpWLlypWMGTNGkftfNnnyZLKzs1m1alWD3jc8PJyZM2cyc+bMBr3vla4uLWZrSr23jZEkeMDWrVsJCAggIqLsX9QRERHodDq2bt3KPffcA4DBYGDPnj01/gbp3Lkz69evZ8qUKeVe69q1KyaTidTUVPr371/n57iSk52TTdtrKC7tXei4pGP1J/6lonl3bZ5qU+ZjlUaF3xg//Ma03AUVfiYX5pyIJGTNASz6izW+LsMhtMLjmSneBLTrSsqp/WWSPAxmHHM1DMhtTbuwALYUHiI3L7fc9enpFtK3ugDXExjYh7YRmdjbH0Svr76uYWXUlhK8infgVbyjTOJnUWlLEz+7LlzUtCPR4k+CwYWzDZz45b7zCvo/N+O14FM0vlX/caH29kHj42dN7gC0Ya3BYsGUdgltcFh9h1uvPLR1+9UzefJkli5dWu748OHDWbNmTZ3atqWEhARat27N/v37iY2NtR5/++23sTSSPzquNHfuXFatWkVcXJxN2hs0aBCxsbEsWLDAeqxPnz6kpKRY68vWtnZsU3tvlSAJHqVJ259//km7du2YMmUKkyZNIigoCGdnZ/71r38xe/ZsvLy8CA0N5bXXXqOwsJAHHnigRm0/99xz3HDDDbRt25a77roLo9HIr7/+yhNPPEFkZCQTJkzgvvvuY/78+XTt2pX09HQ2bNhAp06d6lRPz1nbNHvwhG3ZWzTMTu5Ml59PYckqv4CiKmadPZcy1FBJVbsSw/Vo7A5jMhjKJXkAAeccGKfrwaGwNPafP2ItIn61CxfMXLjgAQwgLExF69bpaLT7KCmpeSJaFZXFiGfxLjyLd3HlnwMWlZZsXRfS7LuSom5HssWfswYXzupVFNtwLy2LxULeO6+i37oBz7cWoQkIqvYau46xFG/+HXNRIWrH0j/WjMnnQK2uNjlsCjy0de/BGzFiBIsXl+0JtbdvGlNTqiqe39zpdDprxYr60JLf26vJRpzA4MGDGT58OA8//DDffvst4eHhjBw5ku+++44XXniB2267jYkTJ9KtWzdOnz7Nb7/9hqdn5ZP6rzRo0CC+/fZbfvzxR2JjYxkyZAg7d+60vr548WLuu+8+Zs2aRVRUFLfccgs7d+4kJCSkTs/konNBJROZW7Rp6R358isfOn+5G0tW9jVfr4+9AWNJ5SWLC3IcCWo/2Prx4WObOKLZDnZ//1jRlqjoesqP25z7E+hb/Q/1c+csbNrkzfrfh5Jy4T7stDdiZ1e3+aiVUVmMeOr3Epn7CQOzn2RCziT+U3gbi0x38L7uJea6/sI/3U8x2i2fDk7gUMt5Y3lv/5fi33/G/T8vo3JyxpSZjikzHYu++O9zFr1Dzn//Y/3Y4YaRqN3cyX31OYwJ8ZQc2Ev+wgU4jri1yQ/PumjUaG0wB8/e3h5/f/8y/678uXzq1CkGDBiAg4MDMTExrFu3rsz1mzZtQqVSlek5iouLQ6VSkZCQYD22bds2Bg4ciJOTE56engwfPpysrNJ5C2vWrKFfv354eHjg7e3NTTfdRHx8vPXa1q1bA6WjNSqVylr+avLkyWWGifV6PTNmzMDPzw8HBwf69evH7t27y8W6fv16evTogZOTE3369OHEib8rCsTHx3PrrbfSqlUrXFxc6NmzJ7///nut398r43zjjTcICAjA29ub6dOnYzD8vdf5Bx98QLt27XBwcKBVq1bcfvvt1ms3b97M22+/bd3+MyEhocz7vmnTJqZMmUJOTo71nLlz5wKlw+lXD7Ne3i2qod/bpkp68MD6BQPwyCOPsH//fj777DMmTpyIi4sL9957r7WH72qDBg0q0x08efJkJk+eXOaccePGMW7cuArvbWdnx7x588qssrUFrVqLh70HWfqs6k8WzcrIgrZM2mhBfSiuTguFc8J6QVrV52RebI+Txx4KszMBKuzJA3BP0zJSFUN82xC2px1Er9dXc3cVp09bOH26FSrVSKKiICj4AmbTHoym8kO+tqTGhId+Hx76fVz5HW9GQ659J9J1XUnRRJJsCSDB6MqZYhWFVfT4Ff34LQBZj5ZdbOX2xDwcR9xS2nZmOqbUv3ss1Y5OeL7+IXnvvkrGv+5F7eaOw6BhuNw/3XYPqhB3G/TeVcdsNjNu3Dh8fHzYsWMHubm5tZp3FhcXxw033MD999/PO++8g1arZePGjZhMpavBCwoKeOyxx+jUqRMFBQU8++yzjB07lri4ONRqNbt27aJXr178/vvvdOjQAZ2u4vJVTzzxRI3KcT399NPMnz8fX19fHnzwQe6//362bdsGQH5+PqNGjeLFF1/EwcGBpUuXcvPNN3PixIkyc8iv1caNGwkICGDjxo2cPn2a8ePHExsby7Rp09izZw8zZszgiy++oE+fPmRmZrJlyxagdKj05MmTdOzYkeeffx4AX1/fMslznz59WLBgAc8++6w1oarp/POGfG+bKknwrpKSksLatWtZu3YtGo2GUaNGceTIEWJiYnjttdd49NFHlQ6xxnycfCTBa0FiS/yZudMbp60HbNJeutofqilBbDRo8A0dRmH2N9ZjlSV5KouKiNNuBLv0YXdQEifOn65RHBaLiuPH4fjxILTaIKLbm/H3T8Rg2IvZXFibR6uV0sQvDg99HFfO1rWgIs++E6m6blzUtCPZEkiC0Y0zehUFJgutNuyvtm33J58vd0wb2hrP1z+y4RM0Dl52tvm1s3r16nLJwJNPPskzzzzD77//zrFjx0hISCA4uHRx1ssvv8zIkSOv6R6vvfYaPXr04IMPPrAe69Dh7yqOt912W5nzP/30U/z8/Dh69CgdO3bE17d0txxvb+9KhyULCgr48MMPWbJkiTW+RYsWVViO66WXXmLgwIEAzJkzh9GjR1NcXIyDgwNdunSxluACePHFF1m5ciU//vgjDz/88DU995U8PT1577330Gg0REdHM3r0aNavX8+0adNITEzE2dmZm266CVdXV8LCwujatStQOlSq0+nKbCJwNZ1Oh7u7OyqV6pqHbRvyvW2qJMGjdA7ejz/+yOLFi1m7di2dO3fm0UcfZcKECbi6lk5yXr58Of/617+aVILn6+jLqaxrW6Eomp4Akyv/dySCVmvjwJBskzbNrl6kp9VsR9nUpEB8QtuRnvj311plSR6AQ76a/vlhtAvxZ6v+ENm5OTWOy2iEw4fUHD4Ujr19a2JiDKUFlUv2YbGUVN9APVBhwU1/EDf9wfKJny6GdPvuf/X4BXLO6E68XkW+qeVOAvfT2dmkncGDB/Phhx+WOXa5R+bYsWOEhoZakzuA3r17X/M94uLiuOOOOyp9PT4+nmeeeYYdO3aQnp5unWeamJhIx441WywWHx+PwWCgb9++1mOVlePq3Lmz9f8vF+VPTU0lNDSUgoIC5s2bx+rVq7lw4QJGo5GioiISExNr/LwV6dChQ5kqDwEBARw6VFpeadiwYYSFhdGmTRtGjBjBiBEjGDt2LE5OjWORn63e26ZKEjxKP5lms5m7776bXbt2lVmRc9nw4cPrZUl3ffJx9FE6BFGPnMx2zDnXifY/H8OSt7v6C65BUbcbMddwoYEKFRqHQaA6Xab0SmmSp6ID15dL8gD8k+wZa9edw63T2Zt8uNJFGJXR6y3s368F2uHkFElMjB5Pr9Po9QewWJTf0kuFBbeSI7iVHKHNVa/l6dqTZt+di5pokgnknNGN+GINeaZrew+aolb2tvm14+zsXK7ywWUVraK8urSVWq0ud+6Vc8ug6jJXADfffDMhISEsWrSIwMBAzGYzHTt2tNaBrInL9786vorKcdnZ/Z0cX37t8vfN7Nmz+e2333jjjTeIiIjA0dGR22+//ZpiqciV97x838v3dHV1Zd++fWzatIm1a9fy7LPPMnfuXHbv3l3n35cqlarc5/Hqz091bPXeNlWS4AFvvfUWd9xxR5VdsZ6enpw9e7YBo6o7X0dfpUMQ9UBlgYfSOjPol/NYUq5tZWxNZQV0gWtYxJqT5kpw+94kH/2zzPHDxzb+1ZNXcZKnMajoctKX1j79+dPpFMmpF2oVb2GhhT17dEAMbm4daB9ThJvbcYqLD9MYtyxxLTmGa8mxcolfvi76r8QvimRLEOdM7pwp1pDTjBI/W/XgVSUmJobExEQuXLhg3SVo+/btZc65PMSXkpJiXZxxdXmQy2WuKpojnZGRwbFjx1i4cKG1zNXWrVvLnHN5XtjlOXsVsUU5LoAtW7YwefJkxo4dC5TOybtyvlt90Wq1DB06lKFDh/Lcc8/h4eHBhg0bGDduHDqdrspnByo9x9fXl5SUFOvHp06dorCwsMx10DDvbVMlCR6lk0jHjBlTLsErKCjg3//+N5999plCkdWNr5MkeM3NuLxIxv+uR3V8X72mLWlGb+Da/lrOy+2OzjGOkqKy8+KqS/IA3NK1DFdFk9AmhG0ZByguLq7wvJrIzbWwc4cDEIu3dzeiovNwdj5KcfHxWrfZUFxKjuNScpzWVx0vsIssTfy0UZwnmASjB/F6DTnGppf4+els82tHr9dz8WLZv0K0Wi0+Pj4MHTqUqKgoawmq3Nxc63aTl0VERBASEsLcuXN58cUXOXXqFPPnzy9zzlNPPUWnTp146KGHePDBB9HpdGzcuJE77rgDLy8vvL29+fjjjwkICCAxMZE5c+aUfVY/PxwdHVmzZg3BwcE4ODiUK+Nhi3Jcl59nxYoV3HzzzahUKp555pl674FavXo1Z86cYcCAAXh6evLLL79gNpuJiiotSBQeHs7OnTtJSEjAxcWlwv3bw8PDyc/PZ/369XTp0gUnJyecnJwYMmQI7733Htdffz1ms5knn3yyTC9bQ763TZWUSQGWLl1KUVFRueNFRUV8/vnnCkRkG9KD13xcpw/ii43tueu9o6iOx1d/QR0YW4WRlXFtyR2AvsAO/3ZDK3zt8LGNHNHsKFNC5Woqi4rW8S7cYehN++DyK9ZrIyPDzJ/bnFm3tienTk4CbsXe/ur0yfa+/jqLhx46z803neX22xJ49pmLJCVVPVT22qupDL3hTLl/D9yfhLPhJOH5y7g+ey63ZU9lVv7tfGAYy8faJ3jZ+X/McD/IOPdMujub8dA27h/rrext04O3Zs0aAgICyvzr168fUDr8unLlSvR6Pb169WLq1Km89NJLZa63s7Nj2bJlHD9+nC5duvDqq6/y4osvljknMjKStWvXcuDAAXr16kXv3r354Ycf0Gq1qNVqli9fzt69e+nYsSOPPvoor7/+epnrtVot77zzDgsXLiQwMJBbb721wmd55ZVX6lSOC0pHojw9PenTpw8333wzw4cPp1u3bjW+vjY8PDxYsWIFQ4YMoX379nz00UcsW7bMuhDl8ccfR6PREBMTg6+vb4XzAfv06cODDz7I+PHj8fX15bXXXgNg/vz5hISEMGDAAO655x4ef/zxMnP7GvK9bapUlhZc8jk3NxeLxYKnpyenTp2ydtlDabfvTz/9xJw5c7hwoXbDRkrbn7qf+369T+kwRB2EGz148mA43r/vh2qGOmwld/hU9ui71upaldqMTvMNOakpFb7esf1gOpgq78m7Umqwnq2GI2Tm2H4leHCIirZtMtDaxVFSct7m7c+Zk8LgQS5ERdtjMln47NMszp4t4dPPgnF0rDgBy883U3JF3UGTCf4xLZkxY92YNKl8z0dVCu1ak2bfk0vaaM4TQoLRgzN6LZmNoMfvl27t6OYuhdiFqG8teojWw8PDWlwxMjKy3Osqlcrm9ekaUrBLzfZuFY2Pu8WBOfExRPx8GEvhnga9d5Z3DNTybxqLWY2L/zByUivu+a7JcO1lfsn23KLtyrHWGey5cLjauTzXIjnJQnKSFzCENm1UhIWlolLvxWCopvBfDb3ySkCZj2c/4cvtt53j1Ck9nTtXPHHfxUXNlYMq27YWkJ9vZsQI1wrPr4qT4SxhhrNcvaFZkTaUNIdeXNK2J5kQEk0exOvtyKhBwm0rbZyaxm4TQjR1LTrB27hxIxaLhSFDhvD999+XmR+g0+kICwuzTtBtinydfHG1cyXPkKd0KKKGNKiYmdKF639OwJJWPwsoqnOpwBmo/SrUjAs++Ed05uLpgxW+fi1JntaootMpH8K9+rPd9RSJl2zf23bmjIUzZ3xRqUYQGQnBwRcwW/ZiNGbb7B4FBZdXHda8yO+vv+bRrZsjrVrZblGCozGR0PxEQoGeVxwv0oaS4dCDi9oYzhPCOZMnZ/R2pNk48fO20+Jhozp4QoiqtejvtMtFDc+ePUtoaGi5ZdPNQbh7OIfSDykdhqiBe7LbM2ZtLsTvUWzdZ0mbzuTn1L3EiNHcF7XmKGZTxW1dS5IH4Jqp4cbMaBLaBLMt62CFc2brymKBEyfgxIlANJpAoqPNBAQkYzTtwWQqqEO7Fj76MIOOHR1o3briavtXy8gwsmtXIf/3tF+t73stHI2JBOcnEswKelxxvFgTRJpDT1K1MZxXhXLO5MUZvR2ptUz8IqT3TogG06ITvMtycnKshRuvpFKpcHBwIDQ0tMlsYn211u6tJcFr5AYWhfGPLfbY7VX+85TfYQjYoMM3P8uR4JhBJB6qfC/Ma03yAMLPuBDoeD37gi9wOLn+9oo0meDIETVHjoRiZxdKTIwJX7+Ev3bPqG6btbLefSeDM2dKWPB2zUcDfvstDxcXNX37KjtXzcF0npCC84Swiu5XHC/WBJDh0IuLdjFcIJREkxfxJTouVbF3MUBbSfCEaDCS4AGxsbFV9t7Z2dkxfvx4Fi5c2OS2LWntXv8rBkXttDN688S+INw3xkEjKaiZ6drWJgkeQFZqDI5ueyjKza70nNokeboiNdefDqZtoB9bzUfI+Gsf3PpiMMCBAxqgLQ4ObenQwYCXdzx6fRwWS9Wrjd99N53t2wt4861AfH1r9uPWYrHw25o8hg5zwc6ucY4qOJhSCCr4gSB+KJP46TWtyHDoxSVth796/Lw5W6Ij5a/Er61T0/r5KURTJgkesHLlSp588klmz55Nr169sFgs7N69m/nz5/Pcc89hNBqZM2cO//nPf3jjjTeUDveaSILX+HibnXjqZDRhvx7EUnxJ6XCsLGoNqdl2VLf/bE0ZSrT4ht9I0sH/VXlebZI8AN8LOm7RxHKiTRa7Ug5hNNb/7hXFxbB3rx0QjYtLe2I6FOPufoLi4kPA37FbLBbeezeDrVsLmP9mIAEBNZ9Hd+BAMefPGxk50s32D1DP7E2XCCz4iUB+4sp12Hq1DxmO19HL6UGgYYadhWjpWnSZlMt69erFCy+8wPDhw8sc/+2333jmmWfYtWsXq1atYtasWcTH128NMls7k3OGW1dVXB9INCydRcOs853p9vNpLJm2L/1RV/rOA9jmNd6mbVqw4OL8AxnJZ6o991pKqFytwNPEdvd4Ei4m1SbMOvP0VBPdPh8Xl6MUFx/j7bfT2bA+n+dfaEVIyN/JnbOzGnv70pWyn3ySSXq6kTlzyiY8r/w3leTzBt57L6hBn6Eh9Om9GUdHWd0vREOQHjzg0KFDhIVdXVAAwsLCrHPzYmNjy2yb0lSEuIagVWkxNoK9OVuyKZkdGLUmA8u53Y1w46xSuRF9wcajnSpU2DkPBtXZMvvUVqS2PXkAzlkahmZFktg6iG05BykoLKz+IhvKyjKz/U8noAe+vj356ce5AMx6rOzPjNmzfRn+V9mTzAwjqallvy/z881s2VLAQ9O9GyDqhqXRuEhyJ0QDkh48oGvXrnTp0oWPP/7Yur+dwWBg2rRpHDhwgP3797Nt2zbuvffeJrcfLcDYH8ZyOvu00mG0SMML2zB5kwrNgfpbEGArx+/+gAsp9fPjwNv/T84f21Gjczu1H0KM6bpa9eQBlDhYiAtJ4WDSsVpdb0tBQWraRmRgZ3eAkhJlehcbC3f37vToXvVwvRDCdqQHD3j//fe55ZZbCA4OpnPnzqhUKg4ePIjJZGL16tUAnDlzhoceekjhSGuno09HSfAaWKcSPx7d0wqXP+Kq7blqDCz2jqRmqKCe+hcL8npg5xCHoQZ7zB46tgHaQwy1S/J0xSp6nQqkbYAvW1VHSctMr03INnH+vJnz5z2BQYSHqwhvnYZavQ+DofHMvWwoLi7RSocgRIsiPXh/yc/P58svv+TkyZNYLBaio6O55557cHW99iryjc23J7/l+e3PKx1Gi+BvcuGpY+0IWBNXuvyyiSi8/mZ2OIyo13v4hZwk8eDqGp9f1548ALPGwsk22ey8eAhDo/l8WGjXTkVI6EUslj0YjY1vPmZ9iIp6geCge5QOQ4gWo8UneAaDgaioKFavXk1MTIzS4dSLE5knuP2n25UOo1lzsGh5MrEzHX8+jiUnV+lwrtnFO5/naGr9zvtSa8xoWUZues17r2yR5AEUeJjZ6XmGMynn6tSOralUFtq3h4DA85hMezCZmu+uMz26f4e7e+32OBZCXLsWP0RrZ2eHXq9vlrtYXBbhEYGj1pEio+2r/wv4V1pnhvyaguW8MluL2UKayg9blUepjNmkxjXwRnLTv6jxNXUdrr3MOVvNkOwIIsOD2Jp3kPyC/Fq3ZUsWi4qjR+Ho0WC02mDax5ho1Srxr4LKzef7Va12wNW1o9JhCNGiqKs/pfn797//zauvvtogdbSUoFFr6ODdQekwmp1b8trxzapwBn+yD8v5prfC+jKzmzfpafWb3F2WccGXVm2v7Rf9oWMbOKrZCXZ1/3EVnODIbfm9iA2JaXR/1BmNcOight/XtWbH9tvJz78bB/teqFS224tWKW5uXVCrm/5zCNGUtPgePICdO3eyfv161q5dS6dOnXB2Lrs90IoVKxSKzHY6+3Zmz6U9SofRLPTQB/LvHR44/nlQ6VBsorD7CCwNuJGGydIPteYYZlPNk0pb9eQB2OlV9DgVQBt/X7ZpjnEpI7VO7e3evZs9e/aQnZ0NgJ+fHwMGDKBdu3aVXmM0Gtm8eTOHDh0iPz8fNzc3+vfvT9eupUOYej3s36cFonB2jiamQzEeHqfQFx/EUs89rfXBw6On0iEI0eJIggd4eHhw2223KR1Gvers01npEJq8UJMHTx5uje/a/WBMVDocm8lu1RkuNtz98rOcCGo/kKTDG67pOlsmeQBeF7WMVnfkdJtctl86UOtFGG5ubgwdOhQvLy8A4uLiWL58Of/85z/x86t414bvvvuO/Px8brnlFry8vCgoKMBcyXZ1BQUWdu+yBzri7t6J9jGFuLoeo7j4KPW16tnWlE7wEhISaN26Nfv37yc2NpZNmzYxePBgsrKy8PDwqFEbc+fOZdWqVcTFxdVrrLUVHh7OzJkzmTlzptKhNEq1+Zxfi8mTJ5Odnc2qVats3nZttfhFFi1FelE6g/83WOkwmiRXsz1zEjoQ+fMRLPkFSodjc/vGLSQ7s2GnJ9jZmzAWLKYo79oXpNhq4cWVitzM7PRJ4PQF29S5fPXVVxk2bBjdunUr99rp06f57rvveOSRR3B0dKz1PXx81ERF5eLkdIRi/cm6hFuvVCotA/rvQ6t1rv7kCkyePJmlS5cCoNFoCAwMZPTo0bz88st4enrWqI2rE7ySkhIyMzNp1apVjYfq8/Pz0ev1eHsrV4R60KBBbN68udxxg8FAVlYWzs7OODk5KRDZtTt37hyRkZGkpaXx5ptv2jR5HjRoELGxsSxYsMB67OrP+ZIlS5g5c6a1572mrv5auiwnJweLxVIvyWNtSQ9eC+Hj6EMb9zacyal+yyhRSoOKf1/sTN9fErFcaroLKKpiDGzT4MkdgEGvwa/1jSQe/O6ar7V1Tx6AY66aQbltiAwLZEvBQfLya7ea1Ww2c/ToUQwGAyEhIRWec+LECQIDA9m2bRsHDx7Ezs6OqKgoBg8ejJ1dzeeppaebSU93Aa4jIOB62rXLRmd/AL2+ca0UdnWJqXVyd9mIESNYvHgxRqORo0ePcv/995Odnc2yZctq1Z5Op8Pf3/+arnFxccHFxaVW97OladOm8fzzZcteabVafH196/3eJpMJlUqFWl33+bA//PADgwYNws2tYfZcrs3n/Fq4u7vXW9u1JYss/vLdd99x5513cv3119OtW7cy/5qLvkF9lQ6hybgzN5pl3wXTZ/FeLJfSlA6n3uR3HqbYvVOTQvAKal2ra2258OJKgeccuC23J91COl7TIoxLly7x8ssv8+KLL7J69WrGjx9f6S/crKwsEhMTSU1NZfz48YwYMYKjR4/yyy+/1DrulBQLf/zhzu/rBnAu4T406tHodAG1bs+WPL3q/nPH3t4ef39/goODufHGGxk/fjxr164tc87ixYtp3749Dg4OREdH88EHH1Ta3qZNm1CpVGV6bxYtWkRISAhOTk6MHTuWN998s0xvzNy5c8v02JjNZp5//nmCg4Oxt7cnNjaWNWvWVHmPuLg4VCoVCQkJQGkv1s0334ynpyfOzs506NCh2q8DJycn/P39y/yD0iHaK3usjh8/Tr9+/XBwcCAmJobff/8dlUplHUKsSXxLlizBw8PDWkbM3t6ec+fOUVJSwhNPPEFQUBDOzs5cd911bNq0ydpOTZ7rhx9+4JZbbqnwGSdPnsyYMWN44403CAgIwNvbm+nTp5eZRvHBBx/Qrl07HBwcaNWqFbfffrv12s2bN/P222+jUqmsz3Pl827atIkpU6aQk5NjPWfu3LkAZd6jyzw8PFiyZAkArVuX/szq2rUrKpWKQYMGlYn5Mr1ez4wZM/Dz88PBwYF+/fqxe/du6+uX41m/fj09evTAycmJPn36cOLE37seHThwgMGDB+Pq6oqbmxvdu3dnz56az6WXBA945513mDJlCn5+fuzfv59evXrh7e3NmTNnGDlypNLh2UzfQEnwqtO3OIQvf4/i9vcPw6mmty3dtcr2UnJ3ARX2rrWfNlBfSZ62REW3U624zW0AAT6tanSNj48PDz74IFOnTqVHjx6sWrWKtLSK/zCwWCyoVCrGjRtHUFAQ7dq1Y/jw4cTFxdmkGHNiooVNm7xY//sNXDg/Ea32RuzsfOrcbm152SDBu9KZM2dYs2ZNmd7ORYsW8fTTT/PSSy9x7NgxXn75ZZ555hnr0G51tm3bxoMPPsgjjzxCXFwcw4YN46WXXqrymrfffpv58+fzxhtvcPDgQYYPH84tt9zCqVOnavws06dPR6/X88cff3Do0CFeffVVm/QSms1mxowZg5OTEzt37uTjjz/m6aefrlVbhYWF/Pe//+WTTz7hyJEj+Pn5MWXKFLZt28by5cs5ePAgd9xxByNGjLA+e3XPlZ2dzZYtWypN8AA2btxIfHw8GzduZOnSpSxZssSaZO3Zs4cZM2bw/PPPc+LECdasWcOAAQOA0s9L7969mTZtGikpKaSkpJTrTe/Tpw8LFizAzc3Nes7jjz9eo/dj165dAPz++++kpKRUugjziSee4Pvvv2fp0qXs27ePiIgIhg8fTmZm2Q2/n376aebPn8+ePXvQarXcf//91tcmTJhAcHAwu3fvZu/evcyZM+eaevlliJbSvwQ+/vhj7r77bpYuXcoTTzxBmzZtePbZZ8t9Mpqy7q26Y6+xR2/SKx1Ko9PO4M3sA8F4bIiDa1jd2dRdyncClCsPlHXJg6DoXpw/vqtW19fHcO1lHpe0jFJ14HTbEHakHUKvr/z7RqPRWBdZBAYGcuHCBXbs2MHNN99c7lxXV1dcXV1xcHCwHvPxKU3AcnNzbTjHS0V8PMTHt0KlGkFUFAQFXcBs3oPR1DDFuNVqRzzc6z4Ksnr1alxcXDCZTBT/td3dm2++aX39hRdeYP78+YwbNw4o7WU5evQoCxcuZNKkSdW2/+677zJy5EjrL/nIyEj+/PNP61aVFXnjjTd48sknueuuu4DSeZcbN25kwYIFvP/++zV6rsTERG677TY6deoEQJs2baq95oMPPuCTTz6xfvzPf/6T+fPnlzln7dq1xMfHs2nTJmsP30svvcSwYdfeY28wGPjggw/o0qULAPHx8Sxbtozk5GQCAwMBePzxx1mzZg2LFy/m5Zdfrva5fvnlFzp16lTpNAYAT09P3nvvPTQaDdHR0YwePZr169czbdo0EhMTcXZ25qabbsLV1ZWwsDDrCnR3d3d0Op21p7MiOp0Od3d3VCrVNQ/bXu6Z9/b2rvTagoICPvzwQ5YsWWLtJFq0aBHr1q3j008/Zfbs2dZzX3rpJQYOHAjAnDlzGD16NMXFxTg4OJCYmMjs2bOJji79Q7yqlfkVkR48Sr/J+vTpA4CjoyN5eaXzbyZOnFjrOR6NkYPWgR6teigdRqPiaXbktZPdePn9HDzW7W1RyV1Ju24U5Cpf+7GwsCdanX2trz90bAPHtLts3pMHoLKoaHfandvNfYgMantN15oq+VoKCQkhLy+PkpIS67GMjAxUKlW9zUeyWFQcP65i/fog/vjjVrKy7sXefgAadf1OyPfw6IFaXfvP7WWDBw8mLi6OnTt38u9//5vhw4fz73//G4C0tDSSkpJ44IEHrPPkXFxcePHFF4mPj69R+ydOnKBXr15ljl398ZVyc3O5cOECffuW7Z3s27cvx44dq/FzzZgxgxdffJG+ffvy3HPPcfBg9aWXJkyYQFxcnPXfU089Ve6cEydOEBISUiYBqep5qqLT6ejc+e8qDPv27cNisRAZGVnm/d68ebP1/a7uuaoanr2sQ4cOaDQa68cBAQGkppaWNBo2bBhhYWG0adOGiRMn8tVXX1FYWFir56sP8fHxGAyGMl8fdnZ29OrVq9zXx5XvbUBA6bSKy8/52GOPMXXqVIYOHcorr7xS46/nyyTBA/z9/cnIyAAgLCyMHTt2AHD27Fma2yLjPoF9lA6hUdBa1DxxPpZFn9oR/v0uLEXFSofU4PJjBikdAgBFefYERg+tUxsHj66vtyQPwDFPzYD4cG7y64e7a9kkbP369Zw7d47s7GwuXbrE+vXrSUhIsPZe/P7776xcudJ6fqdOnXBycuKHH34gLS2Nc+fOsW7dOmJjY69p+KW2TCY4fEjF7+vC2L79dvJy78bBvjcqlc7m9/Ly6meTdpydnYmIiKBz586888476PV65s2bB2AtL7No0aIyic/hw4etP8urc3nY/Opj1anomsvHLi9EuLKdq4fgp06dypkzZ5g4cSKHDh2iR48evPvuu1Xe093dnYiICOu/y72/1T3P1WoSH5R2elzZltlsRqPRsHfv3jLv97Fjx3j77berfS6DwcCaNWu49dZbq4zv6u8FlUpl/Vy7urqyb98+li1bRkBAAM8++yxdunS55hWxFVGpVOU+99c6deLy9VV9fVx25XNefu3yc86dO5cjR44wevRoNmzYQExMTJmfJdWRBA8YMmQIP/30EwAPPPAAjz76KMOGDWP8+PGMHTtW4ehsq1+QbX7gNmX3ZXVg2Tf+9Ph8D+b05jMEf60ynKsfDmoo6SntcPWuuGZcTdV3kgfgn2jPuOwe9AjpZP0FmZ+fz8qVK3nvvff4/PPPOX/+PBMmTKBt27bW13Nycqxt6HQ6Jk6cSHFxMR9//DErVqwgMjJSkfm+er2FuDgt69ZFsHv3XRQVjsfBoTsqlW1m73h79bdJO1d77rnneOONN7hw4QKtWrUiKCiIM2fOlEl8IiIirBPiqxMdHW2dW3VZVZPZ3dzcCAwMZOvWrWWO//nnn7Rv3x74eygvJeXvXW4qKgMSEhLCgw8+yIoVK5g1axaLFi2qUcxViY6OJjExkUuX/t73+coJ/tcS39W6du2KyWQiNTW13Pt9ZY9hZc+1ceNGPDw8yixYqQ2tVsvQoUN57bXXOHjwIAkJCWzYUFpbU6fTVdqDflll5/j6+pZ5T06dOlWmd1CnK/1DqKr2IyIi0Ol0Zb4+DAYDe/bssX591FRkZCSPPvooa9euZdy4cSxevLjG18ocPEonOQYFBQHw4IMP4uXlxdatW7n55pub1SILgDYebfB39udiQQNWtm0khhSGM/UPO7T7DzTLkifXwqLWcClLS33vP1tTZqMar6Bh5GV8Vad2Dh5dDzHQnl42n5N3mcagIvaUH218vdjqcLLanogrV9Zd5uPjw8SJE+slvtoqKrSwZ48OiMHNrQPtY4pwcztBcfEhalNQ2dExDBeXKJvHCaV1zjp06MDLL7/Me++9x9y5c5kxYwZubm6MHDkSvV7Pnj17yMrK4rHHHqu2vX//+98MGDCAN998k5tvvpkNGzbw66+/VtkLNnv2bJ577jnatm1LbGwsixcvJi4ujq++Kv0ajoiIICQkhLlz5/Liiy9y6tSpcnPlZs6cyciRI4mMjCQrK4sNGzZccwJQkWHDhtG2bVsmTZrEa6+9Rl5ennWRxeVnqkl8FYmMjGTChAncd999zJ8/n65du5Kens6GDRvo1KkTo0aNqvK5fvzxx2qHZ6uzevVqzpw5w4ABA/D09OSXX37BbDYTFVX69RYeHs7OnTtJSEjAxcXFOj/2SuHh4eTn57N+/Xq6dOmCk5MTTk5ODBkyhPfee4/rr78es9nMk08+WaaXzc/PD0dHR9asWUNwcDAODg7lSqQ4Ozvzr3/9i9mzZ+Pl5UVoaCivvfYahYWFPPDAAzV6xqKiImbPns3tt99O69atSU5OZvfu3de0KYP04FH6hX5l1+6dd97JO++8w4QJE6yTG5uTISFDlA6hQXUo8ePTHZ148J14tPtrPj+mOdN3HkhJUeNI7i5LP98Kv9YxdW6nIXryANzStIxMbs/goJ442DtUf0ETkptrYecOB9at7cLRI/dhMt2Gg8O1/Sz086vfP44fe+wxFi1aRFJSElOnTuWTTz5hyZIldOrUiYEDB7JkyZIa9+D17duXjz76iDfffJMuXbqwZs0aHn300TILYa42Y8YMZs2axaxZs+jUqRNr1qzhxx9/tE6Et7OzY9myZRw/fpwuXbrw6quv8uKLL5Zpw2QyMX36dNq3b8+IESOIioqqsrxLTWk0GlatWkV+fj49e/Zk6tSp/Oc//wGwPlNN4qvM4sWLue+++5g1axZRUVHccsst7Ny507pooqrn+vHHH6v9o6g6Hh4erFixgiFDhtC+fXs++ugjli1bRocOpXuuP/7442g0GmJiYvD19SUxsfzOQ3369OHBBx+0ljR67bXXAJg/fz4hISEMGDCAe+65h8cff7xM8WitVss777zDwoULCQwMrPRZXnnlFW677TYmTpxIt27dOH36NL/99luNi3NrNBoyMjK47777iIyM5M4772TkyJHWqQk1ITtZUDoX4eLFi+W2FTp37hwxMTEUFDSv3Qv2p+7nvl/vUzqMeudncuGpE5EErzmApYoVkC1R6m1PczgjUOkwynH1KiD97CIslWzbdS06x9xAe2P99eRdqdjZzB7/JI6fP13v91KSv7+adu2ysXc4hF5fddH0nj1/wM21YwNFZnvTpk3j+PHjbNmyRelQbGLbtm3069eP06dPW6cPNLR9+/YxZMgQ0tLSGmS+aUvXoodoL3fdq1Qqnn322TJZuslkYufOnXWeJ9AYxfrGNuthWnuLhieSu9B59Qks2c1zB4q6ytAFA/Wf+FyrvExngmMGkHR4U53baojh2sscCtT0iw+jXYg/W0sOk5WTXa/3U8rFi2YuXnQD+hIc0o+2bTLR2u2npOR8mfMcHUKbXHL3xhtvMGzYMJydnfn1119ZunSpTXrTlLJy5UpcXFxo164dp0+f5pFHHqFv376KJXcARqORd999V5K7BtKiE7z9+/cDpStbDh06ZJ08CaUTKbt06VLj4odNiUqlYnjYcJYerVkR0KbkH+kdGbYmFUuSJHaVMTs4k5qudBSVy8nojIPLXopruV3YlRoyyQNolWTPrdpuHG2dzp7zh62r4Zqj5CQLyUmewBDatFERFpaKSr0XgyENP78RSod3zXbt2mWdr9amTRveeecdpk6dqnRYtZaXl8cTTzxBUlISPj4+DB06tEZz7OpTr169al2uRVw7GaIFpkyZwttvv91ge+I1BkfSj3DXz3cpHYbNjCpoy33rzaiP1LyKfEtV0GcMO3XKbVFWE34h50g8+L3N2mvI4drLcr1NbHc+RVLq+epPbiZUKmjXzsLIkRPw9IxUOhwhWjRJ8FqwUStGkZSXpHQYddK1JIBHdnrhtPWA0qE0GSnjX+TYpZpN9FWMyoKj/fdkpZSfHF1bSiR5FpWFhNYF/Jl5kKLioga7r5K8vb2tRYiFEMpp0UO0Ld2I8BEsOlT3mktKCDK58dSRtvj9th+MTTtJbWhpFl+U3J6sRiwqHNxvgJSa13yqzrUM136+fxVf7F9Fck7pPNVIn9bM7DOJwW2vr/QavbGEBX8uZeWRtaQVZOLv6su/e0/kLstoAp16sy84mSPJJ232PI3V5QLPQghlSQ9eC3Yy6yS3/VjzmjqNgYtFx5MJHYj++RiWvHylw2lyTF6t+KPLszSV73ovvz+4cKLygrO1UZOevHWnt6FRqQn3DAbg28NrWLhzGb9O/pQo34pLb9z//VOkF2Qxe8BUwj2DSC/IwmQ20SP474QnLaiELabDZGZn2fSZGpMZM2ZUWHdMCNGwpAevBYv0jKS9V3uOZTb+2nAqCzyc1pkBPydjubhbFlDUUmHX4VgaV/m7KhUV9UKrO4jxin1b68rak2fpCcaKv5KGRZTdY/TJAdP4Yv8q9l84UmGCt/HMTnYmHWDrP5fj6Vg6lzfEPaDceb7nddyq7cqx1pnsvnCo2mr7TU1ISIgkd0I0ElLouIW7PfJ2pUOo1m15USxfGUr/T/dhuZiqdDhNWrZf0ypdUZTnQGD0DTZv9+DR9Ryz2w3aqvfrBDCZTfxwdD1FhmK6BVX8/q07vY3O/lF8tPNrerw/jgEf38MLG96nyFC+/qLGqKLjKW/usO9PaKvgOj9LY9KjRw+lQxBC/EV68Fq4m9rcxJt736TA0PiKOV+nD+LhbW7Y7zykdCjNRmqxB3BtG2crLSMlEhev3eRn2ra2y99z8iruyTuWFs+YLx5CbyzBWefIorEvEukTXmFbidkX2J18CHutjkVjXySrKIen175FdnEe80fNqfAal0wNN2ZGca5NMNuyDlJYVFjheU2Fo6OjdScBIYTypAevhXOyc+KmNjcpHUYZbYyefLQvlllvJ0tyZ0PG4HbkZDWt5A7AZNTgGXRjvbRdVU9eW69Q1kz5lB8mfsjErrfy6M8vczI9ocJ2zBYzqOCdm5+ha2AMQ9r25tkh0/n20K8V9uJdKeyMM7cXX0enkKa9LWJsbCxarfQZCNFYSIInuDPqTqVDAMDd4sArp7vx6vsFeP22B5rZ/CSl5XcaqnQItZaW7I9veP0kQJUleTqNHa09g+kSEM2cgf8kxi+Cz/Z8W2EbrVy88Xfxxc3exXoswjsMCxYu5lU/rUBXpOa6U0GM8eqPj6d33R5IITI8K0TjIgmeINIzkq5+XRW7vwYVj6fE8smnDrT5dheWwqY9VNVYZXlGKR1Cnai0A1Cp6+dHVk3m5FmwoDdV3APaI6gTl/LTKSj5+2v3TFYSapUaf1e/Cq+piM8FHbekdqFPSNcm1RvWpk0bvL2bZmIqRHMlCZ4A4I7IOxS574Ts9iz7JpBeS/ZgSWvE+2c1A5fyHJUOoU5yM1wIbt+v3tq/Msl7ZfPH7Ew6QFJOCsfS4nn1j0VsT4xjbEzpDiCvbF7IzNUvWa8dEzMUT0c3Zv3yCifTE9iRFMdLGz9kfKdRONrZX1McapOKmFNe3G7Xj9b+oTZ9xvrSs2dPpUMQQlyl6fyJKOrV8PDhvL77dbL0DVOfa1BRGNO22GO3V+bYNQR9dC8K8xp5ceMayMnqgr3zPvQF9VMD8fLCi/SiLGaufonUggxc7Z1p79uWL+54nQGtSxOZS/kZnM+9ZL3OWefE1+Pf5Nl1bzN66TQ8Hd24KXows/tPq3UsLlkabshqR1LrILblHiS/oPEthAJwdXUlKqpp9w4L0RxJoWNh9e7+d/n44Mf1eo8ogw+P7wvEfVMcNOON2BubjDGzOZAdrnQYNuEXcobEg6vq9R6dY26gvaHyOnkNrcTBwoGQixxIOqp0KOXccMMN9O/fX+kwhBBXkSFaYTWx/UQctfUzjOdjdmb+8W68+F427hv2SXLXwDKcwpUOwWbSklvj4V+/9eOupU5eQ9AVq+h5KoBxngPw8/JROhwrnU4niyuEaKQkwRNWHg4eNi98rLNo+L+krnz4sYqQlbuwFBfbtH1RPYtGS2qmRukwbMZiUeHkWf8rghtbkgfglWLHTRc70y+kO3Z2dkqHQ48ePXB0bNpzO4VoriTBE2VM7jAZO7VtfnHcn9GBr772IfbL3Viysm3Sprh2+i6DKSluXiVnMi96ERDZrd7v0xiTPLVZRfQpD+5Q96NtYLhicWg0Gq6//nrF7i+EqJokeKIMPyc/bo24tU5tjChoy7LVbRnx8QEsiedtFJmorZy2zfOXcEnJdWgaoBerMSZ5AE45agafactI/z64OrtUf4GNxcbG4ubm1uD3vdqgQYOYOXOm0mEI0ejIKlpRzv0d72flqZWYrnFX+k4lfjy22w/nP+LqJ7AGtKewkM8yMzhSrCfNZOSdwCCGuroCYLBYeCc9jT/yC0g2lOCi1tDb2YnHfH3x01aecBgsFhZlZPBDbg6XjEZa63Q85utL/3r+5ZyuCQSa35zHghxHgtoPJvHg2mrPXX/sNL8eOkH/duHc2rXi7bRyi4r56cAxkrNySM8roN8V51a3rZmSghIcGWffi4Ohl4hLPkpDrJtTq9X061e3kjWDBg0iNjaWBQsWlDm+atUqxo4d2yDPIURzJj14opwQ1xBGtB5R4/MDTK68c6grz7yT1iySO4BCs5koewf+06pVudeKzWaOFhfzoLc334WH805QEAklJUxPrrq38p30NP6Xk83/+bXip/DWjHf3YMb58xytx3mJZmc30tKa7y/KjIvtcfbwqvKcxMxsdpxJJMDdtcrzjGYzzvY6bmgfQYBH+Z6p0p68PY2uJw/ATq+i+yl/xrn1x9+n/NesrXXu3BlPT896v48QovYkwRMVmtpxKiqq/kXmZLZjbkI33vnIhP/q3WBoevucVmaAiwuP+PoyzLV8UuCq0fBpSCgj3dxorbOni6MjT/u14oi+mAtVvAc/5uTyDy9vBrq4EKLTcZenJ32dnVmSmVlvz1HU9UbMpuab4JkMGrxCKt+nVm8w8vWOOO7o0RlHXdXDuV7OTozp2oEe4cE42FU8uHHw6O+NNskD8Lxkx6gLHRgQ3AOdTlcv91Cr1Q1WFmXu3LnExsbyxRdfEB4ejru7O3fddRd5eXmVXrNmzRrc3d35/PPPAZg8eTJjxozhjTfeICAgAG9vb6ZPn47hiu/VrKws7rvvPjw9PXFycmLkyJGcOnUKAIvFgq+vL99//731/NjYWPz8/t6hZPv27djZ2ZGfX1qfUaVS8cknnzB27FicnJxo164dP/74o03fGyGqIwmeqFCEZ0SlvXgqCzyU2pmlX7gTs2wXltzcBo6u8ckzm1EBblVspVViMWOvKpsYOKhU7Cuqv63ZcoKV24KuoaQlB+IT2q7C11bsO0z7AD8iW9mutEhjT/LUZhWRp925gz60C2xj8/a7devWoNuSxcfHs2rVKlavXs3q1avZvHkzr7zySoXnLl++nDvvvJPPP/+c++67z3p848aNxMfHs3HjRpYuXcqSJUtYsmSJ9fXJkyezZ88efvzxR7Zv347FYmHUqFEYDAZUKhUDBgxg06ZNQGkyePToUQwGA0ePltYl3LRpE927d8fF5e/pFvPmzePOO+/k4MGDjBo1igkTJpBZj3/MCXE1SfBEpWZ0nVFuRe2t+e1Y/kMYgz7dh+XCRYUia1z0ZjNvpaUx2tUNF03l5Uj6ObuwJCuThJISzBYLfxYUsCE/nzRT/a1wTTM1nppp9UljPwiVquyPs/2JFzifncuozrbfZaGxJ3kAjrkaBp5pzWi/vri52mYxhE6nY9CgQTZpq6bMZjNLliyhY8eO9O/fn4kTJ7J+/fpy533wwQc8+OCD/PDDD9x6a9mFYp6enrz33ntER0dz0003MXr0aGsbp06d4scff+STTz6hf//+dOnSha+++orz58+zatUqoHS+4OUE748//qBLly4MGTLEemzTpk3l3pfJkydz9913ExERwcsvv0xBQQG7du2y6XsjRFUkwROVCnYNtu5R21MfyOeb2jPh3WOojsUrHFnjYbBYmJVyATMWnq1gvt6VnvLzI0yn46azZ+hy8gQvXrrEWHd36qtCnck7gIz0pr89WU3kpLsS1L6P9ePswiJ+2H+Ee66Lxa6KpLsumkKSBxCQ6MC4nB50D+mISlW3WPv06VOml6ohhIeH43rFVImAgABSU1PLnPP9998zc+ZM1q5dy+DBg8u10aFDBzRXfB1c2caxY8fQarVcd9111te9vb2Jiori2LFjQGmCd+TIEdLT09m8eTODBg1i0KBBbN68GaPRyJ9//snAgQPL3LNz587W/3d2dsbV1bVc3ELUJ1lFK6r0zy7/pM8P8fj9uBOMiUqH06gYLBYeu3Ce8wYDi0NCq+y9A/DSankvKBi92Uy2yYSfVsub6WkE1VOpj4Kuw6Fl5HcA5OXEonPcR0lRIclZOeTrS1iwbqv1dbPFwtm0TLadPscrt41Era57Ynbw6O9/ra7t0ehW115JW6Ki66lWtPH1ZpvDCS6kXXvvu4uLC3369Kn+xBpyc3MjJyen3PHs7Owy5VeuLuisUqkwX7UTTmxsLPv27WPx4sX07NmzXCJbVRuVrda1WCzWdjp27Ii3tzebN29m8+bNPP/884SEhPDSSy+xe/duioqKyq0qrkncQtQnSfBElbwcvOgQfh1pxm1Kh9KoXE7uzpWUsCQkFI9r6CWyV6tppVZjsFhYm5fHCBsNn10t27cjpNRL042SvlCHf+QwEg/8QISfD7OGDyjz+je7DuDn5sLg6LY2Se4uaypJHoB7mpaRqhji24awPe0ger2+xtcOGjTIpgs3oqOj+fXXX8sd3717N1FR1zas3rZtW+bPn8+gQYPQaDS89957Nb42JiYGo9HIzp07rQlsRkYGJ0+epH379gDWeXg//PADhw8fpn///ri6umIwGPjoo4/o1q1bmV5GIRoDGaIV1fKaPAm7oCClw2hQBWYzx4qLOfZXCZPzBgPHiktXyRotFmZeOM+R4mJeCwjEBKQZjaQZjZRc0RswJ+UCb6b9PSRzoKiIdXl5JJWUsKewkH8kJ2EBHvCqusxHbaUWK1+EtqGlJbfGvVUgDnZaAtxdy/zTaTU46+ys5VJ+OXicZTvjylx/PiuH81k5lBhN5OtLOJ+Vw8WcyldsXtZUhmsBVBYVEafduMPUh6igiBpd4+PjQ7dutt055KGHHiI+Pp7p06dz4MABTp48yfvvv8+nn37K7Nmzr7m9yMhINm7caB2ural27dpx6623Mm3aNLZu3cqBAwe49957CQoKKjOXb9CgQXz99dd07twZNzc3a9L31VdfNfi8RCFqQnrwRLXUOh1+sx7j/GOzlA6lwRwpLmJyUpL141f/StTGuLkx3ceHjX+VQxh3LqHMdUtCQujl5AxAisFQ5i+oEouFt9PTSDYYcFKrGeDszKsBAbjVwxwxY1gMuVnNp2xNTVnMalx8hpJz6fNqz80t1pNVWFTm2FtXDOkmZ+WwP/ECnk6OPH3TkGrba0o9eQAO+Wr654cRGdqKLcWHyc4tP1x62bBhw1BXsUK8NsLDw9myZQtPP/00N954I8XFxURGRrJkyRLuuOOOWrUZFRXFhg0brD158+fPr9F1ixcv5pFHHuGmm26ipKSEAQMG8Msvv5QZZh08eDAmk6lMMjdw4EBWrVpVbv6dEI2ByiLlwkUNnZs0mcKdO5UOQ9RA1k0Psz+/vdJhKMbDez0XTx9Q5N6dY4bS3tA0krzLTHYWDoens/f84XLzxNq1a8eECRMUikwIUVsyRCtqzP+551A1wN6fou4y3SquC9dSGIx90GiVGaBoSsO1l2kMKrqc8uV2p/4E+QVaj2u1WkaOHKlgZEKI2pIET9SYfZvWeE+bpnQYohoWlYrUHAelw1DU5X1qldIUkzwAt3QtI5KiGRLUCwcHB/r164dXPc0RFULULxmiFdfEXFLCmZtvxnBOSqY0VvqYPmzzkyE1rc6EuWgphbnZisXQFIdrLzOG2BP8z25oFeoJFULUjfTgiWui1ukIeO45pcMQVciL6lf9SS2AsUSDT1jl+9Q2hINHf+e4bm+T68lDBQEjIyW5E6IJkwRPXDPnPn1wu+kmpcMQlchwCFM6hEbjUnIQ3iFtFY3hwJF1TS7Jc+7hj30bD6XDEELUgSR4olZaPTUHjaen0mGIq5h19qRmyrf1ZSpUaB0HQx236KqrppTkqV3tcB/VWukwhBB1JL8JRK1ovb3xf36e0mGIq+i7DMGgl+2QrpST5kZw9PVKh9FkkjzP2yJRO8rQrBBNnXwXi1pzGzaM/DFjyFm1SulQxF9ywq+DNNu1d/rCQX4/8A2J6afILcxg2o3z6NK6dI6fyWTkp92fcSRpFxm5KTjonIkO6sYt103Fw9mn0jZ3nFjDl5teL3f8rQd+xU5ru62wrpSf1x07hzgMxUXVn1yPDhxZBx0gmu6NcuGF83X+OEbLqlkhmgNJ8ESdtPrP0xTu2oXhwgWlQxFAhtofMNmsPb2xiCDvtlwfNYJP1s0t81qJsZik9FOM7HYvQd5tKdTn8f2fH7BwzTM8eduHVbbroHPm2fFLyhyrr+QOoLhAR0DkUBIP/lRv96ipxprkaX0dcR/dRukwhBA2IgmeqBONiwsBr/yXxMlTwCxDg0oyu3iQlm7bz0GH0OvoEHpdha852rvw75vK9sTd0fdhXl85ncy8S3i5tqq0XRXg5tSwPUVpF9ri5htAblpKg963Io0uydOo8BofhVpn+23zhBDKkDl4os6ce/XCa9IkpcNo8Qq7D8dsUjZZKCopQIUKR3uXKs/TG4p45qu7+c+X4/nw1/8jKf1UvcdmMalx8xta7/epqcY0J89taBi6YFelwxBC2JAkeMImfB+diX37lrv3aWOQExCr6P0NxhJ+2PkJPSKG4KhzrvS8Vh6h3DvoCf454kUm3/A0dhodb/7wCKk5yfUeY/oFX1q17VTv96mpxpDk6cLdcB0YrNj9hRD1QxI8YRNqnY7gtxegdpVeAKWkGZWbHG8yGVm8/gUsmLmz/yNVntu6VQy9IocR7N2WiIDO3D/sWfzcg9l8eFXDxGruh1rTeGanKJnkqRw0eI2PQqVWvhdRCGFbkuAJm9GFhhL435eVDqNFMvmFkplhVObeJiOf/v48GbkXeXj0a1X23lVErVIT5htFWgP04AHkZzsSHDOwQe5VU4okeSrwuiMSrWfL3rdYiOZKEjxhU65Dh+L1wP1Kh9HiFMQOAwWm311O7tJyzvPwTa/j4uB+zW1YLBaSM+Jxc/KuhwgrlpXWEUfXa4+1PjV0kuc6MBjHDpWXsxFCNG2S4Amb83vsMZx69lQ6jBYlyyemXtrVG4pITj9NcvppADLyLpKcfprMvEuYzCY+WTePxLSTTLrh/7BYzOQWZpJbmInRZLC28fmGV/hh5yfWj3/Z8zlHk3aTnnuB5PTTfLX5DZIzTtMv5uZ6eYaKGPQafFsru09tRRoqybNv647bjeH1eg8hhLIaz0QU0WyoNBqC3pzPmXHjMKWlKx1Oi3CpwBUwVHvetTqXdoJ3fppl/XjF9tL6dtdF3sioHpM4dO5PAF757h9lrptx83wiA2MByMxPRXXFVmFFJfks++NN8gqzcNA5E+wTwcyb3yLcL9rm8VclNSkYr6DWZJ4/26D3rU59l1DReNjjdXe0zLsToplTWSyWRlCESTRHhXv3kjh5ChaD7RMP8TdD605sCXtQ6TCaJA+/HC6e+FTpMCrUpcMwoktsm+Sp7NT4/qsLusCqy9gIIZo+GaIV9cape3cCXnxB6TCavfyOQ5QOocnKTnUnKLriQs5Kq4/hWs/b20lyJ0QLIQmeqFfut96Kz0P/UjqMZi3Tta3SITRpBQU9sbNvnCtJbZnkuQ4OwamLnw2iunYqlYpVf+1ZnZCQgEqlIi4uDoBNmzahUqnIzs6uso3w8HAWLFhQr3EK0ZxIgifqne+MGbiNHq10GM2SRaXiUnb97eHaEhTn6wiIukHpMCpliyTPqZsf7sPD6xTHoEGDmDlzZrnjq1atss6xnDt3LrGxseXOSUlJYeTIkRW226dPH1JSUnB3L13VvGTJEjw8PMqdt3v3bv7xj3+UOy6EqJgkeKJBBPz3ZRy7dlU6jGZH36kfxYUmpcNo8tIvtMPVp/K9c5VWlyTPPtITz9si6yGqmvP398fe3r7C13Q6Hf7+/mUW4lTE19cXJyen+ghPiGZJEjzRINQ6HcHvv4ddSIjSoTQreRH9lA6hWTCb1Li3GqZ0GFWqTZJnF+SC94T2qDT1v2J2yZIlzJs3jwMHDqBSqVCpVCxZsgQoO0R7tSuHaDdt2sSUKVPIycmxtjF37lyg/BBtTk4O//jHP/Dz88PNzY0hQ4Zw4MAB6+sHDhxg8ODBuLq64ubmRvfu3dmzZ089Pb0QjY8keKLBaL28CP1kERpfKa5qKxn2kjDbSvoFP1q16aB0GFW6liRP4+WAz+QOqO01DRAZjB8/nlmzZtGhQwdSUlJISUlh/Pjx19RGnz59WLBgAW5ubtY2Hn/88XLnWSwWRo8ezcWLF/nll1/Yu3cv3bp144YbbiAzMxOACRMmEBwczO7du9m7dy9z5szBzs7OJs8qRFMgdfBEg9KFhRH6yack3ncfppwcpcNp0iw6B1IzVCiyhUUzZVL1R605jtnUeIe9a1InT+1sh8/9HdG4Ntz8TEdHR1xcXNBqtfj7+9eqDZ1Oh7u7OyqVqso2Nm7cyKFDh0hNTbUO/b7xxhusWrWK7777jn/84x8kJiYye/ZsoqNL6yu2a9euVjEJ0VRJD55ocA5RkYQs+hi187XtWSrKKu46FGOJWekwmpX8TCeC2g9QOoxqVdWTp9Kp8ZncATsfRwUiaxh79+4lPz8fb29vXFxcrP/Onj1LfHw8AI899hhTp05l6NChvPLKK9bjQrQUkuAJRTh27kzwhx+gcmic5Smaguww2Q6uPuRkdMLBxU3pMKpVUZKnslPjPakDuhBXm9/Pzc2NnAp63bOzs3Fza9j3y2w2ExAQQFxcXJl/J06cYPbs2UDpit4jR44wevRoNmzYQExMDCtXrmzQOIVQkiR4QjHOvXoR/PYCkHkxtZKuaryrPpuykmItfm0a94KLy8okeVo13pNicGjrUS/3io6OrnCRwu7du4mKigJKh1hNdRzerkkb3bp14+LFi2i1WiIiIsr88/H5e45vZGQkjz76KGvXrmXcuHEsXry4TrEJ0ZRIgicU5TJwIEGvvy5J3jUyu3mTkSbDs/UlNSkUz8AwpcOokQNH1nHS8QA+98XgEOFZb/d56KGHiI+PZ/r06Rw4cICTJ0/y/vvv8+mnn1p7zcLDwzl79ixxcXGkp6ej1+uv+T7h4eHk5+ezfv160tPTKSwsLHfO0KFD6d27N2PGjOG3334jISGBP//8k//85z/s2bOHoqIiHn74YTZt2sS5c+fYtm0bu3fvpn379nV+H4RoKiTBE4pzGzGc4LffRqWTgr01VdhtOGazLK6oPyoc3Bpv8eMraXX2tLmpNw6R9ZfcQWnitWXLFuLj47nxxhvp2bMnS5YsYcmSJdxxxx0A3HbbbYwYMYLBgwfj6+vLsmXLrvk+ffr04cEHH2T8+PH4+vry2muvlTtHpVLxyy+/MGDAAO6//34iIyO56667SEhIoFWrVmg0GjIyMrjvvvuIjIzkzjvvZOTIkcybN6/O74MQTYXKYrHIbwnRKORv20byw//GUlSkdCiNXvLdr3AyxfbzrERZXn5buHBit9JhVEprb8/YJ54ltGMXpUMRQjQy0oMnGg2Xvn0J/WQRahfZDL06qSX121sjShUV9UTbSHuW7RwcuW3OPEnuhBAVkgRPNCpO3bsTuvgzNH/tSynKMwW0JjvDqHQYLUJRngOB0Y1vqNbJ3YM7nnmR4JiOSocihGikJMETjY5jp06Efv45Wl9fpUNplPK7NI0Vns1FRkokLl6NZ/cVz4Ag7n7hDQIiopQORQjRiEmCJxolh6hIwr9Zjr1Uny8ny0tWAjYkk1GDR+CNSocBQGBke+5+4XU8WtVupwghRMshCZ5otOwCAwlb9jXOffooHUqj8v/t3XlcVPX++PHXsA8MiyIyqIOAIFsgImouKaaGy1X7WRpu6XWrRHFN7RpJiZYabpnLpQQvmYKaa17Xb5DhlhYuF3JfsCQ3XEBEBX5/eJnrCCoaOMP4fj4e8wjOnPM5b46dz3mf81nOn7nW+g7hhXP5dzU13fSbWHs1bU6PqKkobQ1/EmYhhP5JgicMmqlKheafi3Ho8aa+QzEIdz0bkndD+t/phVkrFCb6qTKDO3Wjy6iJBjvgQwhheCTBEwZPYWaGy5QpOI0eDYrS7958kdzwC9V3CC+sG1dsqOPb8rnuU6EwIfTtIbTpP0RvyaUQomqSGkNUGTXeGUrtWbEolMb7EvUnyVF56DuEF9r1q0FY2jyfaXzMrZR0GTORRp27PZf9CSGMiyR4okqx69gRtxXLMddo9B3Kc1dsYsqfOfJKN326c9sM53qVP4q5Wq069Jk6C68m0v9UCPFsJMETVY6Vtzfuq1Zi88or+g7luSoIbEVB/l97kbv46y6ed8NBXXk3GJ6Nm9Fn6iwc67x4NzFCiIojCZ6okkzt7dEsXkSN4cPhBembdLOePM0xCMUKlNXaVXixJqamvNJ7AF3H/gNLaxkpLYT4a16MK6MwSgoTE5yGR6D55z8xrWb8r+66bFFH3yGI/8rJroZL/UYVVp6quiM9PppGk25vonjBBxIJISqGJHiiylO1bIH72rVGPV9ekZUNFy/rOwrxoIKCppia//VpS9yCGtFv+jzq+PhXQFRCCHGfori4uFjfQQhREYqLi8lJTORi7CyKCwr0HU6FutX8dfZYyCvKDE1NzX84d2jLM21rZm5Bi7f60uhv/0+e2gkhKpw8wRNGQ6FQUP3tt3FftRJLHx99h1OhrmsqrjlQVJwr2T7YVHN86u1cPL3pN2MeIV26S3InhKgUkuAJo2Pp5YV7chLVBw00mgEYl4pr6jsEUYbCu6ZUr1P+99SampvzSu8BhE+ZQfVa0qdSCFF5jOPqZ6SOHj2KWq3m5s2b+g6lwkVHRxMUFKT9fdy4cURGRlZY+QoLC5zffx/XhHgs6tatsHL1obBaTa5ckteTGapL511wqlv/ies5e3jR99M5NOn2JiYmps8hMvEoZ86cQaFQkJ6eru9QhKg0T53gZWdnM3LkSDw9PbGyssLZ2ZmWLVuyaNEibt26VRkxGpXQ0FBGjRpVrnUnTZpEREQEtra22mXFxcXExcXRrFkz7OzsUKlU+Pv7M3LkSE6cOFFJUVe+8ePHEx8fz+nTpyu0XJsmTXDfsJ4aw95DYV41Jwm+1TAM6Slr2BQWrVEoyq5OTc3MaNGzL71jPqeGpmJuNhQKxWM/AwYMqJD9GJKnqTsfNGDAAF5//XWdZRqNhgsXLvDSSy9VTHBCGKCnSvBOnTpFw4YN2bp1K9OmTePXX39l+/btjB49mg0bNrB9+/bKirNc7ty5o9f9V6Tz58+zfv16/v73v2uXFRcX07t3byIjI+nUqRNbt27l0KFDzJs3D6VSSUxMjB4jvu9Z/w1q1qzJa6+9xqJFiyo4IjCxsMApMhL3tWtQNqp6fdmuOQfoOwTxBDcu21Lbt/QobnU9L/pMm83Lb4RjYlpxT+0uXLig/cyZMwc7OzudZXPnztVZ/+7duxW27+etMmI3NTVFrVZjZmZW4WULYSieKsEbNmwYZmZm7N+/n549e+Lr60tAQABvvPEG33//PV26dNGue+7cObp164ZKpcLOzo6ePXvy559/AvebHhUKBb/99ptO+bNmzcLNzY2Sgb0ZGRl06tQJlUqFs7Mz/fr14/Ll/80VERoayvDhwxkzZgw1atSgffv2pKSkoFAo2LFjByEhIVhbW9O8eXOOHj2q3a6keXDJkiW4urqiUql47733KCwsZMaMGajVamrWrMnUqVN14rt+/TpDhw6lZs2a2NnZ8eqrr3Lw4MFS5SYmJuLm5oa9vT3h4eHaJtYBAwaQmprK3LlztXfaZ86cKfNYJycn06BBA+rU+V8/naSkJFasWEFSUhJRUVG8/PLLeHh40LZtWz777DPi4+N1yoiPj8fX1xcrKyt8fHxYsGCB9ruSJorvvvuONm3aYG1tTYMGDdi9e7dOGbt27aJVq1YolUo0Gg2RkZHk5eVpv3dzcyMmJoYBAwZgb2/PkCFDAJgwYQL169fH2toaDw8PoqKinlhRd+3aleXLlz92nb/Csl496n6TiHrKJ5jY21fafiraxYKqE+uL7Ob1hlha2wCgtLWj/dAR9J46C6e67hW+L7Varf3Y29ujUCi0v9++fRsHBweSk5MJDQ3FysqKb775hitXrtCrVy/q1KmDtbU1AQEBpc630NBQIiMjGT9+PNWrV0etVhMdHa2zTnR0NK6urlhaWlKrVi2drhVubm5MmTKF3r17o1KpqFWrFl988YXO9o+7NpSUX1I/e3h4YGlpSf/+/cusOwsLCxk0aBDu7u4olUq8vb11ktvo6GiWLl3KunXrtNulpKSU2USbmppKkyZNsLS0xMXFhYkTJ3Lv3v+6RpTn2AhhSMqd4F25coWtW7cSERGBjY1NmeuUjAYrLi7m9ddf5+rVq6SmprJt2zZOnjzJW2+9BYC3tzeNGjVi2bJlOtt/++239O7dG4VCwYULF2jdujVBQUHs37+fzZs38+eff9KzZ0+dbZYuXYqZmRlpaWksXrxYu3zSpEnExsayf/9+zMzMGDhwoM52J0+e5N///jebN29m+fLlLFmyhM6dO3P+/HlSU1OZPn06H374IXv27NH+TZ07dyY7O5tNmzZx4MABgoODadu2LVevXtUpd+3atWzcuJGNGzeSmprKZ599BsDcuXNp1qwZQ4YM0d5pax7xTtUff/yRkJAQnWXLly/H29ubrl27Pvb4A8TFxTFp0iSmTp1KZmYm06ZNIyoqiqVLl+psM2nSJMaNG0d6ejr169enV69e2krt8OHDhIWF0b17dw4dOkRSUhI//fQTw4cP1ylj5syZvPTSSxw4cICoqCgAbG1tSUhIICMjg7lz5xIXF8fs2bPLjLtEkyZNyMrK4uzZs49d769QKBRU69GDepu+x/6N7gY/CONebU+uX5X+d1VBwS1z1F6v0eC1zgyc808C24bpdYTshAkTiIyMJDMzk7CwMG7fvk2jRo3YuHEjR44cYejQofTr14+9e/fqbLd06VJsbGzYu3cvM2bM4JNPPmHbtm0ArFq1itmzZ7N48WKOHz/O2rVrCQjQfcI8c+ZMAgMD+eWXX/jggw8YPXq0dvsnXRtKnDhxguTkZFavXk16ejrz5s0rs+4sKiqiTp06JCcnk5GRwUcffcQ//vEPkpOTgft9e3v27EmHDh202zUvY77M33//nU6dOtG4cWMOHjzIwoUL+frrr0u1ijzu2AhhaMr9fPrEiRMUFxfj7e2ts7xGjRrcvn0bgIiICKZPn8727ds5dOgQp0+f1iYwiYmJ+Pv78/PPP9O4cWP69OnD/PnzmTJlCgDHjh3jwIED/Otf/wJg4cKFBAcHM23aNO2+lixZgkaj4dixY9Svf79Ts6enJzNmzNCuk52dDcDUqVNp3bo1ABMnTqRz587cvn0bKysrAIqKiliyZAm2trb4+fnRpk0bjh49yqZNmzAxMcHb25vp06eTkpLCyy+/zA8//MDhw4e5ePEilpaWAHz++eesXbuWVatWMXToUG25CQkJ2n5z/fr1Y8eOHUydOhV7e3ssLCywtrZGrVY/9nifOXOGRg81Jx47dqzU8R81ahRfffUVAA4ODpw/fx6AKVOmEBsbS/fu3QFwd3cnIyODxYsX079/f+3248aNo3PnzgB8/PHH+Pv7c+LECXx8fJg5cya9e/fW9nvx8vJi3rx5tG7dmoULF2qP5auvvsq4ceN04vrwww+1P7u5uTF27FiSkpIYP378I//m2rVra//2upU8MMLM0ZFaU6dSvV8//pw+nVu791Tq/p5VbmB7yNd3FKI8NH7VafFGExxrq/QdCnC/big5/0s8eJ6OGDGCzZs3s3LlSpo2bapdHhgYyOTJk4H75/z8+fPZsWMH7du359y5c6jVatq1a4e5uTmurq40adJEZx8tWrRg4sSJANSvX5+0tDRmz55N+/bty3VtgPtdPRITE3FyctKWW1bdaWpqyscff6z93d3dnV27dpGcnEzPnj1RqVQolUoKCgoeW+cuWLAAjUbD/PnzUSgU+Pj48McffzBhwgQ++ugjTP57I/i4YyOEoXnqxxcP35Hu27eP9PR0/P39Kfjv5LKZmZloNBqdp1N+fn44ODiQmZkJQHh4OGfPntU+IVu2bBlBQUH4+fkBcODAAX744QdUKpX24/Pfuc1OnjypLffhp1wlAgMDtT+7uLgAcPHiRe0yNzc3ncELzs7O+Pn5aU/kkmUl2xw4cIDc3FwcHR11Yjp9+rROPA+X6+LiorPf8srPz9cmUA96+PhPmjSJ9PR0PvroI3JzcwG4dOkSWVlZDBo0SCfWmJgYnVjh8cfpwIEDJCQk6JQRFhZGUVGRzmCIsv4NVq1aRcuWLVGr1ahUKqKiojh37txj/2alUgnwXAfrWPn4UDc+njqLFmJRr95z22955VTzfvJKQq+qudjwt+EN6BoZZDDJHZQ+LwsLC5k6dSqBgYHaemzr1q2lzssH6wTQrcN69OhBfn4+Hh4eDBkyhDVr1ug0YwI0a9as1O8l9X55rg0AdevW1UnuHmfRokWEhITg5OSESqUiLi7uiXXNwzIzM2nWrJlO/dqiRQtyc3O1N83w+GMjhKEp9xM8T0/PMvvNeXh4AP+7OMP9x/BlNU08uNzFxYU2bdrw7bff8vLLL7N8+XLeeecd7bpFRUV06dKF6dOnlyqnJBEBHtlcbP7AiMmSfRYVFZX5fck6ZS0r2aaoqAgXFxdSUlJK7cvBweGx5T643/KqUaMGOTk5Osu8vLxKHX8nJyecnJyoWfN/86SV7C8uLk7nzhzu3/E+6HHHqaioiHfeeafM6UtcXV21Pz/8b7Bnzx7Cw8P5+OOPCQsLw97enhUrVhAbG/vYv7mkqbu8FXtFsg0NRdWyJTnJyVye/yWFDzS769OfN5WANNEaIqWtOU26eODXshYmJoY3WfHD52VsbCyzZ89mzpw5BAQEYGNjw6hRo0oNjHpcHabRaDh69Cjbtm1j+/btDBs2jJkzZ5Kamlpqu4fLgPJdG8qK/VGSk5MZPXo0sbGxNGvWDFtbW2bOnFmq2flJyoqrpC/4g8srqn4X4nkod4Ln6OhI+/btmT9/PiNGjHjsCejn58e5c+fIysrS3qllZGRw/fp1fH19tev16dOHCRMm0KtXL06ePEl4eLj2u+DgYFavXo2bm5tBjHQKDg4mOzsbMzMz3NzcnrkcCwsLCgsLn7hew4YNycjI0FnWq1cvevfuzbp16+jWrdsjt3V2dqZ27dqcOnWKPn36PHOswcHB/Oc//8HT0/OptktLS6Nu3bpMmjRJu6w8/eqOHDmCubk5/v76eSenwsyM6r1749CtG1eXfcvV+HgKH0qyn6c73o25dVOSO0NjaW1GQGgdGr7mioWV/uum8tq5cyfdunWjb9++wP0buOPHj+vUyeWhVCrp2rUrXbt2JSIiAh8fHw4fPkxwcDCAtlWmxJ49e7StL+W9NpSlrLpz586dNG/enGHDhmmXPdxKUZ4618/Pj9WrV+skert27cLW1lbbdUSIquapmmgXLFjAvXv3CAkJISkpiczMTI4ePco333zDb7/9pn061K5dOwIDA+nTpw+//PIL+/bt4+2336Z169Y6zQbdu3fnxo0bvPfee7Rp00bnRIqIiODq1av06tWLffv2cerUKbZu3crAgQPLlSBVtHbt2tGsWTNef/11tmzZwpkzZ9i1axcffvgh+/fvL3c5bm5u7N27lzNnznD58uVH3v2FhYWxe/dunb81PDycN998k/DwcD755BNtOampqSQlJek8nYuOjubTTz9l7ty5HDt2jMOHDxMfH8+sWbPKHeuECRPYvXs3ERERpKenc/z4cdavX8+IESMeu52npyfnzp1jxYoVnDx5knnz5rFmzZon7m/nzp288sorOk+D9cHExoYaQ4fguX0bNceNxbR6db3EcdO3tV72K8qmqm5Jyx5evD2tOU27elSp5A7un5fbtm1j165dZGZm8s4772j7LJdXQkICX3/9NUeOHOHUqVMkJiaiVCp1+sympaUxY8YMjh07xpdffsnKlSsZOXIkUP5rQ1nKqjs9PT3Zv38/W7Zs4dixY0RFRfHzzz+X2u7QoUMcPXqUy5cvlzmaf9iwYWRlZTFixAh+++031q1bx+TJkxkzZoxOtx0hqpKn+j+3Xr16/Prrr7Rr144PPviABg0aEBISwhdffMG4ceO0AyYUCgVr166lWrVqtGrVinbt2uHh4UFSUpJOeXZ2dnTp0oWDBw+WetJUq1Yt0tLSKCwsJCwsjJdeeomRI0dib2+vlxNOoVCwadMmWrVqxcCBA6lfvz7h4eGcOXMGZ2fncpczbtw4TE1N8fPzw8nJ6ZF9RTp16oS5ubnO3IIKhYKkpCTmzJnDpk2baNu2Ld7e3gwcOBCNRsNPP/2kXXfw4MF89dVXJCQkEBAQQOvWrUlISMDdvfxTNgQGBpKamsrx48d55ZVXaNiwIVFRUTpN5GXp1q0bo0ePZvjw4QQFBbFr1y7t6NrHWb58uXaaFUNgYmOD4+DB9xO999/H1PHp3zn6V1yxdnuu+xNlc6yjot3f/eg3pRkN2mqqXGJXIioqiuDgYMLCwggNDUWtVpeaAPhJHBwciIuLo0WLFgQGBrJjxw42bNiA4wPnxtixYzlw4AANGzbUDvYKCwsDyn9tKEtZdee7775L9+7deeutt2jatClXrlzReZoHMGTIELy9vbX99NLS0kqVXbt2bTZt2sS+ffto0KAB7777LoMGDdIZLCZEVaMoLpY58g3VggULWLduHVu2bNF3KJXu+++/5/333+fQoUMG0SRflqL8fK6tWs3VbxK5e/bpOnE/rWJTM9Laz+fO7ef/tFrcp/GtRsP2ddH46ecJblXk5ubGqFGjnumNE0KIimWYV1IBwNChQ8nJyeHmzZs6I3ONUV5eHvHx8Qab3AGYKJVU79eXan37kJuaSs6/EsnbtatS9nW7Qagkd3pgYqLAM6QmQe1dcdIY9zknhDBuhns1FZiZmekMVDBmD09gbcgUCgW2oaHYhoZScOIEVxO/4fr69RTnV9yEdTc9msHlJ68nKoa5pSl+LWvRoK0G2+qlpycSQoiqRppohagAhdeucX3dOq6tWUvBQ1PZPIuM8IVkZ8v0C5Wtmtoan2Yu+L9SC0vrR0/zIYQQVY0keEJUsNuZmVxbs4YbGzY+0zQrRUoVO1vMoPCenJqVwa6GFZ4hzniFOFOjjuFMTCyEEBVJEjwhKknx3bvcTEnh+pq15O7cCWVMz1CWvBbd2WvetpKje7HYOFji2agmXiHOOLvb6TscIYSodJLgCfEcFN64QW5KCje3bSf3p58e21/vj/Cp/Jbt8PyCM1JKW3PqBdfEK6QmLp4OZb5BQQghjJUkeEI8Z0W3b5P300/c3LaNmympFF2/rvP9wR6LuXJJ3mDxLCytzfAIcsIrxJnaPtUM8hViQgjxPEiCJ4QeFd+7x639B8hLSyMvLY1bF6+RGjAJOSvLx9TMhJputrh4OlDLy4E63tUwNZM3DwghhCR4QhiQO9dyyTp1i9+PX+OPY9e48kcuyBmqZaE0Q+1hTy0ve1w8HXCua4epuSR0QgjxMEnwhDBgt/Pu8sd/k73fj+dw9Y88igpfnFPWxt4CFy8HXOo5UMvLHsdaKhTS7CqEEE8kCZ4QVUhRYRHXL+WTc+EWV7PzyMnOI+fCLXKy87h3p2rPm6e0NcfB2ZpqLja41LPHpZ4D9k5KfYclhBBVkiR4QhiB4uJibl69TU72LXIu5N3/ZN9PAgvyDGfAhtLWHFU1K+wcrXBwtsZBbX0/qXO2lomGhRCiAkmCJ4SRu3XjDjeu5HPn1j0K8u9xJ/8eBSU/l7nsLgW3C7lXoPsuXBNTBWbmJphamGJmboKZ9r8mOr+XfG9lY45tdStU1S2xrW6FbXUrzCxM9XQUhBDixSIJnhCiTEWFRdy5XahN7ExMZTCDEEJUFZLgCSGEEEIYGbklF0IIIYQwMpLgCSGEEEIYGUnwhBBCCCGMjCR4QgghhBBGRhI8IYQQQggjIwmeEMLopaSkoFAouHbtmr5DEUKI50ISPCGE3g0YMACFQqH9ODo60qFDBw4dOlQh5Tdv3pwLFy5gb29fIeUJIYShkwRPCGEQOnTowIULF7hw4QI7duzAzMyMv/3tbxVStoWFBWq1GoVCUSHlCSGEoZMETwhhECwtLVGr1ajVaoKCgpgwYQJZWVlcunSpzCbW9PR0FAoFZ86cAeDs2bN06dKFatWqYWNjg7+/P5s2bQJKN9EmJCTg4ODAli1b8PX1RaVSaRPMB8XHx+Pr64uVlRU+Pj4sWLBA+92dO3cYPnw4Li4uWFlZ4ebmxqeffqr9Pjo6GldXVywtLalVqxaRkZGVc+CEEKIMZvoOQAghHpabm8uyZcvw9PTE0dGxXNtERERw584dfvzxR2xsbMjIyEClUj1y/Vu3bvH555+TmJiIiYkJffv2Zdy4cSxbtgyAuLg4Jk+ezPz582nYsCG//vorQ4YMwcbGhv79+zNv3jzWr19PcnIyrq6uZGVlkZWVBcCqVauYPXs2K1aswN/fn+zsbA4ePPjXD4wQQpSTJHhCCIOwceNGbUKWl5eHi4sLGzduxMSkfA0N586d44033iAgIAAADw+Px65/9+5dFi1aRL169QAYPnw4n3zyifb7KVOmEBsbS/fu3QFwd3cnIyODxYsX079/f86dO4eXlxctW7ZEoVBQt25dnVjUajXt2rXD3NwcV1dXmjRpUv6DIYQQf5E00QohDEKbNm1IT08nPT2dvXv38tprr9GxY0fOnj1bru0jIyOJiYmhRYsWTJ48+YkDNKytrbXJHYCLiwsXL14E4NKlS2RlZTFo0CBUKpX2ExMTw8mTJ4H7A0PS09Px9vYmMjKSrVu3asvq0aMH+fn5eHh4MGTIENasWcO9e/ee9pAIIcQzkwRPCGEQbGxs8PT0xNPTkyZNmvD111+Tl5dHXFyc9ilecXGxdv27d+/qbD948GBOnTpFv379OHz4MCEhIXzxxReP3J+5ubnO7wqFQlt+UVERcL+ZtiTpTE9P58iRI+zZsweA4OBgTp8+zZQpU8jPz6dnz568+eabAGg0Go4ePcqXX36JUqlk2LBhtGrVqlTMQghRWSTBE0IYJIVCgYmJCfn5+Tg5OQHoDIJIT08vtY1Go+Hdd9/lu+++Y+zYscTFxT3Tvp2dnalduzanTp3SJp0lH3d3d+16dnZ2vPXWW8TFxZGUlMTq1au5evUqAEqlkq5duzJv3jxSUlLYvXs3hw8ffqZ4hBDiaUkfPCGEQSgoKCA7OxuAnJwc5s+fT25uLl26dMHT0xONRkN0dDQxMTEcP36c2NhYne1HjRpFx44dqV+/Pjk5Ofzf//0fvr6+zxxPdHQ0kZGR2NnZ0bFjRwoKCti/fz85OTmMGTOG2bNn4+LiQlBQECYmJqxcuRK1Wo2DgwMJCQkUFhbStGlTrK2tSUxMRKlU6vTTE0KIyiQJnhDCIGzevBkXFxcAbG1t8fHxYeXKlYSGhgKwfPly3nvvPRo0aEDjxo2JiYmhR48e2u0LCwuJiIjg/Pnz2NnZ0aFDB2bPnv3M8QwePBhra2tmzpzJ+PHjsbGxISAggFGjRgGgUqmYPn06x48fx9TUlMaNG7Np0yZMTExwcHDgs88+Y8yYMRQWFhIQEMCGDRvKPSJYCCH+KkXxg51ahBBCCCFElSd98IQQQgghjIwkeEIIIYQQRkYSPCGEEEIIIyMJnhBCCCGEkZEETwghhBDCyEiCJ4QQQghhZCTBE0IIIYQwMpLgCSGEEEIYGUnwhBBCCCGMjCR4QgghhBBGRhI8IYQQQggjIwmeEEIIIYSRkQRPCCGEEMLISIInhBBCCGFkJMETQgghhDAykuAJIYQQQhgZSfCEEEIIIYyMJHhCCCGEEEZGEjwhhBBCCCMjCZ4QQgghhJGRBE8IIYQQwshIgieEEEIIYWQkwRNCCCGEMDKS4AkhhBBCGBlJ8IQQQgghjIwkeEIIIYQQRkYSPCGEEEIIIyMJnhBCCCGEkfn/K4Mzxed8ZY8AAAAASUVORK5CYII="/>
          <p:cNvSpPr>
            <a:spLocks noChangeAspect="1" noChangeArrowheads="1"/>
          </p:cNvSpPr>
          <p:nvPr/>
        </p:nvSpPr>
        <p:spPr bwMode="auto">
          <a:xfrm>
            <a:off x="155574" y="1815455"/>
            <a:ext cx="3711031" cy="1751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Content Placeholder 12"/>
          <p:cNvPicPr>
            <a:picLocks noGrp="1" noChangeAspect="1"/>
          </p:cNvPicPr>
          <p:nvPr>
            <p:ph idx="1"/>
          </p:nvPr>
        </p:nvPicPr>
        <p:blipFill>
          <a:blip r:embed="rId3"/>
          <a:stretch>
            <a:fillRect/>
          </a:stretch>
        </p:blipFill>
        <p:spPr>
          <a:xfrm>
            <a:off x="3271308" y="1531008"/>
            <a:ext cx="5428192" cy="4071144"/>
          </a:xfrm>
          <a:prstGeom prst="rect">
            <a:avLst/>
          </a:prstGeom>
        </p:spPr>
      </p:pic>
    </p:spTree>
    <p:extLst>
      <p:ext uri="{BB962C8B-B14F-4D97-AF65-F5344CB8AC3E}">
        <p14:creationId xmlns:p14="http://schemas.microsoft.com/office/powerpoint/2010/main" val="294921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9498" y="583234"/>
            <a:ext cx="7691847" cy="1107454"/>
          </a:xfrm>
        </p:spPr>
        <p:txBody>
          <a:bodyPr>
            <a:normAutofit/>
          </a:bodyPr>
          <a:lstStyle/>
          <a:p>
            <a:r>
              <a:rPr lang="en-US" sz="3800" b="1" dirty="0" smtClean="0">
                <a:solidFill>
                  <a:srgbClr val="C00000"/>
                </a:solidFill>
                <a:effectLst>
                  <a:outerShdw blurRad="38100" dist="38100" dir="2700000" algn="tl">
                    <a:srgbClr val="000000">
                      <a:alpha val="43137"/>
                    </a:srgbClr>
                  </a:outerShdw>
                </a:effectLst>
                <a:latin typeface="Bahnschrift" panose="020B0502040204020203" pitchFamily="34" charset="0"/>
              </a:rPr>
              <a:t>GLOBAL TERRORISM ANALYSIS</a:t>
            </a:r>
            <a:endParaRPr lang="en-IN" sz="3800" b="1" dirty="0">
              <a:solidFill>
                <a:srgbClr val="C00000"/>
              </a:solidFill>
              <a:effectLst>
                <a:outerShdw blurRad="38100" dist="38100" dir="2700000" algn="tl">
                  <a:srgbClr val="000000">
                    <a:alpha val="43137"/>
                  </a:srgbClr>
                </a:outerShdw>
              </a:effectLst>
              <a:latin typeface="Bahnschrift" panose="020B0502040204020203" pitchFamily="34" charset="0"/>
            </a:endParaRPr>
          </a:p>
        </p:txBody>
      </p:sp>
      <p:sp>
        <p:nvSpPr>
          <p:cNvPr id="3" name="Content Placeholder 2"/>
          <p:cNvSpPr>
            <a:spLocks noGrp="1"/>
          </p:cNvSpPr>
          <p:nvPr>
            <p:ph idx="1"/>
          </p:nvPr>
        </p:nvSpPr>
        <p:spPr>
          <a:xfrm>
            <a:off x="1240971" y="2325190"/>
            <a:ext cx="5172892" cy="2063930"/>
          </a:xfrm>
        </p:spPr>
        <p:txBody>
          <a:bodyPr>
            <a:normAutofit fontScale="92500" lnSpcReduction="10000"/>
          </a:bodyPr>
          <a:lstStyle/>
          <a:p>
            <a:pPr marL="514350" indent="-514350" fontAlgn="base">
              <a:buFont typeface="+mj-lt"/>
              <a:buAutoNum type="arabicPeriod"/>
            </a:pPr>
            <a:r>
              <a:rPr lang="en-US" sz="2400" dirty="0" smtClean="0">
                <a:solidFill>
                  <a:schemeClr val="tx1">
                    <a:lumMod val="95000"/>
                    <a:lumOff val="5000"/>
                  </a:schemeClr>
                </a:solidFill>
              </a:rPr>
              <a:t>Defining the problem statement</a:t>
            </a:r>
          </a:p>
          <a:p>
            <a:pPr marL="514350" indent="-514350" fontAlgn="base">
              <a:buFont typeface="+mj-lt"/>
              <a:buAutoNum type="arabicPeriod"/>
            </a:pPr>
            <a:r>
              <a:rPr lang="en-US" sz="2400" dirty="0" smtClean="0">
                <a:solidFill>
                  <a:schemeClr val="tx1">
                    <a:lumMod val="95000"/>
                    <a:lumOff val="5000"/>
                  </a:schemeClr>
                </a:solidFill>
              </a:rPr>
              <a:t>Importing </a:t>
            </a:r>
            <a:r>
              <a:rPr lang="en-US" sz="2400" dirty="0">
                <a:solidFill>
                  <a:schemeClr val="tx1">
                    <a:lumMod val="95000"/>
                    <a:lumOff val="5000"/>
                  </a:schemeClr>
                </a:solidFill>
              </a:rPr>
              <a:t>the Libraries</a:t>
            </a:r>
          </a:p>
          <a:p>
            <a:pPr marL="514350" indent="-514350" fontAlgn="base">
              <a:buFont typeface="+mj-lt"/>
              <a:buAutoNum type="arabicPeriod"/>
            </a:pPr>
            <a:r>
              <a:rPr lang="en-US" sz="2400" dirty="0">
                <a:solidFill>
                  <a:schemeClr val="tx1">
                    <a:lumMod val="95000"/>
                    <a:lumOff val="5000"/>
                  </a:schemeClr>
                </a:solidFill>
              </a:rPr>
              <a:t>Missing Value Imputation</a:t>
            </a:r>
          </a:p>
          <a:p>
            <a:pPr marL="514350" indent="-514350" fontAlgn="base">
              <a:buFont typeface="+mj-lt"/>
              <a:buAutoNum type="arabicPeriod"/>
            </a:pPr>
            <a:r>
              <a:rPr lang="en-US" sz="2400" dirty="0">
                <a:solidFill>
                  <a:schemeClr val="tx1">
                    <a:lumMod val="95000"/>
                    <a:lumOff val="5000"/>
                  </a:schemeClr>
                </a:solidFill>
              </a:rPr>
              <a:t>Descriptive Statistics</a:t>
            </a:r>
          </a:p>
          <a:p>
            <a:pPr marL="514350" indent="-514350" fontAlgn="base">
              <a:buFont typeface="+mj-lt"/>
              <a:buAutoNum type="arabicPeriod"/>
            </a:pPr>
            <a:r>
              <a:rPr lang="en-US" sz="2400" dirty="0">
                <a:solidFill>
                  <a:schemeClr val="tx1">
                    <a:lumMod val="95000"/>
                    <a:lumOff val="5000"/>
                  </a:schemeClr>
                </a:solidFill>
              </a:rPr>
              <a:t>Graphical </a:t>
            </a:r>
            <a:r>
              <a:rPr lang="en-US" sz="2400" dirty="0" smtClean="0">
                <a:solidFill>
                  <a:schemeClr val="tx1">
                    <a:lumMod val="95000"/>
                    <a:lumOff val="5000"/>
                  </a:schemeClr>
                </a:solidFill>
              </a:rPr>
              <a:t>Representation</a:t>
            </a:r>
          </a:p>
          <a:p>
            <a:endParaRPr lang="en-IN" dirty="0">
              <a:latin typeface="Bahnschrift" panose="020B0502040204020203" pitchFamily="34" charset="0"/>
            </a:endParaRPr>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7589520" y="2220685"/>
            <a:ext cx="3370217" cy="2168435"/>
          </a:xfrm>
          <a:prstGeom prst="rect">
            <a:avLst/>
          </a:prstGeom>
        </p:spPr>
      </p:pic>
    </p:spTree>
    <p:extLst>
      <p:ext uri="{BB962C8B-B14F-4D97-AF65-F5344CB8AC3E}">
        <p14:creationId xmlns:p14="http://schemas.microsoft.com/office/powerpoint/2010/main" val="348617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849086"/>
            <a:ext cx="10674531" cy="841602"/>
          </a:xfrm>
        </p:spPr>
        <p:txBody>
          <a:bodyPr>
            <a:normAutofit/>
          </a:bodyPr>
          <a:lstStyle/>
          <a:p>
            <a:pPr algn="ctr"/>
            <a:r>
              <a:rPr lang="en-US" sz="3600" dirty="0" smtClean="0">
                <a:solidFill>
                  <a:srgbClr val="C00000"/>
                </a:solidFill>
                <a:effectLst>
                  <a:outerShdw blurRad="38100" dist="38100" dir="2700000" algn="tl">
                    <a:srgbClr val="000000">
                      <a:alpha val="43137"/>
                    </a:srgbClr>
                  </a:outerShdw>
                </a:effectLst>
                <a:latin typeface="Bahnschrift" panose="020B0502040204020203" pitchFamily="34" charset="0"/>
              </a:rPr>
              <a:t>GLOBAL TERRORISM DATA INTRODUCTION</a:t>
            </a:r>
            <a:endParaRPr lang="en-IN" sz="3600" dirty="0">
              <a:solidFill>
                <a:srgbClr val="C00000"/>
              </a:solidFill>
              <a:effectLst>
                <a:outerShdw blurRad="38100" dist="38100" dir="2700000" algn="tl">
                  <a:srgbClr val="000000">
                    <a:alpha val="43137"/>
                  </a:srgbClr>
                </a:outerShdw>
              </a:effectLst>
              <a:latin typeface="Bahnschrift" panose="020B0502040204020203" pitchFamily="34" charset="0"/>
            </a:endParaRPr>
          </a:p>
        </p:txBody>
      </p:sp>
      <p:sp>
        <p:nvSpPr>
          <p:cNvPr id="3" name="Content Placeholder 2"/>
          <p:cNvSpPr>
            <a:spLocks noGrp="1"/>
          </p:cNvSpPr>
          <p:nvPr>
            <p:ph idx="1"/>
          </p:nvPr>
        </p:nvSpPr>
        <p:spPr>
          <a:xfrm>
            <a:off x="1018903" y="1690688"/>
            <a:ext cx="10071463" cy="3077255"/>
          </a:xfrm>
        </p:spPr>
        <p:txBody>
          <a:bodyPr>
            <a:normAutofit/>
          </a:bodyPr>
          <a:lstStyle/>
          <a:p>
            <a:pPr marL="0" indent="0">
              <a:buNone/>
            </a:pPr>
            <a:r>
              <a:rPr lang="en-US" sz="2000" dirty="0" smtClean="0">
                <a:solidFill>
                  <a:schemeClr val="tx1">
                    <a:lumMod val="95000"/>
                    <a:lumOff val="5000"/>
                  </a:schemeClr>
                </a:solidFill>
                <a:cs typeface="Arial" panose="020B0604020202020204" pitchFamily="34" charset="0"/>
              </a:rPr>
              <a:t>World peace was one of the core reasons for forming the United Nations organization. Terrorism is the biggest hurdle to world peace. Terrorism is commonly ignored by the civilians who are not affected directly by the dangers. For the most part, terrorism is considered unpredictable and unfortunate calamity that strikes some parts of the world more than others. Based on the location of the events, people at large have very limited information about any such event happening in other parts of the world and hence react differently. </a:t>
            </a:r>
          </a:p>
          <a:p>
            <a:pPr marL="0" indent="0">
              <a:buNone/>
            </a:pPr>
            <a:r>
              <a:rPr lang="en-US" sz="2000" dirty="0" smtClean="0">
                <a:solidFill>
                  <a:schemeClr val="tx1">
                    <a:lumMod val="95000"/>
                    <a:lumOff val="5000"/>
                  </a:schemeClr>
                </a:solidFill>
                <a:cs typeface="Arial" panose="020B0604020202020204" pitchFamily="34" charset="0"/>
              </a:rPr>
              <a:t>In this project, we focus on terrorism by analyzing the dataset provided by START (Study of Terrorism and Response to Terrorism) Consortium to explore meaningful patterns and statistics.</a:t>
            </a:r>
            <a:endParaRPr lang="en-IN" sz="2000" dirty="0">
              <a:solidFill>
                <a:schemeClr val="tx1">
                  <a:lumMod val="95000"/>
                  <a:lumOff val="5000"/>
                </a:schemeClr>
              </a:solidFill>
              <a:cs typeface="Arial" panose="020B0604020202020204" pitchFamily="34" charset="0"/>
            </a:endParaRPr>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120503" y="4386943"/>
            <a:ext cx="3984171" cy="1815734"/>
          </a:xfrm>
          <a:prstGeom prst="rect">
            <a:avLst/>
          </a:prstGeom>
        </p:spPr>
      </p:pic>
      <p:pic>
        <p:nvPicPr>
          <p:cNvPr id="6" name="Picture 5"/>
          <p:cNvPicPr>
            <a:picLocks noChangeAspect="1"/>
          </p:cNvPicPr>
          <p:nvPr/>
        </p:nvPicPr>
        <p:blipFill>
          <a:blip r:embed="rId4"/>
          <a:stretch>
            <a:fillRect/>
          </a:stretch>
        </p:blipFill>
        <p:spPr>
          <a:xfrm>
            <a:off x="7027454" y="4386942"/>
            <a:ext cx="3905795" cy="1815735"/>
          </a:xfrm>
          <a:prstGeom prst="rect">
            <a:avLst/>
          </a:prstGeom>
        </p:spPr>
      </p:pic>
    </p:spTree>
    <p:extLst>
      <p:ext uri="{BB962C8B-B14F-4D97-AF65-F5344CB8AC3E}">
        <p14:creationId xmlns:p14="http://schemas.microsoft.com/office/powerpoint/2010/main" val="234117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12531" cy="1325563"/>
          </a:xfrm>
        </p:spPr>
        <p:txBody>
          <a:bodyPr>
            <a:normAutofit/>
          </a:bodyPr>
          <a:lstStyle/>
          <a:p>
            <a:pPr algn="ctr"/>
            <a:r>
              <a:rPr lang="en-US" sz="3600" dirty="0" smtClean="0">
                <a:solidFill>
                  <a:srgbClr val="C00000"/>
                </a:solidFill>
                <a:effectLst>
                  <a:outerShdw blurRad="38100" dist="38100" dir="2700000" algn="tl">
                    <a:srgbClr val="000000">
                      <a:alpha val="43137"/>
                    </a:srgbClr>
                  </a:outerShdw>
                </a:effectLst>
                <a:latin typeface="Bahnschrift" panose="020B0502040204020203" pitchFamily="34" charset="0"/>
              </a:rPr>
              <a:t>DATA DESIGN STRUCTURE</a:t>
            </a:r>
            <a:endParaRPr lang="en-IN" sz="3600" dirty="0"/>
          </a:p>
        </p:txBody>
      </p:sp>
      <p:sp>
        <p:nvSpPr>
          <p:cNvPr id="3" name="Content Placeholder 2"/>
          <p:cNvSpPr>
            <a:spLocks noGrp="1"/>
          </p:cNvSpPr>
          <p:nvPr>
            <p:ph idx="1"/>
          </p:nvPr>
        </p:nvSpPr>
        <p:spPr>
          <a:xfrm>
            <a:off x="711200" y="1714500"/>
            <a:ext cx="10325099" cy="4686300"/>
          </a:xfrm>
        </p:spPr>
        <p:txBody>
          <a:bodyPr>
            <a:noAutofit/>
          </a:bodyPr>
          <a:lstStyle/>
          <a:p>
            <a:r>
              <a:rPr lang="en-US" sz="2000" b="1" dirty="0"/>
              <a:t>1.IMPORT LIBRARIES : </a:t>
            </a:r>
            <a:r>
              <a:rPr lang="en-US" sz="2000" dirty="0"/>
              <a:t>In this part , we had imported required libraries to perform Exploratory Data </a:t>
            </a:r>
            <a:r>
              <a:rPr lang="en-US" sz="2000" dirty="0" smtClean="0"/>
              <a:t>Analysis Libraries </a:t>
            </a:r>
            <a:r>
              <a:rPr lang="en-US" sz="2000" dirty="0"/>
              <a:t>used are Pandas for Data manipulation and aggregation. </a:t>
            </a:r>
            <a:r>
              <a:rPr lang="en-US" sz="2000" dirty="0" err="1"/>
              <a:t>Matplotlib</a:t>
            </a:r>
            <a:r>
              <a:rPr lang="en-US" sz="2000" dirty="0"/>
              <a:t> and </a:t>
            </a:r>
            <a:r>
              <a:rPr lang="en-US" sz="2000" dirty="0" err="1"/>
              <a:t>seaborn</a:t>
            </a:r>
            <a:r>
              <a:rPr lang="en-US" sz="2000" dirty="0"/>
              <a:t> is for </a:t>
            </a:r>
            <a:r>
              <a:rPr lang="en-US" sz="2000" dirty="0" smtClean="0"/>
              <a:t>Visualization.</a:t>
            </a:r>
          </a:p>
          <a:p>
            <a:r>
              <a:rPr lang="en-US" sz="2000" b="0" dirty="0" smtClean="0">
                <a:effectLst/>
              </a:rPr>
              <a:t/>
            </a:r>
            <a:br>
              <a:rPr lang="en-US" sz="2000" b="0" dirty="0" smtClean="0">
                <a:effectLst/>
              </a:rPr>
            </a:br>
            <a:r>
              <a:rPr lang="en-US" sz="2000" b="1" dirty="0"/>
              <a:t>2.DESCRIPTIVE STATISTICS : </a:t>
            </a:r>
            <a:r>
              <a:rPr lang="en-US" sz="2000" dirty="0"/>
              <a:t>In this part we start by looking at descriptive statistic parameters for the dataset. We will use describe() for this. The dataset contains over </a:t>
            </a:r>
            <a:r>
              <a:rPr lang="en-US" sz="2000" dirty="0" smtClean="0"/>
              <a:t>1,81,691 </a:t>
            </a:r>
            <a:r>
              <a:rPr lang="en-US" sz="2000" dirty="0"/>
              <a:t>rows and </a:t>
            </a:r>
            <a:r>
              <a:rPr lang="en-US" sz="2000" dirty="0" smtClean="0"/>
              <a:t>135 </a:t>
            </a:r>
            <a:r>
              <a:rPr lang="en-US" sz="2000" dirty="0"/>
              <a:t>columns .Columns have data type object , integer, and float. Data had </a:t>
            </a:r>
            <a:r>
              <a:rPr lang="en-US" sz="2000" dirty="0" smtClean="0"/>
              <a:t>NO duplicates values.</a:t>
            </a:r>
            <a:endParaRPr lang="en-US" sz="2000" b="0" dirty="0" smtClean="0">
              <a:effectLst/>
            </a:endParaRPr>
          </a:p>
          <a:p>
            <a:r>
              <a:rPr lang="en-US" sz="2000" b="1" dirty="0" smtClean="0">
                <a:effectLst/>
              </a:rPr>
              <a:t/>
            </a:r>
            <a:br>
              <a:rPr lang="en-US" sz="2000" b="1" dirty="0" smtClean="0">
                <a:effectLst/>
              </a:rPr>
            </a:br>
            <a:r>
              <a:rPr lang="en-US" sz="2000" b="1" dirty="0"/>
              <a:t>3.MISSING VALUE IMPUTATION: </a:t>
            </a:r>
            <a:r>
              <a:rPr lang="en-US" sz="2000" dirty="0"/>
              <a:t>We will now check the missing values in our dataset. In case there are any missing entries , we will impute them with appropriate </a:t>
            </a:r>
            <a:r>
              <a:rPr lang="en-US" sz="2000" dirty="0" smtClean="0"/>
              <a:t>values. </a:t>
            </a:r>
          </a:p>
          <a:p>
            <a:r>
              <a:rPr lang="en-US" sz="2000" b="1" dirty="0" smtClean="0">
                <a:effectLst/>
              </a:rPr>
              <a:t/>
            </a:r>
            <a:br>
              <a:rPr lang="en-US" sz="2000" b="1" dirty="0" smtClean="0">
                <a:effectLst/>
              </a:rPr>
            </a:br>
            <a:r>
              <a:rPr lang="en-US" sz="2000" b="1" dirty="0"/>
              <a:t>4.GRAPHICAL REPRESENTATION : </a:t>
            </a:r>
            <a:r>
              <a:rPr lang="en-US" sz="2000" dirty="0"/>
              <a:t>We will start with the Univariate analysis where the data will be analyzed only one variable. Where as Bivariate analysis ,the data will be compared with  two variables to study their relationships. Multivariate analysis is similar to  bivariate analysis but comparing more than two variables. </a:t>
            </a: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05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pPr algn="ctr"/>
            <a:r>
              <a:rPr lang="en-US" sz="3600" dirty="0" smtClean="0">
                <a:solidFill>
                  <a:srgbClr val="C00000"/>
                </a:solidFill>
                <a:effectLst>
                  <a:outerShdw blurRad="38100" dist="38100" dir="2700000" algn="tl">
                    <a:srgbClr val="000000">
                      <a:alpha val="43137"/>
                    </a:srgbClr>
                  </a:outerShdw>
                </a:effectLst>
                <a:latin typeface="Bahnschrift" panose="020B0502040204020203" pitchFamily="34" charset="0"/>
              </a:rPr>
              <a:t>DATASETS</a:t>
            </a:r>
            <a:endParaRPr lang="en-IN" sz="3600" dirty="0"/>
          </a:p>
        </p:txBody>
      </p:sp>
      <p:sp>
        <p:nvSpPr>
          <p:cNvPr id="3" name="Content Placeholder 2"/>
          <p:cNvSpPr>
            <a:spLocks noGrp="1"/>
          </p:cNvSpPr>
          <p:nvPr>
            <p:ph idx="1"/>
          </p:nvPr>
        </p:nvSpPr>
        <p:spPr>
          <a:xfrm>
            <a:off x="838200" y="1257300"/>
            <a:ext cx="10515600" cy="5448299"/>
          </a:xfrm>
        </p:spPr>
        <p:txBody>
          <a:bodyPr>
            <a:noAutofit/>
          </a:bodyPr>
          <a:lstStyle/>
          <a:p>
            <a:r>
              <a:rPr lang="en-US" sz="2000" b="1" dirty="0"/>
              <a:t>Incident Date and Time:</a:t>
            </a:r>
            <a:r>
              <a:rPr lang="en-US" sz="2000" dirty="0"/>
              <a:t> The date and time when the terrorist incident occurred. This feature enables temporal analysis.</a:t>
            </a:r>
          </a:p>
          <a:p>
            <a:r>
              <a:rPr lang="en-US" sz="2000" b="1" dirty="0"/>
              <a:t>Geographical Location:</a:t>
            </a:r>
            <a:r>
              <a:rPr lang="en-US" sz="2000" dirty="0"/>
              <a:t> Information about the location of the incident, including latitude and longitude coordinates, city, region, and country.</a:t>
            </a:r>
          </a:p>
          <a:p>
            <a:r>
              <a:rPr lang="en-US" sz="2000" b="1" dirty="0"/>
              <a:t>Attack Type:</a:t>
            </a:r>
            <a:r>
              <a:rPr lang="en-US" sz="2000" dirty="0"/>
              <a:t> The nature of the attack, such as bombing, shooting, kidnapping, hijacking, or cyberterrorism.</a:t>
            </a:r>
          </a:p>
          <a:p>
            <a:r>
              <a:rPr lang="en-US" sz="2000" b="1" dirty="0"/>
              <a:t>Target Type:</a:t>
            </a:r>
            <a:r>
              <a:rPr lang="en-US" sz="2000" dirty="0"/>
              <a:t> The type of target or victim, which could include civilians, government officials, military personnel, religious institutions, transportation systems, and more.</a:t>
            </a:r>
          </a:p>
          <a:p>
            <a:r>
              <a:rPr lang="en-US" sz="2000" b="1" dirty="0"/>
              <a:t>Casualty Counts:</a:t>
            </a:r>
            <a:r>
              <a:rPr lang="en-US" sz="2000" dirty="0"/>
              <a:t> Data on the number of casualties, including deaths and injuries, caused by the terrorist incident.</a:t>
            </a:r>
          </a:p>
          <a:p>
            <a:r>
              <a:rPr lang="en-US" sz="2000" b="1" dirty="0"/>
              <a:t>Perpetrator Information:</a:t>
            </a:r>
            <a:r>
              <a:rPr lang="en-US" sz="2000" dirty="0"/>
              <a:t> Details about the individuals or groups responsible for the attack, including affiliations, ideologies, and any known leaders.</a:t>
            </a:r>
          </a:p>
          <a:p>
            <a:r>
              <a:rPr lang="en-US" sz="2000" b="1" dirty="0"/>
              <a:t>Motivations:</a:t>
            </a:r>
            <a:r>
              <a:rPr lang="en-US" sz="2000" dirty="0"/>
              <a:t> The stated or inferred motivations behind the terrorist act, such as political, religious, ideological, or economic factors.</a:t>
            </a:r>
          </a:p>
          <a:p>
            <a:r>
              <a:rPr lang="en-US" sz="2000" b="1" dirty="0"/>
              <a:t>Weapons Used:</a:t>
            </a:r>
            <a:r>
              <a:rPr lang="en-US" sz="2000" dirty="0"/>
              <a:t> Information on the weapons or tools used in the attack, including firearms, explosives, vehicles, or other implements.</a:t>
            </a:r>
          </a:p>
          <a:p>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75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500" y="1219201"/>
            <a:ext cx="10375900" cy="5638800"/>
          </a:xfrm>
        </p:spPr>
        <p:txBody>
          <a:bodyPr>
            <a:noAutofit/>
          </a:bodyPr>
          <a:lstStyle/>
          <a:p>
            <a:r>
              <a:rPr lang="en-US" sz="2000" b="1" dirty="0"/>
              <a:t>Tactics and Strategies:</a:t>
            </a:r>
            <a:r>
              <a:rPr lang="en-US" sz="2000" dirty="0"/>
              <a:t> How the attack was carried out, including tactics employed and strategies used by the perpetrators.</a:t>
            </a:r>
          </a:p>
          <a:p>
            <a:r>
              <a:rPr lang="en-US" sz="2000" b="1" dirty="0"/>
              <a:t>Hostage Situations:</a:t>
            </a:r>
            <a:r>
              <a:rPr lang="en-US" sz="2000" dirty="0"/>
              <a:t> If applicable, details about hostage situations, including the number of hostages and their fate.</a:t>
            </a:r>
          </a:p>
          <a:p>
            <a:r>
              <a:rPr lang="en-US" sz="2000" b="1" dirty="0" smtClean="0"/>
              <a:t>Media Coverage:</a:t>
            </a:r>
            <a:r>
              <a:rPr lang="en-US" sz="2000" dirty="0" smtClean="0"/>
              <a:t> Data on how the incident was covered in the media, including news reports and social media mentions.</a:t>
            </a:r>
          </a:p>
          <a:p>
            <a:r>
              <a:rPr lang="en-US" sz="2000" b="1" dirty="0" smtClean="0"/>
              <a:t>Terrorist Group Information:</a:t>
            </a:r>
            <a:r>
              <a:rPr lang="en-US" sz="2000" dirty="0" smtClean="0"/>
              <a:t> Information about the terrorist organization responsible, such as its history, structure, and notable past activities.</a:t>
            </a:r>
          </a:p>
          <a:p>
            <a:r>
              <a:rPr lang="en-US" sz="2000" b="1" dirty="0" smtClean="0"/>
              <a:t>Geospatial Features:</a:t>
            </a:r>
            <a:r>
              <a:rPr lang="en-US" sz="2000" dirty="0" smtClean="0"/>
              <a:t> Geospatial information, such as region-specific variables or geographic characteristics that may affect terrorism patterns.</a:t>
            </a:r>
          </a:p>
          <a:p>
            <a:r>
              <a:rPr lang="en-US" sz="2000" b="1" dirty="0" smtClean="0"/>
              <a:t>Predictive Features:</a:t>
            </a:r>
            <a:r>
              <a:rPr lang="en-US" sz="2000" dirty="0" smtClean="0"/>
              <a:t> Variables or features used for predictive modeling, such as historical data on terrorism incidents, demographics, or socio-economic indicators.</a:t>
            </a:r>
          </a:p>
          <a:p>
            <a:r>
              <a:rPr lang="en-US" sz="2000" b="1" dirty="0" smtClean="0"/>
              <a:t>Ethical and Privacy Features:</a:t>
            </a:r>
            <a:r>
              <a:rPr lang="en-US" sz="2000" dirty="0" smtClean="0"/>
              <a:t> Features that address ethical considerations, data anonymization, and privacy protection in the dataset.</a:t>
            </a:r>
          </a:p>
          <a:p>
            <a:r>
              <a:rPr lang="en-US" sz="2000" b="1" dirty="0" smtClean="0"/>
              <a:t>Day, month, year : </a:t>
            </a:r>
            <a:r>
              <a:rPr lang="en-US" sz="2000" dirty="0" smtClean="0"/>
              <a:t>Calendar details of the event.</a:t>
            </a:r>
          </a:p>
          <a:p>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3234"/>
            <a:ext cx="10515600" cy="369266"/>
          </a:xfrm>
        </p:spPr>
        <p:txBody>
          <a:bodyPr>
            <a:noAutofit/>
          </a:bodyPr>
          <a:lstStyle/>
          <a:p>
            <a:r>
              <a:rPr lang="en-US" sz="3600" dirty="0" smtClean="0">
                <a:solidFill>
                  <a:srgbClr val="C00000"/>
                </a:solidFill>
                <a:effectLst>
                  <a:outerShdw blurRad="38100" dist="38100" dir="2700000" algn="tl">
                    <a:srgbClr val="000000">
                      <a:alpha val="43137"/>
                    </a:srgbClr>
                  </a:outerShdw>
                </a:effectLst>
                <a:latin typeface="Bahnschrift" panose="020B0502040204020203" pitchFamily="34" charset="0"/>
              </a:rPr>
              <a:t>Topics for discussion</a:t>
            </a:r>
            <a:endParaRPr lang="en-IN" sz="3600" dirty="0"/>
          </a:p>
        </p:txBody>
      </p:sp>
      <p:sp>
        <p:nvSpPr>
          <p:cNvPr id="3" name="Content Placeholder 2"/>
          <p:cNvSpPr>
            <a:spLocks noGrp="1"/>
          </p:cNvSpPr>
          <p:nvPr>
            <p:ph idx="1"/>
          </p:nvPr>
        </p:nvSpPr>
        <p:spPr>
          <a:xfrm>
            <a:off x="838200" y="1206500"/>
            <a:ext cx="10337800" cy="5524500"/>
          </a:xfrm>
        </p:spPr>
        <p:txBody>
          <a:bodyPr>
            <a:noAutofit/>
          </a:bodyPr>
          <a:lstStyle/>
          <a:p>
            <a:pPr marL="514350" indent="-514350">
              <a:buFont typeface="+mj-lt"/>
              <a:buAutoNum type="arabicPeriod"/>
            </a:pPr>
            <a:r>
              <a:rPr lang="en-US" sz="2000" dirty="0" smtClean="0"/>
              <a:t>Which region is mostly got attacked in global terrorism?</a:t>
            </a:r>
          </a:p>
          <a:p>
            <a:pPr marL="514350" indent="-514350">
              <a:buFont typeface="+mj-lt"/>
              <a:buAutoNum type="arabicPeriod"/>
            </a:pPr>
            <a:r>
              <a:rPr lang="en-US" sz="2000" dirty="0" smtClean="0"/>
              <a:t> Where the mostly done attacks have happened by the terrorists?</a:t>
            </a:r>
          </a:p>
          <a:p>
            <a:pPr marL="514350" indent="-514350">
              <a:buFont typeface="+mj-lt"/>
              <a:buAutoNum type="arabicPeriod"/>
            </a:pPr>
            <a:r>
              <a:rPr lang="en-US" sz="2000" dirty="0" smtClean="0"/>
              <a:t>Which are the states had mostly been part of  attacks happened by the terrorists?</a:t>
            </a:r>
          </a:p>
          <a:p>
            <a:pPr marL="514350" indent="-514350">
              <a:buFont typeface="+mj-lt"/>
              <a:buAutoNum type="arabicPeriod"/>
            </a:pPr>
            <a:r>
              <a:rPr lang="en-US" sz="2000" dirty="0" smtClean="0"/>
              <a:t>What kind of weapons are used in terrorists’ attacks?</a:t>
            </a:r>
          </a:p>
          <a:p>
            <a:pPr marL="514350" indent="-514350">
              <a:buFont typeface="+mj-lt"/>
              <a:buAutoNum type="arabicPeriod"/>
            </a:pPr>
            <a:r>
              <a:rPr lang="en-US" sz="2000" dirty="0" smtClean="0"/>
              <a:t>What type of attacks terrorists have done to kill most of people?</a:t>
            </a:r>
          </a:p>
          <a:p>
            <a:pPr marL="514350" indent="-514350">
              <a:buFont typeface="+mj-lt"/>
              <a:buAutoNum type="arabicPeriod"/>
            </a:pPr>
            <a:r>
              <a:rPr lang="en-US" sz="2000" dirty="0" smtClean="0"/>
              <a:t>In which year most attacks have happened by the terrorists?</a:t>
            </a:r>
          </a:p>
          <a:p>
            <a:pPr marL="514350" indent="-514350">
              <a:buFont typeface="+mj-lt"/>
              <a:buAutoNum type="arabicPeriod"/>
            </a:pPr>
            <a:r>
              <a:rPr lang="en-US" sz="2000" dirty="0" smtClean="0"/>
              <a:t>By which type of attack most people got injured?</a:t>
            </a:r>
          </a:p>
          <a:p>
            <a:pPr marL="514350" indent="-514350">
              <a:buFont typeface="+mj-lt"/>
              <a:buAutoNum type="arabicPeriod"/>
            </a:pPr>
            <a:r>
              <a:rPr lang="en-US" sz="2000" dirty="0" smtClean="0"/>
              <a:t>which type of attack was reason of mostly killed people?</a:t>
            </a:r>
          </a:p>
          <a:p>
            <a:pPr marL="514350" indent="-514350">
              <a:buFont typeface="+mj-lt"/>
              <a:buAutoNum type="arabicPeriod"/>
            </a:pPr>
            <a:r>
              <a:rPr lang="en-US" sz="2000" dirty="0" smtClean="0"/>
              <a:t>Which </a:t>
            </a:r>
            <a:r>
              <a:rPr lang="en-US" sz="2000" dirty="0"/>
              <a:t>weapon type caused to make injured most of the people</a:t>
            </a:r>
            <a:r>
              <a:rPr lang="en-US" sz="2000" dirty="0" smtClean="0"/>
              <a:t>?</a:t>
            </a:r>
          </a:p>
          <a:p>
            <a:pPr marL="514350" indent="-514350">
              <a:buFont typeface="+mj-lt"/>
              <a:buAutoNum type="arabicPeriod"/>
            </a:pPr>
            <a:r>
              <a:rPr lang="en-US" sz="2000" dirty="0" smtClean="0"/>
              <a:t>Which </a:t>
            </a:r>
            <a:r>
              <a:rPr lang="en-US" sz="2000" dirty="0"/>
              <a:t>source has recorded the most injured people in the attacks by the terrorists</a:t>
            </a:r>
            <a:r>
              <a:rPr lang="en-US" sz="2000" dirty="0" smtClean="0"/>
              <a:t>?</a:t>
            </a:r>
          </a:p>
          <a:p>
            <a:pPr marL="514350" indent="-514350">
              <a:buFont typeface="+mj-lt"/>
              <a:buAutoNum type="arabicPeriod"/>
            </a:pPr>
            <a:r>
              <a:rPr lang="en-US" sz="2000" dirty="0"/>
              <a:t>In which year, people were killed with badly injured by terrorists?</a:t>
            </a:r>
            <a:endParaRPr lang="en-US" sz="2000" dirty="0" smtClean="0"/>
          </a:p>
          <a:p>
            <a:pPr marL="514350" indent="-514350">
              <a:buFont typeface="+mj-lt"/>
              <a:buAutoNum type="arabicPeriod"/>
            </a:pPr>
            <a:r>
              <a:rPr lang="en-US" sz="2000" dirty="0"/>
              <a:t>By which type of attack most of the people got injured mostly by the terrorists?</a:t>
            </a:r>
            <a:endParaRPr lang="en-US" sz="2000" dirty="0" smtClean="0"/>
          </a:p>
          <a:p>
            <a:pPr marL="514350" indent="-514350">
              <a:buFont typeface="+mj-lt"/>
              <a:buAutoNum type="arabicPeriod"/>
            </a:pPr>
            <a:r>
              <a:rPr lang="en-US" sz="2000" dirty="0" smtClean="0"/>
              <a:t>In </a:t>
            </a:r>
            <a:r>
              <a:rPr lang="en-US" sz="2000" dirty="0"/>
              <a:t>which region people mostly killed by which attack in terrorism</a:t>
            </a:r>
            <a:r>
              <a:rPr lang="en-US" sz="2000" dirty="0" smtClean="0"/>
              <a:t>?</a:t>
            </a:r>
          </a:p>
          <a:p>
            <a:pPr marL="514350" indent="-514350">
              <a:buFont typeface="+mj-lt"/>
              <a:buAutoNum type="arabicPeriod"/>
            </a:pPr>
            <a:r>
              <a:rPr lang="en-US" sz="2000" dirty="0" smtClean="0"/>
              <a:t>What </a:t>
            </a:r>
            <a:r>
              <a:rPr lang="en-US" sz="2000" dirty="0"/>
              <a:t>is the Percentage of attacks increased from 1970 to 2017?</a:t>
            </a: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IN" sz="2000" dirty="0"/>
          </a:p>
        </p:txBody>
      </p:sp>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2091" y="147016"/>
            <a:ext cx="1789611" cy="436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04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53143" y="365125"/>
            <a:ext cx="10700657" cy="1133475"/>
          </a:xfrm>
        </p:spPr>
        <p:txBody>
          <a:bodyPr>
            <a:normAutofit/>
          </a:bodyPr>
          <a:lstStyle/>
          <a:p>
            <a:r>
              <a:rPr lang="en-US" sz="2400" dirty="0" smtClean="0">
                <a:solidFill>
                  <a:srgbClr val="C00000"/>
                </a:solidFill>
                <a:latin typeface="Bahnschrift" panose="020B0502040204020203" pitchFamily="34" charset="0"/>
              </a:rPr>
              <a:t>1. Which region is mostly got attacked in global terrorism ?</a:t>
            </a:r>
            <a:endParaRPr lang="en-IN" sz="2400" dirty="0"/>
          </a:p>
        </p:txBody>
      </p:sp>
      <p:pic>
        <p:nvPicPr>
          <p:cNvPr id="10" name="Content Placeholder 9"/>
          <p:cNvPicPr>
            <a:picLocks noGrp="1" noChangeAspect="1"/>
          </p:cNvPicPr>
          <p:nvPr>
            <p:ph idx="1"/>
          </p:nvPr>
        </p:nvPicPr>
        <p:blipFill>
          <a:blip r:embed="rId2"/>
          <a:stretch>
            <a:fillRect/>
          </a:stretch>
        </p:blipFill>
        <p:spPr>
          <a:xfrm>
            <a:off x="2933700" y="2072018"/>
            <a:ext cx="6917168" cy="4630942"/>
          </a:xfrm>
          <a:prstGeom prst="rect">
            <a:avLst/>
          </a:prstGeom>
        </p:spPr>
      </p:pic>
      <p:sp>
        <p:nvSpPr>
          <p:cNvPr id="11" name="Rectangle 10"/>
          <p:cNvSpPr/>
          <p:nvPr/>
        </p:nvSpPr>
        <p:spPr>
          <a:xfrm>
            <a:off x="813355" y="1351432"/>
            <a:ext cx="10692845" cy="707886"/>
          </a:xfrm>
          <a:prstGeom prst="rect">
            <a:avLst/>
          </a:prstGeom>
        </p:spPr>
        <p:txBody>
          <a:bodyPr wrap="square">
            <a:spAutoFit/>
          </a:bodyPr>
          <a:lstStyle/>
          <a:p>
            <a:r>
              <a:rPr lang="en-US" sz="2000" dirty="0">
                <a:solidFill>
                  <a:srgbClr val="000000"/>
                </a:solidFill>
              </a:rPr>
              <a:t>From the pie chart, it seems like mostly </a:t>
            </a:r>
            <a:r>
              <a:rPr lang="en-US" sz="2000" dirty="0" smtClean="0">
                <a:solidFill>
                  <a:srgbClr val="000000"/>
                </a:solidFill>
              </a:rPr>
              <a:t>people In region Middle East &amp; North Africa have highly affected by the global terrorism attack where as East Asia is less attacked in global terrorism attack.</a:t>
            </a:r>
            <a:endParaRPr lang="en-IN" sz="2000" dirty="0"/>
          </a:p>
        </p:txBody>
      </p:sp>
      <p:pic>
        <p:nvPicPr>
          <p:cNvPr id="12" name="Picture 11"/>
          <p:cNvPicPr>
            <a:picLocks noChangeAspect="1"/>
          </p:cNvPicPr>
          <p:nvPr/>
        </p:nvPicPr>
        <p:blipFill>
          <a:blip r:embed="rId3"/>
          <a:stretch>
            <a:fillRect/>
          </a:stretch>
        </p:blipFill>
        <p:spPr>
          <a:xfrm>
            <a:off x="10181258" y="158350"/>
            <a:ext cx="1786283" cy="438950"/>
          </a:xfrm>
          <a:prstGeom prst="rect">
            <a:avLst/>
          </a:prstGeom>
        </p:spPr>
      </p:pic>
    </p:spTree>
    <p:extLst>
      <p:ext uri="{BB962C8B-B14F-4D97-AF65-F5344CB8AC3E}">
        <p14:creationId xmlns:p14="http://schemas.microsoft.com/office/powerpoint/2010/main" val="2836172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4744</TotalTime>
  <Words>1397</Words>
  <Application>Microsoft Office PowerPoint</Application>
  <PresentationFormat>Widescreen</PresentationFormat>
  <Paragraphs>88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Rounded MT Bold</vt:lpstr>
      <vt:lpstr>Bahnschrift</vt:lpstr>
      <vt:lpstr>Calibri</vt:lpstr>
      <vt:lpstr>Calibri Light</vt:lpstr>
      <vt:lpstr>Office Theme</vt:lpstr>
      <vt:lpstr>PowerPoint Presentation</vt:lpstr>
      <vt:lpstr> GLOBAL TERRORISM PROJECT</vt:lpstr>
      <vt:lpstr>GLOBAL TERRORISM ANALYSIS</vt:lpstr>
      <vt:lpstr>GLOBAL TERRORISM DATA INTRODUCTION</vt:lpstr>
      <vt:lpstr>DATA DESIGN STRUCTURE</vt:lpstr>
      <vt:lpstr>DATASETS</vt:lpstr>
      <vt:lpstr>PowerPoint Presentation</vt:lpstr>
      <vt:lpstr>Topics for discussion</vt:lpstr>
      <vt:lpstr>1. Which region is mostly got attacked in global terrorism ?</vt:lpstr>
      <vt:lpstr>2. Where the mostly done attacked have happened by terrorists?</vt:lpstr>
      <vt:lpstr>3. Which are the states had mostly been part of the attacks happened by terrorists ?</vt:lpstr>
      <vt:lpstr>4. What kind of weapons are used in the terrorists’ attacks?</vt:lpstr>
      <vt:lpstr>5. What types of attacks terrorists have done to kill most of people?</vt:lpstr>
      <vt:lpstr>6. In which year most attacks have happened by the terrorists?</vt:lpstr>
      <vt:lpstr>7. By which type of attack most of the people got injured ?</vt:lpstr>
      <vt:lpstr>8. By which type of attack most of the people got killed ?</vt:lpstr>
      <vt:lpstr>9. Which weapon type caused to make injured most of the people?</vt:lpstr>
      <vt:lpstr>10. Which source has recorded the most injured people in the attacks by the terrorists?</vt:lpstr>
      <vt:lpstr>11. In which year, people were killed with badly injured by terrorists?</vt:lpstr>
      <vt:lpstr>12. By which type of attack most of the people got injured mostly by the terrorists?</vt:lpstr>
      <vt:lpstr>13.  In which region people mostly killed by which attack in terrorism?</vt:lpstr>
      <vt:lpstr>14. What is the Percentage of attacks increased from 1970 to 2017?</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36</cp:revision>
  <dcterms:created xsi:type="dcterms:W3CDTF">2023-09-19T05:20:02Z</dcterms:created>
  <dcterms:modified xsi:type="dcterms:W3CDTF">2023-12-07T09:23:34Z</dcterms:modified>
</cp:coreProperties>
</file>