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7" r:id="rId8"/>
    <p:sldId id="266" r:id="rId9"/>
    <p:sldId id="272" r:id="rId10"/>
    <p:sldId id="263" r:id="rId11"/>
    <p:sldId id="264" r:id="rId12"/>
    <p:sldId id="278" r:id="rId13"/>
    <p:sldId id="279" r:id="rId14"/>
    <p:sldId id="268" r:id="rId15"/>
    <p:sldId id="269" r:id="rId16"/>
    <p:sldId id="270" r:id="rId17"/>
    <p:sldId id="271" r:id="rId18"/>
    <p:sldId id="280" r:id="rId19"/>
    <p:sldId id="281" r:id="rId20"/>
    <p:sldId id="273" r:id="rId21"/>
    <p:sldId id="274" r:id="rId22"/>
    <p:sldId id="275" r:id="rId23"/>
    <p:sldId id="277"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364" autoAdjust="0"/>
  </p:normalViewPr>
  <p:slideViewPr>
    <p:cSldViewPr snapToGrid="0">
      <p:cViewPr varScale="1">
        <p:scale>
          <a:sx n="73" d="100"/>
          <a:sy n="73" d="100"/>
        </p:scale>
        <p:origin x="5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B678273-10E2-4569-9E41-5275288326F3}" type="datetimeFigureOut">
              <a:rPr lang="en-IN" smtClean="0"/>
              <a:t>09-11-2023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000177-ECDD-42B1-BA74-C171DE36BA8B}" type="slidenum">
              <a:rPr lang="en-IN" smtClean="0"/>
              <a:t>‹#›</a:t>
            </a:fld>
            <a:endParaRPr lang="en-IN"/>
          </a:p>
        </p:txBody>
      </p:sp>
    </p:spTree>
    <p:extLst>
      <p:ext uri="{BB962C8B-B14F-4D97-AF65-F5344CB8AC3E}">
        <p14:creationId xmlns:p14="http://schemas.microsoft.com/office/powerpoint/2010/main" val="3119836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B678273-10E2-4569-9E41-5275288326F3}" type="datetimeFigureOut">
              <a:rPr lang="en-IN" smtClean="0"/>
              <a:t>09-11-2023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000177-ECDD-42B1-BA74-C171DE36BA8B}" type="slidenum">
              <a:rPr lang="en-IN" smtClean="0"/>
              <a:t>‹#›</a:t>
            </a:fld>
            <a:endParaRPr lang="en-IN"/>
          </a:p>
        </p:txBody>
      </p:sp>
    </p:spTree>
    <p:extLst>
      <p:ext uri="{BB962C8B-B14F-4D97-AF65-F5344CB8AC3E}">
        <p14:creationId xmlns:p14="http://schemas.microsoft.com/office/powerpoint/2010/main" val="306716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B678273-10E2-4569-9E41-5275288326F3}" type="datetimeFigureOut">
              <a:rPr lang="en-IN" smtClean="0"/>
              <a:t>09-11-2023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000177-ECDD-42B1-BA74-C171DE36BA8B}" type="slidenum">
              <a:rPr lang="en-IN" smtClean="0"/>
              <a:t>‹#›</a:t>
            </a:fld>
            <a:endParaRPr lang="en-IN"/>
          </a:p>
        </p:txBody>
      </p:sp>
    </p:spTree>
    <p:extLst>
      <p:ext uri="{BB962C8B-B14F-4D97-AF65-F5344CB8AC3E}">
        <p14:creationId xmlns:p14="http://schemas.microsoft.com/office/powerpoint/2010/main" val="12219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B678273-10E2-4569-9E41-5275288326F3}" type="datetimeFigureOut">
              <a:rPr lang="en-IN" smtClean="0"/>
              <a:t>09-11-2023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000177-ECDD-42B1-BA74-C171DE36BA8B}" type="slidenum">
              <a:rPr lang="en-IN" smtClean="0"/>
              <a:t>‹#›</a:t>
            </a:fld>
            <a:endParaRPr lang="en-IN"/>
          </a:p>
        </p:txBody>
      </p:sp>
    </p:spTree>
    <p:extLst>
      <p:ext uri="{BB962C8B-B14F-4D97-AF65-F5344CB8AC3E}">
        <p14:creationId xmlns:p14="http://schemas.microsoft.com/office/powerpoint/2010/main" val="3216458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B678273-10E2-4569-9E41-5275288326F3}" type="datetimeFigureOut">
              <a:rPr lang="en-IN" smtClean="0"/>
              <a:t>09-11-2023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000177-ECDD-42B1-BA74-C171DE36BA8B}" type="slidenum">
              <a:rPr lang="en-IN" smtClean="0"/>
              <a:t>‹#›</a:t>
            </a:fld>
            <a:endParaRPr lang="en-IN"/>
          </a:p>
        </p:txBody>
      </p:sp>
    </p:spTree>
    <p:extLst>
      <p:ext uri="{BB962C8B-B14F-4D97-AF65-F5344CB8AC3E}">
        <p14:creationId xmlns:p14="http://schemas.microsoft.com/office/powerpoint/2010/main" val="4137898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B678273-10E2-4569-9E41-5275288326F3}" type="datetimeFigureOut">
              <a:rPr lang="en-IN" smtClean="0"/>
              <a:t>09-11-2023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000177-ECDD-42B1-BA74-C171DE36BA8B}" type="slidenum">
              <a:rPr lang="en-IN" smtClean="0"/>
              <a:t>‹#›</a:t>
            </a:fld>
            <a:endParaRPr lang="en-IN"/>
          </a:p>
        </p:txBody>
      </p:sp>
    </p:spTree>
    <p:extLst>
      <p:ext uri="{BB962C8B-B14F-4D97-AF65-F5344CB8AC3E}">
        <p14:creationId xmlns:p14="http://schemas.microsoft.com/office/powerpoint/2010/main" val="1667371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B678273-10E2-4569-9E41-5275288326F3}" type="datetimeFigureOut">
              <a:rPr lang="en-IN" smtClean="0"/>
              <a:t>09-11-2023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000177-ECDD-42B1-BA74-C171DE36BA8B}" type="slidenum">
              <a:rPr lang="en-IN" smtClean="0"/>
              <a:t>‹#›</a:t>
            </a:fld>
            <a:endParaRPr lang="en-IN"/>
          </a:p>
        </p:txBody>
      </p:sp>
    </p:spTree>
    <p:extLst>
      <p:ext uri="{BB962C8B-B14F-4D97-AF65-F5344CB8AC3E}">
        <p14:creationId xmlns:p14="http://schemas.microsoft.com/office/powerpoint/2010/main" val="3926573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B678273-10E2-4569-9E41-5275288326F3}" type="datetimeFigureOut">
              <a:rPr lang="en-IN" smtClean="0"/>
              <a:t>09-11-2023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000177-ECDD-42B1-BA74-C171DE36BA8B}" type="slidenum">
              <a:rPr lang="en-IN" smtClean="0"/>
              <a:t>‹#›</a:t>
            </a:fld>
            <a:endParaRPr lang="en-IN"/>
          </a:p>
        </p:txBody>
      </p:sp>
    </p:spTree>
    <p:extLst>
      <p:ext uri="{BB962C8B-B14F-4D97-AF65-F5344CB8AC3E}">
        <p14:creationId xmlns:p14="http://schemas.microsoft.com/office/powerpoint/2010/main" val="31076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678273-10E2-4569-9E41-5275288326F3}" type="datetimeFigureOut">
              <a:rPr lang="en-IN" smtClean="0"/>
              <a:t>09-11-2023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000177-ECDD-42B1-BA74-C171DE36BA8B}" type="slidenum">
              <a:rPr lang="en-IN" smtClean="0"/>
              <a:t>‹#›</a:t>
            </a:fld>
            <a:endParaRPr lang="en-IN"/>
          </a:p>
        </p:txBody>
      </p:sp>
    </p:spTree>
    <p:extLst>
      <p:ext uri="{BB962C8B-B14F-4D97-AF65-F5344CB8AC3E}">
        <p14:creationId xmlns:p14="http://schemas.microsoft.com/office/powerpoint/2010/main" val="3341943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678273-10E2-4569-9E41-5275288326F3}" type="datetimeFigureOut">
              <a:rPr lang="en-IN" smtClean="0"/>
              <a:t>09-11-2023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000177-ECDD-42B1-BA74-C171DE36BA8B}" type="slidenum">
              <a:rPr lang="en-IN" smtClean="0"/>
              <a:t>‹#›</a:t>
            </a:fld>
            <a:endParaRPr lang="en-IN"/>
          </a:p>
        </p:txBody>
      </p:sp>
    </p:spTree>
    <p:extLst>
      <p:ext uri="{BB962C8B-B14F-4D97-AF65-F5344CB8AC3E}">
        <p14:creationId xmlns:p14="http://schemas.microsoft.com/office/powerpoint/2010/main" val="2391834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678273-10E2-4569-9E41-5275288326F3}" type="datetimeFigureOut">
              <a:rPr lang="en-IN" smtClean="0"/>
              <a:t>09-11-2023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000177-ECDD-42B1-BA74-C171DE36BA8B}" type="slidenum">
              <a:rPr lang="en-IN" smtClean="0"/>
              <a:t>‹#›</a:t>
            </a:fld>
            <a:endParaRPr lang="en-IN"/>
          </a:p>
        </p:txBody>
      </p:sp>
    </p:spTree>
    <p:extLst>
      <p:ext uri="{BB962C8B-B14F-4D97-AF65-F5344CB8AC3E}">
        <p14:creationId xmlns:p14="http://schemas.microsoft.com/office/powerpoint/2010/main" val="4035144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678273-10E2-4569-9E41-5275288326F3}" type="datetimeFigureOut">
              <a:rPr lang="en-IN" smtClean="0"/>
              <a:t>09-11-2023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000177-ECDD-42B1-BA74-C171DE36BA8B}" type="slidenum">
              <a:rPr lang="en-IN" smtClean="0"/>
              <a:t>‹#›</a:t>
            </a:fld>
            <a:endParaRPr lang="en-IN"/>
          </a:p>
        </p:txBody>
      </p:sp>
    </p:spTree>
    <p:extLst>
      <p:ext uri="{BB962C8B-B14F-4D97-AF65-F5344CB8AC3E}">
        <p14:creationId xmlns:p14="http://schemas.microsoft.com/office/powerpoint/2010/main" val="1512498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lh3.googleusercontent.com/ylI0XYtyGJEfEk9L_je103RMMVfJM7-aARZIuQtUS7Go47KeNidsQ0iC0ORkfPkSgAuxPv3eXzSQyPWu3yGsOrIuYycGDjGgM-f9CeC6wZyxVaSsEQ34jGYIkoNL4Y58m8sU_p3_PXrN33OwPPD5rw=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345" y="2332326"/>
            <a:ext cx="8257309" cy="22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146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936"/>
            <a:ext cx="10515600" cy="1325563"/>
          </a:xfrm>
        </p:spPr>
        <p:txBody>
          <a:bodyPr/>
          <a:lstStyle/>
          <a:p>
            <a:pPr algn="ctr"/>
            <a:r>
              <a:rPr lang="en-US" dirty="0" smtClean="0">
                <a:solidFill>
                  <a:schemeClr val="accent1">
                    <a:lumMod val="75000"/>
                  </a:schemeClr>
                </a:solidFill>
                <a:effectLst>
                  <a:outerShdw blurRad="38100" dist="38100" dir="2700000" algn="tl">
                    <a:srgbClr val="000000">
                      <a:alpha val="43137"/>
                    </a:srgbClr>
                  </a:outerShdw>
                </a:effectLst>
                <a:latin typeface="Bahnschrift" panose="020B0502040204020203" pitchFamily="34" charset="0"/>
              </a:rPr>
              <a:t>Exploratory Data Analysis</a:t>
            </a:r>
            <a:endParaRPr lang="en-IN" dirty="0"/>
          </a:p>
        </p:txBody>
      </p:sp>
      <p:sp>
        <p:nvSpPr>
          <p:cNvPr id="3" name="Content Placeholder 2"/>
          <p:cNvSpPr>
            <a:spLocks noGrp="1"/>
          </p:cNvSpPr>
          <p:nvPr>
            <p:ph idx="1"/>
          </p:nvPr>
        </p:nvSpPr>
        <p:spPr>
          <a:xfrm>
            <a:off x="498566" y="2152197"/>
            <a:ext cx="7522029" cy="3804466"/>
          </a:xfrm>
        </p:spPr>
        <p:txBody>
          <a:bodyPr>
            <a:normAutofit fontScale="92500" lnSpcReduction="20000"/>
          </a:bodyPr>
          <a:lstStyle/>
          <a:p>
            <a:r>
              <a:rPr lang="en-IN" sz="2000" dirty="0">
                <a:solidFill>
                  <a:schemeClr val="tx1">
                    <a:lumMod val="85000"/>
                    <a:lumOff val="15000"/>
                  </a:schemeClr>
                </a:solidFill>
              </a:rPr>
              <a:t>The dataset was clean, with no missing values, ensuring data integrity.</a:t>
            </a:r>
          </a:p>
          <a:p>
            <a:r>
              <a:rPr lang="en-IN" sz="2000" dirty="0">
                <a:solidFill>
                  <a:schemeClr val="tx1">
                    <a:lumMod val="85000"/>
                    <a:lumOff val="15000"/>
                  </a:schemeClr>
                </a:solidFill>
              </a:rPr>
              <a:t>The distribution of passenger counts revealed that most trips had a low passenger count.</a:t>
            </a:r>
          </a:p>
          <a:p>
            <a:r>
              <a:rPr lang="en-IN" sz="2000" dirty="0">
                <a:solidFill>
                  <a:schemeClr val="tx1">
                    <a:lumMod val="85000"/>
                    <a:lumOff val="15000"/>
                  </a:schemeClr>
                </a:solidFill>
              </a:rPr>
              <a:t>The pickup and </a:t>
            </a:r>
            <a:r>
              <a:rPr lang="en-IN" sz="2000" dirty="0" err="1">
                <a:solidFill>
                  <a:schemeClr val="tx1">
                    <a:lumMod val="85000"/>
                    <a:lumOff val="15000"/>
                  </a:schemeClr>
                </a:solidFill>
              </a:rPr>
              <a:t>dropoff</a:t>
            </a:r>
            <a:r>
              <a:rPr lang="en-IN" sz="2000" dirty="0">
                <a:solidFill>
                  <a:schemeClr val="tx1">
                    <a:lumMod val="85000"/>
                    <a:lumOff val="15000"/>
                  </a:schemeClr>
                </a:solidFill>
              </a:rPr>
              <a:t> times showed variation across different days of the week and hours of the day.</a:t>
            </a:r>
          </a:p>
          <a:p>
            <a:r>
              <a:rPr lang="en-IN" sz="2000" dirty="0">
                <a:solidFill>
                  <a:schemeClr val="tx1">
                    <a:lumMod val="85000"/>
                    <a:lumOff val="15000"/>
                  </a:schemeClr>
                </a:solidFill>
              </a:rPr>
              <a:t>Trip duration had a wide range, with some outliers indicating unusually long trips.</a:t>
            </a:r>
          </a:p>
          <a:p>
            <a:r>
              <a:rPr lang="en-IN" sz="2000" dirty="0">
                <a:solidFill>
                  <a:schemeClr val="tx1">
                    <a:lumMod val="85000"/>
                    <a:lumOff val="15000"/>
                  </a:schemeClr>
                </a:solidFill>
              </a:rPr>
              <a:t>The distance travelled by taxis exhibited variation, reflecting differences in trip lengths.</a:t>
            </a:r>
          </a:p>
          <a:p>
            <a:r>
              <a:rPr lang="en-IN" sz="2000" dirty="0">
                <a:solidFill>
                  <a:schemeClr val="tx1">
                    <a:lumMod val="85000"/>
                    <a:lumOff val="15000"/>
                  </a:schemeClr>
                </a:solidFill>
              </a:rPr>
              <a:t>Vendor IDs and store-and-forward flags were relatively balanced, indicating a diverse dataset.</a:t>
            </a:r>
          </a:p>
          <a:p>
            <a:r>
              <a:rPr lang="en-IN" sz="2000" dirty="0">
                <a:solidFill>
                  <a:schemeClr val="tx1">
                    <a:lumMod val="85000"/>
                    <a:lumOff val="15000"/>
                  </a:schemeClr>
                </a:solidFill>
              </a:rPr>
              <a:t>Further analysis will focus on relationships between features, exploring factors affecting trip durations and potentially building predictive models for NYC taxi travel times</a:t>
            </a:r>
            <a:r>
              <a:rPr lang="en-IN" sz="2000" dirty="0" smtClean="0">
                <a:solidFill>
                  <a:schemeClr val="tx1">
                    <a:lumMod val="85000"/>
                    <a:lumOff val="15000"/>
                  </a:schemeClr>
                </a:solidFill>
              </a:rPr>
              <a:t>.</a:t>
            </a:r>
            <a:endParaRPr lang="en-IN" sz="2000" dirty="0">
              <a:solidFill>
                <a:schemeClr val="tx1">
                  <a:lumMod val="85000"/>
                  <a:lumOff val="15000"/>
                </a:schemeClr>
              </a:solidFill>
            </a:endParaRPr>
          </a:p>
        </p:txBody>
      </p:sp>
      <p:pic>
        <p:nvPicPr>
          <p:cNvPr id="4" name="Picture 3"/>
          <p:cNvPicPr>
            <a:picLocks noChangeAspect="1"/>
          </p:cNvPicPr>
          <p:nvPr/>
        </p:nvPicPr>
        <p:blipFill>
          <a:blip r:embed="rId2"/>
          <a:stretch>
            <a:fillRect/>
          </a:stretch>
        </p:blipFill>
        <p:spPr>
          <a:xfrm>
            <a:off x="8353786" y="2152197"/>
            <a:ext cx="3701415" cy="3573644"/>
          </a:xfrm>
          <a:prstGeom prst="rect">
            <a:avLst/>
          </a:prstGeom>
        </p:spPr>
      </p:pic>
      <p:pic>
        <p:nvPicPr>
          <p:cNvPr id="5" name="Picture 4"/>
          <p:cNvPicPr>
            <a:picLocks noChangeAspect="1"/>
          </p:cNvPicPr>
          <p:nvPr/>
        </p:nvPicPr>
        <p:blipFill>
          <a:blip r:embed="rId3"/>
          <a:stretch>
            <a:fillRect/>
          </a:stretch>
        </p:blipFill>
        <p:spPr>
          <a:xfrm>
            <a:off x="10058730" y="94492"/>
            <a:ext cx="2009205" cy="488639"/>
          </a:xfrm>
          <a:prstGeom prst="rect">
            <a:avLst/>
          </a:prstGeom>
        </p:spPr>
      </p:pic>
    </p:spTree>
    <p:extLst>
      <p:ext uri="{BB962C8B-B14F-4D97-AF65-F5344CB8AC3E}">
        <p14:creationId xmlns:p14="http://schemas.microsoft.com/office/powerpoint/2010/main" val="2227668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936"/>
            <a:ext cx="10515600" cy="1325563"/>
          </a:xfrm>
        </p:spPr>
        <p:txBody>
          <a:bodyPr/>
          <a:lstStyle/>
          <a:p>
            <a:pPr algn="ctr"/>
            <a:r>
              <a:rPr lang="en-US" dirty="0" smtClean="0">
                <a:solidFill>
                  <a:schemeClr val="accent1">
                    <a:lumMod val="75000"/>
                  </a:schemeClr>
                </a:solidFill>
                <a:effectLst>
                  <a:outerShdw blurRad="38100" dist="38100" dir="2700000" algn="tl">
                    <a:srgbClr val="000000">
                      <a:alpha val="43137"/>
                    </a:srgbClr>
                  </a:outerShdw>
                </a:effectLst>
                <a:latin typeface="Bahnschrift" panose="020B0502040204020203" pitchFamily="34" charset="0"/>
              </a:rPr>
              <a:t>Algorithms used in model Evaluation</a:t>
            </a:r>
            <a:endParaRPr lang="en-IN" dirty="0"/>
          </a:p>
        </p:txBody>
      </p:sp>
      <p:sp>
        <p:nvSpPr>
          <p:cNvPr id="3" name="Content Placeholder 2"/>
          <p:cNvSpPr>
            <a:spLocks noGrp="1"/>
          </p:cNvSpPr>
          <p:nvPr>
            <p:ph idx="1"/>
          </p:nvPr>
        </p:nvSpPr>
        <p:spPr>
          <a:xfrm>
            <a:off x="838200" y="1554480"/>
            <a:ext cx="10356669" cy="3030583"/>
          </a:xfrm>
        </p:spPr>
        <p:txBody>
          <a:bodyPr>
            <a:normAutofit/>
          </a:bodyPr>
          <a:lstStyle/>
          <a:p>
            <a:pPr marL="514350" indent="-514350">
              <a:buFont typeface="+mj-lt"/>
              <a:buAutoNum type="arabicPeriod"/>
            </a:pPr>
            <a:r>
              <a:rPr lang="en-US" b="1" u="sng" dirty="0" smtClean="0"/>
              <a:t>Linear Regression</a:t>
            </a:r>
          </a:p>
          <a:p>
            <a:pPr marL="0" indent="0">
              <a:buNone/>
            </a:pPr>
            <a:r>
              <a:rPr lang="en-IN" sz="2000" dirty="0">
                <a:solidFill>
                  <a:schemeClr val="tx1">
                    <a:lumMod val="85000"/>
                    <a:lumOff val="15000"/>
                  </a:schemeClr>
                </a:solidFill>
              </a:rPr>
              <a:t>With a low R2 score of 48% and a high Mean Squared Error (MSE), Linear Regression does not perform well for our NYC taxi time prediction model. To improve accuracy, we should explore more advanced regression techniques like Random Forest or Gradient Boosting</a:t>
            </a:r>
            <a:r>
              <a:rPr lang="en-IN" sz="2000" dirty="0" smtClean="0">
                <a:solidFill>
                  <a:schemeClr val="tx1">
                    <a:lumMod val="85000"/>
                    <a:lumOff val="15000"/>
                  </a:schemeClr>
                </a:solidFill>
              </a:rPr>
              <a:t>.</a:t>
            </a:r>
          </a:p>
          <a:p>
            <a:pPr marL="0" indent="0">
              <a:buNone/>
            </a:pPr>
            <a:r>
              <a:rPr lang="en-IN" sz="2000" dirty="0" smtClean="0">
                <a:solidFill>
                  <a:schemeClr val="tx1">
                    <a:lumMod val="85000"/>
                    <a:lumOff val="15000"/>
                  </a:schemeClr>
                </a:solidFill>
              </a:rPr>
              <a:t> </a:t>
            </a:r>
            <a:r>
              <a:rPr lang="en-IN" sz="2000" dirty="0">
                <a:solidFill>
                  <a:schemeClr val="tx1">
                    <a:lumMod val="85000"/>
                    <a:lumOff val="15000"/>
                  </a:schemeClr>
                </a:solidFill>
              </a:rPr>
              <a:t>Feature engineering, including incorporating additional relevant features, may enhance model performance. Addressing outliers and data transformations can also lead to better results. Ultimately, a different algorithm combined with feature enhancements is essential to achieve more accurate predictions for taxi travel times in NYC.</a:t>
            </a:r>
          </a:p>
          <a:p>
            <a:pPr marL="0" indent="0">
              <a:buNone/>
            </a:pPr>
            <a:endParaRPr lang="en-IN" dirty="0"/>
          </a:p>
        </p:txBody>
      </p:sp>
      <p:pic>
        <p:nvPicPr>
          <p:cNvPr id="5" name="Picture 4"/>
          <p:cNvPicPr>
            <a:picLocks noChangeAspect="1"/>
          </p:cNvPicPr>
          <p:nvPr/>
        </p:nvPicPr>
        <p:blipFill>
          <a:blip r:embed="rId2"/>
          <a:stretch>
            <a:fillRect/>
          </a:stretch>
        </p:blipFill>
        <p:spPr>
          <a:xfrm>
            <a:off x="2452143" y="4266862"/>
            <a:ext cx="7287714" cy="2579099"/>
          </a:xfrm>
          <a:prstGeom prst="rect">
            <a:avLst/>
          </a:prstGeom>
        </p:spPr>
      </p:pic>
      <p:pic>
        <p:nvPicPr>
          <p:cNvPr id="6" name="Picture 5"/>
          <p:cNvPicPr>
            <a:picLocks noChangeAspect="1"/>
          </p:cNvPicPr>
          <p:nvPr/>
        </p:nvPicPr>
        <p:blipFill>
          <a:blip r:embed="rId3"/>
          <a:stretch>
            <a:fillRect/>
          </a:stretch>
        </p:blipFill>
        <p:spPr>
          <a:xfrm>
            <a:off x="10058730" y="94492"/>
            <a:ext cx="2009205" cy="488639"/>
          </a:xfrm>
          <a:prstGeom prst="rect">
            <a:avLst/>
          </a:prstGeom>
        </p:spPr>
      </p:pic>
    </p:spTree>
    <p:extLst>
      <p:ext uri="{BB962C8B-B14F-4D97-AF65-F5344CB8AC3E}">
        <p14:creationId xmlns:p14="http://schemas.microsoft.com/office/powerpoint/2010/main" val="2036703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54480"/>
            <a:ext cx="10356669" cy="3030583"/>
          </a:xfrm>
        </p:spPr>
        <p:txBody>
          <a:bodyPr>
            <a:normAutofit/>
          </a:bodyPr>
          <a:lstStyle/>
          <a:p>
            <a:pPr marL="0" indent="0">
              <a:buNone/>
            </a:pPr>
            <a:r>
              <a:rPr lang="en-US" b="1" u="sng" dirty="0" smtClean="0"/>
              <a:t>1.1   Ridge Regression</a:t>
            </a:r>
          </a:p>
          <a:p>
            <a:pPr marL="0" indent="0">
              <a:buNone/>
            </a:pPr>
            <a:r>
              <a:rPr lang="en-US" sz="2000" dirty="0"/>
              <a:t>Both Ridge and Linear Regression models achieved a similar R-squared (48%) in the analysis. This suggests that the Ridge model's regularization had a limited impact on model performance. Careful feature selection and tuning of </a:t>
            </a:r>
            <a:r>
              <a:rPr lang="en-US" sz="2000" dirty="0" err="1"/>
              <a:t>hyperparameters</a:t>
            </a:r>
            <a:r>
              <a:rPr lang="en-US" sz="2000" dirty="0"/>
              <a:t> may be required for improved results. Further investigation and potential use of other regression techniques should be considered. Data quality and preprocessing steps are critical for accurate regression modeling.</a:t>
            </a:r>
            <a:endParaRPr lang="en-IN" sz="2000" dirty="0"/>
          </a:p>
        </p:txBody>
      </p:sp>
      <p:pic>
        <p:nvPicPr>
          <p:cNvPr id="5" name="Picture 4"/>
          <p:cNvPicPr>
            <a:picLocks noChangeAspect="1"/>
          </p:cNvPicPr>
          <p:nvPr/>
        </p:nvPicPr>
        <p:blipFill>
          <a:blip r:embed="rId2"/>
          <a:stretch>
            <a:fillRect/>
          </a:stretch>
        </p:blipFill>
        <p:spPr>
          <a:xfrm>
            <a:off x="2491331" y="3861914"/>
            <a:ext cx="7287714" cy="2579099"/>
          </a:xfrm>
          <a:prstGeom prst="rect">
            <a:avLst/>
          </a:prstGeom>
        </p:spPr>
      </p:pic>
      <p:pic>
        <p:nvPicPr>
          <p:cNvPr id="6" name="Picture 5"/>
          <p:cNvPicPr>
            <a:picLocks noChangeAspect="1"/>
          </p:cNvPicPr>
          <p:nvPr/>
        </p:nvPicPr>
        <p:blipFill>
          <a:blip r:embed="rId3"/>
          <a:stretch>
            <a:fillRect/>
          </a:stretch>
        </p:blipFill>
        <p:spPr>
          <a:xfrm>
            <a:off x="10058730" y="94492"/>
            <a:ext cx="2009205" cy="488639"/>
          </a:xfrm>
          <a:prstGeom prst="rect">
            <a:avLst/>
          </a:prstGeom>
        </p:spPr>
      </p:pic>
    </p:spTree>
    <p:extLst>
      <p:ext uri="{BB962C8B-B14F-4D97-AF65-F5344CB8AC3E}">
        <p14:creationId xmlns:p14="http://schemas.microsoft.com/office/powerpoint/2010/main" val="1706224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54480"/>
            <a:ext cx="10356669" cy="3030583"/>
          </a:xfrm>
        </p:spPr>
        <p:txBody>
          <a:bodyPr>
            <a:normAutofit/>
          </a:bodyPr>
          <a:lstStyle/>
          <a:p>
            <a:pPr marL="0" indent="0">
              <a:buNone/>
            </a:pPr>
            <a:r>
              <a:rPr lang="en-US" b="1" u="sng" dirty="0" smtClean="0"/>
              <a:t>1.2   Lasso Regression</a:t>
            </a:r>
          </a:p>
          <a:p>
            <a:pPr marL="0" indent="0">
              <a:buNone/>
            </a:pPr>
            <a:r>
              <a:rPr lang="en-IN" sz="2000" dirty="0">
                <a:solidFill>
                  <a:schemeClr val="tx1">
                    <a:lumMod val="85000"/>
                    <a:lumOff val="15000"/>
                  </a:schemeClr>
                </a:solidFill>
              </a:rPr>
              <a:t>With a low R2 score of 48% and a high Mean Squared Error (MSE), </a:t>
            </a:r>
            <a:r>
              <a:rPr lang="en-IN" sz="2000" dirty="0" smtClean="0">
                <a:solidFill>
                  <a:schemeClr val="tx1">
                    <a:lumMod val="85000"/>
                    <a:lumOff val="15000"/>
                  </a:schemeClr>
                </a:solidFill>
              </a:rPr>
              <a:t>Lasso Regression also </a:t>
            </a:r>
            <a:r>
              <a:rPr lang="en-IN" sz="2000" dirty="0">
                <a:solidFill>
                  <a:schemeClr val="tx1">
                    <a:lumMod val="85000"/>
                    <a:lumOff val="15000"/>
                  </a:schemeClr>
                </a:solidFill>
              </a:rPr>
              <a:t>does not perform well for our NYC taxi time prediction model. To improve accuracy, we should explore more advanced regression techniques like Random Forest or Gradient Boosting</a:t>
            </a:r>
            <a:r>
              <a:rPr lang="en-IN" sz="2000" dirty="0" smtClean="0">
                <a:solidFill>
                  <a:schemeClr val="tx1">
                    <a:lumMod val="85000"/>
                    <a:lumOff val="15000"/>
                  </a:schemeClr>
                </a:solidFill>
              </a:rPr>
              <a:t>.</a:t>
            </a:r>
          </a:p>
          <a:p>
            <a:pPr marL="0" indent="0">
              <a:buNone/>
            </a:pPr>
            <a:r>
              <a:rPr lang="en-IN" sz="2000" dirty="0" smtClean="0">
                <a:solidFill>
                  <a:schemeClr val="tx1">
                    <a:lumMod val="85000"/>
                    <a:lumOff val="15000"/>
                  </a:schemeClr>
                </a:solidFill>
              </a:rPr>
              <a:t> </a:t>
            </a:r>
            <a:r>
              <a:rPr lang="en-IN" sz="2000" dirty="0">
                <a:solidFill>
                  <a:schemeClr val="tx1">
                    <a:lumMod val="85000"/>
                    <a:lumOff val="15000"/>
                  </a:schemeClr>
                </a:solidFill>
              </a:rPr>
              <a:t>Feature engineering, including incorporating additional relevant features, may enhance model performance. Addressing outliers and data transformations can also lead to better results. Ultimately, a different algorithm combined with feature enhancements is essential to achieve more accurate predictions for taxi travel times in NYC.</a:t>
            </a:r>
          </a:p>
          <a:p>
            <a:pPr marL="0" indent="0">
              <a:buNone/>
            </a:pPr>
            <a:endParaRPr lang="en-IN" dirty="0"/>
          </a:p>
        </p:txBody>
      </p:sp>
      <p:pic>
        <p:nvPicPr>
          <p:cNvPr id="5" name="Picture 4"/>
          <p:cNvPicPr>
            <a:picLocks noChangeAspect="1"/>
          </p:cNvPicPr>
          <p:nvPr/>
        </p:nvPicPr>
        <p:blipFill>
          <a:blip r:embed="rId2"/>
          <a:stretch>
            <a:fillRect/>
          </a:stretch>
        </p:blipFill>
        <p:spPr>
          <a:xfrm>
            <a:off x="2452143" y="4308425"/>
            <a:ext cx="7287714" cy="2579099"/>
          </a:xfrm>
          <a:prstGeom prst="rect">
            <a:avLst/>
          </a:prstGeom>
        </p:spPr>
      </p:pic>
      <p:pic>
        <p:nvPicPr>
          <p:cNvPr id="6" name="Picture 5"/>
          <p:cNvPicPr>
            <a:picLocks noChangeAspect="1"/>
          </p:cNvPicPr>
          <p:nvPr/>
        </p:nvPicPr>
        <p:blipFill>
          <a:blip r:embed="rId3"/>
          <a:stretch>
            <a:fillRect/>
          </a:stretch>
        </p:blipFill>
        <p:spPr>
          <a:xfrm>
            <a:off x="10058730" y="94492"/>
            <a:ext cx="2009205" cy="488639"/>
          </a:xfrm>
          <a:prstGeom prst="rect">
            <a:avLst/>
          </a:prstGeom>
        </p:spPr>
      </p:pic>
    </p:spTree>
    <p:extLst>
      <p:ext uri="{BB962C8B-B14F-4D97-AF65-F5344CB8AC3E}">
        <p14:creationId xmlns:p14="http://schemas.microsoft.com/office/powerpoint/2010/main" val="3593482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97280"/>
            <a:ext cx="10356669" cy="2495006"/>
          </a:xfrm>
        </p:spPr>
        <p:txBody>
          <a:bodyPr>
            <a:normAutofit/>
          </a:bodyPr>
          <a:lstStyle/>
          <a:p>
            <a:pPr marL="514350" indent="-514350">
              <a:buAutoNum type="arabicPeriod" startAt="2"/>
            </a:pPr>
            <a:r>
              <a:rPr lang="en-US" b="1" u="sng" dirty="0" smtClean="0"/>
              <a:t>Decision Tree</a:t>
            </a:r>
            <a:endParaRPr lang="en-IN" b="1" u="sng" dirty="0" smtClean="0"/>
          </a:p>
          <a:p>
            <a:pPr marL="0" indent="0">
              <a:buNone/>
            </a:pPr>
            <a:r>
              <a:rPr lang="en-US" sz="2000" dirty="0"/>
              <a:t>In the analysis of the NYC dataset, a decision tree model achieved an impressive 99% accuracy. We conducted data preprocessing, including encoding categorical features and scaling. The model was rigorously evaluated with cross-validation, showcasing its ability to generalize. Feature importance analysis highlighted key factors influencing NYC outcomes. Future steps include further optimization and real-world applications, considering data quality and model interpretability.</a:t>
            </a:r>
            <a:endParaRPr lang="en-IN" sz="1600" dirty="0">
              <a:solidFill>
                <a:schemeClr val="tx1">
                  <a:lumMod val="85000"/>
                  <a:lumOff val="15000"/>
                </a:schemeClr>
              </a:solidFill>
            </a:endParaRPr>
          </a:p>
        </p:txBody>
      </p:sp>
      <p:pic>
        <p:nvPicPr>
          <p:cNvPr id="6" name="Picture 5"/>
          <p:cNvPicPr>
            <a:picLocks noChangeAspect="1"/>
          </p:cNvPicPr>
          <p:nvPr/>
        </p:nvPicPr>
        <p:blipFill>
          <a:blip r:embed="rId2"/>
          <a:stretch>
            <a:fillRect/>
          </a:stretch>
        </p:blipFill>
        <p:spPr>
          <a:xfrm>
            <a:off x="10058730" y="94492"/>
            <a:ext cx="2009205" cy="488639"/>
          </a:xfrm>
          <a:prstGeom prst="rect">
            <a:avLst/>
          </a:prstGeom>
        </p:spPr>
      </p:pic>
      <p:pic>
        <p:nvPicPr>
          <p:cNvPr id="2" name="Picture 1"/>
          <p:cNvPicPr>
            <a:picLocks noChangeAspect="1"/>
          </p:cNvPicPr>
          <p:nvPr/>
        </p:nvPicPr>
        <p:blipFill>
          <a:blip r:embed="rId3"/>
          <a:stretch>
            <a:fillRect/>
          </a:stretch>
        </p:blipFill>
        <p:spPr>
          <a:xfrm>
            <a:off x="1519102" y="3285853"/>
            <a:ext cx="8786921" cy="3219450"/>
          </a:xfrm>
          <a:prstGeom prst="rect">
            <a:avLst/>
          </a:prstGeom>
        </p:spPr>
      </p:pic>
    </p:spTree>
    <p:extLst>
      <p:ext uri="{BB962C8B-B14F-4D97-AF65-F5344CB8AC3E}">
        <p14:creationId xmlns:p14="http://schemas.microsoft.com/office/powerpoint/2010/main" val="2188538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97279"/>
            <a:ext cx="10356669" cy="2717075"/>
          </a:xfrm>
        </p:spPr>
        <p:txBody>
          <a:bodyPr>
            <a:normAutofit/>
          </a:bodyPr>
          <a:lstStyle/>
          <a:p>
            <a:pPr marL="0" indent="0">
              <a:buNone/>
            </a:pPr>
            <a:r>
              <a:rPr lang="en-US" b="1" u="sng" dirty="0" smtClean="0"/>
              <a:t>3.  Random Forest</a:t>
            </a:r>
            <a:endParaRPr lang="en-IN" b="1" u="sng" dirty="0" smtClean="0"/>
          </a:p>
          <a:p>
            <a:pPr marL="0" indent="0">
              <a:buNone/>
            </a:pPr>
            <a:r>
              <a:rPr lang="en-US" sz="2000" dirty="0"/>
              <a:t>Achieving a 99% accuracy with a Random Forest model indicates a highly accurate prediction. Careful feature selection and model tuning may have contributed to this outcome. Consider evaluating the model's generalization performance on new data and monitoring for overfitting. The feature importance analysis can provide insights into the key factors driving predictions. Assess potential applications and further fine-tuning to optimize model performance.</a:t>
            </a:r>
            <a:endParaRPr lang="en-IN" sz="1100" dirty="0">
              <a:solidFill>
                <a:schemeClr val="tx1">
                  <a:lumMod val="85000"/>
                  <a:lumOff val="15000"/>
                </a:schemeClr>
              </a:solidFill>
            </a:endParaRPr>
          </a:p>
        </p:txBody>
      </p:sp>
      <p:pic>
        <p:nvPicPr>
          <p:cNvPr id="6" name="Picture 5"/>
          <p:cNvPicPr>
            <a:picLocks noChangeAspect="1"/>
          </p:cNvPicPr>
          <p:nvPr/>
        </p:nvPicPr>
        <p:blipFill>
          <a:blip r:embed="rId2"/>
          <a:stretch>
            <a:fillRect/>
          </a:stretch>
        </p:blipFill>
        <p:spPr>
          <a:xfrm>
            <a:off x="10058730" y="94492"/>
            <a:ext cx="2009205" cy="488639"/>
          </a:xfrm>
          <a:prstGeom prst="rect">
            <a:avLst/>
          </a:prstGeom>
        </p:spPr>
      </p:pic>
      <p:pic>
        <p:nvPicPr>
          <p:cNvPr id="4" name="Picture 3"/>
          <p:cNvPicPr>
            <a:picLocks noChangeAspect="1"/>
          </p:cNvPicPr>
          <p:nvPr/>
        </p:nvPicPr>
        <p:blipFill>
          <a:blip r:embed="rId3"/>
          <a:stretch>
            <a:fillRect/>
          </a:stretch>
        </p:blipFill>
        <p:spPr>
          <a:xfrm>
            <a:off x="1609724" y="3325041"/>
            <a:ext cx="8751268" cy="3206387"/>
          </a:xfrm>
          <a:prstGeom prst="rect">
            <a:avLst/>
          </a:prstGeom>
        </p:spPr>
      </p:pic>
    </p:spTree>
    <p:extLst>
      <p:ext uri="{BB962C8B-B14F-4D97-AF65-F5344CB8AC3E}">
        <p14:creationId xmlns:p14="http://schemas.microsoft.com/office/powerpoint/2010/main" val="1774679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97279"/>
            <a:ext cx="10356669" cy="2560321"/>
          </a:xfrm>
        </p:spPr>
        <p:txBody>
          <a:bodyPr>
            <a:normAutofit/>
          </a:bodyPr>
          <a:lstStyle/>
          <a:p>
            <a:pPr marL="0" indent="0">
              <a:buNone/>
            </a:pPr>
            <a:r>
              <a:rPr lang="en-US" b="1" u="sng" dirty="0" smtClean="0"/>
              <a:t>4. </a:t>
            </a:r>
            <a:r>
              <a:rPr lang="en-US" b="1" u="sng" dirty="0" err="1" smtClean="0"/>
              <a:t>XGBoost</a:t>
            </a:r>
            <a:endParaRPr lang="en-IN" b="1" u="sng" dirty="0" smtClean="0"/>
          </a:p>
          <a:p>
            <a:pPr marL="0" indent="0">
              <a:buNone/>
            </a:pPr>
            <a:r>
              <a:rPr lang="en-US" sz="2000" dirty="0"/>
              <a:t/>
            </a:r>
            <a:br>
              <a:rPr lang="en-US" sz="2000" dirty="0"/>
            </a:br>
            <a:r>
              <a:rPr lang="en-US" sz="2000" dirty="0"/>
              <a:t>The </a:t>
            </a:r>
            <a:r>
              <a:rPr lang="en-US" sz="2000" dirty="0" err="1"/>
              <a:t>XGBoost</a:t>
            </a:r>
            <a:r>
              <a:rPr lang="en-US" sz="2000" dirty="0"/>
              <a:t> model displays strong predictive power with 99% accuracy on the training data. Achieving 98% accuracy on the testing data demonstrates that the model generalizes well. The slight performance drop is typical and suggests that the model is not overfitting. Feature importance analysis can provide insights into the key predictors. Explore real-world applications and consider further fine-tuning for optimal results.</a:t>
            </a:r>
            <a:endParaRPr lang="en-IN" sz="800" dirty="0">
              <a:solidFill>
                <a:schemeClr val="tx1">
                  <a:lumMod val="85000"/>
                  <a:lumOff val="15000"/>
                </a:schemeClr>
              </a:solidFill>
            </a:endParaRPr>
          </a:p>
        </p:txBody>
      </p:sp>
      <p:pic>
        <p:nvPicPr>
          <p:cNvPr id="6" name="Picture 5"/>
          <p:cNvPicPr>
            <a:picLocks noChangeAspect="1"/>
          </p:cNvPicPr>
          <p:nvPr/>
        </p:nvPicPr>
        <p:blipFill>
          <a:blip r:embed="rId2"/>
          <a:stretch>
            <a:fillRect/>
          </a:stretch>
        </p:blipFill>
        <p:spPr>
          <a:xfrm>
            <a:off x="10058730" y="94492"/>
            <a:ext cx="2009205" cy="488639"/>
          </a:xfrm>
          <a:prstGeom prst="rect">
            <a:avLst/>
          </a:prstGeom>
        </p:spPr>
      </p:pic>
      <p:pic>
        <p:nvPicPr>
          <p:cNvPr id="2" name="Picture 1"/>
          <p:cNvPicPr>
            <a:picLocks noChangeAspect="1"/>
          </p:cNvPicPr>
          <p:nvPr/>
        </p:nvPicPr>
        <p:blipFill>
          <a:blip r:embed="rId3"/>
          <a:stretch>
            <a:fillRect/>
          </a:stretch>
        </p:blipFill>
        <p:spPr>
          <a:xfrm>
            <a:off x="1479425" y="3357154"/>
            <a:ext cx="8802789" cy="3225265"/>
          </a:xfrm>
          <a:prstGeom prst="rect">
            <a:avLst/>
          </a:prstGeom>
        </p:spPr>
      </p:pic>
    </p:spTree>
    <p:extLst>
      <p:ext uri="{BB962C8B-B14F-4D97-AF65-F5344CB8AC3E}">
        <p14:creationId xmlns:p14="http://schemas.microsoft.com/office/powerpoint/2010/main" val="856416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97279"/>
            <a:ext cx="10356669" cy="2534195"/>
          </a:xfrm>
        </p:spPr>
        <p:txBody>
          <a:bodyPr>
            <a:normAutofit fontScale="92500"/>
          </a:bodyPr>
          <a:lstStyle/>
          <a:p>
            <a:pPr marL="0" indent="0">
              <a:buNone/>
            </a:pPr>
            <a:r>
              <a:rPr lang="en-US" b="1" u="sng" dirty="0"/>
              <a:t>5</a:t>
            </a:r>
            <a:r>
              <a:rPr lang="en-US" b="1" u="sng" dirty="0" smtClean="0"/>
              <a:t>. K-Nearest </a:t>
            </a:r>
            <a:r>
              <a:rPr lang="en-IN" b="1" u="sng" dirty="0" smtClean="0"/>
              <a:t>Neighbours </a:t>
            </a:r>
          </a:p>
          <a:p>
            <a:pPr marL="0" indent="0">
              <a:buNone/>
            </a:pPr>
            <a:r>
              <a:rPr lang="en-US" sz="2200" dirty="0"/>
              <a:t>The K-Nearest Neighbors (KNN) model exhibited a training accuracy of 72%, indicating reasonable predictive performance. However, its testing accuracy of 51% suggests a substantial drop in performance from training to testing, signaling potential overfitting. Overfitting may result from the model capturing noise in the training data rather than true patterns. To improve generalization, it is crucial to revisit the model's </a:t>
            </a:r>
            <a:r>
              <a:rPr lang="en-US" sz="2200" dirty="0" err="1"/>
              <a:t>hyperparameters</a:t>
            </a:r>
            <a:r>
              <a:rPr lang="en-US" sz="2200" dirty="0"/>
              <a:t>, consider feature selection, and enhance data preprocessing. A comprehensive evaluation and potential adjustments are essential to boost model performance.</a:t>
            </a:r>
            <a:endParaRPr lang="en-IN" sz="1700" dirty="0">
              <a:solidFill>
                <a:schemeClr val="tx1">
                  <a:lumMod val="85000"/>
                  <a:lumOff val="15000"/>
                </a:schemeClr>
              </a:solidFill>
            </a:endParaRPr>
          </a:p>
        </p:txBody>
      </p:sp>
      <p:pic>
        <p:nvPicPr>
          <p:cNvPr id="6" name="Picture 5"/>
          <p:cNvPicPr>
            <a:picLocks noChangeAspect="1"/>
          </p:cNvPicPr>
          <p:nvPr/>
        </p:nvPicPr>
        <p:blipFill>
          <a:blip r:embed="rId2"/>
          <a:stretch>
            <a:fillRect/>
          </a:stretch>
        </p:blipFill>
        <p:spPr>
          <a:xfrm>
            <a:off x="10058730" y="94492"/>
            <a:ext cx="2009205" cy="488639"/>
          </a:xfrm>
          <a:prstGeom prst="rect">
            <a:avLst/>
          </a:prstGeom>
        </p:spPr>
      </p:pic>
      <p:pic>
        <p:nvPicPr>
          <p:cNvPr id="4" name="Picture 3"/>
          <p:cNvPicPr>
            <a:picLocks noChangeAspect="1"/>
          </p:cNvPicPr>
          <p:nvPr/>
        </p:nvPicPr>
        <p:blipFill>
          <a:blip r:embed="rId3"/>
          <a:stretch>
            <a:fillRect/>
          </a:stretch>
        </p:blipFill>
        <p:spPr>
          <a:xfrm>
            <a:off x="1645239" y="3631474"/>
            <a:ext cx="8413491" cy="3082628"/>
          </a:xfrm>
          <a:prstGeom prst="rect">
            <a:avLst/>
          </a:prstGeom>
        </p:spPr>
      </p:pic>
    </p:spTree>
    <p:extLst>
      <p:ext uri="{BB962C8B-B14F-4D97-AF65-F5344CB8AC3E}">
        <p14:creationId xmlns:p14="http://schemas.microsoft.com/office/powerpoint/2010/main" val="920939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97279"/>
            <a:ext cx="10356669" cy="2534195"/>
          </a:xfrm>
        </p:spPr>
        <p:txBody>
          <a:bodyPr>
            <a:normAutofit/>
          </a:bodyPr>
          <a:lstStyle/>
          <a:p>
            <a:pPr marL="0" indent="0">
              <a:buNone/>
            </a:pPr>
            <a:r>
              <a:rPr lang="en-US" b="1" u="sng" dirty="0"/>
              <a:t>6</a:t>
            </a:r>
            <a:r>
              <a:rPr lang="en-US" b="1" u="sng" dirty="0" smtClean="0"/>
              <a:t>.  Adaptive Boosting</a:t>
            </a:r>
          </a:p>
          <a:p>
            <a:pPr marL="0" indent="0">
              <a:buNone/>
            </a:pPr>
            <a:r>
              <a:rPr lang="en-US" sz="2000" dirty="0" smtClean="0"/>
              <a:t>The </a:t>
            </a:r>
            <a:r>
              <a:rPr lang="en-US" sz="2000" dirty="0" err="1"/>
              <a:t>AdaBoost</a:t>
            </a:r>
            <a:r>
              <a:rPr lang="en-US" sz="2000" dirty="0"/>
              <a:t> model demonstrates a strong ability to predict with a 98% accuracy rate, indicating a robust fit to the data. Feature importance analysis can uncover critical predictors used by the model. The high accuracy suggests it generalizes well, but cross-validation and evaluation on new data are recommended to ensure reliable performance. </a:t>
            </a:r>
            <a:r>
              <a:rPr lang="en-US" sz="2000" dirty="0" smtClean="0"/>
              <a:t>We can explore the potential </a:t>
            </a:r>
            <a:r>
              <a:rPr lang="en-US" sz="2000" dirty="0"/>
              <a:t>applications and further fine-tuning to optimize results in real-world scenarios.</a:t>
            </a:r>
            <a:endParaRPr lang="en-IN" sz="1200" dirty="0">
              <a:solidFill>
                <a:schemeClr val="tx1">
                  <a:lumMod val="85000"/>
                  <a:lumOff val="15000"/>
                </a:schemeClr>
              </a:solidFill>
            </a:endParaRPr>
          </a:p>
        </p:txBody>
      </p:sp>
      <p:pic>
        <p:nvPicPr>
          <p:cNvPr id="6" name="Picture 5"/>
          <p:cNvPicPr>
            <a:picLocks noChangeAspect="1"/>
          </p:cNvPicPr>
          <p:nvPr/>
        </p:nvPicPr>
        <p:blipFill>
          <a:blip r:embed="rId2"/>
          <a:stretch>
            <a:fillRect/>
          </a:stretch>
        </p:blipFill>
        <p:spPr>
          <a:xfrm>
            <a:off x="10058730" y="94492"/>
            <a:ext cx="2009205" cy="488639"/>
          </a:xfrm>
          <a:prstGeom prst="rect">
            <a:avLst/>
          </a:prstGeom>
        </p:spPr>
      </p:pic>
      <p:pic>
        <p:nvPicPr>
          <p:cNvPr id="9" name="Picture 8"/>
          <p:cNvPicPr>
            <a:picLocks noChangeAspect="1"/>
          </p:cNvPicPr>
          <p:nvPr/>
        </p:nvPicPr>
        <p:blipFill>
          <a:blip r:embed="rId3"/>
          <a:stretch>
            <a:fillRect/>
          </a:stretch>
        </p:blipFill>
        <p:spPr>
          <a:xfrm>
            <a:off x="1532163" y="3351167"/>
            <a:ext cx="8751266" cy="3206387"/>
          </a:xfrm>
          <a:prstGeom prst="rect">
            <a:avLst/>
          </a:prstGeom>
        </p:spPr>
      </p:pic>
    </p:spTree>
    <p:extLst>
      <p:ext uri="{BB962C8B-B14F-4D97-AF65-F5344CB8AC3E}">
        <p14:creationId xmlns:p14="http://schemas.microsoft.com/office/powerpoint/2010/main" val="2300859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97279"/>
            <a:ext cx="10356669" cy="2873830"/>
          </a:xfrm>
        </p:spPr>
        <p:txBody>
          <a:bodyPr>
            <a:normAutofit/>
          </a:bodyPr>
          <a:lstStyle/>
          <a:p>
            <a:pPr marL="0" indent="0">
              <a:buNone/>
            </a:pPr>
            <a:r>
              <a:rPr lang="en-US" b="1" u="sng" dirty="0"/>
              <a:t>6</a:t>
            </a:r>
            <a:r>
              <a:rPr lang="en-US" b="1" u="sng" dirty="0" smtClean="0"/>
              <a:t>.  Support Vector Machine</a:t>
            </a:r>
          </a:p>
          <a:p>
            <a:pPr marL="0" indent="0">
              <a:buNone/>
            </a:pPr>
            <a:r>
              <a:rPr lang="en-US" sz="2000" dirty="0" smtClean="0"/>
              <a:t>The initial SVM model displayed inadequate performance with a negative R-squared score of -1.6, indicating a poor fit to the data. However, through rigorous </a:t>
            </a:r>
            <a:r>
              <a:rPr lang="en-US" sz="2000" dirty="0" err="1" smtClean="0"/>
              <a:t>hyperparameter</a:t>
            </a:r>
            <a:r>
              <a:rPr lang="en-US" sz="2000" dirty="0" smtClean="0"/>
              <a:t> tuning using </a:t>
            </a:r>
            <a:r>
              <a:rPr lang="en-US" sz="2000" dirty="0" err="1" smtClean="0"/>
              <a:t>GridSearchCV</a:t>
            </a:r>
            <a:r>
              <a:rPr lang="en-US" sz="2000" dirty="0" smtClean="0"/>
              <a:t>, substantial improvements were achieved. The revised model attained a training accuracy of 93% and a testing accuracy of 89%, demonstrating the effectiveness of </a:t>
            </a:r>
            <a:r>
              <a:rPr lang="en-US" sz="2000" dirty="0" err="1" smtClean="0"/>
              <a:t>hyperparameter</a:t>
            </a:r>
            <a:r>
              <a:rPr lang="en-US" sz="2000" dirty="0" smtClean="0"/>
              <a:t> optimization in enhancing predictive capabilities. To ensure the model's reliability and generalization, further evaluation, including cross-validation and testing on new data, is recommended. This successful transition underscores the importance of parameter fine-tuning in optimizing SVM models for accurate predictions in real-world scenarios.</a:t>
            </a:r>
            <a:endParaRPr lang="en-IN" sz="900" dirty="0">
              <a:solidFill>
                <a:schemeClr val="tx1">
                  <a:lumMod val="85000"/>
                  <a:lumOff val="15000"/>
                </a:schemeClr>
              </a:solidFill>
            </a:endParaRPr>
          </a:p>
        </p:txBody>
      </p:sp>
      <p:pic>
        <p:nvPicPr>
          <p:cNvPr id="6" name="Picture 5"/>
          <p:cNvPicPr>
            <a:picLocks noChangeAspect="1"/>
          </p:cNvPicPr>
          <p:nvPr/>
        </p:nvPicPr>
        <p:blipFill>
          <a:blip r:embed="rId2"/>
          <a:stretch>
            <a:fillRect/>
          </a:stretch>
        </p:blipFill>
        <p:spPr>
          <a:xfrm>
            <a:off x="10058730" y="94492"/>
            <a:ext cx="2009205" cy="488639"/>
          </a:xfrm>
          <a:prstGeom prst="rect">
            <a:avLst/>
          </a:prstGeom>
        </p:spPr>
      </p:pic>
      <p:pic>
        <p:nvPicPr>
          <p:cNvPr id="2" name="Picture 1"/>
          <p:cNvPicPr>
            <a:picLocks noChangeAspect="1"/>
          </p:cNvPicPr>
          <p:nvPr/>
        </p:nvPicPr>
        <p:blipFill>
          <a:blip r:embed="rId3"/>
          <a:stretch>
            <a:fillRect/>
          </a:stretch>
        </p:blipFill>
        <p:spPr>
          <a:xfrm>
            <a:off x="1974396" y="3971109"/>
            <a:ext cx="7705182" cy="2823111"/>
          </a:xfrm>
          <a:prstGeom prst="rect">
            <a:avLst/>
          </a:prstGeom>
        </p:spPr>
      </p:pic>
    </p:spTree>
    <p:extLst>
      <p:ext uri="{BB962C8B-B14F-4D97-AF65-F5344CB8AC3E}">
        <p14:creationId xmlns:p14="http://schemas.microsoft.com/office/powerpoint/2010/main" val="1432013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5998"/>
            <a:ext cx="10515600" cy="1325563"/>
          </a:xfrm>
        </p:spPr>
        <p:txBody>
          <a:bodyPr>
            <a:normAutofit/>
          </a:bodyPr>
          <a:lstStyle/>
          <a:p>
            <a:pPr algn="ctr"/>
            <a:r>
              <a:rPr lang="en-US" sz="3600" b="1" dirty="0" smtClean="0">
                <a:solidFill>
                  <a:schemeClr val="accent1">
                    <a:lumMod val="75000"/>
                  </a:schemeClr>
                </a:solidFill>
                <a:effectLst>
                  <a:outerShdw blurRad="38100" dist="38100" dir="2700000" algn="tl">
                    <a:srgbClr val="000000">
                      <a:alpha val="43137"/>
                    </a:srgbClr>
                  </a:outerShdw>
                </a:effectLst>
                <a:latin typeface="Arial Rounded MT Bold" panose="020F0704030504030204" pitchFamily="34" charset="0"/>
              </a:rPr>
              <a:t>NYC TAXI TIME PREDICTION</a:t>
            </a:r>
            <a:endParaRPr lang="en-IN" sz="3600" dirty="0">
              <a:solidFill>
                <a:schemeClr val="accent1">
                  <a:lumMod val="75000"/>
                </a:schemeClr>
              </a:solidFill>
            </a:endParaRPr>
          </a:p>
        </p:txBody>
      </p:sp>
      <p:sp>
        <p:nvSpPr>
          <p:cNvPr id="3" name="Content Placeholder 2"/>
          <p:cNvSpPr>
            <a:spLocks noGrp="1"/>
          </p:cNvSpPr>
          <p:nvPr>
            <p:ph idx="1"/>
          </p:nvPr>
        </p:nvSpPr>
        <p:spPr>
          <a:xfrm>
            <a:off x="838200" y="2840182"/>
            <a:ext cx="10515600" cy="706583"/>
          </a:xfrm>
        </p:spPr>
        <p:txBody>
          <a:bodyPr>
            <a:normAutofit/>
          </a:bodyPr>
          <a:lstStyle/>
          <a:p>
            <a:pPr marL="0" indent="0" algn="ctr">
              <a:buNone/>
            </a:pPr>
            <a:r>
              <a:rPr lang="en-US" sz="2400" b="1" dirty="0" smtClean="0">
                <a:solidFill>
                  <a:schemeClr val="bg2">
                    <a:lumMod val="25000"/>
                  </a:schemeClr>
                </a:solidFill>
                <a:effectLst>
                  <a:outerShdw blurRad="38100" dist="38100" dir="2700000" algn="tl">
                    <a:srgbClr val="000000">
                      <a:alpha val="43137"/>
                    </a:srgbClr>
                  </a:outerShdw>
                </a:effectLst>
              </a:rPr>
              <a:t>MACHINE LEARNING PROJECT ON NYC TAXI TIME PREDICTION</a:t>
            </a:r>
            <a:endParaRPr lang="en-IN" sz="2400" b="1" dirty="0">
              <a:solidFill>
                <a:schemeClr val="bg2">
                  <a:lumMod val="25000"/>
                </a:schemeClr>
              </a:solidFill>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stretch>
            <a:fillRect/>
          </a:stretch>
        </p:blipFill>
        <p:spPr>
          <a:xfrm>
            <a:off x="10044216" y="120805"/>
            <a:ext cx="2009205" cy="488639"/>
          </a:xfrm>
          <a:prstGeom prst="rect">
            <a:avLst/>
          </a:prstGeom>
        </p:spPr>
      </p:pic>
      <p:sp>
        <p:nvSpPr>
          <p:cNvPr id="6" name="Rectangle 5"/>
          <p:cNvSpPr/>
          <p:nvPr/>
        </p:nvSpPr>
        <p:spPr>
          <a:xfrm>
            <a:off x="5009818" y="4936610"/>
            <a:ext cx="1754005" cy="923330"/>
          </a:xfrm>
          <a:prstGeom prst="rect">
            <a:avLst/>
          </a:prstGeom>
        </p:spPr>
        <p:txBody>
          <a:bodyPr wrap="none">
            <a:spAutoFit/>
          </a:bodyPr>
          <a:lstStyle/>
          <a:p>
            <a:pPr algn="ctr">
              <a:lnSpc>
                <a:spcPct val="150000"/>
              </a:lnSpc>
            </a:pPr>
            <a:r>
              <a:rPr lang="en-US" sz="2000" b="1" u="sng" dirty="0" smtClean="0">
                <a:solidFill>
                  <a:schemeClr val="accent1">
                    <a:lumMod val="75000"/>
                  </a:schemeClr>
                </a:solidFill>
              </a:rPr>
              <a:t>PRESENTED BY</a:t>
            </a:r>
          </a:p>
          <a:p>
            <a:pPr algn="ctr">
              <a:lnSpc>
                <a:spcPct val="150000"/>
              </a:lnSpc>
            </a:pPr>
            <a:r>
              <a:rPr lang="en-US" sz="1600" b="1" dirty="0" smtClean="0"/>
              <a:t>SNEHAL GADDIME</a:t>
            </a:r>
            <a:endParaRPr lang="en-IN" sz="1600" b="1" dirty="0"/>
          </a:p>
        </p:txBody>
      </p:sp>
    </p:spTree>
    <p:extLst>
      <p:ext uri="{BB962C8B-B14F-4D97-AF65-F5344CB8AC3E}">
        <p14:creationId xmlns:p14="http://schemas.microsoft.com/office/powerpoint/2010/main" val="2449140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936"/>
            <a:ext cx="10515600" cy="1325563"/>
          </a:xfrm>
        </p:spPr>
        <p:txBody>
          <a:bodyPr/>
          <a:lstStyle/>
          <a:p>
            <a:pPr algn="ctr"/>
            <a:r>
              <a:rPr lang="en-US" dirty="0" smtClean="0">
                <a:solidFill>
                  <a:schemeClr val="accent1">
                    <a:lumMod val="75000"/>
                  </a:schemeClr>
                </a:solidFill>
                <a:effectLst>
                  <a:outerShdw blurRad="38100" dist="38100" dir="2700000" algn="tl">
                    <a:srgbClr val="000000">
                      <a:alpha val="43137"/>
                    </a:srgbClr>
                  </a:outerShdw>
                </a:effectLst>
                <a:latin typeface="Bahnschrift" panose="020B0502040204020203" pitchFamily="34" charset="0"/>
              </a:rPr>
              <a:t>Comparing Evaluation Metrics</a:t>
            </a:r>
            <a:endParaRPr lang="en-IN" dirty="0"/>
          </a:p>
        </p:txBody>
      </p:sp>
      <p:pic>
        <p:nvPicPr>
          <p:cNvPr id="3" name="Picture 2"/>
          <p:cNvPicPr>
            <a:picLocks noChangeAspect="1"/>
          </p:cNvPicPr>
          <p:nvPr/>
        </p:nvPicPr>
        <p:blipFill>
          <a:blip r:embed="rId2"/>
          <a:stretch>
            <a:fillRect/>
          </a:stretch>
        </p:blipFill>
        <p:spPr>
          <a:xfrm>
            <a:off x="2910839" y="1995623"/>
            <a:ext cx="5828211" cy="4225453"/>
          </a:xfrm>
          <a:prstGeom prst="rect">
            <a:avLst/>
          </a:prstGeom>
        </p:spPr>
      </p:pic>
    </p:spTree>
    <p:extLst>
      <p:ext uri="{BB962C8B-B14F-4D97-AF65-F5344CB8AC3E}">
        <p14:creationId xmlns:p14="http://schemas.microsoft.com/office/powerpoint/2010/main" val="4116386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25179"/>
            <a:ext cx="10515600" cy="773884"/>
          </a:xfrm>
        </p:spPr>
        <p:txBody>
          <a:bodyPr>
            <a:normAutofit fontScale="92500"/>
          </a:bodyPr>
          <a:lstStyle/>
          <a:p>
            <a:pPr marL="0" indent="0">
              <a:buNone/>
            </a:pPr>
            <a:r>
              <a:rPr lang="en-US" sz="2000" dirty="0">
                <a:solidFill>
                  <a:schemeClr val="tx1">
                    <a:lumMod val="85000"/>
                    <a:lumOff val="15000"/>
                  </a:schemeClr>
                </a:solidFill>
              </a:rPr>
              <a:t>The </a:t>
            </a:r>
            <a:r>
              <a:rPr lang="en-US" sz="2000" dirty="0" smtClean="0">
                <a:solidFill>
                  <a:schemeClr val="tx1">
                    <a:lumMod val="85000"/>
                    <a:lumOff val="15000"/>
                  </a:schemeClr>
                </a:solidFill>
              </a:rPr>
              <a:t>below </a:t>
            </a:r>
            <a:r>
              <a:rPr lang="en-US" sz="2000" dirty="0">
                <a:solidFill>
                  <a:schemeClr val="tx1">
                    <a:lumMod val="85000"/>
                    <a:lumOff val="15000"/>
                  </a:schemeClr>
                </a:solidFill>
              </a:rPr>
              <a:t>graph clearly shows </a:t>
            </a:r>
            <a:r>
              <a:rPr lang="en-US" sz="2000" dirty="0" smtClean="0">
                <a:solidFill>
                  <a:schemeClr val="tx1">
                    <a:lumMod val="85000"/>
                    <a:lumOff val="15000"/>
                  </a:schemeClr>
                </a:solidFill>
              </a:rPr>
              <a:t>that </a:t>
            </a:r>
            <a:r>
              <a:rPr lang="en-US" sz="2000" dirty="0" err="1" smtClean="0">
                <a:solidFill>
                  <a:schemeClr val="tx1">
                    <a:lumMod val="85000"/>
                    <a:lumOff val="15000"/>
                  </a:schemeClr>
                </a:solidFill>
              </a:rPr>
              <a:t>Descion</a:t>
            </a:r>
            <a:r>
              <a:rPr lang="en-US" sz="2000" dirty="0" smtClean="0">
                <a:solidFill>
                  <a:schemeClr val="tx1">
                    <a:lumMod val="85000"/>
                    <a:lumOff val="15000"/>
                  </a:schemeClr>
                </a:solidFill>
              </a:rPr>
              <a:t> Tree, </a:t>
            </a:r>
            <a:r>
              <a:rPr lang="en-US" sz="2000" dirty="0">
                <a:solidFill>
                  <a:schemeClr val="tx1">
                    <a:lumMod val="85000"/>
                    <a:lumOff val="15000"/>
                  </a:schemeClr>
                </a:solidFill>
              </a:rPr>
              <a:t>Random </a:t>
            </a:r>
            <a:r>
              <a:rPr lang="en-US" sz="2000" dirty="0" smtClean="0">
                <a:solidFill>
                  <a:schemeClr val="tx1">
                    <a:lumMod val="85000"/>
                    <a:lumOff val="15000"/>
                  </a:schemeClr>
                </a:solidFill>
              </a:rPr>
              <a:t>forest, </a:t>
            </a:r>
            <a:r>
              <a:rPr lang="en-US" sz="2000" dirty="0" err="1" smtClean="0">
                <a:solidFill>
                  <a:schemeClr val="tx1">
                    <a:lumMod val="85000"/>
                    <a:lumOff val="15000"/>
                  </a:schemeClr>
                </a:solidFill>
              </a:rPr>
              <a:t>Adaboost</a:t>
            </a:r>
            <a:r>
              <a:rPr lang="en-US" sz="2000" dirty="0" smtClean="0">
                <a:solidFill>
                  <a:schemeClr val="tx1">
                    <a:lumMod val="85000"/>
                    <a:lumOff val="15000"/>
                  </a:schemeClr>
                </a:solidFill>
              </a:rPr>
              <a:t> and </a:t>
            </a:r>
            <a:r>
              <a:rPr lang="en-US" sz="2000" dirty="0" err="1" smtClean="0">
                <a:solidFill>
                  <a:schemeClr val="tx1">
                    <a:lumMod val="85000"/>
                    <a:lumOff val="15000"/>
                  </a:schemeClr>
                </a:solidFill>
              </a:rPr>
              <a:t>XGBoost</a:t>
            </a:r>
            <a:r>
              <a:rPr lang="en-US" sz="2000" dirty="0" smtClean="0">
                <a:solidFill>
                  <a:schemeClr val="tx1">
                    <a:lumMod val="85000"/>
                    <a:lumOff val="15000"/>
                  </a:schemeClr>
                </a:solidFill>
              </a:rPr>
              <a:t> </a:t>
            </a:r>
            <a:r>
              <a:rPr lang="en-US" sz="2000" dirty="0">
                <a:solidFill>
                  <a:schemeClr val="tx1">
                    <a:lumMod val="85000"/>
                    <a:lumOff val="15000"/>
                  </a:schemeClr>
                </a:solidFill>
              </a:rPr>
              <a:t>has highest R2 scores and adjusted R2 score which suggests that it has better efficiency than other models.</a:t>
            </a:r>
            <a:endParaRPr lang="en-IN" sz="2000" dirty="0">
              <a:solidFill>
                <a:schemeClr val="tx1">
                  <a:lumMod val="85000"/>
                  <a:lumOff val="15000"/>
                </a:schemeClr>
              </a:solidFill>
            </a:endParaRPr>
          </a:p>
        </p:txBody>
      </p:sp>
      <p:pic>
        <p:nvPicPr>
          <p:cNvPr id="4" name="Picture 3"/>
          <p:cNvPicPr>
            <a:picLocks noChangeAspect="1"/>
          </p:cNvPicPr>
          <p:nvPr/>
        </p:nvPicPr>
        <p:blipFill>
          <a:blip r:embed="rId2"/>
          <a:stretch>
            <a:fillRect/>
          </a:stretch>
        </p:blipFill>
        <p:spPr>
          <a:xfrm>
            <a:off x="10058730" y="94492"/>
            <a:ext cx="2009205" cy="488639"/>
          </a:xfrm>
          <a:prstGeom prst="rect">
            <a:avLst/>
          </a:prstGeom>
        </p:spPr>
      </p:pic>
      <p:pic>
        <p:nvPicPr>
          <p:cNvPr id="6" name="Picture 5"/>
          <p:cNvPicPr>
            <a:picLocks noChangeAspect="1"/>
          </p:cNvPicPr>
          <p:nvPr/>
        </p:nvPicPr>
        <p:blipFill>
          <a:blip r:embed="rId3"/>
          <a:stretch>
            <a:fillRect/>
          </a:stretch>
        </p:blipFill>
        <p:spPr>
          <a:xfrm>
            <a:off x="838200" y="2406650"/>
            <a:ext cx="10109200" cy="4132477"/>
          </a:xfrm>
          <a:prstGeom prst="rect">
            <a:avLst/>
          </a:prstGeom>
        </p:spPr>
      </p:pic>
    </p:spTree>
    <p:extLst>
      <p:ext uri="{BB962C8B-B14F-4D97-AF65-F5344CB8AC3E}">
        <p14:creationId xmlns:p14="http://schemas.microsoft.com/office/powerpoint/2010/main" val="3012069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25179"/>
            <a:ext cx="10515600" cy="839198"/>
          </a:xfrm>
        </p:spPr>
        <p:txBody>
          <a:bodyPr>
            <a:normAutofit/>
          </a:bodyPr>
          <a:lstStyle/>
          <a:p>
            <a:pPr marL="0" indent="0">
              <a:buNone/>
            </a:pPr>
            <a:r>
              <a:rPr lang="en-US" sz="2000" dirty="0">
                <a:solidFill>
                  <a:schemeClr val="tx1">
                    <a:lumMod val="85000"/>
                    <a:lumOff val="15000"/>
                  </a:schemeClr>
                </a:solidFill>
              </a:rPr>
              <a:t>Only </a:t>
            </a:r>
            <a:r>
              <a:rPr lang="en-US" sz="2000" dirty="0" err="1">
                <a:solidFill>
                  <a:schemeClr val="tx1">
                    <a:lumMod val="85000"/>
                    <a:lumOff val="15000"/>
                  </a:schemeClr>
                </a:solidFill>
              </a:rPr>
              <a:t>Descion</a:t>
            </a:r>
            <a:r>
              <a:rPr lang="en-US" sz="2000" dirty="0">
                <a:solidFill>
                  <a:schemeClr val="tx1">
                    <a:lumMod val="85000"/>
                    <a:lumOff val="15000"/>
                  </a:schemeClr>
                </a:solidFill>
              </a:rPr>
              <a:t> Tree, Random forest and </a:t>
            </a:r>
            <a:r>
              <a:rPr lang="en-US" sz="2000" dirty="0" err="1">
                <a:solidFill>
                  <a:schemeClr val="tx1">
                    <a:lumMod val="85000"/>
                    <a:lumOff val="15000"/>
                  </a:schemeClr>
                </a:solidFill>
              </a:rPr>
              <a:t>XGBoost</a:t>
            </a:r>
            <a:r>
              <a:rPr lang="en-US" sz="2000" dirty="0">
                <a:solidFill>
                  <a:schemeClr val="tx1">
                    <a:lumMod val="85000"/>
                    <a:lumOff val="15000"/>
                  </a:schemeClr>
                </a:solidFill>
              </a:rPr>
              <a:t> </a:t>
            </a:r>
            <a:r>
              <a:rPr lang="en-US" sz="2000" dirty="0">
                <a:solidFill>
                  <a:schemeClr val="tx1">
                    <a:lumMod val="85000"/>
                    <a:lumOff val="15000"/>
                  </a:schemeClr>
                </a:solidFill>
              </a:rPr>
              <a:t>has </a:t>
            </a:r>
            <a:r>
              <a:rPr lang="en-US" sz="2000" dirty="0" smtClean="0">
                <a:solidFill>
                  <a:schemeClr val="tx1">
                    <a:lumMod val="85000"/>
                    <a:lumOff val="15000"/>
                  </a:schemeClr>
                </a:solidFill>
              </a:rPr>
              <a:t>zero</a:t>
            </a:r>
            <a:r>
              <a:rPr lang="en-US" sz="2000" dirty="0" smtClean="0">
                <a:solidFill>
                  <a:schemeClr val="tx1">
                    <a:lumMod val="85000"/>
                    <a:lumOff val="15000"/>
                  </a:schemeClr>
                </a:solidFill>
              </a:rPr>
              <a:t> </a:t>
            </a:r>
            <a:r>
              <a:rPr lang="en-US" sz="2000" dirty="0">
                <a:solidFill>
                  <a:schemeClr val="tx1">
                    <a:lumMod val="85000"/>
                    <a:lumOff val="15000"/>
                  </a:schemeClr>
                </a:solidFill>
              </a:rPr>
              <a:t>errors, </a:t>
            </a:r>
            <a:r>
              <a:rPr lang="en-US" sz="2000" dirty="0" smtClean="0">
                <a:solidFill>
                  <a:schemeClr val="tx1">
                    <a:lumMod val="85000"/>
                    <a:lumOff val="15000"/>
                  </a:schemeClr>
                </a:solidFill>
              </a:rPr>
              <a:t>therefore one of these  </a:t>
            </a:r>
            <a:r>
              <a:rPr lang="en-US" sz="2000" dirty="0">
                <a:solidFill>
                  <a:schemeClr val="tx1">
                    <a:lumMod val="85000"/>
                    <a:lumOff val="15000"/>
                  </a:schemeClr>
                </a:solidFill>
              </a:rPr>
              <a:t>can be considered as good algorithm for training our model.</a:t>
            </a:r>
            <a:endParaRPr lang="en-IN" sz="2000" dirty="0">
              <a:solidFill>
                <a:schemeClr val="tx1">
                  <a:lumMod val="85000"/>
                  <a:lumOff val="15000"/>
                </a:schemeClr>
              </a:solidFill>
            </a:endParaRPr>
          </a:p>
        </p:txBody>
      </p:sp>
      <p:pic>
        <p:nvPicPr>
          <p:cNvPr id="4" name="Picture 3"/>
          <p:cNvPicPr>
            <a:picLocks noChangeAspect="1"/>
          </p:cNvPicPr>
          <p:nvPr/>
        </p:nvPicPr>
        <p:blipFill>
          <a:blip r:embed="rId2"/>
          <a:stretch>
            <a:fillRect/>
          </a:stretch>
        </p:blipFill>
        <p:spPr>
          <a:xfrm>
            <a:off x="10058730" y="94492"/>
            <a:ext cx="2009205" cy="488639"/>
          </a:xfrm>
          <a:prstGeom prst="rect">
            <a:avLst/>
          </a:prstGeom>
        </p:spPr>
      </p:pic>
      <p:pic>
        <p:nvPicPr>
          <p:cNvPr id="8" name="Picture 7"/>
          <p:cNvPicPr>
            <a:picLocks noChangeAspect="1"/>
          </p:cNvPicPr>
          <p:nvPr/>
        </p:nvPicPr>
        <p:blipFill>
          <a:blip r:embed="rId3"/>
          <a:stretch>
            <a:fillRect/>
          </a:stretch>
        </p:blipFill>
        <p:spPr>
          <a:xfrm>
            <a:off x="698319" y="2464635"/>
            <a:ext cx="10104664" cy="4144625"/>
          </a:xfrm>
          <a:prstGeom prst="rect">
            <a:avLst/>
          </a:prstGeom>
        </p:spPr>
      </p:pic>
    </p:spTree>
    <p:extLst>
      <p:ext uri="{BB962C8B-B14F-4D97-AF65-F5344CB8AC3E}">
        <p14:creationId xmlns:p14="http://schemas.microsoft.com/office/powerpoint/2010/main" val="3068698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936"/>
            <a:ext cx="10515600" cy="1325563"/>
          </a:xfrm>
        </p:spPr>
        <p:txBody>
          <a:bodyPr/>
          <a:lstStyle/>
          <a:p>
            <a:pPr algn="ctr"/>
            <a:r>
              <a:rPr lang="en-US" dirty="0" smtClean="0">
                <a:solidFill>
                  <a:schemeClr val="accent1">
                    <a:lumMod val="75000"/>
                  </a:schemeClr>
                </a:solidFill>
                <a:effectLst>
                  <a:outerShdw blurRad="38100" dist="38100" dir="2700000" algn="tl">
                    <a:srgbClr val="000000">
                      <a:alpha val="43137"/>
                    </a:srgbClr>
                  </a:outerShdw>
                </a:effectLst>
                <a:latin typeface="Bahnschrift" panose="020B0502040204020203" pitchFamily="34" charset="0"/>
              </a:rPr>
              <a:t>Conclusion</a:t>
            </a:r>
            <a:endParaRPr lang="en-IN" dirty="0"/>
          </a:p>
        </p:txBody>
      </p:sp>
      <p:sp>
        <p:nvSpPr>
          <p:cNvPr id="3" name="Content Placeholder 2"/>
          <p:cNvSpPr>
            <a:spLocks noGrp="1"/>
          </p:cNvSpPr>
          <p:nvPr>
            <p:ph idx="1"/>
          </p:nvPr>
        </p:nvSpPr>
        <p:spPr>
          <a:xfrm>
            <a:off x="720635" y="1961320"/>
            <a:ext cx="10515600" cy="3877777"/>
          </a:xfrm>
        </p:spPr>
        <p:txBody>
          <a:bodyPr>
            <a:normAutofit/>
          </a:bodyPr>
          <a:lstStyle/>
          <a:p>
            <a:r>
              <a:rPr lang="en-US" sz="2200" dirty="0">
                <a:solidFill>
                  <a:schemeClr val="bg2">
                    <a:lumMod val="25000"/>
                  </a:schemeClr>
                </a:solidFill>
              </a:rPr>
              <a:t>Ensemble methods, including </a:t>
            </a:r>
            <a:r>
              <a:rPr lang="en-US" sz="2200" b="1" dirty="0">
                <a:solidFill>
                  <a:schemeClr val="bg2">
                    <a:lumMod val="25000"/>
                  </a:schemeClr>
                </a:solidFill>
              </a:rPr>
              <a:t>Decision Tree, Random Forest, </a:t>
            </a:r>
            <a:r>
              <a:rPr lang="en-US" sz="2200" b="1" dirty="0" err="1">
                <a:solidFill>
                  <a:schemeClr val="bg2">
                    <a:lumMod val="25000"/>
                  </a:schemeClr>
                </a:solidFill>
              </a:rPr>
              <a:t>Xgboost</a:t>
            </a:r>
            <a:r>
              <a:rPr lang="en-US" sz="2200" b="1" dirty="0">
                <a:solidFill>
                  <a:schemeClr val="bg2">
                    <a:lumMod val="25000"/>
                  </a:schemeClr>
                </a:solidFill>
              </a:rPr>
              <a:t>, </a:t>
            </a:r>
            <a:r>
              <a:rPr lang="en-US" sz="2200" dirty="0">
                <a:solidFill>
                  <a:schemeClr val="bg2">
                    <a:lumMod val="25000"/>
                  </a:schemeClr>
                </a:solidFill>
              </a:rPr>
              <a:t>and</a:t>
            </a:r>
            <a:r>
              <a:rPr lang="en-US" sz="2200" b="1" dirty="0">
                <a:solidFill>
                  <a:schemeClr val="bg2">
                    <a:lumMod val="25000"/>
                  </a:schemeClr>
                </a:solidFill>
              </a:rPr>
              <a:t> </a:t>
            </a:r>
            <a:r>
              <a:rPr lang="en-US" sz="2200" b="1" dirty="0" err="1">
                <a:solidFill>
                  <a:schemeClr val="bg2">
                    <a:lumMod val="25000"/>
                  </a:schemeClr>
                </a:solidFill>
              </a:rPr>
              <a:t>Adaboost</a:t>
            </a:r>
            <a:r>
              <a:rPr lang="en-US" sz="2200" dirty="0">
                <a:solidFill>
                  <a:schemeClr val="bg2">
                    <a:lumMod val="25000"/>
                  </a:schemeClr>
                </a:solidFill>
              </a:rPr>
              <a:t>, outperform in taxi time prediction with near-perfect R2 scores around 0.99, showcasing their robust pattern capturing abilities. </a:t>
            </a:r>
            <a:endParaRPr lang="en-US" sz="2200" dirty="0" smtClean="0">
              <a:solidFill>
                <a:schemeClr val="bg2">
                  <a:lumMod val="25000"/>
                </a:schemeClr>
              </a:solidFill>
            </a:endParaRPr>
          </a:p>
          <a:p>
            <a:r>
              <a:rPr lang="en-US" sz="2200" dirty="0" smtClean="0">
                <a:solidFill>
                  <a:schemeClr val="bg2">
                    <a:lumMod val="25000"/>
                  </a:schemeClr>
                </a:solidFill>
              </a:rPr>
              <a:t>Linear </a:t>
            </a:r>
            <a:r>
              <a:rPr lang="en-US" sz="2200" dirty="0">
                <a:solidFill>
                  <a:schemeClr val="bg2">
                    <a:lumMod val="25000"/>
                  </a:schemeClr>
                </a:solidFill>
              </a:rPr>
              <a:t>regression models exhibit moderate performance, achieving an R2 of approximately 0.47. KNN holds its own with an R2 of 0.54, suggesting its effectiveness in this context. </a:t>
            </a:r>
            <a:endParaRPr lang="en-US" sz="2200" dirty="0" smtClean="0">
              <a:solidFill>
                <a:schemeClr val="bg2">
                  <a:lumMod val="25000"/>
                </a:schemeClr>
              </a:solidFill>
            </a:endParaRPr>
          </a:p>
          <a:p>
            <a:r>
              <a:rPr lang="en-US" sz="2200" dirty="0" smtClean="0">
                <a:solidFill>
                  <a:schemeClr val="bg2">
                    <a:lumMod val="25000"/>
                  </a:schemeClr>
                </a:solidFill>
              </a:rPr>
              <a:t>Conversely</a:t>
            </a:r>
            <a:r>
              <a:rPr lang="en-US" sz="2200" dirty="0">
                <a:solidFill>
                  <a:schemeClr val="bg2">
                    <a:lumMod val="25000"/>
                  </a:schemeClr>
                </a:solidFill>
              </a:rPr>
              <a:t>, SVM struggles with a negative R2, signaling suboptimal fit for the data. In conclusion, opt for ensemble methods like Random Forest or </a:t>
            </a:r>
            <a:r>
              <a:rPr lang="en-US" sz="2200" dirty="0" err="1">
                <a:solidFill>
                  <a:schemeClr val="bg2">
                    <a:lumMod val="25000"/>
                  </a:schemeClr>
                </a:solidFill>
              </a:rPr>
              <a:t>Adaboost</a:t>
            </a:r>
            <a:r>
              <a:rPr lang="en-US" sz="2200" dirty="0">
                <a:solidFill>
                  <a:schemeClr val="bg2">
                    <a:lumMod val="25000"/>
                  </a:schemeClr>
                </a:solidFill>
              </a:rPr>
              <a:t> for precise predictions, consider linear regression models for simplicity, and avoid SVM due to its performance drawbacks in this particular dataset.</a:t>
            </a:r>
            <a:endParaRPr lang="en-IN" sz="2200" dirty="0">
              <a:solidFill>
                <a:schemeClr val="bg2">
                  <a:lumMod val="25000"/>
                </a:schemeClr>
              </a:solidFill>
            </a:endParaRPr>
          </a:p>
        </p:txBody>
      </p:sp>
      <p:pic>
        <p:nvPicPr>
          <p:cNvPr id="4" name="Picture 3"/>
          <p:cNvPicPr>
            <a:picLocks noChangeAspect="1"/>
          </p:cNvPicPr>
          <p:nvPr/>
        </p:nvPicPr>
        <p:blipFill>
          <a:blip r:embed="rId2"/>
          <a:stretch>
            <a:fillRect/>
          </a:stretch>
        </p:blipFill>
        <p:spPr>
          <a:xfrm>
            <a:off x="10058730" y="94492"/>
            <a:ext cx="2009205" cy="488639"/>
          </a:xfrm>
          <a:prstGeom prst="rect">
            <a:avLst/>
          </a:prstGeom>
        </p:spPr>
      </p:pic>
    </p:spTree>
    <p:extLst>
      <p:ext uri="{BB962C8B-B14F-4D97-AF65-F5344CB8AC3E}">
        <p14:creationId xmlns:p14="http://schemas.microsoft.com/office/powerpoint/2010/main" val="944473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349803" y="1136470"/>
            <a:ext cx="7395087" cy="4892834"/>
          </a:xfrm>
          <a:prstGeom prst="rect">
            <a:avLst/>
          </a:prstGeom>
        </p:spPr>
      </p:pic>
      <p:pic>
        <p:nvPicPr>
          <p:cNvPr id="4" name="Picture 3"/>
          <p:cNvPicPr>
            <a:picLocks noChangeAspect="1"/>
          </p:cNvPicPr>
          <p:nvPr/>
        </p:nvPicPr>
        <p:blipFill>
          <a:blip r:embed="rId3"/>
          <a:stretch>
            <a:fillRect/>
          </a:stretch>
        </p:blipFill>
        <p:spPr>
          <a:xfrm>
            <a:off x="10058730" y="94492"/>
            <a:ext cx="2009205" cy="488639"/>
          </a:xfrm>
          <a:prstGeom prst="rect">
            <a:avLst/>
          </a:prstGeom>
        </p:spPr>
      </p:pic>
    </p:spTree>
    <p:extLst>
      <p:ext uri="{BB962C8B-B14F-4D97-AF65-F5344CB8AC3E}">
        <p14:creationId xmlns:p14="http://schemas.microsoft.com/office/powerpoint/2010/main" val="3054800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044216" y="106950"/>
            <a:ext cx="2009205" cy="488639"/>
          </a:xfrm>
          <a:prstGeom prst="rect">
            <a:avLst/>
          </a:prstGeom>
        </p:spPr>
      </p:pic>
      <p:sp>
        <p:nvSpPr>
          <p:cNvPr id="9" name="Rectangle 8"/>
          <p:cNvSpPr/>
          <p:nvPr/>
        </p:nvSpPr>
        <p:spPr>
          <a:xfrm>
            <a:off x="3304903" y="1720564"/>
            <a:ext cx="5797533" cy="2308324"/>
          </a:xfrm>
          <a:prstGeom prst="rect">
            <a:avLst/>
          </a:prstGeom>
        </p:spPr>
        <p:txBody>
          <a:bodyPr wrap="square">
            <a:spAutoFit/>
          </a:bodyPr>
          <a:lstStyle/>
          <a:p>
            <a:pPr marL="514350" indent="-514350" fontAlgn="base">
              <a:buFont typeface="+mj-lt"/>
              <a:buAutoNum type="arabicPeriod"/>
            </a:pPr>
            <a:r>
              <a:rPr lang="en-US" sz="2400" dirty="0">
                <a:solidFill>
                  <a:schemeClr val="tx1">
                    <a:lumMod val="85000"/>
                    <a:lumOff val="15000"/>
                  </a:schemeClr>
                </a:solidFill>
              </a:rPr>
              <a:t>Defining the problem statement</a:t>
            </a:r>
          </a:p>
          <a:p>
            <a:pPr marL="514350" indent="-514350" fontAlgn="base">
              <a:buFont typeface="+mj-lt"/>
              <a:buAutoNum type="arabicPeriod"/>
            </a:pPr>
            <a:r>
              <a:rPr lang="en-US" sz="2400" dirty="0">
                <a:solidFill>
                  <a:schemeClr val="tx1">
                    <a:lumMod val="85000"/>
                    <a:lumOff val="15000"/>
                  </a:schemeClr>
                </a:solidFill>
              </a:rPr>
              <a:t>Importing the Libraries</a:t>
            </a:r>
          </a:p>
          <a:p>
            <a:pPr marL="514350" indent="-514350" fontAlgn="base">
              <a:buFont typeface="+mj-lt"/>
              <a:buAutoNum type="arabicPeriod"/>
            </a:pPr>
            <a:r>
              <a:rPr lang="en-US" sz="2400" dirty="0" smtClean="0">
                <a:solidFill>
                  <a:schemeClr val="tx1">
                    <a:lumMod val="85000"/>
                    <a:lumOff val="15000"/>
                  </a:schemeClr>
                </a:solidFill>
              </a:rPr>
              <a:t>Exploratory Data Analysis</a:t>
            </a:r>
            <a:endParaRPr lang="en-US" sz="2400" dirty="0">
              <a:solidFill>
                <a:schemeClr val="tx1">
                  <a:lumMod val="85000"/>
                  <a:lumOff val="15000"/>
                </a:schemeClr>
              </a:solidFill>
            </a:endParaRPr>
          </a:p>
          <a:p>
            <a:pPr marL="514350" indent="-514350" fontAlgn="base">
              <a:buFont typeface="+mj-lt"/>
              <a:buAutoNum type="arabicPeriod"/>
            </a:pPr>
            <a:r>
              <a:rPr lang="en-US" sz="2400" dirty="0">
                <a:solidFill>
                  <a:schemeClr val="tx1">
                    <a:lumMod val="85000"/>
                    <a:lumOff val="15000"/>
                  </a:schemeClr>
                </a:solidFill>
              </a:rPr>
              <a:t>Descriptive </a:t>
            </a:r>
            <a:r>
              <a:rPr lang="en-US" sz="2400" dirty="0" smtClean="0">
                <a:solidFill>
                  <a:schemeClr val="tx1">
                    <a:lumMod val="85000"/>
                    <a:lumOff val="15000"/>
                  </a:schemeClr>
                </a:solidFill>
              </a:rPr>
              <a:t>Statistics</a:t>
            </a:r>
            <a:endParaRPr lang="en-IN" sz="2400" dirty="0">
              <a:solidFill>
                <a:schemeClr val="tx1">
                  <a:lumMod val="85000"/>
                  <a:lumOff val="15000"/>
                </a:schemeClr>
              </a:solidFill>
            </a:endParaRPr>
          </a:p>
          <a:p>
            <a:pPr marL="514350" indent="-514350" fontAlgn="base">
              <a:buFont typeface="+mj-lt"/>
              <a:buAutoNum type="arabicPeriod"/>
            </a:pPr>
            <a:r>
              <a:rPr lang="en-US" sz="2400" dirty="0" smtClean="0">
                <a:solidFill>
                  <a:schemeClr val="tx1">
                    <a:lumMod val="85000"/>
                    <a:lumOff val="15000"/>
                  </a:schemeClr>
                </a:solidFill>
              </a:rPr>
              <a:t>Model Training</a:t>
            </a:r>
          </a:p>
          <a:p>
            <a:pPr marL="514350" indent="-514350" fontAlgn="base">
              <a:buFont typeface="+mj-lt"/>
              <a:buAutoNum type="arabicPeriod"/>
            </a:pPr>
            <a:r>
              <a:rPr lang="en-US" sz="2400" dirty="0" smtClean="0">
                <a:solidFill>
                  <a:schemeClr val="tx1">
                    <a:lumMod val="85000"/>
                    <a:lumOff val="15000"/>
                  </a:schemeClr>
                </a:solidFill>
              </a:rPr>
              <a:t>Model Evaluation</a:t>
            </a:r>
            <a:endParaRPr lang="en-US" sz="2400" dirty="0">
              <a:solidFill>
                <a:schemeClr val="tx1">
                  <a:lumMod val="85000"/>
                  <a:lumOff val="15000"/>
                </a:schemeClr>
              </a:solidFill>
            </a:endParaRPr>
          </a:p>
        </p:txBody>
      </p:sp>
      <p:sp>
        <p:nvSpPr>
          <p:cNvPr id="10" name="Rectangle 9"/>
          <p:cNvSpPr/>
          <p:nvPr/>
        </p:nvSpPr>
        <p:spPr>
          <a:xfrm>
            <a:off x="1933304" y="780756"/>
            <a:ext cx="7909650" cy="646331"/>
          </a:xfrm>
          <a:prstGeom prst="rect">
            <a:avLst/>
          </a:prstGeom>
        </p:spPr>
        <p:txBody>
          <a:bodyPr wrap="square">
            <a:spAutoFit/>
          </a:bodyPr>
          <a:lstStyle/>
          <a:p>
            <a:pPr algn="ctr"/>
            <a:r>
              <a:rPr lang="en-US" sz="3600" b="1" dirty="0" smtClean="0">
                <a:solidFill>
                  <a:schemeClr val="accent1">
                    <a:lumMod val="75000"/>
                  </a:schemeClr>
                </a:solidFill>
                <a:effectLst>
                  <a:outerShdw blurRad="38100" dist="38100" dir="2700000" algn="tl">
                    <a:srgbClr val="000000">
                      <a:alpha val="43137"/>
                    </a:srgbClr>
                  </a:outerShdw>
                </a:effectLst>
                <a:latin typeface="Bahnschrift" panose="020B0502040204020203" pitchFamily="34" charset="0"/>
              </a:rPr>
              <a:t>NYC Taxi Time Prediction</a:t>
            </a:r>
            <a:endParaRPr lang="en-IN" sz="3600" dirty="0">
              <a:solidFill>
                <a:schemeClr val="accent1">
                  <a:lumMod val="75000"/>
                </a:schemeClr>
              </a:solidFill>
            </a:endParaRPr>
          </a:p>
        </p:txBody>
      </p:sp>
      <p:pic>
        <p:nvPicPr>
          <p:cNvPr id="11" name="Picture 10"/>
          <p:cNvPicPr>
            <a:picLocks noChangeAspect="1"/>
          </p:cNvPicPr>
          <p:nvPr/>
        </p:nvPicPr>
        <p:blipFill>
          <a:blip r:embed="rId3"/>
          <a:stretch>
            <a:fillRect/>
          </a:stretch>
        </p:blipFill>
        <p:spPr>
          <a:xfrm>
            <a:off x="2285999" y="4322365"/>
            <a:ext cx="7041221" cy="2286252"/>
          </a:xfrm>
          <a:prstGeom prst="rect">
            <a:avLst/>
          </a:prstGeom>
        </p:spPr>
      </p:pic>
    </p:spTree>
    <p:extLst>
      <p:ext uri="{BB962C8B-B14F-4D97-AF65-F5344CB8AC3E}">
        <p14:creationId xmlns:p14="http://schemas.microsoft.com/office/powerpoint/2010/main" val="369790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709" y="433810"/>
            <a:ext cx="10515600" cy="1325563"/>
          </a:xfrm>
        </p:spPr>
        <p:txBody>
          <a:bodyPr>
            <a:normAutofit/>
          </a:bodyPr>
          <a:lstStyle/>
          <a:p>
            <a:pPr algn="ctr"/>
            <a:r>
              <a:rPr lang="en-US" sz="3600" dirty="0" smtClean="0">
                <a:solidFill>
                  <a:schemeClr val="accent1">
                    <a:lumMod val="75000"/>
                  </a:schemeClr>
                </a:solidFill>
                <a:effectLst>
                  <a:outerShdw blurRad="38100" dist="38100" dir="2700000" algn="tl">
                    <a:srgbClr val="000000">
                      <a:alpha val="43137"/>
                    </a:srgbClr>
                  </a:outerShdw>
                </a:effectLst>
                <a:latin typeface="Bahnschrift" panose="020B0502040204020203" pitchFamily="34" charset="0"/>
              </a:rPr>
              <a:t>Introduction on NYC taxi time Prediction</a:t>
            </a:r>
            <a:endParaRPr lang="en-IN" sz="3600" dirty="0">
              <a:solidFill>
                <a:schemeClr val="accent1">
                  <a:lumMod val="75000"/>
                </a:schemeClr>
              </a:solidFill>
            </a:endParaRPr>
          </a:p>
        </p:txBody>
      </p:sp>
      <p:sp>
        <p:nvSpPr>
          <p:cNvPr id="3" name="Content Placeholder 2"/>
          <p:cNvSpPr>
            <a:spLocks noGrp="1"/>
          </p:cNvSpPr>
          <p:nvPr>
            <p:ph idx="1"/>
          </p:nvPr>
        </p:nvSpPr>
        <p:spPr>
          <a:xfrm>
            <a:off x="838200" y="1565565"/>
            <a:ext cx="10515600" cy="3131127"/>
          </a:xfrm>
        </p:spPr>
        <p:txBody>
          <a:bodyPr>
            <a:normAutofit/>
          </a:bodyPr>
          <a:lstStyle/>
          <a:p>
            <a:r>
              <a:rPr lang="en-US" sz="2000" dirty="0">
                <a:solidFill>
                  <a:schemeClr val="tx1">
                    <a:lumMod val="85000"/>
                    <a:lumOff val="15000"/>
                  </a:schemeClr>
                </a:solidFill>
              </a:rPr>
              <a:t>The New York City (NYC) taxi system is one of the largest and busiest in the world, serving millions of residents and tourists every day. Efficiently predicting the duration of taxi trips is essential for both taxi drivers and passengers. Machine learning can play a pivotal role in improving the accuracy of trip duration predictions, benefiting not only the taxi industry but also urban transportation planning.</a:t>
            </a:r>
          </a:p>
          <a:p>
            <a:r>
              <a:rPr lang="en-US" sz="2000" dirty="0">
                <a:solidFill>
                  <a:schemeClr val="tx1">
                    <a:lumMod val="85000"/>
                    <a:lumOff val="15000"/>
                  </a:schemeClr>
                </a:solidFill>
              </a:rPr>
              <a:t>This project aims to develop a machine learning model that can accurately predict the duration of NYC taxi trips. By harnessing historical taxi trip data, along with various relevant features, we intend to create a predictive model that can assist passengers in estimating trip durations and help taxi drivers optimize their routes and schedules</a:t>
            </a:r>
            <a:r>
              <a:rPr lang="en-US" sz="2000" dirty="0" smtClean="0">
                <a:solidFill>
                  <a:schemeClr val="tx1">
                    <a:lumMod val="85000"/>
                    <a:lumOff val="15000"/>
                  </a:schemeClr>
                </a:solidFill>
              </a:rPr>
              <a:t>.</a:t>
            </a:r>
            <a:endParaRPr lang="en-US" sz="2000" dirty="0">
              <a:solidFill>
                <a:schemeClr val="tx1">
                  <a:lumMod val="85000"/>
                  <a:lumOff val="15000"/>
                </a:schemeClr>
              </a:solidFill>
            </a:endParaRPr>
          </a:p>
        </p:txBody>
      </p:sp>
      <p:pic>
        <p:nvPicPr>
          <p:cNvPr id="4" name="Picture 3"/>
          <p:cNvPicPr>
            <a:picLocks noChangeAspect="1"/>
          </p:cNvPicPr>
          <p:nvPr/>
        </p:nvPicPr>
        <p:blipFill>
          <a:blip r:embed="rId2"/>
          <a:stretch>
            <a:fillRect/>
          </a:stretch>
        </p:blipFill>
        <p:spPr>
          <a:xfrm>
            <a:off x="10044216" y="120805"/>
            <a:ext cx="2009205" cy="488639"/>
          </a:xfrm>
          <a:prstGeom prst="rect">
            <a:avLst/>
          </a:prstGeom>
        </p:spPr>
      </p:pic>
      <p:pic>
        <p:nvPicPr>
          <p:cNvPr id="6" name="Picture 5"/>
          <p:cNvPicPr>
            <a:picLocks noChangeAspect="1"/>
          </p:cNvPicPr>
          <p:nvPr/>
        </p:nvPicPr>
        <p:blipFill>
          <a:blip r:embed="rId3"/>
          <a:stretch>
            <a:fillRect/>
          </a:stretch>
        </p:blipFill>
        <p:spPr>
          <a:xfrm>
            <a:off x="3491345" y="4467497"/>
            <a:ext cx="5112328" cy="2050869"/>
          </a:xfrm>
          <a:prstGeom prst="rect">
            <a:avLst/>
          </a:prstGeom>
        </p:spPr>
      </p:pic>
    </p:spTree>
    <p:extLst>
      <p:ext uri="{BB962C8B-B14F-4D97-AF65-F5344CB8AC3E}">
        <p14:creationId xmlns:p14="http://schemas.microsoft.com/office/powerpoint/2010/main" val="1205438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308" y="170728"/>
            <a:ext cx="10716491" cy="1325563"/>
          </a:xfrm>
        </p:spPr>
        <p:txBody>
          <a:bodyPr>
            <a:normAutofit/>
          </a:bodyPr>
          <a:lstStyle/>
          <a:p>
            <a:pPr algn="ctr"/>
            <a:r>
              <a:rPr lang="en-US" sz="3600" dirty="0" smtClean="0">
                <a:solidFill>
                  <a:schemeClr val="accent1">
                    <a:lumMod val="75000"/>
                  </a:schemeClr>
                </a:solidFill>
                <a:effectLst>
                  <a:outerShdw blurRad="38100" dist="38100" dir="2700000" algn="tl">
                    <a:srgbClr val="000000">
                      <a:alpha val="43137"/>
                    </a:srgbClr>
                  </a:outerShdw>
                </a:effectLst>
                <a:latin typeface="Bahnschrift" panose="020B0502040204020203" pitchFamily="34" charset="0"/>
              </a:rPr>
              <a:t>Objectives</a:t>
            </a:r>
            <a:endParaRPr lang="en-IN" sz="3600" dirty="0"/>
          </a:p>
        </p:txBody>
      </p:sp>
      <p:sp>
        <p:nvSpPr>
          <p:cNvPr id="3" name="Content Placeholder 2"/>
          <p:cNvSpPr>
            <a:spLocks noGrp="1"/>
          </p:cNvSpPr>
          <p:nvPr>
            <p:ph idx="1"/>
          </p:nvPr>
        </p:nvSpPr>
        <p:spPr>
          <a:xfrm>
            <a:off x="429492" y="1302327"/>
            <a:ext cx="11623929" cy="5029200"/>
          </a:xfrm>
        </p:spPr>
        <p:txBody>
          <a:bodyPr>
            <a:noAutofit/>
          </a:bodyPr>
          <a:lstStyle/>
          <a:p>
            <a:r>
              <a:rPr lang="en-US" sz="2000" b="1" dirty="0"/>
              <a:t>Accurate Duration Predictions:</a:t>
            </a:r>
            <a:r>
              <a:rPr lang="en-US" sz="2000" dirty="0"/>
              <a:t> The primary goal of this project is to build a machine learning model capable of accurately predicting the duration of taxi trips in NYC. We aim to minimize prediction errors and improve the overall passenger experience.</a:t>
            </a:r>
          </a:p>
          <a:p>
            <a:r>
              <a:rPr lang="en-US" sz="2000" b="1" dirty="0"/>
              <a:t>Feature Engineering:</a:t>
            </a:r>
            <a:r>
              <a:rPr lang="en-US" sz="2000" dirty="0"/>
              <a:t> Explore and engineer relevant features from the dataset, such as pickup and drop-off locations, time of day, traffic conditions, and weather data. These features will be crucial in enhancing the model's predictive capabilities.</a:t>
            </a:r>
          </a:p>
          <a:p>
            <a:r>
              <a:rPr lang="en-US" sz="2000" b="1" dirty="0"/>
              <a:t>Model Selection:</a:t>
            </a:r>
            <a:r>
              <a:rPr lang="en-US" sz="2000" dirty="0"/>
              <a:t> Evaluate and compare various machine learning algorithms, such as linear regression, decision trees, random forests, and gradient boosting, to determine the most suitable model for the task.</a:t>
            </a:r>
          </a:p>
          <a:p>
            <a:r>
              <a:rPr lang="en-US" sz="2000" b="1" dirty="0"/>
              <a:t>Data Preprocessing:</a:t>
            </a:r>
            <a:r>
              <a:rPr lang="en-US" sz="2000" dirty="0"/>
              <a:t> Handle missing data, outliers, and categorical variables appropriately. Normalize or scale data as needed to ensure the model's robustness.</a:t>
            </a:r>
          </a:p>
          <a:p>
            <a:r>
              <a:rPr lang="en-US" sz="2000" b="1" dirty="0"/>
              <a:t>Model Training and Evaluation:</a:t>
            </a:r>
            <a:r>
              <a:rPr lang="en-US" sz="2000" dirty="0"/>
              <a:t> Split the dataset into training and testing sets to train the model and assess its performance. Utilize metrics like mean absolute error (MAE) and root mean square error (RMSE) to quantify the model's accuracy.</a:t>
            </a:r>
          </a:p>
          <a:p>
            <a:r>
              <a:rPr lang="en-US" sz="2000" b="1" dirty="0"/>
              <a:t>Real-time Predictions:</a:t>
            </a:r>
            <a:r>
              <a:rPr lang="en-US" sz="2000" dirty="0"/>
              <a:t> Explore the feasibility of implementing the trained model in real-time taxi apps to provide passengers with on-demand trip duration estimates.</a:t>
            </a:r>
          </a:p>
          <a:p>
            <a:endParaRPr lang="en-IN" sz="2000" dirty="0"/>
          </a:p>
        </p:txBody>
      </p:sp>
      <p:pic>
        <p:nvPicPr>
          <p:cNvPr id="5" name="Picture 4"/>
          <p:cNvPicPr>
            <a:picLocks noChangeAspect="1"/>
          </p:cNvPicPr>
          <p:nvPr/>
        </p:nvPicPr>
        <p:blipFill>
          <a:blip r:embed="rId2"/>
          <a:stretch>
            <a:fillRect/>
          </a:stretch>
        </p:blipFill>
        <p:spPr>
          <a:xfrm>
            <a:off x="10044216" y="120805"/>
            <a:ext cx="2009205" cy="488639"/>
          </a:xfrm>
          <a:prstGeom prst="rect">
            <a:avLst/>
          </a:prstGeom>
        </p:spPr>
      </p:pic>
    </p:spTree>
    <p:extLst>
      <p:ext uri="{BB962C8B-B14F-4D97-AF65-F5344CB8AC3E}">
        <p14:creationId xmlns:p14="http://schemas.microsoft.com/office/powerpoint/2010/main" val="3846858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chemeClr val="accent1">
                    <a:lumMod val="75000"/>
                  </a:schemeClr>
                </a:solidFill>
                <a:effectLst>
                  <a:outerShdw blurRad="38100" dist="38100" dir="2700000" algn="tl">
                    <a:srgbClr val="000000">
                      <a:alpha val="43137"/>
                    </a:srgbClr>
                  </a:outerShdw>
                </a:effectLst>
                <a:latin typeface="Bahnschrift" panose="020B0502040204020203" pitchFamily="34" charset="0"/>
              </a:rPr>
              <a:t>Problem Statement</a:t>
            </a:r>
            <a:endParaRPr lang="en-IN" sz="3600" dirty="0"/>
          </a:p>
        </p:txBody>
      </p:sp>
      <p:sp>
        <p:nvSpPr>
          <p:cNvPr id="3" name="Content Placeholder 2"/>
          <p:cNvSpPr>
            <a:spLocks noGrp="1"/>
          </p:cNvSpPr>
          <p:nvPr>
            <p:ph idx="1"/>
          </p:nvPr>
        </p:nvSpPr>
        <p:spPr>
          <a:xfrm>
            <a:off x="838200" y="1825625"/>
            <a:ext cx="10515600" cy="1178832"/>
          </a:xfrm>
        </p:spPr>
        <p:txBody>
          <a:bodyPr>
            <a:normAutofit/>
          </a:bodyPr>
          <a:lstStyle/>
          <a:p>
            <a:pPr marL="0" indent="0" algn="ctr">
              <a:buNone/>
            </a:pPr>
            <a:r>
              <a:rPr lang="en-US" sz="2200" dirty="0">
                <a:solidFill>
                  <a:schemeClr val="tx1">
                    <a:lumMod val="85000"/>
                    <a:lumOff val="15000"/>
                  </a:schemeClr>
                </a:solidFill>
              </a:rPr>
              <a:t>To Build a machine learning model that predicts the duration of NYC taxi trip using the dataset which includes pickup time, geo-coordinates, the number of passengers, and several other </a:t>
            </a:r>
            <a:r>
              <a:rPr lang="en-US" sz="2200" dirty="0" smtClean="0">
                <a:solidFill>
                  <a:schemeClr val="tx1">
                    <a:lumMod val="85000"/>
                    <a:lumOff val="15000"/>
                  </a:schemeClr>
                </a:solidFill>
              </a:rPr>
              <a:t>variables.</a:t>
            </a:r>
          </a:p>
          <a:p>
            <a:pPr marL="0" indent="0" algn="ctr">
              <a:buNone/>
            </a:pPr>
            <a:endParaRPr lang="en-US" sz="2200" dirty="0">
              <a:solidFill>
                <a:schemeClr val="bg2">
                  <a:lumMod val="25000"/>
                </a:schemeClr>
              </a:solidFill>
            </a:endParaRPr>
          </a:p>
          <a:p>
            <a:pPr marL="0" indent="0" algn="ctr">
              <a:buNone/>
            </a:pPr>
            <a:endParaRPr lang="en-IN" sz="2200" dirty="0">
              <a:solidFill>
                <a:schemeClr val="bg2">
                  <a:lumMod val="25000"/>
                </a:schemeClr>
              </a:solidFill>
            </a:endParaRPr>
          </a:p>
        </p:txBody>
      </p:sp>
      <p:pic>
        <p:nvPicPr>
          <p:cNvPr id="4" name="Picture 3"/>
          <p:cNvPicPr>
            <a:picLocks noChangeAspect="1"/>
          </p:cNvPicPr>
          <p:nvPr/>
        </p:nvPicPr>
        <p:blipFill>
          <a:blip r:embed="rId2"/>
          <a:stretch>
            <a:fillRect/>
          </a:stretch>
        </p:blipFill>
        <p:spPr>
          <a:xfrm>
            <a:off x="3239590" y="3239590"/>
            <a:ext cx="5760720" cy="2952204"/>
          </a:xfrm>
          <a:prstGeom prst="rect">
            <a:avLst/>
          </a:prstGeom>
        </p:spPr>
      </p:pic>
    </p:spTree>
    <p:extLst>
      <p:ext uri="{BB962C8B-B14F-4D97-AF65-F5344CB8AC3E}">
        <p14:creationId xmlns:p14="http://schemas.microsoft.com/office/powerpoint/2010/main" val="2196486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650" y="583130"/>
            <a:ext cx="10234750" cy="1325563"/>
          </a:xfrm>
        </p:spPr>
        <p:txBody>
          <a:bodyPr/>
          <a:lstStyle/>
          <a:p>
            <a:pPr algn="ctr"/>
            <a:r>
              <a:rPr lang="en-US" sz="3600" dirty="0">
                <a:solidFill>
                  <a:schemeClr val="accent1">
                    <a:lumMod val="75000"/>
                  </a:schemeClr>
                </a:solidFill>
                <a:effectLst>
                  <a:outerShdw blurRad="38100" dist="38100" dir="2700000" algn="tl">
                    <a:srgbClr val="000000">
                      <a:alpha val="43137"/>
                    </a:srgbClr>
                  </a:outerShdw>
                </a:effectLst>
                <a:latin typeface="Bahnschrift" panose="020B0502040204020203" pitchFamily="34" charset="0"/>
              </a:rPr>
              <a:t>Dataset</a:t>
            </a:r>
            <a:endParaRPr lang="en-IN" dirty="0"/>
          </a:p>
        </p:txBody>
      </p:sp>
      <p:pic>
        <p:nvPicPr>
          <p:cNvPr id="4" name="Picture 3"/>
          <p:cNvPicPr>
            <a:picLocks noChangeAspect="1"/>
          </p:cNvPicPr>
          <p:nvPr/>
        </p:nvPicPr>
        <p:blipFill>
          <a:blip r:embed="rId2"/>
          <a:stretch>
            <a:fillRect/>
          </a:stretch>
        </p:blipFill>
        <p:spPr>
          <a:xfrm>
            <a:off x="10058730" y="94492"/>
            <a:ext cx="2009205" cy="488639"/>
          </a:xfrm>
          <a:prstGeom prst="rect">
            <a:avLst/>
          </a:prstGeom>
        </p:spPr>
      </p:pic>
      <p:sp>
        <p:nvSpPr>
          <p:cNvPr id="7" name="Rectangle 6"/>
          <p:cNvSpPr/>
          <p:nvPr/>
        </p:nvSpPr>
        <p:spPr>
          <a:xfrm>
            <a:off x="966650" y="1908693"/>
            <a:ext cx="8934995" cy="3785652"/>
          </a:xfrm>
          <a:prstGeom prst="rect">
            <a:avLst/>
          </a:prstGeom>
        </p:spPr>
        <p:txBody>
          <a:bodyPr wrap="square">
            <a:spAutoFit/>
          </a:bodyPr>
          <a:lstStyle/>
          <a:p>
            <a:pPr lvl="0" eaLnBrk="0" fontAlgn="base" hangingPunct="0">
              <a:spcBef>
                <a:spcPct val="0"/>
              </a:spcBef>
              <a:spcAft>
                <a:spcPct val="0"/>
              </a:spcAft>
            </a:pPr>
            <a:r>
              <a:rPr lang="en-US" altLang="en-US" sz="2000" b="1" dirty="0" smtClean="0">
                <a:solidFill>
                  <a:srgbClr val="374151"/>
                </a:solidFill>
              </a:rPr>
              <a:t>1.id</a:t>
            </a:r>
            <a:r>
              <a:rPr lang="en-US" altLang="en-US" sz="2000" dirty="0">
                <a:solidFill>
                  <a:srgbClr val="374151"/>
                </a:solidFill>
              </a:rPr>
              <a:t>: A unique identifier for each taxi trip</a:t>
            </a:r>
            <a:r>
              <a:rPr lang="en-US" altLang="en-US" sz="2000" dirty="0" smtClean="0">
                <a:solidFill>
                  <a:srgbClr val="374151"/>
                </a:solidFill>
              </a:rPr>
              <a:t>.</a:t>
            </a:r>
            <a:endParaRPr lang="en-US" altLang="en-US" sz="2000" dirty="0">
              <a:solidFill>
                <a:srgbClr val="374151"/>
              </a:solidFill>
            </a:endParaRPr>
          </a:p>
          <a:p>
            <a:pPr lvl="0" eaLnBrk="0" fontAlgn="base" hangingPunct="0">
              <a:spcBef>
                <a:spcPct val="0"/>
              </a:spcBef>
              <a:spcAft>
                <a:spcPct val="0"/>
              </a:spcAft>
            </a:pPr>
            <a:r>
              <a:rPr lang="en-US" altLang="en-US" sz="2000" b="1" dirty="0" smtClean="0">
                <a:solidFill>
                  <a:srgbClr val="374151"/>
                </a:solidFill>
              </a:rPr>
              <a:t>2.vendor_id</a:t>
            </a:r>
            <a:r>
              <a:rPr lang="en-US" altLang="en-US" sz="2000" dirty="0">
                <a:solidFill>
                  <a:srgbClr val="374151"/>
                </a:solidFill>
              </a:rPr>
              <a:t>: Identifier for the taxi company or vendor</a:t>
            </a:r>
            <a:r>
              <a:rPr lang="en-US" altLang="en-US" sz="2000" dirty="0" smtClean="0">
                <a:solidFill>
                  <a:srgbClr val="374151"/>
                </a:solidFill>
              </a:rPr>
              <a:t>.</a:t>
            </a:r>
            <a:endParaRPr lang="en-US" altLang="en-US" sz="2000" dirty="0">
              <a:solidFill>
                <a:srgbClr val="374151"/>
              </a:solidFill>
            </a:endParaRPr>
          </a:p>
          <a:p>
            <a:pPr lvl="0" eaLnBrk="0" fontAlgn="base" hangingPunct="0">
              <a:spcBef>
                <a:spcPct val="0"/>
              </a:spcBef>
              <a:spcAft>
                <a:spcPct val="0"/>
              </a:spcAft>
            </a:pPr>
            <a:r>
              <a:rPr lang="en-US" altLang="en-US" sz="2000" b="1" dirty="0" smtClean="0">
                <a:solidFill>
                  <a:srgbClr val="374151"/>
                </a:solidFill>
              </a:rPr>
              <a:t>3.pickup_datetime</a:t>
            </a:r>
            <a:r>
              <a:rPr lang="en-US" altLang="en-US" sz="2000" dirty="0">
                <a:solidFill>
                  <a:srgbClr val="374151"/>
                </a:solidFill>
              </a:rPr>
              <a:t>: Date and time when the trip started</a:t>
            </a:r>
            <a:r>
              <a:rPr lang="en-US" altLang="en-US" sz="2000" dirty="0" smtClean="0">
                <a:solidFill>
                  <a:srgbClr val="374151"/>
                </a:solidFill>
              </a:rPr>
              <a:t>.</a:t>
            </a:r>
            <a:endParaRPr lang="en-US" altLang="en-US" sz="2000" dirty="0">
              <a:solidFill>
                <a:srgbClr val="374151"/>
              </a:solidFill>
            </a:endParaRPr>
          </a:p>
          <a:p>
            <a:pPr lvl="0" eaLnBrk="0" fontAlgn="base" hangingPunct="0">
              <a:spcBef>
                <a:spcPct val="0"/>
              </a:spcBef>
              <a:spcAft>
                <a:spcPct val="0"/>
              </a:spcAft>
            </a:pPr>
            <a:r>
              <a:rPr lang="en-US" altLang="en-US" sz="2000" b="1" dirty="0" smtClean="0">
                <a:solidFill>
                  <a:srgbClr val="374151"/>
                </a:solidFill>
              </a:rPr>
              <a:t>4.dropoff_datetime</a:t>
            </a:r>
            <a:r>
              <a:rPr lang="en-US" altLang="en-US" sz="2000" dirty="0">
                <a:solidFill>
                  <a:srgbClr val="374151"/>
                </a:solidFill>
              </a:rPr>
              <a:t>: Date and time when the trip ended</a:t>
            </a:r>
            <a:r>
              <a:rPr lang="en-US" altLang="en-US" sz="2000" dirty="0" smtClean="0">
                <a:solidFill>
                  <a:srgbClr val="374151"/>
                </a:solidFill>
              </a:rPr>
              <a:t>.</a:t>
            </a:r>
            <a:endParaRPr lang="en-US" altLang="en-US" sz="2000" dirty="0">
              <a:solidFill>
                <a:srgbClr val="374151"/>
              </a:solidFill>
            </a:endParaRPr>
          </a:p>
          <a:p>
            <a:pPr lvl="0" eaLnBrk="0" fontAlgn="base" hangingPunct="0">
              <a:spcBef>
                <a:spcPct val="0"/>
              </a:spcBef>
              <a:spcAft>
                <a:spcPct val="0"/>
              </a:spcAft>
            </a:pPr>
            <a:r>
              <a:rPr lang="en-US" altLang="en-US" sz="2000" b="1" dirty="0" smtClean="0">
                <a:solidFill>
                  <a:srgbClr val="374151"/>
                </a:solidFill>
              </a:rPr>
              <a:t>5.passenger_count</a:t>
            </a:r>
            <a:r>
              <a:rPr lang="en-US" altLang="en-US" sz="2000" dirty="0">
                <a:solidFill>
                  <a:srgbClr val="374151"/>
                </a:solidFill>
              </a:rPr>
              <a:t>: The number of passengers in the taxi</a:t>
            </a:r>
            <a:r>
              <a:rPr lang="en-US" altLang="en-US" sz="2000" dirty="0" smtClean="0">
                <a:solidFill>
                  <a:srgbClr val="374151"/>
                </a:solidFill>
              </a:rPr>
              <a:t>.</a:t>
            </a:r>
            <a:endParaRPr lang="en-US" altLang="en-US" sz="2000" dirty="0">
              <a:solidFill>
                <a:srgbClr val="374151"/>
              </a:solidFill>
            </a:endParaRPr>
          </a:p>
          <a:p>
            <a:pPr lvl="0" eaLnBrk="0" fontAlgn="base" hangingPunct="0">
              <a:spcBef>
                <a:spcPct val="0"/>
              </a:spcBef>
              <a:spcAft>
                <a:spcPct val="0"/>
              </a:spcAft>
            </a:pPr>
            <a:r>
              <a:rPr lang="en-US" altLang="en-US" sz="2000" b="1" dirty="0" smtClean="0">
                <a:solidFill>
                  <a:srgbClr val="374151"/>
                </a:solidFill>
              </a:rPr>
              <a:t>6.pickup_longitude</a:t>
            </a:r>
            <a:r>
              <a:rPr lang="en-US" altLang="en-US" sz="2000" dirty="0">
                <a:solidFill>
                  <a:srgbClr val="374151"/>
                </a:solidFill>
              </a:rPr>
              <a:t>: Longitude coordinate of the pickup location</a:t>
            </a:r>
            <a:r>
              <a:rPr lang="en-US" altLang="en-US" sz="2000" dirty="0" smtClean="0">
                <a:solidFill>
                  <a:srgbClr val="374151"/>
                </a:solidFill>
              </a:rPr>
              <a:t>.</a:t>
            </a:r>
            <a:endParaRPr lang="en-US" altLang="en-US" sz="2000" dirty="0">
              <a:solidFill>
                <a:srgbClr val="374151"/>
              </a:solidFill>
            </a:endParaRPr>
          </a:p>
          <a:p>
            <a:pPr lvl="0" eaLnBrk="0" fontAlgn="base" hangingPunct="0">
              <a:spcBef>
                <a:spcPct val="0"/>
              </a:spcBef>
              <a:spcAft>
                <a:spcPct val="0"/>
              </a:spcAft>
            </a:pPr>
            <a:r>
              <a:rPr lang="en-US" altLang="en-US" sz="2000" b="1" dirty="0" smtClean="0">
                <a:solidFill>
                  <a:srgbClr val="374151"/>
                </a:solidFill>
              </a:rPr>
              <a:t>7.pickup_latitude</a:t>
            </a:r>
            <a:r>
              <a:rPr lang="en-US" altLang="en-US" sz="2000" dirty="0">
                <a:solidFill>
                  <a:srgbClr val="374151"/>
                </a:solidFill>
              </a:rPr>
              <a:t>: Latitude coordinate of the pickup location</a:t>
            </a:r>
            <a:r>
              <a:rPr lang="en-US" altLang="en-US" sz="2000" dirty="0" smtClean="0">
                <a:solidFill>
                  <a:srgbClr val="374151"/>
                </a:solidFill>
              </a:rPr>
              <a:t>.</a:t>
            </a:r>
            <a:endParaRPr lang="en-US" altLang="en-US" sz="2000" dirty="0">
              <a:solidFill>
                <a:srgbClr val="374151"/>
              </a:solidFill>
            </a:endParaRPr>
          </a:p>
          <a:p>
            <a:pPr lvl="0" eaLnBrk="0" fontAlgn="base" hangingPunct="0">
              <a:spcBef>
                <a:spcPct val="0"/>
              </a:spcBef>
              <a:spcAft>
                <a:spcPct val="0"/>
              </a:spcAft>
            </a:pPr>
            <a:r>
              <a:rPr lang="en-US" altLang="en-US" sz="2000" b="1" dirty="0" smtClean="0">
                <a:solidFill>
                  <a:srgbClr val="374151"/>
                </a:solidFill>
              </a:rPr>
              <a:t>8.dropoff_longitude</a:t>
            </a:r>
            <a:r>
              <a:rPr lang="en-US" altLang="en-US" sz="2000" dirty="0">
                <a:solidFill>
                  <a:srgbClr val="374151"/>
                </a:solidFill>
              </a:rPr>
              <a:t>: Longitude coordinate of the </a:t>
            </a:r>
            <a:r>
              <a:rPr lang="en-US" altLang="en-US" sz="2000" dirty="0" err="1">
                <a:solidFill>
                  <a:srgbClr val="374151"/>
                </a:solidFill>
              </a:rPr>
              <a:t>dropoff</a:t>
            </a:r>
            <a:r>
              <a:rPr lang="en-US" altLang="en-US" sz="2000" dirty="0">
                <a:solidFill>
                  <a:srgbClr val="374151"/>
                </a:solidFill>
              </a:rPr>
              <a:t> location</a:t>
            </a:r>
            <a:r>
              <a:rPr lang="en-US" altLang="en-US" sz="2000" dirty="0" smtClean="0">
                <a:solidFill>
                  <a:srgbClr val="374151"/>
                </a:solidFill>
              </a:rPr>
              <a:t>.</a:t>
            </a:r>
          </a:p>
          <a:p>
            <a:pPr lvl="0" eaLnBrk="0" fontAlgn="base" hangingPunct="0">
              <a:spcBef>
                <a:spcPct val="0"/>
              </a:spcBef>
              <a:spcAft>
                <a:spcPct val="0"/>
              </a:spcAft>
            </a:pPr>
            <a:r>
              <a:rPr lang="en-US" altLang="en-US" sz="2000" b="1" dirty="0" smtClean="0">
                <a:solidFill>
                  <a:srgbClr val="374151"/>
                </a:solidFill>
              </a:rPr>
              <a:t>9.dropoff_latitude</a:t>
            </a:r>
            <a:r>
              <a:rPr lang="en-US" altLang="en-US" sz="2000" dirty="0">
                <a:solidFill>
                  <a:srgbClr val="374151"/>
                </a:solidFill>
              </a:rPr>
              <a:t>: Latitude coordinate of the </a:t>
            </a:r>
            <a:r>
              <a:rPr lang="en-US" altLang="en-US" sz="2000" dirty="0" err="1">
                <a:solidFill>
                  <a:srgbClr val="374151"/>
                </a:solidFill>
              </a:rPr>
              <a:t>dropoff</a:t>
            </a:r>
            <a:r>
              <a:rPr lang="en-US" altLang="en-US" sz="2000" dirty="0">
                <a:solidFill>
                  <a:srgbClr val="374151"/>
                </a:solidFill>
              </a:rPr>
              <a:t> location</a:t>
            </a:r>
            <a:r>
              <a:rPr lang="en-US" altLang="en-US" sz="2000" dirty="0" smtClean="0">
                <a:solidFill>
                  <a:srgbClr val="374151"/>
                </a:solidFill>
              </a:rPr>
              <a:t>.</a:t>
            </a:r>
          </a:p>
          <a:p>
            <a:pPr lvl="0" eaLnBrk="0" fontAlgn="base" hangingPunct="0">
              <a:spcBef>
                <a:spcPct val="0"/>
              </a:spcBef>
              <a:spcAft>
                <a:spcPct val="0"/>
              </a:spcAft>
            </a:pPr>
            <a:r>
              <a:rPr lang="en-US" altLang="en-US" sz="2000" b="1" dirty="0" smtClean="0">
                <a:solidFill>
                  <a:srgbClr val="374151"/>
                </a:solidFill>
              </a:rPr>
              <a:t>10.store_and_fwd_flag</a:t>
            </a:r>
            <a:r>
              <a:rPr lang="en-US" altLang="en-US" sz="2000" dirty="0">
                <a:solidFill>
                  <a:srgbClr val="374151"/>
                </a:solidFill>
              </a:rPr>
              <a:t>: A flag indicating whether the trip data was stored and forwarded to the vendor's server</a:t>
            </a:r>
            <a:r>
              <a:rPr lang="en-US" altLang="en-US" sz="2000" dirty="0" smtClean="0">
                <a:solidFill>
                  <a:srgbClr val="374151"/>
                </a:solidFill>
              </a:rPr>
              <a:t>.</a:t>
            </a:r>
          </a:p>
          <a:p>
            <a:pPr lvl="0" eaLnBrk="0" fontAlgn="base" hangingPunct="0">
              <a:spcBef>
                <a:spcPct val="0"/>
              </a:spcBef>
              <a:spcAft>
                <a:spcPct val="0"/>
              </a:spcAft>
            </a:pPr>
            <a:r>
              <a:rPr lang="en-US" altLang="en-US" sz="2000" b="1" dirty="0" smtClean="0">
                <a:solidFill>
                  <a:srgbClr val="374151"/>
                </a:solidFill>
              </a:rPr>
              <a:t>11.trip_duration</a:t>
            </a:r>
            <a:r>
              <a:rPr lang="en-US" altLang="en-US" sz="2000" dirty="0">
                <a:solidFill>
                  <a:srgbClr val="374151"/>
                </a:solidFill>
              </a:rPr>
              <a:t>: The duration of the trip in seconds</a:t>
            </a:r>
            <a:r>
              <a:rPr lang="en-US" altLang="en-US" sz="2000" dirty="0" smtClean="0">
                <a:solidFill>
                  <a:srgbClr val="374151"/>
                </a:solidFill>
              </a:rPr>
              <a:t>.</a:t>
            </a:r>
            <a:endParaRPr lang="en-US" altLang="en-US" sz="2000" b="1" dirty="0">
              <a:solidFill>
                <a:srgbClr val="374151"/>
              </a:solidFill>
            </a:endParaRPr>
          </a:p>
        </p:txBody>
      </p:sp>
    </p:spTree>
    <p:extLst>
      <p:ext uri="{BB962C8B-B14F-4D97-AF65-F5344CB8AC3E}">
        <p14:creationId xmlns:p14="http://schemas.microsoft.com/office/powerpoint/2010/main" val="3437868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0888" y="1222466"/>
            <a:ext cx="10420477" cy="4614863"/>
          </a:xfrm>
        </p:spPr>
        <p:txBody>
          <a:bodyPr>
            <a:normAutofit/>
          </a:bodyPr>
          <a:lstStyle/>
          <a:p>
            <a:pPr marL="0" lvl="0" indent="0" eaLnBrk="0" fontAlgn="base" hangingPunct="0">
              <a:lnSpc>
                <a:spcPct val="100000"/>
              </a:lnSpc>
              <a:spcBef>
                <a:spcPct val="0"/>
              </a:spcBef>
              <a:spcAft>
                <a:spcPct val="0"/>
              </a:spcAft>
              <a:buFontTx/>
              <a:buAutoNum type="arabicPeriod" startAt="11"/>
            </a:pPr>
            <a:endParaRPr lang="en-US" altLang="en-US" sz="2000" dirty="0">
              <a:solidFill>
                <a:srgbClr val="374151"/>
              </a:solidFill>
              <a:latin typeface="Söhne"/>
            </a:endParaRPr>
          </a:p>
          <a:p>
            <a:pPr marL="0" lvl="0" indent="0" eaLnBrk="0" fontAlgn="base" hangingPunct="0">
              <a:lnSpc>
                <a:spcPct val="100000"/>
              </a:lnSpc>
              <a:spcBef>
                <a:spcPct val="0"/>
              </a:spcBef>
              <a:spcAft>
                <a:spcPct val="0"/>
              </a:spcAft>
              <a:buFontTx/>
              <a:buAutoNum type="arabicPeriod" startAt="12"/>
            </a:pPr>
            <a:r>
              <a:rPr lang="en-US" altLang="en-US" sz="2000" b="1" dirty="0" err="1">
                <a:solidFill>
                  <a:srgbClr val="374151"/>
                </a:solidFill>
              </a:rPr>
              <a:t>pickup_month</a:t>
            </a:r>
            <a:r>
              <a:rPr lang="en-US" altLang="en-US" sz="2000" dirty="0">
                <a:solidFill>
                  <a:srgbClr val="374151"/>
                </a:solidFill>
              </a:rPr>
              <a:t>: The month when the trip started.</a:t>
            </a:r>
          </a:p>
          <a:p>
            <a:pPr marL="0" lvl="0" indent="0" eaLnBrk="0" fontAlgn="base" hangingPunct="0">
              <a:lnSpc>
                <a:spcPct val="100000"/>
              </a:lnSpc>
              <a:spcBef>
                <a:spcPct val="0"/>
              </a:spcBef>
              <a:spcAft>
                <a:spcPct val="0"/>
              </a:spcAft>
              <a:buFontTx/>
              <a:buAutoNum type="arabicPeriod" startAt="13"/>
            </a:pPr>
            <a:r>
              <a:rPr lang="en-US" altLang="en-US" sz="2000" b="1" dirty="0" err="1">
                <a:solidFill>
                  <a:srgbClr val="374151"/>
                </a:solidFill>
              </a:rPr>
              <a:t>dropoff_month</a:t>
            </a:r>
            <a:r>
              <a:rPr lang="en-US" altLang="en-US" sz="2000" dirty="0">
                <a:solidFill>
                  <a:srgbClr val="374151"/>
                </a:solidFill>
              </a:rPr>
              <a:t>: The month when the trip ended.</a:t>
            </a:r>
          </a:p>
          <a:p>
            <a:pPr marL="0" lvl="0" indent="0" eaLnBrk="0" fontAlgn="base" hangingPunct="0">
              <a:lnSpc>
                <a:spcPct val="100000"/>
              </a:lnSpc>
              <a:spcBef>
                <a:spcPct val="0"/>
              </a:spcBef>
              <a:spcAft>
                <a:spcPct val="0"/>
              </a:spcAft>
              <a:buFontTx/>
              <a:buAutoNum type="arabicPeriod" startAt="14"/>
            </a:pPr>
            <a:r>
              <a:rPr lang="en-US" altLang="en-US" sz="2000" b="1" dirty="0" err="1">
                <a:solidFill>
                  <a:srgbClr val="374151"/>
                </a:solidFill>
              </a:rPr>
              <a:t>pickup_date</a:t>
            </a:r>
            <a:r>
              <a:rPr lang="en-US" altLang="en-US" sz="2000" dirty="0">
                <a:solidFill>
                  <a:srgbClr val="374151"/>
                </a:solidFill>
              </a:rPr>
              <a:t>: The date when the trip started.</a:t>
            </a:r>
          </a:p>
          <a:p>
            <a:pPr marL="0" lvl="0" indent="0" eaLnBrk="0" fontAlgn="base" hangingPunct="0">
              <a:lnSpc>
                <a:spcPct val="100000"/>
              </a:lnSpc>
              <a:spcBef>
                <a:spcPct val="0"/>
              </a:spcBef>
              <a:spcAft>
                <a:spcPct val="0"/>
              </a:spcAft>
              <a:buFontTx/>
              <a:buAutoNum type="arabicPeriod" startAt="15"/>
            </a:pPr>
            <a:r>
              <a:rPr lang="en-US" altLang="en-US" sz="2000" b="1" dirty="0" err="1">
                <a:solidFill>
                  <a:srgbClr val="374151"/>
                </a:solidFill>
              </a:rPr>
              <a:t>dropoff_date</a:t>
            </a:r>
            <a:r>
              <a:rPr lang="en-US" altLang="en-US" sz="2000" dirty="0">
                <a:solidFill>
                  <a:srgbClr val="374151"/>
                </a:solidFill>
              </a:rPr>
              <a:t>: The date when the trip ended.</a:t>
            </a:r>
          </a:p>
          <a:p>
            <a:pPr marL="0" lvl="0" indent="0" eaLnBrk="0" fontAlgn="base" hangingPunct="0">
              <a:lnSpc>
                <a:spcPct val="100000"/>
              </a:lnSpc>
              <a:spcBef>
                <a:spcPct val="0"/>
              </a:spcBef>
              <a:spcAft>
                <a:spcPct val="0"/>
              </a:spcAft>
              <a:buFontTx/>
              <a:buAutoNum type="arabicPeriod" startAt="16"/>
            </a:pPr>
            <a:r>
              <a:rPr lang="en-US" altLang="en-US" sz="2000" b="1" dirty="0" err="1">
                <a:solidFill>
                  <a:srgbClr val="374151"/>
                </a:solidFill>
              </a:rPr>
              <a:t>pickup_weekday</a:t>
            </a:r>
            <a:r>
              <a:rPr lang="en-US" altLang="en-US" sz="2000" dirty="0">
                <a:solidFill>
                  <a:srgbClr val="374151"/>
                </a:solidFill>
              </a:rPr>
              <a:t>: The day of the week when the trip started (e.g., Monday, Tuesday).</a:t>
            </a:r>
          </a:p>
          <a:p>
            <a:pPr marL="0" lvl="0" indent="0" eaLnBrk="0" fontAlgn="base" hangingPunct="0">
              <a:lnSpc>
                <a:spcPct val="100000"/>
              </a:lnSpc>
              <a:spcBef>
                <a:spcPct val="0"/>
              </a:spcBef>
              <a:spcAft>
                <a:spcPct val="0"/>
              </a:spcAft>
              <a:buFontTx/>
              <a:buAutoNum type="arabicPeriod" startAt="17"/>
            </a:pPr>
            <a:r>
              <a:rPr lang="en-US" altLang="en-US" sz="2000" b="1" dirty="0" err="1">
                <a:solidFill>
                  <a:srgbClr val="374151"/>
                </a:solidFill>
              </a:rPr>
              <a:t>dropoff_weekday</a:t>
            </a:r>
            <a:r>
              <a:rPr lang="en-US" altLang="en-US" sz="2000" dirty="0">
                <a:solidFill>
                  <a:srgbClr val="374151"/>
                </a:solidFill>
              </a:rPr>
              <a:t>: The day of the week when the trip ended.</a:t>
            </a:r>
          </a:p>
          <a:p>
            <a:pPr marL="0" lvl="0" indent="0" eaLnBrk="0" fontAlgn="base" hangingPunct="0">
              <a:lnSpc>
                <a:spcPct val="100000"/>
              </a:lnSpc>
              <a:spcBef>
                <a:spcPct val="0"/>
              </a:spcBef>
              <a:spcAft>
                <a:spcPct val="0"/>
              </a:spcAft>
              <a:buFontTx/>
              <a:buAutoNum type="arabicPeriod" startAt="18"/>
            </a:pPr>
            <a:r>
              <a:rPr lang="en-US" altLang="en-US" sz="2000" b="1" dirty="0" err="1">
                <a:solidFill>
                  <a:srgbClr val="374151"/>
                </a:solidFill>
              </a:rPr>
              <a:t>pickup_hour</a:t>
            </a:r>
            <a:r>
              <a:rPr lang="en-US" altLang="en-US" sz="2000" dirty="0">
                <a:solidFill>
                  <a:srgbClr val="374151"/>
                </a:solidFill>
              </a:rPr>
              <a:t>: The hour of the day when the trip started.</a:t>
            </a:r>
          </a:p>
          <a:p>
            <a:pPr marL="0" lvl="0" indent="0" eaLnBrk="0" fontAlgn="base" hangingPunct="0">
              <a:lnSpc>
                <a:spcPct val="100000"/>
              </a:lnSpc>
              <a:spcBef>
                <a:spcPct val="0"/>
              </a:spcBef>
              <a:spcAft>
                <a:spcPct val="0"/>
              </a:spcAft>
              <a:buFontTx/>
              <a:buAutoNum type="arabicPeriod" startAt="19"/>
            </a:pPr>
            <a:r>
              <a:rPr lang="en-US" altLang="en-US" sz="2000" b="1" dirty="0" err="1">
                <a:solidFill>
                  <a:srgbClr val="374151"/>
                </a:solidFill>
              </a:rPr>
              <a:t>dropoff_hour</a:t>
            </a:r>
            <a:r>
              <a:rPr lang="en-US" altLang="en-US" sz="2000" dirty="0">
                <a:solidFill>
                  <a:srgbClr val="374151"/>
                </a:solidFill>
              </a:rPr>
              <a:t>: The hour of the day when the trip ended.</a:t>
            </a:r>
          </a:p>
          <a:p>
            <a:pPr marL="0" lvl="0" indent="0" eaLnBrk="0" fontAlgn="base" hangingPunct="0">
              <a:lnSpc>
                <a:spcPct val="100000"/>
              </a:lnSpc>
              <a:spcBef>
                <a:spcPct val="0"/>
              </a:spcBef>
              <a:spcAft>
                <a:spcPct val="0"/>
              </a:spcAft>
              <a:buFontTx/>
              <a:buAutoNum type="arabicPeriod" startAt="20"/>
            </a:pPr>
            <a:r>
              <a:rPr lang="en-US" altLang="en-US" sz="2000" b="1" dirty="0" err="1">
                <a:solidFill>
                  <a:srgbClr val="374151"/>
                </a:solidFill>
              </a:rPr>
              <a:t>pickup_day</a:t>
            </a:r>
            <a:r>
              <a:rPr lang="en-US" altLang="en-US" sz="2000" dirty="0">
                <a:solidFill>
                  <a:srgbClr val="374151"/>
                </a:solidFill>
              </a:rPr>
              <a:t>: The day of the month when the trip started.</a:t>
            </a:r>
          </a:p>
          <a:p>
            <a:pPr marL="0" lvl="0" indent="0" eaLnBrk="0" fontAlgn="base" hangingPunct="0">
              <a:lnSpc>
                <a:spcPct val="100000"/>
              </a:lnSpc>
              <a:spcBef>
                <a:spcPct val="0"/>
              </a:spcBef>
              <a:spcAft>
                <a:spcPct val="0"/>
              </a:spcAft>
              <a:buFontTx/>
              <a:buAutoNum type="arabicPeriod" startAt="21"/>
            </a:pPr>
            <a:r>
              <a:rPr lang="en-US" altLang="en-US" sz="2000" b="1" dirty="0" err="1">
                <a:solidFill>
                  <a:srgbClr val="374151"/>
                </a:solidFill>
              </a:rPr>
              <a:t>dropoff_day</a:t>
            </a:r>
            <a:r>
              <a:rPr lang="en-US" altLang="en-US" sz="2000" dirty="0">
                <a:solidFill>
                  <a:srgbClr val="374151"/>
                </a:solidFill>
              </a:rPr>
              <a:t>: The day of the month when the trip ended.</a:t>
            </a:r>
          </a:p>
          <a:p>
            <a:pPr marL="0" lvl="0" indent="0" eaLnBrk="0" fontAlgn="base" hangingPunct="0">
              <a:lnSpc>
                <a:spcPct val="100000"/>
              </a:lnSpc>
              <a:spcBef>
                <a:spcPct val="0"/>
              </a:spcBef>
              <a:spcAft>
                <a:spcPct val="0"/>
              </a:spcAft>
              <a:buFontTx/>
              <a:buAutoNum type="arabicPeriod" startAt="22"/>
            </a:pPr>
            <a:r>
              <a:rPr lang="en-US" altLang="en-US" sz="2000" b="1" dirty="0" err="1">
                <a:solidFill>
                  <a:srgbClr val="374151"/>
                </a:solidFill>
              </a:rPr>
              <a:t>trip_duration_in_minute</a:t>
            </a:r>
            <a:r>
              <a:rPr lang="en-US" altLang="en-US" sz="2000" dirty="0">
                <a:solidFill>
                  <a:srgbClr val="374151"/>
                </a:solidFill>
              </a:rPr>
              <a:t>: The duration of the trip in minutes (calculated from </a:t>
            </a:r>
            <a:r>
              <a:rPr lang="en-US" altLang="en-US" sz="2000" b="1" dirty="0" err="1">
                <a:solidFill>
                  <a:srgbClr val="374151"/>
                </a:solidFill>
              </a:rPr>
              <a:t>trip_duration</a:t>
            </a:r>
            <a:r>
              <a:rPr lang="en-US" altLang="en-US" sz="2000" dirty="0">
                <a:solidFill>
                  <a:srgbClr val="374151"/>
                </a:solidFill>
              </a:rPr>
              <a:t>).</a:t>
            </a:r>
          </a:p>
          <a:p>
            <a:pPr marL="0" lvl="0" indent="0" eaLnBrk="0" fontAlgn="base" hangingPunct="0">
              <a:lnSpc>
                <a:spcPct val="100000"/>
              </a:lnSpc>
              <a:spcBef>
                <a:spcPct val="0"/>
              </a:spcBef>
              <a:spcAft>
                <a:spcPct val="0"/>
              </a:spcAft>
              <a:buFontTx/>
              <a:buAutoNum type="arabicPeriod" startAt="23"/>
            </a:pPr>
            <a:r>
              <a:rPr lang="en-US" altLang="en-US" sz="2000" b="1" dirty="0">
                <a:solidFill>
                  <a:srgbClr val="374151"/>
                </a:solidFill>
              </a:rPr>
              <a:t>distance</a:t>
            </a:r>
            <a:r>
              <a:rPr lang="en-US" altLang="en-US" sz="2000" dirty="0">
                <a:solidFill>
                  <a:srgbClr val="374151"/>
                </a:solidFill>
              </a:rPr>
              <a:t>: The distance of the trip (possibly calculated using the coordinates).</a:t>
            </a:r>
          </a:p>
          <a:p>
            <a:endParaRPr lang="en-IN" dirty="0"/>
          </a:p>
        </p:txBody>
      </p:sp>
      <p:pic>
        <p:nvPicPr>
          <p:cNvPr id="5" name="Picture 4"/>
          <p:cNvPicPr>
            <a:picLocks noChangeAspect="1"/>
          </p:cNvPicPr>
          <p:nvPr/>
        </p:nvPicPr>
        <p:blipFill>
          <a:blip r:embed="rId2"/>
          <a:stretch>
            <a:fillRect/>
          </a:stretch>
        </p:blipFill>
        <p:spPr>
          <a:xfrm>
            <a:off x="10058730" y="94492"/>
            <a:ext cx="2009205" cy="488639"/>
          </a:xfrm>
          <a:prstGeom prst="rect">
            <a:avLst/>
          </a:prstGeom>
        </p:spPr>
      </p:pic>
    </p:spTree>
    <p:extLst>
      <p:ext uri="{BB962C8B-B14F-4D97-AF65-F5344CB8AC3E}">
        <p14:creationId xmlns:p14="http://schemas.microsoft.com/office/powerpoint/2010/main" val="4068638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lumMod val="75000"/>
                  </a:schemeClr>
                </a:solidFill>
                <a:effectLst>
                  <a:outerShdw blurRad="38100" dist="38100" dir="2700000" algn="tl">
                    <a:srgbClr val="000000">
                      <a:alpha val="43137"/>
                    </a:srgbClr>
                  </a:outerShdw>
                </a:effectLst>
                <a:latin typeface="Bahnschrift" panose="020B0502040204020203" pitchFamily="34" charset="0"/>
              </a:rPr>
              <a:t>Feature Importance </a:t>
            </a:r>
            <a:endParaRPr lang="en-IN" dirty="0"/>
          </a:p>
        </p:txBody>
      </p:sp>
      <p:pic>
        <p:nvPicPr>
          <p:cNvPr id="4" name="Content Placeholder 3"/>
          <p:cNvPicPr>
            <a:picLocks noGrp="1" noChangeAspect="1"/>
          </p:cNvPicPr>
          <p:nvPr>
            <p:ph idx="1"/>
          </p:nvPr>
        </p:nvPicPr>
        <p:blipFill>
          <a:blip r:embed="rId2"/>
          <a:stretch>
            <a:fillRect/>
          </a:stretch>
        </p:blipFill>
        <p:spPr>
          <a:xfrm>
            <a:off x="1097279" y="2672307"/>
            <a:ext cx="9666514" cy="4075612"/>
          </a:xfrm>
          <a:prstGeom prst="rect">
            <a:avLst/>
          </a:prstGeom>
        </p:spPr>
      </p:pic>
      <p:sp>
        <p:nvSpPr>
          <p:cNvPr id="5" name="Rectangle 4"/>
          <p:cNvSpPr/>
          <p:nvPr/>
        </p:nvSpPr>
        <p:spPr>
          <a:xfrm>
            <a:off x="1359625" y="1690688"/>
            <a:ext cx="9141823" cy="707886"/>
          </a:xfrm>
          <a:prstGeom prst="rect">
            <a:avLst/>
          </a:prstGeom>
        </p:spPr>
        <p:txBody>
          <a:bodyPr wrap="square">
            <a:spAutoFit/>
          </a:bodyPr>
          <a:lstStyle/>
          <a:p>
            <a:r>
              <a:rPr lang="en-US" sz="2000" dirty="0">
                <a:solidFill>
                  <a:schemeClr val="tx1">
                    <a:lumMod val="85000"/>
                    <a:lumOff val="15000"/>
                  </a:schemeClr>
                </a:solidFill>
              </a:rPr>
              <a:t>As we can see that most important feature is our distance </a:t>
            </a:r>
            <a:r>
              <a:rPr lang="en-US" sz="2000" dirty="0" smtClean="0">
                <a:solidFill>
                  <a:schemeClr val="tx1">
                    <a:lumMod val="85000"/>
                    <a:lumOff val="15000"/>
                  </a:schemeClr>
                </a:solidFill>
              </a:rPr>
              <a:t>feature </a:t>
            </a:r>
            <a:r>
              <a:rPr lang="en-US" sz="2000" dirty="0">
                <a:solidFill>
                  <a:schemeClr val="tx1">
                    <a:lumMod val="85000"/>
                    <a:lumOff val="15000"/>
                  </a:schemeClr>
                </a:solidFill>
              </a:rPr>
              <a:t>which affect our dependent variable the </a:t>
            </a:r>
            <a:r>
              <a:rPr lang="en-US" sz="2000" dirty="0" smtClean="0">
                <a:solidFill>
                  <a:schemeClr val="tx1">
                    <a:lumMod val="85000"/>
                    <a:lumOff val="15000"/>
                  </a:schemeClr>
                </a:solidFill>
              </a:rPr>
              <a:t>most.</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2946208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3836</TotalTime>
  <Words>1725</Words>
  <Application>Microsoft Office PowerPoint</Application>
  <PresentationFormat>Widescreen</PresentationFormat>
  <Paragraphs>86</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Rounded MT Bold</vt:lpstr>
      <vt:lpstr>Bahnschrift</vt:lpstr>
      <vt:lpstr>Calibri</vt:lpstr>
      <vt:lpstr>Calibri Light</vt:lpstr>
      <vt:lpstr>Söhne</vt:lpstr>
      <vt:lpstr>Office Theme</vt:lpstr>
      <vt:lpstr>PowerPoint Presentation</vt:lpstr>
      <vt:lpstr>NYC TAXI TIME PREDICTION</vt:lpstr>
      <vt:lpstr>PowerPoint Presentation</vt:lpstr>
      <vt:lpstr>Introduction on NYC taxi time Prediction</vt:lpstr>
      <vt:lpstr>Objectives</vt:lpstr>
      <vt:lpstr>Problem Statement</vt:lpstr>
      <vt:lpstr>Dataset</vt:lpstr>
      <vt:lpstr>PowerPoint Presentation</vt:lpstr>
      <vt:lpstr>Feature Importance </vt:lpstr>
      <vt:lpstr>Exploratory Data Analysis</vt:lpstr>
      <vt:lpstr>Algorithms used in model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Comparing Evaluation Metrics</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40</cp:revision>
  <dcterms:created xsi:type="dcterms:W3CDTF">2023-09-28T05:24:26Z</dcterms:created>
  <dcterms:modified xsi:type="dcterms:W3CDTF">2023-11-09T10:36:43Z</dcterms:modified>
</cp:coreProperties>
</file>