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Amatic SC"/>
      <p:regular r:id="rId9"/>
      <p:bold r:id="rId10"/>
    </p:embeddedFont>
    <p:embeddedFont>
      <p:font typeface="Source Code Pro"/>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SourceCodePro-regular.fntdata"/><Relationship Id="rId10" Type="http://schemas.openxmlformats.org/officeDocument/2006/relationships/font" Target="fonts/AmaticSC-bold.fntdata"/><Relationship Id="rId12" Type="http://schemas.openxmlformats.org/officeDocument/2006/relationships/font" Target="fonts/SourceCodePro-bold.fntdata"/><Relationship Id="rId9" Type="http://schemas.openxmlformats.org/officeDocument/2006/relationships/font" Target="fonts/AmaticSC-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wrap="square"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wrap="square"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wrap="square"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wrap="square"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Source Code Pro"/>
              <a:buChar char="●"/>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194075" y="-718825"/>
            <a:ext cx="4045200" cy="1710300"/>
          </a:xfrm>
          <a:prstGeom prst="rect">
            <a:avLst/>
          </a:prstGeom>
        </p:spPr>
        <p:txBody>
          <a:bodyPr anchorCtr="0" anchor="b" bIns="91425" lIns="91425" rIns="91425" wrap="square" tIns="91425">
            <a:noAutofit/>
          </a:bodyPr>
          <a:lstStyle/>
          <a:p>
            <a:pPr lvl="0">
              <a:spcBef>
                <a:spcPts val="0"/>
              </a:spcBef>
              <a:buNone/>
            </a:pPr>
            <a:r>
              <a:rPr lang="en" sz="3600"/>
              <a:t>Classroom booking app</a:t>
            </a:r>
          </a:p>
        </p:txBody>
      </p:sp>
      <p:sp>
        <p:nvSpPr>
          <p:cNvPr id="57" name="Shape 57"/>
          <p:cNvSpPr txBox="1"/>
          <p:nvPr>
            <p:ph idx="1" type="subTitle"/>
          </p:nvPr>
        </p:nvSpPr>
        <p:spPr>
          <a:xfrm>
            <a:off x="194075" y="924496"/>
            <a:ext cx="4045200" cy="3960300"/>
          </a:xfrm>
          <a:prstGeom prst="rect">
            <a:avLst/>
          </a:prstGeom>
        </p:spPr>
        <p:txBody>
          <a:bodyPr anchorCtr="0" anchor="t" bIns="91425" lIns="91425" rIns="91425" wrap="square" tIns="91425">
            <a:noAutofit/>
          </a:bodyPr>
          <a:lstStyle/>
          <a:p>
            <a:pPr lvl="0" rtl="0" algn="l">
              <a:spcBef>
                <a:spcPts val="0"/>
              </a:spcBef>
              <a:buNone/>
            </a:pPr>
            <a:r>
              <a:rPr b="1" lang="en" sz="1400"/>
              <a:t>Implementation Details:</a:t>
            </a:r>
          </a:p>
          <a:p>
            <a:pPr lvl="0" rtl="0" algn="l">
              <a:spcBef>
                <a:spcPts val="0"/>
              </a:spcBef>
              <a:buNone/>
            </a:pPr>
            <a:r>
              <a:t/>
            </a:r>
            <a:endParaRPr b="1" sz="1400"/>
          </a:p>
          <a:p>
            <a:pPr indent="-317500" lvl="0" marL="457200" rtl="0" algn="l">
              <a:spcBef>
                <a:spcPts val="0"/>
              </a:spcBef>
              <a:buSzPct val="100000"/>
              <a:buChar char="●"/>
            </a:pPr>
            <a:r>
              <a:rPr b="1" lang="en" sz="1400"/>
              <a:t>Design pattern : </a:t>
            </a:r>
            <a:r>
              <a:rPr lang="en" sz="1400"/>
              <a:t>Proxy</a:t>
            </a:r>
          </a:p>
          <a:p>
            <a:pPr lvl="0" rtl="0" algn="l">
              <a:spcBef>
                <a:spcPts val="0"/>
              </a:spcBef>
              <a:buNone/>
            </a:pPr>
            <a:r>
              <a:t/>
            </a:r>
            <a:endParaRPr sz="1400"/>
          </a:p>
          <a:p>
            <a:pPr indent="-317500" lvl="0" marL="457200" rtl="0" algn="l">
              <a:spcBef>
                <a:spcPts val="0"/>
              </a:spcBef>
              <a:buSzPct val="100000"/>
              <a:buChar char="●"/>
            </a:pPr>
            <a:r>
              <a:rPr b="1" lang="en" sz="1400"/>
              <a:t>Serialization</a:t>
            </a:r>
            <a:r>
              <a:rPr lang="en" sz="1400"/>
              <a:t> : College object serialized after every session and deserialized for restoring previous session.</a:t>
            </a:r>
          </a:p>
          <a:p>
            <a:pPr lvl="0" rtl="0" algn="l">
              <a:spcBef>
                <a:spcPts val="0"/>
              </a:spcBef>
              <a:buNone/>
            </a:pPr>
            <a:r>
              <a:t/>
            </a:r>
            <a:endParaRPr sz="1400"/>
          </a:p>
          <a:p>
            <a:pPr indent="-317500" lvl="0" marL="457200" rtl="0" algn="l">
              <a:spcBef>
                <a:spcPts val="0"/>
              </a:spcBef>
              <a:buSzPct val="100000"/>
              <a:buChar char="●"/>
            </a:pPr>
            <a:r>
              <a:rPr b="1" lang="en" sz="1400"/>
              <a:t>Association relationship:</a:t>
            </a:r>
            <a:r>
              <a:rPr lang="en" sz="1400"/>
              <a:t> Nearly all the classes are associated with each other.</a:t>
            </a:r>
          </a:p>
          <a:p>
            <a:pPr lvl="0" rtl="0" algn="l">
              <a:spcBef>
                <a:spcPts val="0"/>
              </a:spcBef>
              <a:buNone/>
            </a:pPr>
            <a:r>
              <a:t/>
            </a:r>
            <a:endParaRPr sz="1400"/>
          </a:p>
          <a:p>
            <a:pPr indent="-317500" lvl="0" marL="457200" rtl="0" algn="l">
              <a:spcBef>
                <a:spcPts val="0"/>
              </a:spcBef>
              <a:buSzPct val="100000"/>
              <a:buChar char="●"/>
            </a:pPr>
            <a:r>
              <a:rPr b="1" lang="en" sz="1400"/>
              <a:t>Exception Handling : </a:t>
            </a:r>
            <a:r>
              <a:rPr lang="en" sz="1400"/>
              <a:t>Exceptions are generated and dialog boxes are displayed in case of invalid user input.</a:t>
            </a:r>
          </a:p>
          <a:p>
            <a:pPr lvl="0" rtl="0" algn="l">
              <a:spcBef>
                <a:spcPts val="0"/>
              </a:spcBef>
              <a:buNone/>
            </a:pPr>
            <a:r>
              <a:t/>
            </a:r>
            <a:endParaRPr sz="1400"/>
          </a:p>
          <a:p>
            <a:pPr lvl="0" rtl="0" algn="l">
              <a:spcBef>
                <a:spcPts val="0"/>
              </a:spcBef>
              <a:buNone/>
            </a:pPr>
            <a:r>
              <a:t/>
            </a:r>
            <a:endParaRPr sz="1400"/>
          </a:p>
          <a:p>
            <a:pPr lvl="0" rtl="0" algn="l">
              <a:spcBef>
                <a:spcPts val="0"/>
              </a:spcBef>
              <a:buNone/>
            </a:pPr>
            <a:r>
              <a:t/>
            </a:r>
            <a:endParaRPr sz="1400"/>
          </a:p>
          <a:p>
            <a:pPr lvl="0" rtl="0" algn="l">
              <a:spcBef>
                <a:spcPts val="0"/>
              </a:spcBef>
              <a:buNone/>
            </a:pPr>
            <a:r>
              <a:t/>
            </a:r>
            <a:endParaRPr/>
          </a:p>
        </p:txBody>
      </p:sp>
      <p:pic>
        <p:nvPicPr>
          <p:cNvPr id="58" name="Shape 58"/>
          <p:cNvPicPr preferRelativeResize="0"/>
          <p:nvPr/>
        </p:nvPicPr>
        <p:blipFill>
          <a:blip r:embed="rId3">
            <a:alphaModFix/>
          </a:blip>
          <a:stretch>
            <a:fillRect/>
          </a:stretch>
        </p:blipFill>
        <p:spPr>
          <a:xfrm>
            <a:off x="4586375" y="0"/>
            <a:ext cx="455762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194075" y="-718825"/>
            <a:ext cx="4045200" cy="1710300"/>
          </a:xfrm>
          <a:prstGeom prst="rect">
            <a:avLst/>
          </a:prstGeom>
        </p:spPr>
        <p:txBody>
          <a:bodyPr anchorCtr="0" anchor="b" bIns="91425" lIns="91425" rIns="91425" wrap="square" tIns="91425">
            <a:noAutofit/>
          </a:bodyPr>
          <a:lstStyle/>
          <a:p>
            <a:pPr lvl="0" rtl="0">
              <a:spcBef>
                <a:spcPts val="0"/>
              </a:spcBef>
              <a:buNone/>
            </a:pPr>
            <a:r>
              <a:rPr lang="en" sz="3600"/>
              <a:t>Classroom booking app</a:t>
            </a:r>
          </a:p>
        </p:txBody>
      </p:sp>
      <p:sp>
        <p:nvSpPr>
          <p:cNvPr id="64" name="Shape 64"/>
          <p:cNvSpPr txBox="1"/>
          <p:nvPr>
            <p:ph idx="1" type="subTitle"/>
          </p:nvPr>
        </p:nvSpPr>
        <p:spPr>
          <a:xfrm>
            <a:off x="194075" y="991471"/>
            <a:ext cx="4045200" cy="3960300"/>
          </a:xfrm>
          <a:prstGeom prst="rect">
            <a:avLst/>
          </a:prstGeom>
        </p:spPr>
        <p:txBody>
          <a:bodyPr anchorCtr="0" anchor="t" bIns="91425" lIns="91425" rIns="91425" wrap="square" tIns="91425">
            <a:noAutofit/>
          </a:bodyPr>
          <a:lstStyle/>
          <a:p>
            <a:pPr lvl="0" rtl="0" algn="l">
              <a:spcBef>
                <a:spcPts val="0"/>
              </a:spcBef>
              <a:buNone/>
            </a:pPr>
            <a:r>
              <a:rPr b="1" lang="en" sz="1400"/>
              <a:t>Problems faced :</a:t>
            </a:r>
          </a:p>
          <a:p>
            <a:pPr lvl="0" rtl="0" algn="l">
              <a:spcBef>
                <a:spcPts val="0"/>
              </a:spcBef>
              <a:buNone/>
            </a:pPr>
            <a:r>
              <a:t/>
            </a:r>
            <a:endParaRPr b="1" sz="1400"/>
          </a:p>
          <a:p>
            <a:pPr lvl="0" rtl="0" algn="l">
              <a:spcBef>
                <a:spcPts val="0"/>
              </a:spcBef>
              <a:buNone/>
            </a:pPr>
            <a:r>
              <a:t/>
            </a:r>
            <a:endParaRPr b="1" sz="1400"/>
          </a:p>
          <a:p>
            <a:pPr indent="-317500" lvl="0" marL="457200" rtl="0" algn="l">
              <a:spcBef>
                <a:spcPts val="0"/>
              </a:spcBef>
              <a:buSzPct val="100000"/>
              <a:buChar char="●"/>
            </a:pPr>
            <a:r>
              <a:rPr b="1" lang="en" sz="1400"/>
              <a:t>View_Room availabilty and Request handling: </a:t>
            </a:r>
            <a:r>
              <a:rPr lang="en" sz="1400"/>
              <a:t>It took us a lot of time in implementing this feature as we did not realise we created multiple objects of same room no. while loading database. We used hashmap for mapping objects to room number and debugged our code. </a:t>
            </a:r>
          </a:p>
          <a:p>
            <a:pPr lvl="0" rtl="0" algn="l">
              <a:spcBef>
                <a:spcPts val="0"/>
              </a:spcBef>
              <a:buNone/>
            </a:pPr>
            <a:r>
              <a:t/>
            </a:r>
            <a:endParaRPr sz="1400"/>
          </a:p>
        </p:txBody>
      </p:sp>
      <p:pic>
        <p:nvPicPr>
          <p:cNvPr id="65" name="Shape 65"/>
          <p:cNvPicPr preferRelativeResize="0"/>
          <p:nvPr/>
        </p:nvPicPr>
        <p:blipFill>
          <a:blip r:embed="rId3">
            <a:alphaModFix/>
          </a:blip>
          <a:stretch>
            <a:fillRect/>
          </a:stretch>
        </p:blipFill>
        <p:spPr>
          <a:xfrm>
            <a:off x="4586375" y="0"/>
            <a:ext cx="4557625"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194075" y="-718825"/>
            <a:ext cx="4045200" cy="1710300"/>
          </a:xfrm>
          <a:prstGeom prst="rect">
            <a:avLst/>
          </a:prstGeom>
        </p:spPr>
        <p:txBody>
          <a:bodyPr anchorCtr="0" anchor="b" bIns="91425" lIns="91425" rIns="91425" wrap="square" tIns="91425">
            <a:noAutofit/>
          </a:bodyPr>
          <a:lstStyle/>
          <a:p>
            <a:pPr lvl="0" rtl="0">
              <a:spcBef>
                <a:spcPts val="0"/>
              </a:spcBef>
              <a:buNone/>
            </a:pPr>
            <a:r>
              <a:rPr lang="en" sz="3600"/>
              <a:t>Classroom booking app</a:t>
            </a:r>
          </a:p>
        </p:txBody>
      </p:sp>
      <p:sp>
        <p:nvSpPr>
          <p:cNvPr id="71" name="Shape 71"/>
          <p:cNvSpPr txBox="1"/>
          <p:nvPr>
            <p:ph idx="1" type="subTitle"/>
          </p:nvPr>
        </p:nvSpPr>
        <p:spPr>
          <a:xfrm>
            <a:off x="194075" y="991471"/>
            <a:ext cx="4045200" cy="3960300"/>
          </a:xfrm>
          <a:prstGeom prst="rect">
            <a:avLst/>
          </a:prstGeom>
        </p:spPr>
        <p:txBody>
          <a:bodyPr anchorCtr="0" anchor="t" bIns="91425" lIns="91425" rIns="91425" wrap="square" tIns="91425">
            <a:noAutofit/>
          </a:bodyPr>
          <a:lstStyle/>
          <a:p>
            <a:pPr lvl="0" rtl="0" algn="l">
              <a:spcBef>
                <a:spcPts val="0"/>
              </a:spcBef>
              <a:buNone/>
            </a:pPr>
            <a:r>
              <a:rPr b="1" lang="en" sz="1400"/>
              <a:t>Snehal Gupta:</a:t>
            </a:r>
          </a:p>
          <a:p>
            <a:pPr indent="-317500" lvl="0" marL="457200" rtl="0" algn="l">
              <a:spcBef>
                <a:spcPts val="0"/>
              </a:spcBef>
              <a:spcAft>
                <a:spcPts val="0"/>
              </a:spcAft>
              <a:buSzPct val="100000"/>
              <a:buChar char="●"/>
            </a:pPr>
            <a:r>
              <a:rPr b="1" lang="en" sz="1400"/>
              <a:t>Creation of database and processing it.</a:t>
            </a:r>
          </a:p>
          <a:p>
            <a:pPr indent="-317500" lvl="0" marL="457200" rtl="0" algn="l">
              <a:spcBef>
                <a:spcPts val="0"/>
              </a:spcBef>
              <a:spcAft>
                <a:spcPts val="0"/>
              </a:spcAft>
              <a:buSzPct val="100000"/>
              <a:buChar char="●"/>
            </a:pPr>
            <a:r>
              <a:rPr b="1" lang="en" sz="1400"/>
              <a:t>Sign Up and login</a:t>
            </a:r>
          </a:p>
          <a:p>
            <a:pPr indent="-317500" lvl="0" marL="457200" rtl="0" algn="l">
              <a:spcBef>
                <a:spcPts val="0"/>
              </a:spcBef>
              <a:spcAft>
                <a:spcPts val="0"/>
              </a:spcAft>
              <a:buSzPct val="100000"/>
              <a:buChar char="●"/>
            </a:pPr>
            <a:r>
              <a:rPr b="1" lang="en" sz="1400"/>
              <a:t>Controller classes management</a:t>
            </a:r>
          </a:p>
          <a:p>
            <a:pPr indent="-317500" lvl="0" marL="457200" rtl="0" algn="l">
              <a:spcBef>
                <a:spcPts val="0"/>
              </a:spcBef>
              <a:buSzPct val="100000"/>
              <a:buChar char="●"/>
            </a:pPr>
            <a:r>
              <a:rPr b="1" lang="en" sz="1400"/>
              <a:t>Personalized Time-table of Students and Faculty.</a:t>
            </a:r>
          </a:p>
        </p:txBody>
      </p:sp>
      <p:sp>
        <p:nvSpPr>
          <p:cNvPr id="72" name="Shape 72"/>
          <p:cNvSpPr txBox="1"/>
          <p:nvPr/>
        </p:nvSpPr>
        <p:spPr>
          <a:xfrm>
            <a:off x="1806000" y="2543525"/>
            <a:ext cx="7338000" cy="856200"/>
          </a:xfrm>
          <a:prstGeom prst="rect">
            <a:avLst/>
          </a:prstGeom>
          <a:noFill/>
          <a:ln>
            <a:noFill/>
          </a:ln>
        </p:spPr>
        <p:txBody>
          <a:bodyPr anchorCtr="0" anchor="t" bIns="91425" lIns="91425" rIns="91425" wrap="square" tIns="91425">
            <a:noAutofit/>
          </a:bodyPr>
          <a:lstStyle/>
          <a:p>
            <a:pPr lvl="0" rtl="0">
              <a:spcBef>
                <a:spcPts val="0"/>
              </a:spcBef>
              <a:buNone/>
            </a:pPr>
            <a:r>
              <a:t/>
            </a:r>
            <a:endParaRPr/>
          </a:p>
        </p:txBody>
      </p:sp>
      <p:sp>
        <p:nvSpPr>
          <p:cNvPr id="73" name="Shape 73"/>
          <p:cNvSpPr txBox="1"/>
          <p:nvPr/>
        </p:nvSpPr>
        <p:spPr>
          <a:xfrm>
            <a:off x="194075" y="2838425"/>
            <a:ext cx="3978000" cy="1641900"/>
          </a:xfrm>
          <a:prstGeom prst="rect">
            <a:avLst/>
          </a:prstGeom>
          <a:noFill/>
          <a:ln>
            <a:noFill/>
          </a:ln>
        </p:spPr>
        <p:txBody>
          <a:bodyPr anchorCtr="0" anchor="ctr" bIns="91425" lIns="91425" rIns="91425" wrap="square" tIns="91425">
            <a:noAutofit/>
          </a:bodyPr>
          <a:lstStyle/>
          <a:p>
            <a:pPr lvl="0">
              <a:spcBef>
                <a:spcPts val="0"/>
              </a:spcBef>
              <a:buNone/>
            </a:pPr>
            <a:r>
              <a:rPr b="1" lang="en"/>
              <a:t>Anushka Bhandari :</a:t>
            </a:r>
          </a:p>
          <a:p>
            <a:pPr indent="-317500" lvl="0" marL="457200" rtl="0">
              <a:spcBef>
                <a:spcPts val="0"/>
              </a:spcBef>
              <a:spcAft>
                <a:spcPts val="0"/>
              </a:spcAft>
              <a:buSzPct val="100000"/>
              <a:buChar char="●"/>
            </a:pPr>
            <a:r>
              <a:rPr b="1" lang="en"/>
              <a:t>GUI frontend</a:t>
            </a:r>
          </a:p>
          <a:p>
            <a:pPr indent="-317500" lvl="0" marL="457200" rtl="0">
              <a:spcBef>
                <a:spcPts val="0"/>
              </a:spcBef>
              <a:spcAft>
                <a:spcPts val="0"/>
              </a:spcAft>
              <a:buSzPct val="100000"/>
              <a:buChar char="●"/>
            </a:pPr>
            <a:r>
              <a:rPr b="1" lang="en"/>
              <a:t>Controller classes management</a:t>
            </a:r>
          </a:p>
          <a:p>
            <a:pPr indent="-317500" lvl="0" marL="457200" rtl="0">
              <a:spcBef>
                <a:spcPts val="0"/>
              </a:spcBef>
              <a:spcAft>
                <a:spcPts val="0"/>
              </a:spcAft>
              <a:buSzPct val="100000"/>
              <a:buChar char="●"/>
            </a:pPr>
            <a:r>
              <a:rPr b="1" lang="en"/>
              <a:t>View Rooms Availability</a:t>
            </a:r>
          </a:p>
          <a:p>
            <a:pPr indent="-317500" lvl="0" marL="457200" rtl="0">
              <a:spcBef>
                <a:spcPts val="0"/>
              </a:spcBef>
              <a:spcAft>
                <a:spcPts val="0"/>
              </a:spcAft>
              <a:buSzPct val="100000"/>
              <a:buChar char="●"/>
            </a:pPr>
            <a:r>
              <a:rPr b="1" lang="en"/>
              <a:t>Request handling </a:t>
            </a:r>
          </a:p>
          <a:p>
            <a:pPr indent="-317500" lvl="0" marL="457200" rtl="0">
              <a:spcBef>
                <a:spcPts val="0"/>
              </a:spcBef>
              <a:buSzPct val="100000"/>
              <a:buChar char="●"/>
            </a:pPr>
            <a:r>
              <a:rPr b="1" lang="en"/>
              <a:t>Javadoc generation</a:t>
            </a:r>
          </a:p>
          <a:p>
            <a:pPr lvl="0" rtl="0">
              <a:spcBef>
                <a:spcPts val="0"/>
              </a:spcBef>
              <a:buNone/>
            </a:pPr>
            <a:r>
              <a:t/>
            </a:r>
            <a:endParaRPr/>
          </a:p>
        </p:txBody>
      </p:sp>
      <p:pic>
        <p:nvPicPr>
          <p:cNvPr id="74" name="Shape 74"/>
          <p:cNvPicPr preferRelativeResize="0"/>
          <p:nvPr/>
        </p:nvPicPr>
        <p:blipFill>
          <a:blip r:embed="rId3">
            <a:alphaModFix/>
          </a:blip>
          <a:stretch>
            <a:fillRect/>
          </a:stretch>
        </p:blipFill>
        <p:spPr>
          <a:xfrm>
            <a:off x="4586375" y="0"/>
            <a:ext cx="4557625"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194075" y="-718825"/>
            <a:ext cx="4045200" cy="1710300"/>
          </a:xfrm>
          <a:prstGeom prst="rect">
            <a:avLst/>
          </a:prstGeom>
        </p:spPr>
        <p:txBody>
          <a:bodyPr anchorCtr="0" anchor="b" bIns="91425" lIns="91425" rIns="91425" wrap="square" tIns="91425">
            <a:noAutofit/>
          </a:bodyPr>
          <a:lstStyle/>
          <a:p>
            <a:pPr lvl="0" rtl="0">
              <a:spcBef>
                <a:spcPts val="0"/>
              </a:spcBef>
              <a:buNone/>
            </a:pPr>
            <a:r>
              <a:rPr lang="en" sz="3600"/>
              <a:t>Classroom booking app</a:t>
            </a:r>
          </a:p>
        </p:txBody>
      </p:sp>
      <p:pic>
        <p:nvPicPr>
          <p:cNvPr id="80" name="Shape 80"/>
          <p:cNvPicPr preferRelativeResize="0"/>
          <p:nvPr/>
        </p:nvPicPr>
        <p:blipFill>
          <a:blip r:embed="rId3">
            <a:alphaModFix/>
          </a:blip>
          <a:stretch>
            <a:fillRect/>
          </a:stretch>
        </p:blipFill>
        <p:spPr>
          <a:xfrm>
            <a:off x="4586375" y="0"/>
            <a:ext cx="4557625" cy="5143500"/>
          </a:xfrm>
          <a:prstGeom prst="rect">
            <a:avLst/>
          </a:prstGeom>
          <a:noFill/>
          <a:ln>
            <a:noFill/>
          </a:ln>
        </p:spPr>
      </p:pic>
      <p:sp>
        <p:nvSpPr>
          <p:cNvPr id="81" name="Shape 81"/>
          <p:cNvSpPr txBox="1"/>
          <p:nvPr/>
        </p:nvSpPr>
        <p:spPr>
          <a:xfrm>
            <a:off x="282725" y="1134450"/>
            <a:ext cx="3867900" cy="3685200"/>
          </a:xfrm>
          <a:prstGeom prst="rect">
            <a:avLst/>
          </a:prstGeom>
          <a:noFill/>
          <a:ln>
            <a:noFill/>
          </a:ln>
        </p:spPr>
        <p:txBody>
          <a:bodyPr anchorCtr="0" anchor="t" bIns="91425" lIns="91425" rIns="91425" wrap="square" tIns="91425">
            <a:noAutofit/>
          </a:bodyPr>
          <a:lstStyle/>
          <a:p>
            <a:pPr lvl="0">
              <a:spcBef>
                <a:spcPts val="0"/>
              </a:spcBef>
              <a:buNone/>
            </a:pPr>
            <a:r>
              <a:rPr b="1" lang="en"/>
              <a:t>Bonus features :</a:t>
            </a:r>
          </a:p>
          <a:p>
            <a:pPr lvl="0">
              <a:spcBef>
                <a:spcPts val="0"/>
              </a:spcBef>
              <a:buNone/>
            </a:pPr>
            <a:r>
              <a:t/>
            </a:r>
            <a:endParaRPr b="1"/>
          </a:p>
          <a:p>
            <a:pPr indent="-317500" lvl="0" marL="457200" rtl="0">
              <a:spcBef>
                <a:spcPts val="0"/>
              </a:spcBef>
              <a:buSzPct val="100000"/>
              <a:buChar char="●"/>
            </a:pPr>
            <a:r>
              <a:rPr b="1" lang="en"/>
              <a:t>Validation of email during sign-up - </a:t>
            </a:r>
          </a:p>
          <a:p>
            <a:pPr lvl="0" rtl="0">
              <a:spcBef>
                <a:spcPts val="0"/>
              </a:spcBef>
              <a:buNone/>
            </a:pPr>
            <a:r>
              <a:rPr lang="en"/>
              <a:t>	We send a confirmation key to every user who signs up in our application to check whether they have entered correct email-id or not.</a:t>
            </a:r>
          </a:p>
          <a:p>
            <a:pPr indent="-317500" lvl="0" marL="457200" rtl="0">
              <a:spcBef>
                <a:spcPts val="0"/>
              </a:spcBef>
              <a:buSzPct val="100000"/>
              <a:buChar char="●"/>
            </a:pPr>
            <a:r>
              <a:rPr b="1" lang="en"/>
              <a:t>Faculty Personalized time-table :</a:t>
            </a:r>
          </a:p>
          <a:p>
            <a:pPr indent="457200" lvl="0" rtl="0">
              <a:spcBef>
                <a:spcPts val="0"/>
              </a:spcBef>
              <a:buNone/>
            </a:pPr>
            <a:r>
              <a:rPr lang="en"/>
              <a:t>We have provided every faculty member a personalized time-table .</a:t>
            </a:r>
          </a:p>
          <a:p>
            <a:pPr indent="457200" lvl="0" rtl="0">
              <a:spcBef>
                <a:spcPts val="0"/>
              </a:spcBef>
              <a:buNone/>
            </a:pPr>
            <a:r>
              <a:t/>
            </a:r>
            <a:endParaRPr/>
          </a:p>
          <a:p>
            <a:pPr indent="-317500" lvl="0" marL="457200" rtl="0">
              <a:spcBef>
                <a:spcPts val="0"/>
              </a:spcBef>
              <a:buSzPct val="100000"/>
              <a:buChar char="●"/>
            </a:pPr>
            <a:r>
              <a:rPr b="1" lang="en"/>
              <a:t>Multiple users login : </a:t>
            </a:r>
            <a:r>
              <a:rPr lang="en"/>
              <a:t>Allows multiple users to login and work on the application on different windows.</a:t>
            </a:r>
          </a:p>
          <a:p>
            <a:pPr lvl="0" rtl="0">
              <a:spcBef>
                <a:spcPts val="0"/>
              </a:spcBef>
              <a:buNone/>
            </a:pPr>
            <a:r>
              <a:t/>
            </a:r>
            <a:endParaRPr/>
          </a:p>
          <a:p>
            <a:pPr indent="-317500" lvl="0" marL="457200" rtl="0">
              <a:spcBef>
                <a:spcPts val="0"/>
              </a:spcBef>
              <a:buSzPct val="100000"/>
              <a:buChar char="●"/>
            </a:pPr>
            <a:r>
              <a:rPr b="1" lang="en"/>
              <a:t>User-interactive : </a:t>
            </a:r>
            <a:r>
              <a:rPr lang="en"/>
              <a:t>Confirmation prompts and Dialog boxes for invalid inputs.</a:t>
            </a:r>
          </a:p>
          <a:p>
            <a:pPr indent="0" lvl="0" marL="0" rtl="0">
              <a:spcBef>
                <a:spcPts val="0"/>
              </a:spcBef>
              <a:buNone/>
            </a:pPr>
            <a:r>
              <a:t/>
            </a:r>
            <a:endParaRPr/>
          </a:p>
          <a:p>
            <a:pPr indent="0" lvl="0" mar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