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8"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20" d="100"/>
          <a:sy n="120" d="100"/>
        </p:scale>
        <p:origin x="-955"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4E7FA5-A62C-450A-A71B-1FB1A930C8AF}"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207099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4E7FA5-A62C-450A-A71B-1FB1A930C8AF}"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342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4E7FA5-A62C-450A-A71B-1FB1A930C8AF}"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240836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4E7FA5-A62C-450A-A71B-1FB1A930C8AF}"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264602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4E7FA5-A62C-450A-A71B-1FB1A930C8AF}"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1152553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4E7FA5-A62C-450A-A71B-1FB1A930C8AF}"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369674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4E7FA5-A62C-450A-A71B-1FB1A930C8AF}"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99647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4E7FA5-A62C-450A-A71B-1FB1A930C8AF}" type="datetimeFigureOut">
              <a:rPr lang="en-IN" smtClean="0"/>
              <a:t>31-12-2020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387656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E7FA5-A62C-450A-A71B-1FB1A930C8AF}" type="datetimeFigureOut">
              <a:rPr lang="en-IN" smtClean="0"/>
              <a:t>31-12-2020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385654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E7FA5-A62C-450A-A71B-1FB1A930C8AF}"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34958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E7FA5-A62C-450A-A71B-1FB1A930C8AF}"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FA24A-DE1A-4DD3-A19D-20B4FCB4E7B9}" type="slidenum">
              <a:rPr lang="en-IN" smtClean="0"/>
              <a:t>‹#›</a:t>
            </a:fld>
            <a:endParaRPr lang="en-IN"/>
          </a:p>
        </p:txBody>
      </p:sp>
    </p:spTree>
    <p:extLst>
      <p:ext uri="{BB962C8B-B14F-4D97-AF65-F5344CB8AC3E}">
        <p14:creationId xmlns:p14="http://schemas.microsoft.com/office/powerpoint/2010/main" val="421742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E7FA5-A62C-450A-A71B-1FB1A930C8AF}" type="datetimeFigureOut">
              <a:rPr lang="en-IN" smtClean="0"/>
              <a:t>31-12-2020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FA24A-DE1A-4DD3-A19D-20B4FCB4E7B9}" type="slidenum">
              <a:rPr lang="en-IN" smtClean="0"/>
              <a:t>‹#›</a:t>
            </a:fld>
            <a:endParaRPr lang="en-IN"/>
          </a:p>
        </p:txBody>
      </p:sp>
    </p:spTree>
    <p:extLst>
      <p:ext uri="{BB962C8B-B14F-4D97-AF65-F5344CB8AC3E}">
        <p14:creationId xmlns:p14="http://schemas.microsoft.com/office/powerpoint/2010/main" val="323259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Naïve_bayes</a:t>
            </a:r>
            <a:endParaRPr lang="en-IN" dirty="0"/>
          </a:p>
        </p:txBody>
      </p:sp>
    </p:spTree>
    <p:extLst>
      <p:ext uri="{BB962C8B-B14F-4D97-AF65-F5344CB8AC3E}">
        <p14:creationId xmlns:p14="http://schemas.microsoft.com/office/powerpoint/2010/main" val="97854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Example:</a:t>
            </a:r>
          </a:p>
          <a:p>
            <a:endParaRPr lang="en-IN" dirty="0"/>
          </a:p>
        </p:txBody>
      </p:sp>
      <p:pic>
        <p:nvPicPr>
          <p:cNvPr id="921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212976"/>
            <a:ext cx="4610100"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74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https://www.saedsayad.com/images/naive_bayes_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6632"/>
            <a:ext cx="7561739" cy="544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29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36712"/>
            <a:ext cx="46101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32856"/>
            <a:ext cx="8220420" cy="91338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84984"/>
            <a:ext cx="78486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for po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365104"/>
            <a:ext cx="71247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48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Naive Bayes Classifier:</a:t>
            </a:r>
            <a:br>
              <a:rPr lang="en-US" b="1" dirty="0" smtClean="0"/>
            </a:br>
            <a:endParaRPr lang="en-IN" dirty="0"/>
          </a:p>
        </p:txBody>
      </p:sp>
      <p:sp>
        <p:nvSpPr>
          <p:cNvPr id="3" name="Content Placeholder 2"/>
          <p:cNvSpPr>
            <a:spLocks noGrp="1"/>
          </p:cNvSpPr>
          <p:nvPr>
            <p:ph idx="1"/>
          </p:nvPr>
        </p:nvSpPr>
        <p:spPr>
          <a:xfrm>
            <a:off x="467544" y="980728"/>
            <a:ext cx="8219256" cy="5145435"/>
          </a:xfrm>
        </p:spPr>
        <p:txBody>
          <a:bodyPr>
            <a:normAutofit fontScale="55000" lnSpcReduction="20000"/>
          </a:bodyPr>
          <a:lstStyle/>
          <a:p>
            <a:r>
              <a:rPr lang="en-US" sz="4500" b="1" dirty="0" smtClean="0"/>
              <a:t>Multinomial </a:t>
            </a:r>
            <a:r>
              <a:rPr lang="en-US" sz="4500" b="1" dirty="0"/>
              <a:t>Naive Bayes:</a:t>
            </a:r>
          </a:p>
          <a:p>
            <a:pPr marL="0" indent="0">
              <a:buNone/>
            </a:pPr>
            <a:r>
              <a:rPr lang="en-US" sz="4500" dirty="0"/>
              <a:t>This is mostly used for document classification problem, </a:t>
            </a:r>
            <a:r>
              <a:rPr lang="en-US" sz="4500" dirty="0" err="1"/>
              <a:t>i.e</a:t>
            </a:r>
            <a:r>
              <a:rPr lang="en-US" sz="4500" dirty="0"/>
              <a:t> whether a document belongs to the category of sports, politics, technology etc. The features/predictors used by the classifier are the frequency of the words present in the document.</a:t>
            </a:r>
          </a:p>
          <a:p>
            <a:r>
              <a:rPr lang="en-US" sz="4500" b="1" dirty="0"/>
              <a:t>Bernoulli Naive Bayes:</a:t>
            </a:r>
          </a:p>
          <a:p>
            <a:pPr marL="0" indent="0">
              <a:buNone/>
            </a:pPr>
            <a:r>
              <a:rPr lang="en-US" sz="4500" dirty="0"/>
              <a:t>This is similar to the multinomial naive </a:t>
            </a:r>
            <a:r>
              <a:rPr lang="en-US" sz="4500" dirty="0" err="1"/>
              <a:t>bayes</a:t>
            </a:r>
            <a:r>
              <a:rPr lang="en-US" sz="4500" dirty="0"/>
              <a:t> but the predictors are </a:t>
            </a:r>
            <a:r>
              <a:rPr lang="en-US" sz="4500" dirty="0" err="1"/>
              <a:t>boolean</a:t>
            </a:r>
            <a:r>
              <a:rPr lang="en-US" sz="4500" dirty="0"/>
              <a:t> variables. The parameters that we use to predict the class variable take up only values yes or no, for example if a word occurs in the text or not.</a:t>
            </a:r>
          </a:p>
          <a:p>
            <a:r>
              <a:rPr lang="en-US" sz="4500" b="1" dirty="0"/>
              <a:t>Gaussian Naive Bayes:</a:t>
            </a:r>
          </a:p>
          <a:p>
            <a:pPr marL="0" indent="0">
              <a:buNone/>
            </a:pPr>
            <a:r>
              <a:rPr lang="en-US" sz="4500" dirty="0"/>
              <a:t>When the predictors take up a continuous value and are not discrete, we assume that these values are sampled from a </a:t>
            </a:r>
            <a:r>
              <a:rPr lang="en-US" sz="4500" dirty="0" err="1"/>
              <a:t>gaussian</a:t>
            </a:r>
            <a:r>
              <a:rPr lang="en-US" sz="4500" dirty="0"/>
              <a:t> distribution.</a:t>
            </a:r>
          </a:p>
          <a:p>
            <a:endParaRPr lang="en-IN" dirty="0"/>
          </a:p>
        </p:txBody>
      </p:sp>
    </p:spTree>
    <p:extLst>
      <p:ext uri="{BB962C8B-B14F-4D97-AF65-F5344CB8AC3E}">
        <p14:creationId xmlns:p14="http://schemas.microsoft.com/office/powerpoint/2010/main" val="425727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04664"/>
            <a:ext cx="6035774" cy="4290835"/>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802113"/>
            <a:ext cx="7505700" cy="11620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27784" y="3934999"/>
            <a:ext cx="4193456" cy="369332"/>
          </a:xfrm>
          <a:prstGeom prst="rect">
            <a:avLst/>
          </a:prstGeom>
        </p:spPr>
        <p:txBody>
          <a:bodyPr wrap="none">
            <a:spAutoFit/>
          </a:bodyPr>
          <a:lstStyle/>
          <a:p>
            <a:r>
              <a:rPr lang="en-IN" dirty="0"/>
              <a:t>Gaussian Distribution(Normal Distribution)</a:t>
            </a:r>
          </a:p>
        </p:txBody>
      </p:sp>
    </p:spTree>
    <p:extLst>
      <p:ext uri="{BB962C8B-B14F-4D97-AF65-F5344CB8AC3E}">
        <p14:creationId xmlns:p14="http://schemas.microsoft.com/office/powerpoint/2010/main" val="2736549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lnSpcReduction="10000"/>
          </a:bodyPr>
          <a:lstStyle/>
          <a:p>
            <a:r>
              <a:rPr lang="en-US" b="1" dirty="0"/>
              <a:t>Conclusion:</a:t>
            </a:r>
          </a:p>
          <a:p>
            <a:r>
              <a:rPr lang="en-US" dirty="0"/>
              <a:t>Naive Bayes algorithms are mostly used in sentiment analysis, spam filtering, recommendation systems etc. They are fast and easy to implement but their biggest disadvantage is that the requirement of predictors to be independent. In most of the real life cases, the predictors are dependent, this hinders the performance of the classifier.</a:t>
            </a:r>
          </a:p>
          <a:p>
            <a:endParaRPr lang="en-IN" dirty="0"/>
          </a:p>
        </p:txBody>
      </p:sp>
    </p:spTree>
    <p:extLst>
      <p:ext uri="{BB962C8B-B14F-4D97-AF65-F5344CB8AC3E}">
        <p14:creationId xmlns:p14="http://schemas.microsoft.com/office/powerpoint/2010/main" val="408280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aedsayad.com/images/naive_bayes_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0324"/>
            <a:ext cx="7877954" cy="567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8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www.saedsayad.com/images/Bayes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333" y="0"/>
            <a:ext cx="6486525"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25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The likelihood tables for all four predictors.</a:t>
            </a:r>
            <a:endParaRPr lang="en-IN" sz="2000" dirty="0"/>
          </a:p>
        </p:txBody>
      </p:sp>
      <p:pic>
        <p:nvPicPr>
          <p:cNvPr id="15362" name="Picture 2" descr="https://www.saedsayad.com/images/naive_bayes_likeliho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052736"/>
            <a:ext cx="6152276" cy="54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9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7560840" cy="6001643"/>
          </a:xfrm>
          <a:prstGeom prst="rect">
            <a:avLst/>
          </a:prstGeom>
        </p:spPr>
        <p:txBody>
          <a:bodyPr wrap="square">
            <a:spAutoFit/>
          </a:bodyPr>
          <a:lstStyle/>
          <a:p>
            <a:r>
              <a:rPr lang="en-IN" sz="3200" b="1" dirty="0"/>
              <a:t>Probability of playing:</a:t>
            </a:r>
            <a:endParaRPr lang="en-IN" sz="3200" dirty="0"/>
          </a:p>
          <a:p>
            <a:r>
              <a:rPr lang="en-IN" sz="3200" i="1" dirty="0"/>
              <a:t>P(Yes | Overcast) = P(Overcast | Yes) </a:t>
            </a:r>
            <a:r>
              <a:rPr lang="en-IN" sz="3200" dirty="0"/>
              <a:t>P(Yes) / P (Overcast) .....................(1)</a:t>
            </a:r>
          </a:p>
          <a:p>
            <a:r>
              <a:rPr lang="en-IN" sz="3200" dirty="0"/>
              <a:t>Calculate Prior Probabilities:</a:t>
            </a:r>
          </a:p>
          <a:p>
            <a:r>
              <a:rPr lang="en-IN" sz="3200" dirty="0"/>
              <a:t>P(Overcast) = 4/14 = 0.29</a:t>
            </a:r>
          </a:p>
          <a:p>
            <a:r>
              <a:rPr lang="en-IN" sz="3200" dirty="0"/>
              <a:t>P(Yes)= 9/14 = 0.64</a:t>
            </a:r>
          </a:p>
          <a:p>
            <a:r>
              <a:rPr lang="en-IN" sz="3200" dirty="0"/>
              <a:t>Calculate Posterior Probabilities:</a:t>
            </a:r>
          </a:p>
          <a:p>
            <a:r>
              <a:rPr lang="en-IN" sz="3200" dirty="0"/>
              <a:t>P(Overcast |Yes) = 4/9 = 0.44</a:t>
            </a:r>
          </a:p>
          <a:p>
            <a:r>
              <a:rPr lang="en-IN" sz="3200" dirty="0"/>
              <a:t>Put Prior and Posterior probabilities in equation (1)</a:t>
            </a:r>
          </a:p>
          <a:p>
            <a:r>
              <a:rPr lang="en-IN" sz="3200" dirty="0"/>
              <a:t>P (Yes | Overcast) = 0.44 * 0.64 / 0.29 = 0.98(Higher</a:t>
            </a:r>
            <a:r>
              <a:rPr lang="en-IN" sz="3200" dirty="0" smtClean="0"/>
              <a:t>)</a:t>
            </a:r>
            <a:endParaRPr lang="en-IN" sz="3200" dirty="0"/>
          </a:p>
        </p:txBody>
      </p:sp>
    </p:spTree>
    <p:extLst>
      <p:ext uri="{BB962C8B-B14F-4D97-AF65-F5344CB8AC3E}">
        <p14:creationId xmlns:p14="http://schemas.microsoft.com/office/powerpoint/2010/main" val="33949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94" y="1124744"/>
            <a:ext cx="8781916" cy="457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124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80728"/>
            <a:ext cx="8435280" cy="5145435"/>
          </a:xfrm>
        </p:spPr>
        <p:txBody>
          <a:bodyPr>
            <a:normAutofit fontScale="85000" lnSpcReduction="20000"/>
          </a:bodyPr>
          <a:lstStyle/>
          <a:p>
            <a:r>
              <a:rPr lang="en-US" b="1" dirty="0"/>
              <a:t>Probability of not playing:</a:t>
            </a:r>
            <a:endParaRPr lang="en-US" dirty="0"/>
          </a:p>
          <a:p>
            <a:r>
              <a:rPr lang="en-US" i="1" dirty="0"/>
              <a:t>P(No | Overcast) = P(Overcast | No) </a:t>
            </a:r>
            <a:r>
              <a:rPr lang="en-US" dirty="0"/>
              <a:t>P(No) / P (Overcast) .....................(2)</a:t>
            </a:r>
          </a:p>
          <a:p>
            <a:r>
              <a:rPr lang="en-US" dirty="0"/>
              <a:t>Calculate Prior Probabilities:</a:t>
            </a:r>
          </a:p>
          <a:p>
            <a:r>
              <a:rPr lang="en-US" dirty="0"/>
              <a:t>P(Overcast) = 4/14 = 0.29</a:t>
            </a:r>
          </a:p>
          <a:p>
            <a:r>
              <a:rPr lang="en-US" dirty="0"/>
              <a:t>P(No)= 5/14 = 0.36</a:t>
            </a:r>
          </a:p>
          <a:p>
            <a:r>
              <a:rPr lang="en-US" dirty="0"/>
              <a:t>Calculate Posterior Probabilities:</a:t>
            </a:r>
          </a:p>
          <a:p>
            <a:r>
              <a:rPr lang="en-US" dirty="0"/>
              <a:t>P(Overcast |No) = 0/9 = 0</a:t>
            </a:r>
          </a:p>
          <a:p>
            <a:r>
              <a:rPr lang="en-US" dirty="0"/>
              <a:t>Put Prior and Posterior probabilities in equation (2)</a:t>
            </a:r>
          </a:p>
          <a:p>
            <a:r>
              <a:rPr lang="en-US" dirty="0"/>
              <a:t>P (No | Overcast) = 0 * 0.36 / 0.29 = 0</a:t>
            </a:r>
          </a:p>
          <a:p>
            <a:r>
              <a:rPr lang="en-US" i="1" dirty="0"/>
              <a:t>The probability of a 'Yes' class is higher. So you can determine here if the weather is overcast than players will play the sport.</a:t>
            </a:r>
            <a:endParaRPr lang="en-US" dirty="0"/>
          </a:p>
          <a:p>
            <a:endParaRPr lang="en-IN" dirty="0"/>
          </a:p>
        </p:txBody>
      </p:sp>
    </p:spTree>
    <p:extLst>
      <p:ext uri="{BB962C8B-B14F-4D97-AF65-F5344CB8AC3E}">
        <p14:creationId xmlns:p14="http://schemas.microsoft.com/office/powerpoint/2010/main" val="568246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7877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69001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4826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96" y="732712"/>
            <a:ext cx="8508648" cy="442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0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9164659" cy="4701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57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8246460" cy="440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9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677537" cy="4511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24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8624769" cy="3985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79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12" y="1178595"/>
            <a:ext cx="8834171" cy="4122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74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4525963"/>
          </a:xfrm>
        </p:spPr>
        <p:txBody>
          <a:bodyPr>
            <a:normAutofit fontScale="85000" lnSpcReduction="10000"/>
          </a:bodyPr>
          <a:lstStyle/>
          <a:p>
            <a:r>
              <a:rPr lang="en-US" b="1" dirty="0"/>
              <a:t>Principle of Naive Bayes Classifier:</a:t>
            </a:r>
          </a:p>
          <a:p>
            <a:r>
              <a:rPr lang="en-US" dirty="0"/>
              <a:t>A Naive Bayes classifier is a probabilistic machine learning model that’s used for classification task. The crux of the classifier is based on the Bayes theorem.</a:t>
            </a:r>
          </a:p>
          <a:p>
            <a:r>
              <a:rPr lang="en-US" b="1" dirty="0"/>
              <a:t>Bayes Theorem:</a:t>
            </a:r>
          </a:p>
          <a:p>
            <a:r>
              <a:rPr lang="en-US" dirty="0"/>
              <a:t>Using Bayes theorem, we can find the probability of </a:t>
            </a:r>
            <a:r>
              <a:rPr lang="en-US" b="1" dirty="0"/>
              <a:t>A</a:t>
            </a:r>
            <a:r>
              <a:rPr lang="en-US" dirty="0"/>
              <a:t> happening, given that </a:t>
            </a:r>
            <a:r>
              <a:rPr lang="en-US" b="1" dirty="0"/>
              <a:t>B</a:t>
            </a:r>
            <a:r>
              <a:rPr lang="en-US" dirty="0"/>
              <a:t> has occurred. Here, </a:t>
            </a:r>
            <a:r>
              <a:rPr lang="en-US" b="1" dirty="0"/>
              <a:t>B</a:t>
            </a:r>
            <a:r>
              <a:rPr lang="en-US" dirty="0"/>
              <a:t> is the evidence and </a:t>
            </a:r>
            <a:r>
              <a:rPr lang="en-US" b="1" dirty="0"/>
              <a:t>A</a:t>
            </a:r>
            <a:r>
              <a:rPr lang="en-US" dirty="0"/>
              <a:t> is the hypothesis. The assumption made here is that the predictors/features are independent. That is presence of one particular feature does not affect the other. Hence it is called naive.</a:t>
            </a:r>
          </a:p>
          <a:p>
            <a:endParaRPr lang="en-IN" dirty="0"/>
          </a:p>
        </p:txBody>
      </p:sp>
    </p:spTree>
    <p:extLst>
      <p:ext uri="{BB962C8B-B14F-4D97-AF65-F5344CB8AC3E}">
        <p14:creationId xmlns:p14="http://schemas.microsoft.com/office/powerpoint/2010/main" val="3062956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2182</TotalTime>
  <Words>280</Words>
  <Application>Microsoft Office PowerPoint</Application>
  <PresentationFormat>On-screen Show (4:3)</PresentationFormat>
  <Paragraphs>36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Naïve_bayes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Naive Bayes Classifier: </vt:lpstr>
      <vt:lpstr>PowerPoint Presentation</vt:lpstr>
      <vt:lpstr>PowerPoint Presentation</vt:lpstr>
      <vt:lpstr>PowerPoint Presentation</vt:lpstr>
      <vt:lpstr>PowerPoint Presentation</vt:lpstr>
      <vt:lpstr>The likelihood tables for all four predictors.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2020-10-13T11:59:08Z</dcterms:created>
  <dcterms:modified xsi:type="dcterms:W3CDTF">2021-01-01T02:32:41Z</dcterms:modified>
</cp:coreProperties>
</file>