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64" r:id="rId3"/>
    <p:sldId id="266" r:id="rId4"/>
    <p:sldId id="265" r:id="rId5"/>
    <p:sldId id="268" r:id="rId6"/>
    <p:sldId id="269" r:id="rId7"/>
    <p:sldId id="270" r:id="rId8"/>
    <p:sldId id="261"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FFA3FF"/>
    <a:srgbClr val="FA6AF3"/>
    <a:srgbClr val="D47A02"/>
    <a:srgbClr val="E6B254"/>
    <a:srgbClr val="BF7E37"/>
    <a:srgbClr val="1D3A00"/>
    <a:srgbClr val="E39A39"/>
    <a:srgbClr val="FE9202"/>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p:cViewPr varScale="1">
        <p:scale>
          <a:sx n="82" d="100"/>
          <a:sy n="82" d="100"/>
        </p:scale>
        <p:origin x="720" y="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2724455"/>
            <a:ext cx="7329840" cy="1832460"/>
          </a:xfrm>
          <a:noFill/>
          <a:effectLst>
            <a:outerShdw blurRad="50800" dist="38100" dir="2700000" algn="tl" rotWithShape="0">
              <a:prstClr val="black">
                <a:alpha val="40000"/>
              </a:prstClr>
            </a:outerShdw>
          </a:effectLst>
        </p:spPr>
        <p:txBody>
          <a:bodyPr>
            <a:normAutofit/>
          </a:bodyPr>
          <a:lstStyle>
            <a:lvl1pPr algn="l">
              <a:defRPr sz="3600">
                <a:solidFill>
                  <a:schemeClr val="tx2">
                    <a:lumMod val="5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1808225"/>
            <a:ext cx="7329840" cy="610820"/>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586585"/>
            <a:ext cx="7940659"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5"/>
            <a:ext cx="7940660" cy="320680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871725" cy="916229"/>
          </a:xfrm>
          <a:noFill/>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4" y="1350111"/>
            <a:ext cx="6871725" cy="335951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4"/>
            <a:ext cx="8246070"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64123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11363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11/6/2022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DIGITAL CURRENCY</a:t>
            </a:r>
          </a:p>
        </p:txBody>
      </p:sp>
      <p:sp>
        <p:nvSpPr>
          <p:cNvPr id="3" name="Subtitle 2"/>
          <p:cNvSpPr>
            <a:spLocks noGrp="1"/>
          </p:cNvSpPr>
          <p:nvPr>
            <p:ph type="subTitle" idx="1"/>
          </p:nvPr>
        </p:nvSpPr>
        <p:spPr>
          <a:xfrm>
            <a:off x="7167985" y="3182570"/>
            <a:ext cx="1832460" cy="1832460"/>
          </a:xfrm>
        </p:spPr>
        <p:txBody>
          <a:bodyPr>
            <a:normAutofit fontScale="55000" lnSpcReduction="20000"/>
          </a:bodyPr>
          <a:lstStyle/>
          <a:p>
            <a:r>
              <a:rPr lang="en-US" dirty="0"/>
              <a:t>Group:</a:t>
            </a:r>
          </a:p>
          <a:p>
            <a:pPr marL="514350" indent="-514350">
              <a:buFont typeface="+mj-lt"/>
              <a:buAutoNum type="arabicPeriod"/>
            </a:pPr>
            <a:r>
              <a:rPr lang="en-US" dirty="0"/>
              <a:t>Afsha</a:t>
            </a:r>
          </a:p>
          <a:p>
            <a:pPr marL="514350" indent="-514350">
              <a:buFont typeface="+mj-lt"/>
              <a:buAutoNum type="arabicPeriod"/>
            </a:pPr>
            <a:r>
              <a:rPr lang="en-US" dirty="0"/>
              <a:t>Shweta</a:t>
            </a:r>
          </a:p>
          <a:p>
            <a:pPr marL="514350" indent="-514350">
              <a:buFont typeface="+mj-lt"/>
              <a:buAutoNum type="arabicPeriod"/>
            </a:pPr>
            <a:r>
              <a:rPr lang="en-US" dirty="0"/>
              <a:t>Shubhash </a:t>
            </a:r>
          </a:p>
          <a:p>
            <a:pPr marL="514350" indent="-514350">
              <a:buFont typeface="+mj-lt"/>
              <a:buAutoNum type="arabicPeriod"/>
            </a:pPr>
            <a:r>
              <a:rPr lang="en-US" dirty="0"/>
              <a:t>Roshni </a:t>
            </a:r>
          </a:p>
          <a:p>
            <a:pPr marL="514350" indent="-514350">
              <a:buFont typeface="+mj-lt"/>
              <a:buAutoNum type="arabicPeriod"/>
            </a:pPr>
            <a:r>
              <a:rPr lang="en-US" dirty="0"/>
              <a:t>Sneha</a:t>
            </a:r>
          </a:p>
          <a:p>
            <a:pPr marL="514350" indent="-514350">
              <a:buFont typeface="+mj-lt"/>
              <a:buAutoNum type="arabicPeriod"/>
            </a:pPr>
            <a:r>
              <a:rPr lang="en-US" dirty="0"/>
              <a:t>Deepanshu</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AC65-FC17-7829-1153-D9422772694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90149BC-9C4E-2EF8-6BB9-7E27708ECB29}"/>
              </a:ext>
            </a:extLst>
          </p:cNvPr>
          <p:cNvSpPr>
            <a:spLocks noGrp="1"/>
          </p:cNvSpPr>
          <p:nvPr>
            <p:ph idx="1"/>
          </p:nvPr>
        </p:nvSpPr>
        <p:spPr>
          <a:xfrm>
            <a:off x="601670" y="1502814"/>
            <a:ext cx="7940660" cy="3640685"/>
          </a:xfrm>
        </p:spPr>
        <p:txBody>
          <a:bodyPr>
            <a:normAutofit fontScale="92500" lnSpcReduction="10000"/>
          </a:bodyPr>
          <a:lstStyle/>
          <a:p>
            <a:r>
              <a:rPr lang="en-IN" sz="2000" dirty="0"/>
              <a:t>It’s a currency available in Digital or electronic form</a:t>
            </a:r>
          </a:p>
          <a:p>
            <a:pPr marL="0" indent="0">
              <a:buNone/>
            </a:pPr>
            <a:r>
              <a:rPr lang="en-IN" sz="2000" dirty="0"/>
              <a:t>      And not in physical form.</a:t>
            </a:r>
          </a:p>
          <a:p>
            <a:r>
              <a:rPr lang="en-IN" sz="2000" dirty="0"/>
              <a:t>It is also called digital money, electronic money, electronic currency or cyber cash</a:t>
            </a:r>
          </a:p>
          <a:p>
            <a:r>
              <a:rPr lang="en-IN" sz="2000" dirty="0"/>
              <a:t>Digital currencies do not require an intermediary for a transaction</a:t>
            </a:r>
          </a:p>
          <a:p>
            <a:r>
              <a:rPr lang="en-IN" sz="2000" dirty="0"/>
              <a:t>All cryptocurrencies are digital currencies but not all digital currencies are crypto</a:t>
            </a:r>
          </a:p>
          <a:p>
            <a:pPr marL="0" indent="0">
              <a:buNone/>
            </a:pPr>
            <a:r>
              <a:rPr lang="en-IN" sz="2200" dirty="0">
                <a:solidFill>
                  <a:schemeClr val="tx1"/>
                </a:solidFill>
              </a:rPr>
              <a:t>TYPES-</a:t>
            </a:r>
            <a:endParaRPr lang="en-IN" sz="2000" dirty="0">
              <a:solidFill>
                <a:schemeClr val="tx1"/>
              </a:solidFill>
            </a:endParaRPr>
          </a:p>
          <a:p>
            <a:pPr marL="457200" indent="-457200">
              <a:buAutoNum type="arabicPeriod"/>
            </a:pPr>
            <a:r>
              <a:rPr lang="en-US" sz="2000" dirty="0"/>
              <a:t>Cryptocurrencies </a:t>
            </a:r>
          </a:p>
          <a:p>
            <a:pPr marL="457200" indent="-457200">
              <a:buAutoNum type="arabicPeriod"/>
            </a:pPr>
            <a:r>
              <a:rPr lang="en-US" sz="2000" dirty="0"/>
              <a:t>Virtual currencies </a:t>
            </a:r>
          </a:p>
          <a:p>
            <a:pPr marL="457200" indent="-457200">
              <a:buAutoNum type="arabicPeriod"/>
            </a:pPr>
            <a:r>
              <a:rPr lang="en-US" sz="2000" dirty="0"/>
              <a:t> Central Bank digital currencies (CBDC’s)</a:t>
            </a:r>
            <a:endParaRPr lang="en-IN" sz="2000" dirty="0"/>
          </a:p>
          <a:p>
            <a:endParaRPr lang="en-IN" sz="2000" dirty="0"/>
          </a:p>
          <a:p>
            <a:endParaRPr lang="en-IN" sz="2000" dirty="0"/>
          </a:p>
          <a:p>
            <a:endParaRPr lang="en-IN" dirty="0"/>
          </a:p>
          <a:p>
            <a:pPr marL="0" indent="0">
              <a:buNone/>
            </a:pPr>
            <a:endParaRPr lang="en-IN" dirty="0"/>
          </a:p>
        </p:txBody>
      </p:sp>
    </p:spTree>
    <p:extLst>
      <p:ext uri="{BB962C8B-B14F-4D97-AF65-F5344CB8AC3E}">
        <p14:creationId xmlns:p14="http://schemas.microsoft.com/office/powerpoint/2010/main" val="79107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C052-6CEE-F550-D1A5-98AD0A4D4422}"/>
              </a:ext>
            </a:extLst>
          </p:cNvPr>
          <p:cNvSpPr>
            <a:spLocks noGrp="1"/>
          </p:cNvSpPr>
          <p:nvPr>
            <p:ph type="title"/>
          </p:nvPr>
        </p:nvSpPr>
        <p:spPr/>
        <p:txBody>
          <a:bodyPr/>
          <a:lstStyle/>
          <a:p>
            <a:r>
              <a:rPr lang="en-IN" dirty="0"/>
              <a:t>HISTORY :</a:t>
            </a:r>
          </a:p>
        </p:txBody>
      </p:sp>
      <p:sp>
        <p:nvSpPr>
          <p:cNvPr id="3" name="Content Placeholder 2">
            <a:extLst>
              <a:ext uri="{FF2B5EF4-FFF2-40B4-BE49-F238E27FC236}">
                <a16:creationId xmlns:a16="http://schemas.microsoft.com/office/drawing/2014/main" id="{4336DBB6-A929-5C1C-71B8-9E7E45AD19E9}"/>
              </a:ext>
            </a:extLst>
          </p:cNvPr>
          <p:cNvSpPr>
            <a:spLocks noGrp="1"/>
          </p:cNvSpPr>
          <p:nvPr>
            <p:ph idx="1"/>
          </p:nvPr>
        </p:nvSpPr>
        <p:spPr/>
        <p:txBody>
          <a:bodyPr>
            <a:normAutofit fontScale="85000" lnSpcReduction="20000"/>
          </a:bodyPr>
          <a:lstStyle/>
          <a:p>
            <a:r>
              <a:rPr lang="en-US" b="1" dirty="0">
                <a:solidFill>
                  <a:schemeClr val="tx1"/>
                </a:solidFill>
              </a:rPr>
              <a:t>David</a:t>
            </a:r>
            <a:r>
              <a:rPr lang="en-US" b="1" dirty="0">
                <a:solidFill>
                  <a:schemeClr val="tx1">
                    <a:lumMod val="65000"/>
                    <a:lumOff val="35000"/>
                  </a:schemeClr>
                </a:solidFill>
              </a:rPr>
              <a:t> </a:t>
            </a:r>
            <a:r>
              <a:rPr lang="en-US" b="1" dirty="0">
                <a:solidFill>
                  <a:schemeClr val="tx1"/>
                </a:solidFill>
              </a:rPr>
              <a:t>Chaum</a:t>
            </a:r>
            <a:r>
              <a:rPr lang="en-US" b="1" dirty="0">
                <a:solidFill>
                  <a:schemeClr val="tx1">
                    <a:lumMod val="65000"/>
                    <a:lumOff val="35000"/>
                  </a:schemeClr>
                </a:solidFill>
              </a:rPr>
              <a:t> </a:t>
            </a:r>
            <a:r>
              <a:rPr lang="en-US" dirty="0"/>
              <a:t>introduced the idea of digital cash through a research paper in1983.</a:t>
            </a:r>
          </a:p>
          <a:p>
            <a:r>
              <a:rPr lang="en-US" dirty="0"/>
              <a:t> In 1989, he founded Digital cash an electronic cash company to commercialize the ideas in his research.</a:t>
            </a:r>
          </a:p>
          <a:p>
            <a:r>
              <a:rPr lang="en-US" dirty="0"/>
              <a:t> E-gold was introduced in 1996.</a:t>
            </a:r>
          </a:p>
          <a:p>
            <a:r>
              <a:rPr lang="en-US" dirty="0"/>
              <a:t> In 1998 paypal came into picture.</a:t>
            </a:r>
          </a:p>
          <a:p>
            <a:r>
              <a:rPr lang="en-US" dirty="0"/>
              <a:t> In 2009, bitcoin was launched which is a decentralized blockchain based digital currency with no central server and no tangible assets held in reserve.</a:t>
            </a:r>
            <a:endParaRPr lang="en-IN" dirty="0"/>
          </a:p>
        </p:txBody>
      </p:sp>
    </p:spTree>
    <p:extLst>
      <p:ext uri="{BB962C8B-B14F-4D97-AF65-F5344CB8AC3E}">
        <p14:creationId xmlns:p14="http://schemas.microsoft.com/office/powerpoint/2010/main" val="156302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8499-D142-2C5D-3BD9-F82A1AAAFAE6}"/>
              </a:ext>
            </a:extLst>
          </p:cNvPr>
          <p:cNvSpPr>
            <a:spLocks noGrp="1"/>
          </p:cNvSpPr>
          <p:nvPr>
            <p:ph type="title"/>
          </p:nvPr>
        </p:nvSpPr>
        <p:spPr/>
        <p:txBody>
          <a:bodyPr/>
          <a:lstStyle/>
          <a:p>
            <a:r>
              <a:rPr lang="en-IN" dirty="0"/>
              <a:t>What are digital currencies?</a:t>
            </a:r>
          </a:p>
        </p:txBody>
      </p:sp>
      <p:sp>
        <p:nvSpPr>
          <p:cNvPr id="3" name="Content Placeholder 2">
            <a:extLst>
              <a:ext uri="{FF2B5EF4-FFF2-40B4-BE49-F238E27FC236}">
                <a16:creationId xmlns:a16="http://schemas.microsoft.com/office/drawing/2014/main" id="{74C956B7-B1AB-4203-A808-164FDABBDF38}"/>
              </a:ext>
            </a:extLst>
          </p:cNvPr>
          <p:cNvSpPr>
            <a:spLocks noGrp="1"/>
          </p:cNvSpPr>
          <p:nvPr>
            <p:ph idx="1"/>
          </p:nvPr>
        </p:nvSpPr>
        <p:spPr>
          <a:xfrm>
            <a:off x="601670" y="1502814"/>
            <a:ext cx="7940660" cy="3640686"/>
          </a:xfrm>
        </p:spPr>
        <p:txBody>
          <a:bodyPr>
            <a:normAutofit lnSpcReduction="10000"/>
          </a:bodyPr>
          <a:lstStyle/>
          <a:p>
            <a:r>
              <a:rPr lang="en-US" sz="1800" dirty="0">
                <a:latin typeface="Roman"/>
              </a:rPr>
              <a:t> Digital currencies are intangible.</a:t>
            </a:r>
          </a:p>
          <a:p>
            <a:r>
              <a:rPr lang="en-US" sz="1800" dirty="0">
                <a:latin typeface="Roman"/>
              </a:rPr>
              <a:t>Transactions can be done only through computer, cell phones or electronic wallets.</a:t>
            </a:r>
          </a:p>
          <a:p>
            <a:r>
              <a:rPr lang="en-US" sz="1800" dirty="0">
                <a:latin typeface="Roman"/>
              </a:rPr>
              <a:t> Like any other fiat currency, it can also be used to purchase goods and pay for services.</a:t>
            </a:r>
          </a:p>
          <a:p>
            <a:r>
              <a:rPr lang="en-US" sz="1800" dirty="0">
                <a:latin typeface="Roman"/>
              </a:rPr>
              <a:t>They allow for instantaneous transactions that can be seamlessly executed for making payment across borders when connected to supported devices and networks.</a:t>
            </a:r>
          </a:p>
          <a:p>
            <a:r>
              <a:rPr lang="en-US" sz="1800" dirty="0">
                <a:latin typeface="Roman"/>
              </a:rPr>
              <a:t>As payments in digital currencies are made directly between the parties without the need of intermediaries the transactions are usually instantaneous and low cost.</a:t>
            </a:r>
          </a:p>
          <a:p>
            <a:r>
              <a:rPr lang="en-US" sz="1800" dirty="0">
                <a:latin typeface="Roman"/>
              </a:rPr>
              <a:t>Transactions involving brings in necessary record keeping and transparency in dealings.</a:t>
            </a:r>
            <a:endParaRPr lang="en-IN" sz="1800" dirty="0">
              <a:latin typeface="Roman"/>
            </a:endParaRPr>
          </a:p>
        </p:txBody>
      </p:sp>
    </p:spTree>
    <p:extLst>
      <p:ext uri="{BB962C8B-B14F-4D97-AF65-F5344CB8AC3E}">
        <p14:creationId xmlns:p14="http://schemas.microsoft.com/office/powerpoint/2010/main" val="305749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0FAC-8BE7-0084-30E9-FE1907FB49F9}"/>
              </a:ext>
            </a:extLst>
          </p:cNvPr>
          <p:cNvSpPr>
            <a:spLocks noGrp="1"/>
          </p:cNvSpPr>
          <p:nvPr>
            <p:ph type="title"/>
          </p:nvPr>
        </p:nvSpPr>
        <p:spPr>
          <a:xfrm>
            <a:off x="457200" y="341464"/>
            <a:ext cx="8229600" cy="857250"/>
          </a:xfrm>
        </p:spPr>
        <p:txBody>
          <a:bodyPr/>
          <a:lstStyle/>
          <a:p>
            <a:r>
              <a:rPr lang="en-IN" dirty="0">
                <a:solidFill>
                  <a:schemeClr val="bg1">
                    <a:lumMod val="85000"/>
                  </a:schemeClr>
                </a:solidFill>
              </a:rPr>
              <a:t>Pros and cons of Digital currency</a:t>
            </a:r>
            <a:r>
              <a:rPr lang="en-IN" dirty="0"/>
              <a:t>:</a:t>
            </a:r>
          </a:p>
        </p:txBody>
      </p:sp>
      <p:sp>
        <p:nvSpPr>
          <p:cNvPr id="3" name="Content Placeholder 2">
            <a:extLst>
              <a:ext uri="{FF2B5EF4-FFF2-40B4-BE49-F238E27FC236}">
                <a16:creationId xmlns:a16="http://schemas.microsoft.com/office/drawing/2014/main" id="{DEE59327-785C-D2B1-1899-7700E01D348B}"/>
              </a:ext>
            </a:extLst>
          </p:cNvPr>
          <p:cNvSpPr>
            <a:spLocks noGrp="1"/>
          </p:cNvSpPr>
          <p:nvPr>
            <p:ph sz="half" idx="1"/>
          </p:nvPr>
        </p:nvSpPr>
        <p:spPr>
          <a:xfrm>
            <a:off x="457200" y="1198714"/>
            <a:ext cx="4038600" cy="3944785"/>
          </a:xfrm>
        </p:spPr>
        <p:txBody>
          <a:bodyPr>
            <a:normAutofit fontScale="25000" lnSpcReduction="20000"/>
          </a:bodyPr>
          <a:lstStyle/>
          <a:p>
            <a:pPr marL="0" indent="0">
              <a:buNone/>
            </a:pPr>
            <a:r>
              <a:rPr lang="en-IN" sz="7200" b="1" dirty="0">
                <a:solidFill>
                  <a:schemeClr val="bg1"/>
                </a:solidFill>
              </a:rPr>
              <a:t>PROS:</a:t>
            </a:r>
            <a:endParaRPr lang="en-IN" sz="5600" b="1" dirty="0"/>
          </a:p>
          <a:p>
            <a:r>
              <a:rPr lang="en-US" sz="7200" dirty="0">
                <a:solidFill>
                  <a:schemeClr val="bg1"/>
                </a:solidFill>
              </a:rPr>
              <a:t>Lower transaction costs and ability to make payments any time.</a:t>
            </a:r>
          </a:p>
          <a:p>
            <a:r>
              <a:rPr lang="en-US" sz="7200" dirty="0">
                <a:solidFill>
                  <a:schemeClr val="bg1"/>
                </a:solidFill>
              </a:rPr>
              <a:t>Faster receipt of funds than through legacy financial institutions.</a:t>
            </a:r>
          </a:p>
          <a:p>
            <a:r>
              <a:rPr lang="en-US" sz="7200" dirty="0">
                <a:solidFill>
                  <a:schemeClr val="bg1"/>
                </a:solidFill>
              </a:rPr>
              <a:t> It is easier for the international customers to do business with you</a:t>
            </a:r>
          </a:p>
          <a:p>
            <a:r>
              <a:rPr lang="en-US" sz="7200" dirty="0">
                <a:solidFill>
                  <a:schemeClr val="bg1"/>
                </a:solidFill>
              </a:rPr>
              <a:t> Fraud protection, for e.g. By trading with cryptocurrency, you won't be forced to reveal your personal information</a:t>
            </a:r>
            <a:r>
              <a:rPr lang="en-US" sz="8000" dirty="0">
                <a:solidFill>
                  <a:schemeClr val="bg1"/>
                </a:solidFill>
              </a:rPr>
              <a:t>.</a:t>
            </a:r>
            <a:endParaRPr lang="en-IN" sz="8000" dirty="0">
              <a:solidFill>
                <a:schemeClr val="bg1"/>
              </a:solidFill>
            </a:endParaRPr>
          </a:p>
          <a:p>
            <a:endParaRPr lang="en-IN" dirty="0"/>
          </a:p>
        </p:txBody>
      </p:sp>
      <p:sp>
        <p:nvSpPr>
          <p:cNvPr id="4" name="Content Placeholder 3">
            <a:extLst>
              <a:ext uri="{FF2B5EF4-FFF2-40B4-BE49-F238E27FC236}">
                <a16:creationId xmlns:a16="http://schemas.microsoft.com/office/drawing/2014/main" id="{142A89E1-4536-0F2A-821B-819BE3BE6E0D}"/>
              </a:ext>
            </a:extLst>
          </p:cNvPr>
          <p:cNvSpPr>
            <a:spLocks noGrp="1"/>
          </p:cNvSpPr>
          <p:nvPr>
            <p:ph sz="half" idx="2"/>
          </p:nvPr>
        </p:nvSpPr>
        <p:spPr>
          <a:xfrm>
            <a:off x="4648200" y="1198714"/>
            <a:ext cx="4038600" cy="3944785"/>
          </a:xfrm>
        </p:spPr>
        <p:txBody>
          <a:bodyPr>
            <a:normAutofit fontScale="25000" lnSpcReduction="20000"/>
          </a:bodyPr>
          <a:lstStyle/>
          <a:p>
            <a:pPr marL="0" indent="0">
              <a:buNone/>
            </a:pPr>
            <a:r>
              <a:rPr lang="en-IN" sz="8000" b="1" dirty="0">
                <a:solidFill>
                  <a:schemeClr val="bg1"/>
                </a:solidFill>
              </a:rPr>
              <a:t>Cons:</a:t>
            </a:r>
          </a:p>
          <a:p>
            <a:r>
              <a:rPr lang="en-US" sz="6400" dirty="0">
                <a:solidFill>
                  <a:schemeClr val="bg1"/>
                </a:solidFill>
              </a:rPr>
              <a:t>The digital cash uses the internet, which makes traceability difficult. Hence, the system provides anonymity. This can be a good thing but also a bad thing.</a:t>
            </a:r>
          </a:p>
          <a:p>
            <a:r>
              <a:rPr lang="en-US" sz="6400" dirty="0">
                <a:solidFill>
                  <a:schemeClr val="bg1"/>
                </a:solidFill>
              </a:rPr>
              <a:t> For instance, criminals could use the digital cash system to launder their money to different countries.</a:t>
            </a:r>
          </a:p>
          <a:p>
            <a:r>
              <a:rPr lang="en-US" sz="6400" dirty="0">
                <a:solidFill>
                  <a:schemeClr val="bg1"/>
                </a:solidFill>
              </a:rPr>
              <a:t>The lack of traceability is a major problem for governments and legal authorities. It does not have any significant impact on the user community</a:t>
            </a:r>
          </a:p>
          <a:p>
            <a:r>
              <a:rPr lang="en-US" sz="6400" dirty="0">
                <a:solidFill>
                  <a:schemeClr val="bg1"/>
                </a:solidFill>
              </a:rPr>
              <a:t>Irreversible Payment: There's no center point in payment processing so if you transfer someone by mistake and want to get a refund, you can only ask the person to refund payment and if he refused then forget about it</a:t>
            </a:r>
            <a:r>
              <a:rPr lang="en-US" sz="4000" dirty="0">
                <a:solidFill>
                  <a:schemeClr val="bg1"/>
                </a:solidFill>
              </a:rPr>
              <a:t>.</a:t>
            </a:r>
            <a:endParaRPr lang="en-IN" sz="4000" dirty="0">
              <a:solidFill>
                <a:schemeClr val="bg1"/>
              </a:solidFill>
            </a:endParaRPr>
          </a:p>
        </p:txBody>
      </p:sp>
    </p:spTree>
    <p:extLst>
      <p:ext uri="{BB962C8B-B14F-4D97-AF65-F5344CB8AC3E}">
        <p14:creationId xmlns:p14="http://schemas.microsoft.com/office/powerpoint/2010/main" val="390540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5CFA-9F7B-98C8-B8B7-46C92272299B}"/>
              </a:ext>
            </a:extLst>
          </p:cNvPr>
          <p:cNvSpPr>
            <a:spLocks noGrp="1"/>
          </p:cNvSpPr>
          <p:nvPr>
            <p:ph type="title"/>
          </p:nvPr>
        </p:nvSpPr>
        <p:spPr/>
        <p:txBody>
          <a:bodyPr/>
          <a:lstStyle/>
          <a:p>
            <a:r>
              <a:rPr lang="en-IN" dirty="0"/>
              <a:t>Impact on Indian Economy:</a:t>
            </a:r>
          </a:p>
        </p:txBody>
      </p:sp>
      <p:sp>
        <p:nvSpPr>
          <p:cNvPr id="3" name="Content Placeholder 2">
            <a:extLst>
              <a:ext uri="{FF2B5EF4-FFF2-40B4-BE49-F238E27FC236}">
                <a16:creationId xmlns:a16="http://schemas.microsoft.com/office/drawing/2014/main" id="{92B1434B-D7A6-9C89-7E01-75420096C499}"/>
              </a:ext>
            </a:extLst>
          </p:cNvPr>
          <p:cNvSpPr>
            <a:spLocks noGrp="1"/>
          </p:cNvSpPr>
          <p:nvPr>
            <p:ph idx="1"/>
          </p:nvPr>
        </p:nvSpPr>
        <p:spPr/>
        <p:txBody>
          <a:bodyPr>
            <a:normAutofit fontScale="92500" lnSpcReduction="10000"/>
          </a:bodyPr>
          <a:lstStyle/>
          <a:p>
            <a:r>
              <a:rPr lang="en-US" dirty="0"/>
              <a:t>Last year, more than 500 merchants in India and five of India's largest companies, including Dell, accepted the cryptocurrency as payment, according to GB miners co founder Amit Bhardwaj. The number grows by day.</a:t>
            </a:r>
          </a:p>
          <a:p>
            <a:r>
              <a:rPr lang="en-US" dirty="0"/>
              <a:t> Bitcoin is far from popular, and most Indians prefer fiat money, but a recent Forbes article reports Bitcoin's craze is catching on and that, to date, there are more than 600,000 users in the country.</a:t>
            </a:r>
            <a:endParaRPr lang="en-IN" dirty="0"/>
          </a:p>
        </p:txBody>
      </p:sp>
    </p:spTree>
    <p:extLst>
      <p:ext uri="{BB962C8B-B14F-4D97-AF65-F5344CB8AC3E}">
        <p14:creationId xmlns:p14="http://schemas.microsoft.com/office/powerpoint/2010/main" val="24508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3F0C-77F7-1775-5748-B7BE7198E376}"/>
              </a:ext>
            </a:extLst>
          </p:cNvPr>
          <p:cNvSpPr>
            <a:spLocks noGrp="1"/>
          </p:cNvSpPr>
          <p:nvPr>
            <p:ph type="title"/>
          </p:nvPr>
        </p:nvSpPr>
        <p:spPr/>
        <p:txBody>
          <a:bodyPr>
            <a:normAutofit fontScale="90000"/>
          </a:bodyPr>
          <a:lstStyle/>
          <a:p>
            <a:r>
              <a:rPr lang="en-IN" dirty="0"/>
              <a:t>Difference between VC(Cryptocurrency)</a:t>
            </a:r>
            <a:br>
              <a:rPr lang="en-IN" dirty="0"/>
            </a:br>
            <a:r>
              <a:rPr lang="en-IN" dirty="0"/>
              <a:t> vs DC:</a:t>
            </a:r>
          </a:p>
        </p:txBody>
      </p:sp>
      <p:sp>
        <p:nvSpPr>
          <p:cNvPr id="3" name="Content Placeholder 2">
            <a:extLst>
              <a:ext uri="{FF2B5EF4-FFF2-40B4-BE49-F238E27FC236}">
                <a16:creationId xmlns:a16="http://schemas.microsoft.com/office/drawing/2014/main" id="{901E6C6F-AD55-0E86-AB34-F9A8AA9139C1}"/>
              </a:ext>
            </a:extLst>
          </p:cNvPr>
          <p:cNvSpPr>
            <a:spLocks noGrp="1"/>
          </p:cNvSpPr>
          <p:nvPr>
            <p:ph idx="1"/>
          </p:nvPr>
        </p:nvSpPr>
        <p:spPr>
          <a:xfrm>
            <a:off x="601670" y="1502814"/>
            <a:ext cx="7940660" cy="3640685"/>
          </a:xfrm>
        </p:spPr>
        <p:txBody>
          <a:bodyPr>
            <a:normAutofit fontScale="70000" lnSpcReduction="20000"/>
          </a:bodyPr>
          <a:lstStyle/>
          <a:p>
            <a:pPr marL="0" indent="0">
              <a:buNone/>
            </a:pPr>
            <a:r>
              <a:rPr lang="en-US" dirty="0"/>
              <a:t>Cryptocurrency is a sub-type of digital currency and a digital asset that relies on cryptography to chain together digital signatures of asset transfers, peer-to-peer networking and decentralization. In some cases proof-of-work proof-of-stake scheme is used to create and manage the currency. Cryptocurrencies can allow electronic money systems to the currency. Cryptocurrencies can allow electronic money systems to the decentralized. When implemented with a blockchain, the digital ledger system or record keeping system uses cryptography to edit separate shards of database entries that are distributed across many separate shards of database entries that are distributed across many separate servers. The first and most popular system is bitcoin, a Peer-to-peer electronic monetary system based on cryptography. Bitcoin and its alternatives are based on cryptographic algorithms, so these kinds of virtual currencies are also called cryptocurrencies. </a:t>
            </a:r>
            <a:endParaRPr lang="en-IN" dirty="0"/>
          </a:p>
        </p:txBody>
      </p:sp>
    </p:spTree>
    <p:extLst>
      <p:ext uri="{BB962C8B-B14F-4D97-AF65-F5344CB8AC3E}">
        <p14:creationId xmlns:p14="http://schemas.microsoft.com/office/powerpoint/2010/main" val="229920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B8097-7DC1-BB49-B749-556D673D1CF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6FC6D2A-6581-DA35-CC5C-D3B37482F136}"/>
              </a:ext>
            </a:extLst>
          </p:cNvPr>
          <p:cNvSpPr>
            <a:spLocks noGrp="1"/>
          </p:cNvSpPr>
          <p:nvPr>
            <p:ph idx="1"/>
          </p:nvPr>
        </p:nvSpPr>
        <p:spPr/>
        <p:txBody>
          <a:bodyPr>
            <a:normAutofit fontScale="85000" lnSpcReduction="10000"/>
          </a:bodyPr>
          <a:lstStyle/>
          <a:p>
            <a:r>
              <a:rPr lang="en-US" dirty="0"/>
              <a:t>At the end of the day, digital currencies have the potential to change the world of business as we know it.</a:t>
            </a:r>
          </a:p>
          <a:p>
            <a:r>
              <a:rPr lang="en-US" dirty="0"/>
              <a:t>While it is more than clear that digital money offers numerous benefits that venture capital does not, some business owners aren't comfortable with making this switch just yet.</a:t>
            </a:r>
          </a:p>
          <a:p>
            <a:r>
              <a:rPr lang="en-US" dirty="0"/>
              <a:t>In other words, obstacles that digital currencies must overcome in order to become 'mainstream' are not just economic but mental, as well.</a:t>
            </a:r>
            <a:endParaRPr lang="en-IN" dirty="0"/>
          </a:p>
        </p:txBody>
      </p:sp>
    </p:spTree>
    <p:extLst>
      <p:ext uri="{BB962C8B-B14F-4D97-AF65-F5344CB8AC3E}">
        <p14:creationId xmlns:p14="http://schemas.microsoft.com/office/powerpoint/2010/main" val="3972476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Words>
  <Application>Microsoft Office PowerPoint</Application>
  <PresentationFormat>On-screen Show (16:9)</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Roman</vt:lpstr>
      <vt:lpstr>Office Theme</vt:lpstr>
      <vt:lpstr>DIGITAL CURRENCY</vt:lpstr>
      <vt:lpstr>Introduction</vt:lpstr>
      <vt:lpstr>HISTORY :</vt:lpstr>
      <vt:lpstr>What are digital currencies?</vt:lpstr>
      <vt:lpstr>Pros and cons of Digital currency:</vt:lpstr>
      <vt:lpstr>Impact on Indian Economy:</vt:lpstr>
      <vt:lpstr>Difference between VC(Cryptocurrency)  vs DC:</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2022-11-06T15:12:49Z</dcterms:modified>
</cp:coreProperties>
</file>