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87" r:id="rId3"/>
    <p:sldId id="279" r:id="rId4"/>
    <p:sldId id="280" r:id="rId5"/>
    <p:sldId id="290" r:id="rId6"/>
    <p:sldId id="294" r:id="rId7"/>
    <p:sldId id="292"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9.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jp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nehalive"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Secret…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SNEHA GUPTA</a:t>
            </a:r>
          </a:p>
          <a:p>
            <a:r>
              <a:rPr lang="en-US" dirty="0"/>
              <a:t>AFSHA PARVEEN</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GUESS OUR TOPIC</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POWER FORMULA</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SCIENCE</a:t>
            </a:r>
          </a:p>
        </p:txBody>
      </p:sp>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BODYBUILDER</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LOGO</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SHAKTI</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MOVIE</a:t>
            </a:r>
          </a:p>
        </p:txBody>
      </p:sp>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GIRL POWER</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WE</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POWER​</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MOVIE</a:t>
            </a:r>
          </a:p>
        </p:txBody>
      </p:sp>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POWER BUTTON</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BUTTON</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THE POWER​</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Movie</a:t>
            </a:r>
          </a:p>
        </p:txBody>
      </p:sp>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SAKTI MOHAN</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a:xfrm>
            <a:off x="8942832" y="6215888"/>
            <a:ext cx="2029968" cy="182880"/>
          </a:xfrm>
        </p:spPr>
        <p:txBody>
          <a:bodyPr/>
          <a:lstStyle/>
          <a:p>
            <a:r>
              <a:rPr lang="en-US"/>
              <a:t>Actress</a:t>
            </a:r>
            <a:endParaRPr lang="en-US" dirty="0"/>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2</a:t>
            </a:fld>
            <a:endParaRPr lang="en-US" dirty="0"/>
          </a:p>
        </p:txBody>
      </p:sp>
      <p:pic>
        <p:nvPicPr>
          <p:cNvPr id="20" name="Picture Placeholder 19">
            <a:extLst>
              <a:ext uri="{FF2B5EF4-FFF2-40B4-BE49-F238E27FC236}">
                <a16:creationId xmlns:a16="http://schemas.microsoft.com/office/drawing/2014/main" id="{6443B020-F41B-2C98-61D4-FD2CB1748D06}"/>
              </a:ext>
            </a:extLst>
          </p:cNvPr>
          <p:cNvPicPr>
            <a:picLocks noGrp="1" noChangeAspect="1"/>
          </p:cNvPicPr>
          <p:nvPr>
            <p:ph type="pic" sz="quarter" idx="17"/>
          </p:nvPr>
        </p:nvPicPr>
        <p:blipFill>
          <a:blip r:embed="rId2"/>
          <a:srcRect t="19953" b="19953"/>
          <a:stretch>
            <a:fillRect/>
          </a:stretch>
        </p:blipFill>
        <p:spPr>
          <a:xfrm>
            <a:off x="3828288" y="1545336"/>
            <a:ext cx="2029968" cy="1695704"/>
          </a:xfrm>
        </p:spPr>
      </p:pic>
      <p:pic>
        <p:nvPicPr>
          <p:cNvPr id="24" name="Picture Placeholder 23">
            <a:extLst>
              <a:ext uri="{FF2B5EF4-FFF2-40B4-BE49-F238E27FC236}">
                <a16:creationId xmlns:a16="http://schemas.microsoft.com/office/drawing/2014/main" id="{47A4A836-16AE-7F7B-3AA1-DA6458886BC8}"/>
              </a:ext>
            </a:extLst>
          </p:cNvPr>
          <p:cNvPicPr>
            <a:picLocks noGrp="1" noChangeAspect="1"/>
          </p:cNvPicPr>
          <p:nvPr>
            <p:ph type="pic" sz="quarter" idx="20"/>
          </p:nvPr>
        </p:nvPicPr>
        <p:blipFill>
          <a:blip r:embed="rId3"/>
          <a:srcRect t="19821" b="19821"/>
          <a:stretch>
            <a:fillRect/>
          </a:stretch>
        </p:blipFill>
        <p:spPr>
          <a:xfrm>
            <a:off x="6385560" y="1545336"/>
            <a:ext cx="2029968" cy="1695704"/>
          </a:xfrm>
        </p:spPr>
      </p:pic>
      <p:pic>
        <p:nvPicPr>
          <p:cNvPr id="28" name="Picture Placeholder 27">
            <a:extLst>
              <a:ext uri="{FF2B5EF4-FFF2-40B4-BE49-F238E27FC236}">
                <a16:creationId xmlns:a16="http://schemas.microsoft.com/office/drawing/2014/main" id="{06EAD40D-FCFA-7FC1-5339-04040FEDD085}"/>
              </a:ext>
            </a:extLst>
          </p:cNvPr>
          <p:cNvPicPr>
            <a:picLocks noGrp="1" noChangeAspect="1"/>
          </p:cNvPicPr>
          <p:nvPr>
            <p:ph type="pic" sz="quarter" idx="23"/>
          </p:nvPr>
        </p:nvPicPr>
        <p:blipFill>
          <a:blip r:embed="rId4"/>
          <a:srcRect t="16195" b="16195"/>
          <a:stretch>
            <a:fillRect/>
          </a:stretch>
        </p:blipFill>
        <p:spPr>
          <a:xfrm>
            <a:off x="8968820" y="1520444"/>
            <a:ext cx="2029968" cy="1695704"/>
          </a:xfrm>
        </p:spPr>
      </p:pic>
      <p:pic>
        <p:nvPicPr>
          <p:cNvPr id="32" name="Picture Placeholder 31">
            <a:extLst>
              <a:ext uri="{FF2B5EF4-FFF2-40B4-BE49-F238E27FC236}">
                <a16:creationId xmlns:a16="http://schemas.microsoft.com/office/drawing/2014/main" id="{00488442-43F3-6B53-F35A-51CCEB169C48}"/>
              </a:ext>
            </a:extLst>
          </p:cNvPr>
          <p:cNvPicPr>
            <a:picLocks noGrp="1" noChangeAspect="1"/>
          </p:cNvPicPr>
          <p:nvPr>
            <p:ph type="pic" sz="quarter" idx="25"/>
          </p:nvPr>
        </p:nvPicPr>
        <p:blipFill>
          <a:blip r:embed="rId5"/>
          <a:srcRect l="5581" r="5581"/>
          <a:stretch>
            <a:fillRect/>
          </a:stretch>
        </p:blipFill>
        <p:spPr>
          <a:xfrm>
            <a:off x="1271016" y="4144264"/>
            <a:ext cx="2029968" cy="1645920"/>
          </a:xfrm>
        </p:spPr>
      </p:pic>
      <p:pic>
        <p:nvPicPr>
          <p:cNvPr id="36" name="Picture Placeholder 35">
            <a:extLst>
              <a:ext uri="{FF2B5EF4-FFF2-40B4-BE49-F238E27FC236}">
                <a16:creationId xmlns:a16="http://schemas.microsoft.com/office/drawing/2014/main" id="{1F1F90ED-5583-3175-E646-B77F001CE308}"/>
              </a:ext>
            </a:extLst>
          </p:cNvPr>
          <p:cNvPicPr>
            <a:picLocks noGrp="1" noChangeAspect="1"/>
          </p:cNvPicPr>
          <p:nvPr>
            <p:ph type="pic" sz="quarter" idx="26"/>
          </p:nvPr>
        </p:nvPicPr>
        <p:blipFill>
          <a:blip r:embed="rId6"/>
          <a:srcRect l="11661" r="11661"/>
          <a:stretch>
            <a:fillRect/>
          </a:stretch>
        </p:blipFill>
        <p:spPr>
          <a:xfrm>
            <a:off x="3828288" y="4144264"/>
            <a:ext cx="2029968" cy="1645920"/>
          </a:xfrm>
        </p:spPr>
      </p:pic>
      <p:pic>
        <p:nvPicPr>
          <p:cNvPr id="44" name="Picture Placeholder 43">
            <a:extLst>
              <a:ext uri="{FF2B5EF4-FFF2-40B4-BE49-F238E27FC236}">
                <a16:creationId xmlns:a16="http://schemas.microsoft.com/office/drawing/2014/main" id="{D81E78E8-7B75-A15D-ABB8-956ACB7FE5EF}"/>
              </a:ext>
            </a:extLst>
          </p:cNvPr>
          <p:cNvPicPr>
            <a:picLocks noGrp="1" noChangeAspect="1"/>
          </p:cNvPicPr>
          <p:nvPr>
            <p:ph type="pic" sz="quarter" idx="27"/>
          </p:nvPr>
        </p:nvPicPr>
        <p:blipFill>
          <a:blip r:embed="rId7"/>
          <a:srcRect t="4965" b="4965"/>
          <a:stretch>
            <a:fillRect/>
          </a:stretch>
        </p:blipFill>
        <p:spPr>
          <a:xfrm>
            <a:off x="6385560" y="4144264"/>
            <a:ext cx="2029968" cy="1645920"/>
          </a:xfrm>
        </p:spPr>
      </p:pic>
      <p:pic>
        <p:nvPicPr>
          <p:cNvPr id="48" name="Picture Placeholder 47">
            <a:extLst>
              <a:ext uri="{FF2B5EF4-FFF2-40B4-BE49-F238E27FC236}">
                <a16:creationId xmlns:a16="http://schemas.microsoft.com/office/drawing/2014/main" id="{9DC6A0F0-E986-40DF-5C5E-7410D4DC7EAB}"/>
              </a:ext>
            </a:extLst>
          </p:cNvPr>
          <p:cNvPicPr>
            <a:picLocks noGrp="1" noChangeAspect="1"/>
          </p:cNvPicPr>
          <p:nvPr>
            <p:ph type="pic" sz="quarter" idx="28"/>
          </p:nvPr>
        </p:nvPicPr>
        <p:blipFill>
          <a:blip r:embed="rId8"/>
          <a:srcRect l="8419" r="8419"/>
          <a:stretch>
            <a:fillRect/>
          </a:stretch>
        </p:blipFill>
        <p:spPr>
          <a:xfrm>
            <a:off x="8942832" y="4144264"/>
            <a:ext cx="2029968" cy="1645920"/>
          </a:xfrm>
        </p:spPr>
      </p:pic>
      <p:pic>
        <p:nvPicPr>
          <p:cNvPr id="52" name="Picture Placeholder 51">
            <a:extLst>
              <a:ext uri="{FF2B5EF4-FFF2-40B4-BE49-F238E27FC236}">
                <a16:creationId xmlns:a16="http://schemas.microsoft.com/office/drawing/2014/main" id="{6A403178-EFDC-1F16-03D0-67A48E987534}"/>
              </a:ext>
            </a:extLst>
          </p:cNvPr>
          <p:cNvPicPr>
            <a:picLocks noGrp="1" noChangeAspect="1"/>
          </p:cNvPicPr>
          <p:nvPr>
            <p:ph type="pic" sz="quarter" idx="13"/>
          </p:nvPr>
        </p:nvPicPr>
        <p:blipFill>
          <a:blip r:embed="rId9"/>
          <a:srcRect l="1043" r="1043"/>
          <a:stretch>
            <a:fillRect/>
          </a:stretch>
        </p:blipFill>
        <p:spPr>
          <a:xfrm>
            <a:off x="1271016" y="1545336"/>
            <a:ext cx="2029968" cy="1695704"/>
          </a:xfrm>
        </p:spPr>
      </p:pic>
    </p:spTree>
    <p:extLst>
      <p:ext uri="{BB962C8B-B14F-4D97-AF65-F5344CB8AC3E}">
        <p14:creationId xmlns:p14="http://schemas.microsoft.com/office/powerpoint/2010/main" val="245226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Characteristics</a:t>
            </a:r>
          </a:p>
          <a:p>
            <a:r>
              <a:rPr lang="en-US" dirty="0"/>
              <a:t>​Two faces</a:t>
            </a:r>
          </a:p>
          <a:p>
            <a:r>
              <a:rPr lang="en-US" dirty="0"/>
              <a:t>Types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285750" indent="-285750">
              <a:buFont typeface="Arial" panose="020B0604020202020204" pitchFamily="34" charset="0"/>
              <a:buChar char="•"/>
            </a:pPr>
            <a:r>
              <a:rPr lang="en-US" sz="1600" dirty="0"/>
              <a:t> Power is one of the means to influence others for getting results. Influence process occurs in a particular way when it is attempted by the use of power.</a:t>
            </a:r>
          </a:p>
          <a:p>
            <a:pPr marL="285750" indent="-285750">
              <a:buFont typeface="Arial" panose="020B0604020202020204" pitchFamily="34" charset="0"/>
              <a:buChar char="•"/>
            </a:pPr>
            <a:r>
              <a:rPr lang="en-US" sz="1600" dirty="0"/>
              <a:t>Power is used not only in getting certain result achieved but also includes negative decisions or the action of non decisions.</a:t>
            </a:r>
          </a:p>
          <a:p>
            <a:pPr marL="285750" indent="-285750">
              <a:buFont typeface="Arial" panose="020B0604020202020204" pitchFamily="34" charset="0"/>
              <a:buChar char="•"/>
            </a:pPr>
            <a:r>
              <a:rPr lang="en-US" sz="1600" dirty="0"/>
              <a:t>Power is not the act of changing the other persons attitudes or </a:t>
            </a:r>
            <a:r>
              <a:rPr lang="en-US" sz="1600" dirty="0" err="1"/>
              <a:t>behaviour</a:t>
            </a:r>
            <a:r>
              <a:rPr lang="en-US" sz="1600" dirty="0"/>
              <a:t>, it is only the potential to do So.</a:t>
            </a:r>
          </a:p>
          <a:p>
            <a:pPr marL="285750" indent="-285750">
              <a:buFont typeface="Arial" panose="020B0604020202020204" pitchFamily="34" charset="0"/>
              <a:buChar char="•"/>
            </a:pPr>
            <a:r>
              <a:rPr lang="en-US" sz="1600" dirty="0"/>
              <a:t>Power is one of the essential components of practically every organization.</a:t>
            </a:r>
          </a:p>
          <a:p>
            <a:pPr marL="285750" indent="-285750">
              <a:buFont typeface="Arial" panose="020B0604020202020204" pitchFamily="34" charset="0"/>
              <a:buChar char="•"/>
            </a:pPr>
            <a:r>
              <a:rPr lang="en-US" sz="1600" dirty="0"/>
              <a:t>Power refers to a capacity that has to influence the </a:t>
            </a:r>
            <a:r>
              <a:rPr lang="en-US" sz="1600" dirty="0" err="1"/>
              <a:t>behaviour</a:t>
            </a:r>
            <a:r>
              <a:rPr lang="en-US" sz="1600" dirty="0"/>
              <a:t> of B so B acts in according with 'A' s wishes.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28324"/>
            <a:ext cx="3200400" cy="274320"/>
          </a:xfrm>
        </p:spPr>
        <p:txBody>
          <a:bodyPr/>
          <a:lstStyle/>
          <a:p>
            <a:r>
              <a:rPr lang="en-US" b="1" i="1" dirty="0"/>
              <a:t>POWER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CHARACTERSTICS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251670"/>
            <a:ext cx="3741928" cy="3684588"/>
          </a:xfrm>
        </p:spPr>
        <p:txBody>
          <a:bodyPr/>
          <a:lstStyle/>
          <a:p>
            <a:r>
              <a:rPr lang="en-US" sz="1600" dirty="0"/>
              <a:t>There is no relation ship between the power exercised by an individual and the position or the role he holds sometimes higher level people may have no power and sometimes lower level people may exert more power.</a:t>
            </a:r>
          </a:p>
          <a:p>
            <a:r>
              <a:rPr lang="en-US" sz="1600" dirty="0"/>
              <a:t>Those who are in power would like to get more they resist any attempt which tries to weaken the hold of power.</a:t>
            </a:r>
          </a:p>
          <a:p>
            <a:r>
              <a:rPr lang="en-US" sz="1600" dirty="0"/>
              <a:t>An individual cannot have power at all times at times he may have to give up this power if there is a failure in performance.</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697216" y="2251670"/>
            <a:ext cx="3741928" cy="3684588"/>
          </a:xfrm>
        </p:spPr>
        <p:txBody>
          <a:bodyPr/>
          <a:lstStyle/>
          <a:p>
            <a:r>
              <a:rPr lang="en-US" sz="1600" dirty="0"/>
              <a:t>people who are able to with stand and cope with uncertainly in organizations have more power</a:t>
            </a:r>
          </a:p>
          <a:p>
            <a:r>
              <a:rPr lang="en-US" sz="1600" dirty="0"/>
              <a:t>people who use power do not want others to know of it unless it is legitimate power.</a:t>
            </a:r>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FF86-BD7B-C822-6835-7EA6356FC560}"/>
              </a:ext>
            </a:extLst>
          </p:cNvPr>
          <p:cNvSpPr>
            <a:spLocks noGrp="1"/>
          </p:cNvSpPr>
          <p:nvPr>
            <p:ph type="title"/>
          </p:nvPr>
        </p:nvSpPr>
        <p:spPr>
          <a:xfrm>
            <a:off x="3371970" y="916699"/>
            <a:ext cx="8764283" cy="768096"/>
          </a:xfrm>
        </p:spPr>
        <p:txBody>
          <a:bodyPr/>
          <a:lstStyle/>
          <a:p>
            <a:r>
              <a:rPr lang="en-IN" dirty="0"/>
              <a:t>TWO FACES OF THE POWER</a:t>
            </a:r>
          </a:p>
        </p:txBody>
      </p:sp>
      <p:sp>
        <p:nvSpPr>
          <p:cNvPr id="3" name="Text Placeholder 2">
            <a:extLst>
              <a:ext uri="{FF2B5EF4-FFF2-40B4-BE49-F238E27FC236}">
                <a16:creationId xmlns:a16="http://schemas.microsoft.com/office/drawing/2014/main" id="{10274F10-1839-7021-8ACC-37D107CCD72C}"/>
              </a:ext>
            </a:extLst>
          </p:cNvPr>
          <p:cNvSpPr>
            <a:spLocks noGrp="1"/>
          </p:cNvSpPr>
          <p:nvPr>
            <p:ph type="body" idx="1"/>
          </p:nvPr>
        </p:nvSpPr>
        <p:spPr>
          <a:xfrm>
            <a:off x="3685032" y="2155230"/>
            <a:ext cx="3822192" cy="411480"/>
          </a:xfrm>
        </p:spPr>
        <p:txBody>
          <a:bodyPr/>
          <a:lstStyle/>
          <a:p>
            <a:r>
              <a:rPr lang="en-IN" dirty="0"/>
              <a:t>POSITIVE POWER</a:t>
            </a:r>
          </a:p>
        </p:txBody>
      </p:sp>
      <p:sp>
        <p:nvSpPr>
          <p:cNvPr id="4" name="Content Placeholder 3">
            <a:extLst>
              <a:ext uri="{FF2B5EF4-FFF2-40B4-BE49-F238E27FC236}">
                <a16:creationId xmlns:a16="http://schemas.microsoft.com/office/drawing/2014/main" id="{5B560C2D-1012-F39A-A858-1AA8FF65367B}"/>
              </a:ext>
            </a:extLst>
          </p:cNvPr>
          <p:cNvSpPr>
            <a:spLocks noGrp="1"/>
          </p:cNvSpPr>
          <p:nvPr>
            <p:ph sz="half" idx="2"/>
          </p:nvPr>
        </p:nvSpPr>
        <p:spPr/>
        <p:txBody>
          <a:bodyPr/>
          <a:lstStyle/>
          <a:p>
            <a:r>
              <a:rPr lang="en-US" sz="1800" dirty="0"/>
              <a:t>The positive face of power is shown by a concern for group goals by helping to formulate and achieve them.</a:t>
            </a:r>
          </a:p>
          <a:p>
            <a:r>
              <a:rPr lang="en-US" sz="1800" dirty="0"/>
              <a:t>→ It involves exerting influence on behalf of rather than over others.</a:t>
            </a:r>
          </a:p>
          <a:p>
            <a:r>
              <a:rPr lang="en-US" sz="1800" dirty="0"/>
              <a:t>→ Leaders who exercise this power positively encourage their subordinate to develop their competence to succeed.</a:t>
            </a:r>
            <a:endParaRPr lang="en-IN" sz="1800" dirty="0"/>
          </a:p>
        </p:txBody>
      </p:sp>
      <p:sp>
        <p:nvSpPr>
          <p:cNvPr id="5" name="Text Placeholder 4">
            <a:extLst>
              <a:ext uri="{FF2B5EF4-FFF2-40B4-BE49-F238E27FC236}">
                <a16:creationId xmlns:a16="http://schemas.microsoft.com/office/drawing/2014/main" id="{55212134-4066-2AB9-BAA2-27179DA0F61F}"/>
              </a:ext>
            </a:extLst>
          </p:cNvPr>
          <p:cNvSpPr>
            <a:spLocks noGrp="1"/>
          </p:cNvSpPr>
          <p:nvPr>
            <p:ph type="body" sz="quarter" idx="3"/>
          </p:nvPr>
        </p:nvSpPr>
        <p:spPr>
          <a:xfrm>
            <a:off x="7754112" y="2155230"/>
            <a:ext cx="3822192" cy="411480"/>
          </a:xfrm>
        </p:spPr>
        <p:txBody>
          <a:bodyPr/>
          <a:lstStyle/>
          <a:p>
            <a:r>
              <a:rPr lang="en-IN" dirty="0"/>
              <a:t>NEGATIVE POWER</a:t>
            </a:r>
          </a:p>
        </p:txBody>
      </p:sp>
      <p:sp>
        <p:nvSpPr>
          <p:cNvPr id="6" name="Content Placeholder 5">
            <a:extLst>
              <a:ext uri="{FF2B5EF4-FFF2-40B4-BE49-F238E27FC236}">
                <a16:creationId xmlns:a16="http://schemas.microsoft.com/office/drawing/2014/main" id="{12566901-8F62-3488-2DC9-4E96BC88BAA0}"/>
              </a:ext>
            </a:extLst>
          </p:cNvPr>
          <p:cNvSpPr>
            <a:spLocks noGrp="1"/>
          </p:cNvSpPr>
          <p:nvPr>
            <p:ph sz="quarter" idx="4"/>
          </p:nvPr>
        </p:nvSpPr>
        <p:spPr/>
        <p:txBody>
          <a:bodyPr/>
          <a:lstStyle/>
          <a:p>
            <a:r>
              <a:rPr lang="en-US" sz="1800" dirty="0"/>
              <a:t>The negative face of power is usually expressed in terms of dominance submission transactions. </a:t>
            </a:r>
          </a:p>
          <a:p>
            <a:r>
              <a:rPr lang="en-US" sz="1800" dirty="0"/>
              <a:t>It mean "if I win you lose" →Having power implies having power over some one else who does not have it.</a:t>
            </a:r>
            <a:endParaRPr lang="en-IN" sz="1800" dirty="0"/>
          </a:p>
        </p:txBody>
      </p:sp>
      <p:sp>
        <p:nvSpPr>
          <p:cNvPr id="7" name="Slide Number Placeholder 6">
            <a:extLst>
              <a:ext uri="{FF2B5EF4-FFF2-40B4-BE49-F238E27FC236}">
                <a16:creationId xmlns:a16="http://schemas.microsoft.com/office/drawing/2014/main" id="{2EBAE264-F273-4624-54D9-1DF0A8CCD03E}"/>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12375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Sneha-</a:t>
            </a:r>
          </a:p>
          <a:p>
            <a:r>
              <a:rPr lang="en-US" dirty="0">
                <a:hlinkClick r:id="rId2"/>
              </a:rPr>
              <a:t>https://github.com/snehalive</a:t>
            </a:r>
            <a:endParaRPr lang="en-US" dirty="0"/>
          </a:p>
          <a:p>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{5CBB22A2-0625-4CF5-A425-FE5F08E8D458}tf78438558_win32</Template>
  <TotalTime>37</TotalTime>
  <Words>454</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Sabon Next LT</vt:lpstr>
      <vt:lpstr>Office Theme</vt:lpstr>
      <vt:lpstr>Secret… </vt:lpstr>
      <vt:lpstr>GUESS OUR TOPIC</vt:lpstr>
      <vt:lpstr>AGENDA</vt:lpstr>
      <vt:lpstr>Introduction</vt:lpstr>
      <vt:lpstr>CHARACTERSTICS </vt:lpstr>
      <vt:lpstr>TWO FACES OF THE POWER</vt:lpstr>
      <vt:lpstr>SUMMARY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dc:title>
  <dc:subject/>
  <dc:creator>Sneha Gupta</dc:creator>
  <cp:lastModifiedBy>Sneha Gupta</cp:lastModifiedBy>
  <cp:revision>1</cp:revision>
  <dcterms:created xsi:type="dcterms:W3CDTF">2022-12-14T14:23:42Z</dcterms:created>
  <dcterms:modified xsi:type="dcterms:W3CDTF">2022-12-14T15:01:31Z</dcterms:modified>
</cp:coreProperties>
</file>