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6" r:id="rId3"/>
    <p:sldId id="267" r:id="rId4"/>
    <p:sldId id="259" r:id="rId5"/>
    <p:sldId id="260" r:id="rId6"/>
    <p:sldId id="261" r:id="rId7"/>
    <p:sldId id="265"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BC205-0E82-41EE-92B2-BF512445B67F}" type="doc">
      <dgm:prSet loTypeId="urn:microsoft.com/office/officeart/2005/8/layout/hierarchy2" loCatId="hierarchy" qsTypeId="urn:microsoft.com/office/officeart/2005/8/quickstyle/3d6" qsCatId="3D" csTypeId="urn:microsoft.com/office/officeart/2005/8/colors/colorful2" csCatId="colorful" phldr="1"/>
      <dgm:spPr/>
      <dgm:t>
        <a:bodyPr/>
        <a:lstStyle/>
        <a:p>
          <a:endParaRPr lang="en-IN"/>
        </a:p>
      </dgm:t>
    </dgm:pt>
    <dgm:pt modelId="{EF353190-BFA4-4508-B5C7-63252F5B9F7B}">
      <dgm:prSet phldrT="[Text]" custT="1"/>
      <dgm:spPr/>
      <dgm:t>
        <a:bodyPr/>
        <a:lstStyle/>
        <a:p>
          <a:r>
            <a:rPr lang="en-IN" sz="6000" dirty="0">
              <a:latin typeface="Times New Roman" panose="02020603050405020304" pitchFamily="18" charset="0"/>
              <a:cs typeface="Times New Roman" panose="02020603050405020304" pitchFamily="18" charset="0"/>
            </a:rPr>
            <a:t>Types of Planning</a:t>
          </a:r>
        </a:p>
      </dgm:t>
    </dgm:pt>
    <dgm:pt modelId="{359E691A-D30B-4D08-8CAA-2DF9B6472A19}" type="parTrans" cxnId="{C79EEDCF-8ECB-4426-AED0-8CE7BD3818A3}">
      <dgm:prSet/>
      <dgm:spPr/>
      <dgm:t>
        <a:bodyPr/>
        <a:lstStyle/>
        <a:p>
          <a:endParaRPr lang="en-IN"/>
        </a:p>
      </dgm:t>
    </dgm:pt>
    <dgm:pt modelId="{2CBDCC30-6923-473D-8BDE-675F0E6D65B3}" type="sibTrans" cxnId="{C79EEDCF-8ECB-4426-AED0-8CE7BD3818A3}">
      <dgm:prSet/>
      <dgm:spPr/>
      <dgm:t>
        <a:bodyPr/>
        <a:lstStyle/>
        <a:p>
          <a:endParaRPr lang="en-IN"/>
        </a:p>
      </dgm:t>
    </dgm:pt>
    <dgm:pt modelId="{1DEF110B-5061-47F8-A753-589478D0155A}">
      <dgm:prSet phldrT="[Text]" custT="1"/>
      <dgm:spPr/>
      <dgm:t>
        <a:bodyPr/>
        <a:lstStyle/>
        <a:p>
          <a:r>
            <a:rPr lang="en-IN" sz="4100" dirty="0">
              <a:latin typeface="Times New Roman" panose="02020603050405020304" pitchFamily="18" charset="0"/>
              <a:cs typeface="Times New Roman" panose="02020603050405020304" pitchFamily="18" charset="0"/>
            </a:rPr>
            <a:t>Operational </a:t>
          </a:r>
          <a:r>
            <a:rPr lang="en-IN" sz="4400" dirty="0">
              <a:latin typeface="Times New Roman" panose="02020603050405020304" pitchFamily="18" charset="0"/>
              <a:cs typeface="Times New Roman" panose="02020603050405020304" pitchFamily="18" charset="0"/>
            </a:rPr>
            <a:t>Planning</a:t>
          </a:r>
          <a:endParaRPr lang="en-IN" sz="4100" dirty="0">
            <a:latin typeface="Times New Roman" panose="02020603050405020304" pitchFamily="18" charset="0"/>
            <a:cs typeface="Times New Roman" panose="02020603050405020304" pitchFamily="18" charset="0"/>
          </a:endParaRPr>
        </a:p>
      </dgm:t>
    </dgm:pt>
    <dgm:pt modelId="{BD960F0C-2438-46FA-8B7E-ACF057D87D79}" type="parTrans" cxnId="{0AAE6688-2226-49A1-98DB-E7F66928725D}">
      <dgm:prSet/>
      <dgm:spPr/>
      <dgm:t>
        <a:bodyPr/>
        <a:lstStyle/>
        <a:p>
          <a:endParaRPr lang="en-IN"/>
        </a:p>
      </dgm:t>
    </dgm:pt>
    <dgm:pt modelId="{8DC57F3F-448F-4067-9F9B-E518AEF92502}" type="sibTrans" cxnId="{0AAE6688-2226-49A1-98DB-E7F66928725D}">
      <dgm:prSet/>
      <dgm:spPr/>
      <dgm:t>
        <a:bodyPr/>
        <a:lstStyle/>
        <a:p>
          <a:endParaRPr lang="en-IN"/>
        </a:p>
      </dgm:t>
    </dgm:pt>
    <dgm:pt modelId="{55674703-B6DB-478A-AFC4-35F4FC717636}">
      <dgm:prSet phldrT="[Text]" custT="1"/>
      <dgm:spPr/>
      <dgm:t>
        <a:bodyPr/>
        <a:lstStyle/>
        <a:p>
          <a:r>
            <a:rPr lang="en-IN" sz="4400" dirty="0">
              <a:latin typeface="Times New Roman" panose="02020603050405020304" pitchFamily="18" charset="0"/>
              <a:cs typeface="Times New Roman" panose="02020603050405020304" pitchFamily="18" charset="0"/>
            </a:rPr>
            <a:t>Strategic Planning</a:t>
          </a:r>
        </a:p>
      </dgm:t>
    </dgm:pt>
    <dgm:pt modelId="{2CD36074-08C0-4046-9C4F-3471CD5B6455}" type="parTrans" cxnId="{884BF600-8224-448F-8937-3ACA5DC96213}">
      <dgm:prSet/>
      <dgm:spPr/>
      <dgm:t>
        <a:bodyPr/>
        <a:lstStyle/>
        <a:p>
          <a:endParaRPr lang="en-IN"/>
        </a:p>
      </dgm:t>
    </dgm:pt>
    <dgm:pt modelId="{A2AA4638-0332-4D4C-88CE-BA01BFD7B4F3}" type="sibTrans" cxnId="{884BF600-8224-448F-8937-3ACA5DC96213}">
      <dgm:prSet/>
      <dgm:spPr/>
      <dgm:t>
        <a:bodyPr/>
        <a:lstStyle/>
        <a:p>
          <a:endParaRPr lang="en-IN"/>
        </a:p>
      </dgm:t>
    </dgm:pt>
    <dgm:pt modelId="{B9C8C0B1-E37D-46E1-BF7B-6D6B002E8C0D}">
      <dgm:prSet phldrT="[Text]" custT="1"/>
      <dgm:spPr/>
      <dgm:t>
        <a:bodyPr/>
        <a:lstStyle/>
        <a:p>
          <a:r>
            <a:rPr lang="en-IN" sz="4800" dirty="0">
              <a:latin typeface="Times New Roman" panose="02020603050405020304" pitchFamily="18" charset="0"/>
              <a:cs typeface="Times New Roman" panose="02020603050405020304" pitchFamily="18" charset="0"/>
            </a:rPr>
            <a:t>Tactical Planning</a:t>
          </a:r>
        </a:p>
      </dgm:t>
    </dgm:pt>
    <dgm:pt modelId="{255EA5EC-49A6-4593-9490-FA120B962832}" type="parTrans" cxnId="{4949F899-21EB-41F0-AC6E-2338D50BD298}">
      <dgm:prSet/>
      <dgm:spPr/>
      <dgm:t>
        <a:bodyPr/>
        <a:lstStyle/>
        <a:p>
          <a:endParaRPr lang="en-IN"/>
        </a:p>
      </dgm:t>
    </dgm:pt>
    <dgm:pt modelId="{4CCDB1E4-71DE-4C9D-87B0-6308C04F73B5}" type="sibTrans" cxnId="{4949F899-21EB-41F0-AC6E-2338D50BD298}">
      <dgm:prSet/>
      <dgm:spPr/>
      <dgm:t>
        <a:bodyPr/>
        <a:lstStyle/>
        <a:p>
          <a:endParaRPr lang="en-IN"/>
        </a:p>
      </dgm:t>
    </dgm:pt>
    <dgm:pt modelId="{5CA97DED-E1C6-42A4-ABFA-A8D24693D7DA}" type="pres">
      <dgm:prSet presAssocID="{728BC205-0E82-41EE-92B2-BF512445B67F}" presName="diagram" presStyleCnt="0">
        <dgm:presLayoutVars>
          <dgm:chPref val="1"/>
          <dgm:dir/>
          <dgm:animOne val="branch"/>
          <dgm:animLvl val="lvl"/>
          <dgm:resizeHandles val="exact"/>
        </dgm:presLayoutVars>
      </dgm:prSet>
      <dgm:spPr/>
    </dgm:pt>
    <dgm:pt modelId="{F451737E-F773-4F45-A586-6CCA9EE4CB79}" type="pres">
      <dgm:prSet presAssocID="{EF353190-BFA4-4508-B5C7-63252F5B9F7B}" presName="root1" presStyleCnt="0"/>
      <dgm:spPr/>
    </dgm:pt>
    <dgm:pt modelId="{A69519E3-8DA1-40B2-B446-2088782229E4}" type="pres">
      <dgm:prSet presAssocID="{EF353190-BFA4-4508-B5C7-63252F5B9F7B}" presName="LevelOneTextNode" presStyleLbl="node0" presStyleIdx="0" presStyleCnt="1">
        <dgm:presLayoutVars>
          <dgm:chPref val="3"/>
        </dgm:presLayoutVars>
      </dgm:prSet>
      <dgm:spPr/>
    </dgm:pt>
    <dgm:pt modelId="{CF154C34-BEF5-4AC6-8A21-8154D89FC1FA}" type="pres">
      <dgm:prSet presAssocID="{EF353190-BFA4-4508-B5C7-63252F5B9F7B}" presName="level2hierChild" presStyleCnt="0"/>
      <dgm:spPr/>
    </dgm:pt>
    <dgm:pt modelId="{16BB5CAD-3FD0-4896-B12C-78DC0DAFF718}" type="pres">
      <dgm:prSet presAssocID="{BD960F0C-2438-46FA-8B7E-ACF057D87D79}" presName="conn2-1" presStyleLbl="parChTrans1D2" presStyleIdx="0" presStyleCnt="3"/>
      <dgm:spPr/>
    </dgm:pt>
    <dgm:pt modelId="{52B14CFB-2AE6-478F-874A-2DCE6CBD7B66}" type="pres">
      <dgm:prSet presAssocID="{BD960F0C-2438-46FA-8B7E-ACF057D87D79}" presName="connTx" presStyleLbl="parChTrans1D2" presStyleIdx="0" presStyleCnt="3"/>
      <dgm:spPr/>
    </dgm:pt>
    <dgm:pt modelId="{8ABB87A1-8BCA-4F47-831F-B53E3D919773}" type="pres">
      <dgm:prSet presAssocID="{1DEF110B-5061-47F8-A753-589478D0155A}" presName="root2" presStyleCnt="0"/>
      <dgm:spPr/>
    </dgm:pt>
    <dgm:pt modelId="{AA782B46-73C6-487F-9ACA-B598D931CB5B}" type="pres">
      <dgm:prSet presAssocID="{1DEF110B-5061-47F8-A753-589478D0155A}" presName="LevelTwoTextNode" presStyleLbl="node2" presStyleIdx="0" presStyleCnt="3">
        <dgm:presLayoutVars>
          <dgm:chPref val="3"/>
        </dgm:presLayoutVars>
      </dgm:prSet>
      <dgm:spPr/>
    </dgm:pt>
    <dgm:pt modelId="{8CFE196D-EAEB-49F0-B0C4-3F8A89BF0DE8}" type="pres">
      <dgm:prSet presAssocID="{1DEF110B-5061-47F8-A753-589478D0155A}" presName="level3hierChild" presStyleCnt="0"/>
      <dgm:spPr/>
    </dgm:pt>
    <dgm:pt modelId="{297D2D02-8035-4848-B953-DF24A5B5765B}" type="pres">
      <dgm:prSet presAssocID="{2CD36074-08C0-4046-9C4F-3471CD5B6455}" presName="conn2-1" presStyleLbl="parChTrans1D2" presStyleIdx="1" presStyleCnt="3"/>
      <dgm:spPr/>
    </dgm:pt>
    <dgm:pt modelId="{58757370-60AE-4B4B-A398-9110FA6FF623}" type="pres">
      <dgm:prSet presAssocID="{2CD36074-08C0-4046-9C4F-3471CD5B6455}" presName="connTx" presStyleLbl="parChTrans1D2" presStyleIdx="1" presStyleCnt="3"/>
      <dgm:spPr/>
    </dgm:pt>
    <dgm:pt modelId="{BEDE537E-E45F-476C-BD4E-BCBA410C05B3}" type="pres">
      <dgm:prSet presAssocID="{55674703-B6DB-478A-AFC4-35F4FC717636}" presName="root2" presStyleCnt="0"/>
      <dgm:spPr/>
    </dgm:pt>
    <dgm:pt modelId="{F703276B-E18B-46A6-B15D-5801F21D80C9}" type="pres">
      <dgm:prSet presAssocID="{55674703-B6DB-478A-AFC4-35F4FC717636}" presName="LevelTwoTextNode" presStyleLbl="node2" presStyleIdx="1" presStyleCnt="3">
        <dgm:presLayoutVars>
          <dgm:chPref val="3"/>
        </dgm:presLayoutVars>
      </dgm:prSet>
      <dgm:spPr/>
    </dgm:pt>
    <dgm:pt modelId="{3B26B3F0-CD23-4F57-AB2F-0580325C09B4}" type="pres">
      <dgm:prSet presAssocID="{55674703-B6DB-478A-AFC4-35F4FC717636}" presName="level3hierChild" presStyleCnt="0"/>
      <dgm:spPr/>
    </dgm:pt>
    <dgm:pt modelId="{FF4F391E-37C2-46CB-AFEC-0428710E15D9}" type="pres">
      <dgm:prSet presAssocID="{255EA5EC-49A6-4593-9490-FA120B962832}" presName="conn2-1" presStyleLbl="parChTrans1D2" presStyleIdx="2" presStyleCnt="3"/>
      <dgm:spPr/>
    </dgm:pt>
    <dgm:pt modelId="{001ED66C-F69A-4074-A240-0B166733F6F8}" type="pres">
      <dgm:prSet presAssocID="{255EA5EC-49A6-4593-9490-FA120B962832}" presName="connTx" presStyleLbl="parChTrans1D2" presStyleIdx="2" presStyleCnt="3"/>
      <dgm:spPr/>
    </dgm:pt>
    <dgm:pt modelId="{292FEB10-7CD5-4BBA-965E-E2B98274B4A9}" type="pres">
      <dgm:prSet presAssocID="{B9C8C0B1-E37D-46E1-BF7B-6D6B002E8C0D}" presName="root2" presStyleCnt="0"/>
      <dgm:spPr/>
    </dgm:pt>
    <dgm:pt modelId="{45CA4768-54AB-4FC5-955F-9477A1D6138D}" type="pres">
      <dgm:prSet presAssocID="{B9C8C0B1-E37D-46E1-BF7B-6D6B002E8C0D}" presName="LevelTwoTextNode" presStyleLbl="node2" presStyleIdx="2" presStyleCnt="3">
        <dgm:presLayoutVars>
          <dgm:chPref val="3"/>
        </dgm:presLayoutVars>
      </dgm:prSet>
      <dgm:spPr/>
    </dgm:pt>
    <dgm:pt modelId="{59D7CF9B-86EF-4671-A824-C5C2A231D2B3}" type="pres">
      <dgm:prSet presAssocID="{B9C8C0B1-E37D-46E1-BF7B-6D6B002E8C0D}" presName="level3hierChild" presStyleCnt="0"/>
      <dgm:spPr/>
    </dgm:pt>
  </dgm:ptLst>
  <dgm:cxnLst>
    <dgm:cxn modelId="{884BF600-8224-448F-8937-3ACA5DC96213}" srcId="{EF353190-BFA4-4508-B5C7-63252F5B9F7B}" destId="{55674703-B6DB-478A-AFC4-35F4FC717636}" srcOrd="1" destOrd="0" parTransId="{2CD36074-08C0-4046-9C4F-3471CD5B6455}" sibTransId="{A2AA4638-0332-4D4C-88CE-BA01BFD7B4F3}"/>
    <dgm:cxn modelId="{483B0303-C745-42B8-953B-94C920654FF1}" type="presOf" srcId="{55674703-B6DB-478A-AFC4-35F4FC717636}" destId="{F703276B-E18B-46A6-B15D-5801F21D80C9}" srcOrd="0" destOrd="0" presId="urn:microsoft.com/office/officeart/2005/8/layout/hierarchy2"/>
    <dgm:cxn modelId="{F5167D07-A556-4E2D-8DCE-0E1937FFD9E7}" type="presOf" srcId="{2CD36074-08C0-4046-9C4F-3471CD5B6455}" destId="{58757370-60AE-4B4B-A398-9110FA6FF623}" srcOrd="1" destOrd="0" presId="urn:microsoft.com/office/officeart/2005/8/layout/hierarchy2"/>
    <dgm:cxn modelId="{08652D08-EFE3-467E-B40A-48CE93343FD8}" type="presOf" srcId="{BD960F0C-2438-46FA-8B7E-ACF057D87D79}" destId="{52B14CFB-2AE6-478F-874A-2DCE6CBD7B66}" srcOrd="1" destOrd="0" presId="urn:microsoft.com/office/officeart/2005/8/layout/hierarchy2"/>
    <dgm:cxn modelId="{7AC25B3B-B5E0-435F-BB28-6EECD35E83F1}" type="presOf" srcId="{255EA5EC-49A6-4593-9490-FA120B962832}" destId="{001ED66C-F69A-4074-A240-0B166733F6F8}" srcOrd="1" destOrd="0" presId="urn:microsoft.com/office/officeart/2005/8/layout/hierarchy2"/>
    <dgm:cxn modelId="{E4979270-24B5-40FA-87D7-5B8364629C77}" type="presOf" srcId="{728BC205-0E82-41EE-92B2-BF512445B67F}" destId="{5CA97DED-E1C6-42A4-ABFA-A8D24693D7DA}" srcOrd="0" destOrd="0" presId="urn:microsoft.com/office/officeart/2005/8/layout/hierarchy2"/>
    <dgm:cxn modelId="{0AAE6688-2226-49A1-98DB-E7F66928725D}" srcId="{EF353190-BFA4-4508-B5C7-63252F5B9F7B}" destId="{1DEF110B-5061-47F8-A753-589478D0155A}" srcOrd="0" destOrd="0" parTransId="{BD960F0C-2438-46FA-8B7E-ACF057D87D79}" sibTransId="{8DC57F3F-448F-4067-9F9B-E518AEF92502}"/>
    <dgm:cxn modelId="{4949F899-21EB-41F0-AC6E-2338D50BD298}" srcId="{EF353190-BFA4-4508-B5C7-63252F5B9F7B}" destId="{B9C8C0B1-E37D-46E1-BF7B-6D6B002E8C0D}" srcOrd="2" destOrd="0" parTransId="{255EA5EC-49A6-4593-9490-FA120B962832}" sibTransId="{4CCDB1E4-71DE-4C9D-87B0-6308C04F73B5}"/>
    <dgm:cxn modelId="{809B609D-9D8C-419D-9D8B-23D2C219F4F2}" type="presOf" srcId="{B9C8C0B1-E37D-46E1-BF7B-6D6B002E8C0D}" destId="{45CA4768-54AB-4FC5-955F-9477A1D6138D}" srcOrd="0" destOrd="0" presId="urn:microsoft.com/office/officeart/2005/8/layout/hierarchy2"/>
    <dgm:cxn modelId="{A9D9A2BE-93C8-4C50-BB6D-FE102C65CE60}" type="presOf" srcId="{255EA5EC-49A6-4593-9490-FA120B962832}" destId="{FF4F391E-37C2-46CB-AFEC-0428710E15D9}" srcOrd="0" destOrd="0" presId="urn:microsoft.com/office/officeart/2005/8/layout/hierarchy2"/>
    <dgm:cxn modelId="{1F395DC0-830E-49B5-8721-6D8C396BD074}" type="presOf" srcId="{1DEF110B-5061-47F8-A753-589478D0155A}" destId="{AA782B46-73C6-487F-9ACA-B598D931CB5B}" srcOrd="0" destOrd="0" presId="urn:microsoft.com/office/officeart/2005/8/layout/hierarchy2"/>
    <dgm:cxn modelId="{C79EEDCF-8ECB-4426-AED0-8CE7BD3818A3}" srcId="{728BC205-0E82-41EE-92B2-BF512445B67F}" destId="{EF353190-BFA4-4508-B5C7-63252F5B9F7B}" srcOrd="0" destOrd="0" parTransId="{359E691A-D30B-4D08-8CAA-2DF9B6472A19}" sibTransId="{2CBDCC30-6923-473D-8BDE-675F0E6D65B3}"/>
    <dgm:cxn modelId="{B218C6DE-BE71-484E-A0A8-D2448C3E9FAA}" type="presOf" srcId="{2CD36074-08C0-4046-9C4F-3471CD5B6455}" destId="{297D2D02-8035-4848-B953-DF24A5B5765B}" srcOrd="0" destOrd="0" presId="urn:microsoft.com/office/officeart/2005/8/layout/hierarchy2"/>
    <dgm:cxn modelId="{EA27D8E6-6587-4994-A494-F69D055421FD}" type="presOf" srcId="{BD960F0C-2438-46FA-8B7E-ACF057D87D79}" destId="{16BB5CAD-3FD0-4896-B12C-78DC0DAFF718}" srcOrd="0" destOrd="0" presId="urn:microsoft.com/office/officeart/2005/8/layout/hierarchy2"/>
    <dgm:cxn modelId="{DE9BD5EC-E041-4AFD-A364-DFBD6C967B12}" type="presOf" srcId="{EF353190-BFA4-4508-B5C7-63252F5B9F7B}" destId="{A69519E3-8DA1-40B2-B446-2088782229E4}" srcOrd="0" destOrd="0" presId="urn:microsoft.com/office/officeart/2005/8/layout/hierarchy2"/>
    <dgm:cxn modelId="{FAD68431-BAC7-4797-BDA5-BC6E6750033B}" type="presParOf" srcId="{5CA97DED-E1C6-42A4-ABFA-A8D24693D7DA}" destId="{F451737E-F773-4F45-A586-6CCA9EE4CB79}" srcOrd="0" destOrd="0" presId="urn:microsoft.com/office/officeart/2005/8/layout/hierarchy2"/>
    <dgm:cxn modelId="{B02F8F14-6119-4865-B28D-EDDC33A6601C}" type="presParOf" srcId="{F451737E-F773-4F45-A586-6CCA9EE4CB79}" destId="{A69519E3-8DA1-40B2-B446-2088782229E4}" srcOrd="0" destOrd="0" presId="urn:microsoft.com/office/officeart/2005/8/layout/hierarchy2"/>
    <dgm:cxn modelId="{3CCDC624-8D09-439A-BE38-2C15EA22FAAB}" type="presParOf" srcId="{F451737E-F773-4F45-A586-6CCA9EE4CB79}" destId="{CF154C34-BEF5-4AC6-8A21-8154D89FC1FA}" srcOrd="1" destOrd="0" presId="urn:microsoft.com/office/officeart/2005/8/layout/hierarchy2"/>
    <dgm:cxn modelId="{D548814C-3C19-462F-A04A-4C4590A43A39}" type="presParOf" srcId="{CF154C34-BEF5-4AC6-8A21-8154D89FC1FA}" destId="{16BB5CAD-3FD0-4896-B12C-78DC0DAFF718}" srcOrd="0" destOrd="0" presId="urn:microsoft.com/office/officeart/2005/8/layout/hierarchy2"/>
    <dgm:cxn modelId="{9E9190BC-0F42-488E-9536-F06F21D08BA5}" type="presParOf" srcId="{16BB5CAD-3FD0-4896-B12C-78DC0DAFF718}" destId="{52B14CFB-2AE6-478F-874A-2DCE6CBD7B66}" srcOrd="0" destOrd="0" presId="urn:microsoft.com/office/officeart/2005/8/layout/hierarchy2"/>
    <dgm:cxn modelId="{56364D60-1E92-4ED8-8032-38243A97B3D4}" type="presParOf" srcId="{CF154C34-BEF5-4AC6-8A21-8154D89FC1FA}" destId="{8ABB87A1-8BCA-4F47-831F-B53E3D919773}" srcOrd="1" destOrd="0" presId="urn:microsoft.com/office/officeart/2005/8/layout/hierarchy2"/>
    <dgm:cxn modelId="{0DE842B8-CD9A-4ACD-B217-1C9357A59598}" type="presParOf" srcId="{8ABB87A1-8BCA-4F47-831F-B53E3D919773}" destId="{AA782B46-73C6-487F-9ACA-B598D931CB5B}" srcOrd="0" destOrd="0" presId="urn:microsoft.com/office/officeart/2005/8/layout/hierarchy2"/>
    <dgm:cxn modelId="{7EC0999A-5802-4CE9-BBBD-70F5001C1442}" type="presParOf" srcId="{8ABB87A1-8BCA-4F47-831F-B53E3D919773}" destId="{8CFE196D-EAEB-49F0-B0C4-3F8A89BF0DE8}" srcOrd="1" destOrd="0" presId="urn:microsoft.com/office/officeart/2005/8/layout/hierarchy2"/>
    <dgm:cxn modelId="{EE6D2AC2-148B-4666-A9CF-41ECCE0C7E62}" type="presParOf" srcId="{CF154C34-BEF5-4AC6-8A21-8154D89FC1FA}" destId="{297D2D02-8035-4848-B953-DF24A5B5765B}" srcOrd="2" destOrd="0" presId="urn:microsoft.com/office/officeart/2005/8/layout/hierarchy2"/>
    <dgm:cxn modelId="{58F102CF-C5EE-46D4-92A3-E4D9A541D1F1}" type="presParOf" srcId="{297D2D02-8035-4848-B953-DF24A5B5765B}" destId="{58757370-60AE-4B4B-A398-9110FA6FF623}" srcOrd="0" destOrd="0" presId="urn:microsoft.com/office/officeart/2005/8/layout/hierarchy2"/>
    <dgm:cxn modelId="{C0D97250-C971-4740-B0E1-C99959E73B5C}" type="presParOf" srcId="{CF154C34-BEF5-4AC6-8A21-8154D89FC1FA}" destId="{BEDE537E-E45F-476C-BD4E-BCBA410C05B3}" srcOrd="3" destOrd="0" presId="urn:microsoft.com/office/officeart/2005/8/layout/hierarchy2"/>
    <dgm:cxn modelId="{6D6512FA-2605-46C4-8DA3-41EE1DD12C9D}" type="presParOf" srcId="{BEDE537E-E45F-476C-BD4E-BCBA410C05B3}" destId="{F703276B-E18B-46A6-B15D-5801F21D80C9}" srcOrd="0" destOrd="0" presId="urn:microsoft.com/office/officeart/2005/8/layout/hierarchy2"/>
    <dgm:cxn modelId="{E98CCCBA-1F55-426D-B012-CCDDF9AAD3DD}" type="presParOf" srcId="{BEDE537E-E45F-476C-BD4E-BCBA410C05B3}" destId="{3B26B3F0-CD23-4F57-AB2F-0580325C09B4}" srcOrd="1" destOrd="0" presId="urn:microsoft.com/office/officeart/2005/8/layout/hierarchy2"/>
    <dgm:cxn modelId="{F22CD45D-CD7E-4EB2-B8F8-9C9305354ECF}" type="presParOf" srcId="{CF154C34-BEF5-4AC6-8A21-8154D89FC1FA}" destId="{FF4F391E-37C2-46CB-AFEC-0428710E15D9}" srcOrd="4" destOrd="0" presId="urn:microsoft.com/office/officeart/2005/8/layout/hierarchy2"/>
    <dgm:cxn modelId="{D1012A73-15CD-4111-9BB7-D3E41D2BF952}" type="presParOf" srcId="{FF4F391E-37C2-46CB-AFEC-0428710E15D9}" destId="{001ED66C-F69A-4074-A240-0B166733F6F8}" srcOrd="0" destOrd="0" presId="urn:microsoft.com/office/officeart/2005/8/layout/hierarchy2"/>
    <dgm:cxn modelId="{7A857274-1DDA-41D0-B16B-A5261F7173A6}" type="presParOf" srcId="{CF154C34-BEF5-4AC6-8A21-8154D89FC1FA}" destId="{292FEB10-7CD5-4BBA-965E-E2B98274B4A9}" srcOrd="5" destOrd="0" presId="urn:microsoft.com/office/officeart/2005/8/layout/hierarchy2"/>
    <dgm:cxn modelId="{7B084A10-B6C0-4A29-A104-5CA46AF3D71E}" type="presParOf" srcId="{292FEB10-7CD5-4BBA-965E-E2B98274B4A9}" destId="{45CA4768-54AB-4FC5-955F-9477A1D6138D}" srcOrd="0" destOrd="0" presId="urn:microsoft.com/office/officeart/2005/8/layout/hierarchy2"/>
    <dgm:cxn modelId="{8B8555E0-DB1F-4FFF-A6EE-22403B88BACC}" type="presParOf" srcId="{292FEB10-7CD5-4BBA-965E-E2B98274B4A9}" destId="{59D7CF9B-86EF-4671-A824-C5C2A231D2B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519E3-8DA1-40B2-B446-2088782229E4}">
      <dsp:nvSpPr>
        <dsp:cNvPr id="0" name=""/>
        <dsp:cNvSpPr/>
      </dsp:nvSpPr>
      <dsp:spPr>
        <a:xfrm>
          <a:off x="726406" y="2214750"/>
          <a:ext cx="3846345" cy="1923172"/>
        </a:xfrm>
        <a:prstGeom prst="roundRect">
          <a:avLst>
            <a:gd name="adj" fmla="val 10000"/>
          </a:avLst>
        </a:prstGeom>
        <a:solidFill>
          <a:schemeClr val="accent1">
            <a:hueOff val="0"/>
            <a:satOff val="0"/>
            <a:lumOff val="0"/>
            <a:alphaOff val="0"/>
          </a:schemeClr>
        </a:solidFill>
        <a:ln>
          <a:noFill/>
        </a:ln>
        <a:effectLst>
          <a:outerShdw blurRad="38100" dist="25400" dir="2700000" algn="br" rotWithShape="0">
            <a:srgbClr val="000000">
              <a:alpha val="6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IN" sz="6000" kern="1200" dirty="0">
              <a:latin typeface="Times New Roman" panose="02020603050405020304" pitchFamily="18" charset="0"/>
              <a:cs typeface="Times New Roman" panose="02020603050405020304" pitchFamily="18" charset="0"/>
            </a:rPr>
            <a:t>Types of Planning</a:t>
          </a:r>
        </a:p>
      </dsp:txBody>
      <dsp:txXfrm>
        <a:off x="782734" y="2271078"/>
        <a:ext cx="3733689" cy="1810516"/>
      </dsp:txXfrm>
    </dsp:sp>
    <dsp:sp modelId="{16BB5CAD-3FD0-4896-B12C-78DC0DAFF718}">
      <dsp:nvSpPr>
        <dsp:cNvPr id="0" name=""/>
        <dsp:cNvSpPr/>
      </dsp:nvSpPr>
      <dsp:spPr>
        <a:xfrm rot="18289469">
          <a:off x="3994941" y="2043266"/>
          <a:ext cx="2694158" cy="54492"/>
        </a:xfrm>
        <a:custGeom>
          <a:avLst/>
          <a:gdLst/>
          <a:ahLst/>
          <a:cxnLst/>
          <a:rect l="0" t="0" r="0" b="0"/>
          <a:pathLst>
            <a:path>
              <a:moveTo>
                <a:pt x="0" y="27246"/>
              </a:moveTo>
              <a:lnTo>
                <a:pt x="2694158" y="27246"/>
              </a:lnTo>
            </a:path>
          </a:pathLst>
        </a:custGeom>
        <a:noFill/>
        <a:ln w="15875" cap="flat" cmpd="sng" algn="ctr">
          <a:solidFill>
            <a:schemeClr val="accent3">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274667" y="2003158"/>
        <a:ext cx="134707" cy="134707"/>
      </dsp:txXfrm>
    </dsp:sp>
    <dsp:sp modelId="{AA782B46-73C6-487F-9ACA-B598D931CB5B}">
      <dsp:nvSpPr>
        <dsp:cNvPr id="0" name=""/>
        <dsp:cNvSpPr/>
      </dsp:nvSpPr>
      <dsp:spPr>
        <a:xfrm>
          <a:off x="6111290" y="3101"/>
          <a:ext cx="3846345" cy="1923172"/>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latin typeface="Times New Roman" panose="02020603050405020304" pitchFamily="18" charset="0"/>
              <a:cs typeface="Times New Roman" panose="02020603050405020304" pitchFamily="18" charset="0"/>
            </a:rPr>
            <a:t>Operational </a:t>
          </a:r>
          <a:r>
            <a:rPr lang="en-IN" sz="4400" kern="1200" dirty="0">
              <a:latin typeface="Times New Roman" panose="02020603050405020304" pitchFamily="18" charset="0"/>
              <a:cs typeface="Times New Roman" panose="02020603050405020304" pitchFamily="18" charset="0"/>
            </a:rPr>
            <a:t>Planning</a:t>
          </a:r>
          <a:endParaRPr lang="en-IN" sz="4100" kern="1200" dirty="0">
            <a:latin typeface="Times New Roman" panose="02020603050405020304" pitchFamily="18" charset="0"/>
            <a:cs typeface="Times New Roman" panose="02020603050405020304" pitchFamily="18" charset="0"/>
          </a:endParaRPr>
        </a:p>
      </dsp:txBody>
      <dsp:txXfrm>
        <a:off x="6167618" y="59429"/>
        <a:ext cx="3733689" cy="1810516"/>
      </dsp:txXfrm>
    </dsp:sp>
    <dsp:sp modelId="{297D2D02-8035-4848-B953-DF24A5B5765B}">
      <dsp:nvSpPr>
        <dsp:cNvPr id="0" name=""/>
        <dsp:cNvSpPr/>
      </dsp:nvSpPr>
      <dsp:spPr>
        <a:xfrm>
          <a:off x="4572751" y="3149090"/>
          <a:ext cx="1538538" cy="54492"/>
        </a:xfrm>
        <a:custGeom>
          <a:avLst/>
          <a:gdLst/>
          <a:ahLst/>
          <a:cxnLst/>
          <a:rect l="0" t="0" r="0" b="0"/>
          <a:pathLst>
            <a:path>
              <a:moveTo>
                <a:pt x="0" y="27246"/>
              </a:moveTo>
              <a:lnTo>
                <a:pt x="1538538" y="27246"/>
              </a:lnTo>
            </a:path>
          </a:pathLst>
        </a:custGeom>
        <a:noFill/>
        <a:ln w="15875" cap="flat" cmpd="sng" algn="ctr">
          <a:solidFill>
            <a:schemeClr val="accent3">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303557" y="3137873"/>
        <a:ext cx="76926" cy="76926"/>
      </dsp:txXfrm>
    </dsp:sp>
    <dsp:sp modelId="{F703276B-E18B-46A6-B15D-5801F21D80C9}">
      <dsp:nvSpPr>
        <dsp:cNvPr id="0" name=""/>
        <dsp:cNvSpPr/>
      </dsp:nvSpPr>
      <dsp:spPr>
        <a:xfrm>
          <a:off x="6111290" y="2214750"/>
          <a:ext cx="3846345" cy="1923172"/>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Times New Roman" panose="02020603050405020304" pitchFamily="18" charset="0"/>
              <a:cs typeface="Times New Roman" panose="02020603050405020304" pitchFamily="18" charset="0"/>
            </a:rPr>
            <a:t>Strategic Planning</a:t>
          </a:r>
        </a:p>
      </dsp:txBody>
      <dsp:txXfrm>
        <a:off x="6167618" y="2271078"/>
        <a:ext cx="3733689" cy="1810516"/>
      </dsp:txXfrm>
    </dsp:sp>
    <dsp:sp modelId="{FF4F391E-37C2-46CB-AFEC-0428710E15D9}">
      <dsp:nvSpPr>
        <dsp:cNvPr id="0" name=""/>
        <dsp:cNvSpPr/>
      </dsp:nvSpPr>
      <dsp:spPr>
        <a:xfrm rot="3310531">
          <a:off x="3994941" y="4254915"/>
          <a:ext cx="2694158" cy="54492"/>
        </a:xfrm>
        <a:custGeom>
          <a:avLst/>
          <a:gdLst/>
          <a:ahLst/>
          <a:cxnLst/>
          <a:rect l="0" t="0" r="0" b="0"/>
          <a:pathLst>
            <a:path>
              <a:moveTo>
                <a:pt x="0" y="27246"/>
              </a:moveTo>
              <a:lnTo>
                <a:pt x="2694158" y="27246"/>
              </a:lnTo>
            </a:path>
          </a:pathLst>
        </a:custGeom>
        <a:noFill/>
        <a:ln w="15875" cap="flat" cmpd="sng" algn="ctr">
          <a:solidFill>
            <a:schemeClr val="accent3">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274667" y="4214807"/>
        <a:ext cx="134707" cy="134707"/>
      </dsp:txXfrm>
    </dsp:sp>
    <dsp:sp modelId="{45CA4768-54AB-4FC5-955F-9477A1D6138D}">
      <dsp:nvSpPr>
        <dsp:cNvPr id="0" name=""/>
        <dsp:cNvSpPr/>
      </dsp:nvSpPr>
      <dsp:spPr>
        <a:xfrm>
          <a:off x="6111290" y="4426399"/>
          <a:ext cx="3846345" cy="1923172"/>
        </a:xfrm>
        <a:prstGeom prst="roundRect">
          <a:avLst>
            <a:gd name="adj" fmla="val 10000"/>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IN" sz="4800" kern="1200" dirty="0">
              <a:latin typeface="Times New Roman" panose="02020603050405020304" pitchFamily="18" charset="0"/>
              <a:cs typeface="Times New Roman" panose="02020603050405020304" pitchFamily="18" charset="0"/>
            </a:rPr>
            <a:t>Tactical Planning</a:t>
          </a:r>
        </a:p>
      </dsp:txBody>
      <dsp:txXfrm>
        <a:off x="6167618" y="4482727"/>
        <a:ext cx="3733689" cy="18105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812910"/>
            <a:ext cx="6710462" cy="3686015"/>
          </a:xfrm>
        </p:spPr>
        <p:txBody>
          <a:bodyPr anchor="t">
            <a:normAutofit fontScale="90000"/>
          </a:bodyPr>
          <a:lstStyle/>
          <a:p>
            <a:pPr algn="ctr"/>
            <a:r>
              <a:rPr lang="en-IN" sz="7300" dirty="0">
                <a:latin typeface="Times New Roman" panose="02020603050405020304" pitchFamily="18" charset="0"/>
                <a:cs typeface="Times New Roman" panose="02020603050405020304" pitchFamily="18" charset="0"/>
              </a:rPr>
              <a:t>Operational, Strategic, </a:t>
            </a:r>
            <a:r>
              <a:rPr lang="en-IN" sz="8000" dirty="0">
                <a:latin typeface="Times New Roman" panose="02020603050405020304" pitchFamily="18" charset="0"/>
                <a:cs typeface="Times New Roman" panose="02020603050405020304" pitchFamily="18" charset="0"/>
              </a:rPr>
              <a:t>Tactical Planning</a:t>
            </a:r>
            <a:br>
              <a:rPr lang="en-IN" sz="8000" dirty="0">
                <a:latin typeface="Times New Roman" panose="02020603050405020304" pitchFamily="18" charset="0"/>
                <a:cs typeface="Times New Roman" panose="02020603050405020304" pitchFamily="18" charset="0"/>
              </a:rPr>
            </a:br>
            <a:br>
              <a:rPr lang="en-IN" sz="8000" dirty="0">
                <a:latin typeface="Times New Roman" panose="02020603050405020304" pitchFamily="18" charset="0"/>
                <a:cs typeface="Times New Roman" panose="02020603050405020304" pitchFamily="18" charset="0"/>
              </a:rPr>
            </a:br>
            <a:br>
              <a:rPr lang="en-IN" sz="8000" dirty="0">
                <a:latin typeface="Times New Roman" panose="02020603050405020304" pitchFamily="18" charset="0"/>
                <a:cs typeface="Times New Roman" panose="02020603050405020304" pitchFamily="18" charset="0"/>
              </a:rPr>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 BY TEAM CHAMPION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32" y="96252"/>
            <a:ext cx="9692640" cy="1325562"/>
          </a:xfrm>
        </p:spPr>
        <p:txBody>
          <a:bodyPr>
            <a:normAutofit/>
          </a:bodyPr>
          <a:lstStyle/>
          <a:p>
            <a:pPr algn="ctr"/>
            <a:r>
              <a:rPr lang="en-IN" sz="6600" b="1" dirty="0">
                <a:solidFill>
                  <a:schemeClr val="accent2">
                    <a:lumMod val="50000"/>
                  </a:schemeClr>
                </a:solidFill>
                <a:latin typeface="Times New Roman" panose="02020603050405020304" pitchFamily="18" charset="0"/>
                <a:cs typeface="Times New Roman" panose="02020603050405020304" pitchFamily="18" charset="0"/>
              </a:rPr>
              <a:t>PLANNING</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As defined by </a:t>
            </a:r>
            <a:r>
              <a:rPr lang="en-US" sz="2400" b="1" dirty="0">
                <a:latin typeface="Times New Roman" panose="02020603050405020304" pitchFamily="18" charset="0"/>
                <a:cs typeface="Times New Roman" panose="02020603050405020304" pitchFamily="18" charset="0"/>
              </a:rPr>
              <a:t>Henry Fayol, </a:t>
            </a:r>
            <a:r>
              <a:rPr lang="en-US" sz="2400" dirty="0">
                <a:latin typeface="Times New Roman" panose="02020603050405020304" pitchFamily="18" charset="0"/>
                <a:cs typeface="Times New Roman" panose="02020603050405020304" pitchFamily="18" charset="0"/>
              </a:rPr>
              <a:t>'Planning is deciding the best alternative to perform different managerial operations for achieving predetermined goals.’</a:t>
            </a:r>
          </a:p>
          <a:p>
            <a:pPr marL="0" indent="0">
              <a:buNone/>
            </a:pP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Planning is the fundamental management function, which involves deciding beforehand, what is to be done, when is it to be done, how it is to be done and who is going to do it. It is an intellectual process which lays down an organization's objectives and develops various courses of action, by which the organization can achieve those objectives. It chalks out exactly, how to attain a specific goal.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399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0043B92-7616-BAF0-A58F-FEE6BE3C1B2C}"/>
              </a:ext>
            </a:extLst>
          </p:cNvPr>
          <p:cNvGraphicFramePr/>
          <p:nvPr>
            <p:extLst>
              <p:ext uri="{D42A27DB-BD31-4B8C-83A1-F6EECF244321}">
                <p14:modId xmlns:p14="http://schemas.microsoft.com/office/powerpoint/2010/main" val="554144014"/>
              </p:ext>
            </p:extLst>
          </p:nvPr>
        </p:nvGraphicFramePr>
        <p:xfrm>
          <a:off x="144379" y="0"/>
          <a:ext cx="10684042" cy="6352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09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1A6F-373B-A1EF-ADCF-759868DDC13F}"/>
              </a:ext>
            </a:extLst>
          </p:cNvPr>
          <p:cNvSpPr>
            <a:spLocks noGrp="1"/>
          </p:cNvSpPr>
          <p:nvPr>
            <p:ph type="title"/>
          </p:nvPr>
        </p:nvSpPr>
        <p:spPr/>
        <p:txBody>
          <a:bodyPr/>
          <a:lstStyle/>
          <a:p>
            <a:br>
              <a:rPr lang="en-IN" dirty="0"/>
            </a:br>
            <a:r>
              <a:rPr lang="en-US" dirty="0"/>
              <a:t>1. Operational Planning:</a:t>
            </a:r>
            <a:endParaRPr lang="en-IN" dirty="0"/>
          </a:p>
        </p:txBody>
      </p:sp>
      <p:sp>
        <p:nvSpPr>
          <p:cNvPr id="3" name="Content Placeholder 2">
            <a:extLst>
              <a:ext uri="{FF2B5EF4-FFF2-40B4-BE49-F238E27FC236}">
                <a16:creationId xmlns:a16="http://schemas.microsoft.com/office/drawing/2014/main" id="{498612E0-7B57-EEE5-0EC0-ECE13E2A2F14}"/>
              </a:ext>
            </a:extLst>
          </p:cNvPr>
          <p:cNvSpPr>
            <a:spLocks noGrp="1"/>
          </p:cNvSpPr>
          <p:nvPr>
            <p:ph idx="1"/>
          </p:nvPr>
        </p:nvSpPr>
        <p:spPr/>
        <p:txBody>
          <a:bodyPr/>
          <a:lstStyle/>
          <a:p>
            <a:r>
              <a:rPr lang="en-US" dirty="0"/>
              <a:t>These plans specify details on how overall objectives are to be achieved. The key aspects of operational planning are </a:t>
            </a:r>
          </a:p>
          <a:p>
            <a:pPr>
              <a:buFont typeface="Wingdings" panose="05000000000000000000" pitchFamily="2" charset="2"/>
              <a:buChar char="Ø"/>
            </a:pPr>
            <a:r>
              <a:rPr lang="en-US" dirty="0"/>
              <a:t>Focuses mainly for short-range issues usually developed by lower-level managers in conjunction with middle management.</a:t>
            </a:r>
          </a:p>
          <a:p>
            <a:pPr>
              <a:buFont typeface="Wingdings" panose="05000000000000000000" pitchFamily="2" charset="2"/>
              <a:buChar char="Ø"/>
            </a:pPr>
            <a:r>
              <a:rPr lang="en-US" dirty="0"/>
              <a:t> Identify what must be accomplished over a short period, mostly day-today operational activates such as work methods, inventory planning etc.</a:t>
            </a:r>
            <a:endParaRPr lang="en-IN" dirty="0"/>
          </a:p>
        </p:txBody>
      </p:sp>
    </p:spTree>
    <p:extLst>
      <p:ext uri="{BB962C8B-B14F-4D97-AF65-F5344CB8AC3E}">
        <p14:creationId xmlns:p14="http://schemas.microsoft.com/office/powerpoint/2010/main" val="396720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293B-3DF3-0BF8-8904-14C1B67331EB}"/>
              </a:ext>
            </a:extLst>
          </p:cNvPr>
          <p:cNvSpPr>
            <a:spLocks noGrp="1"/>
          </p:cNvSpPr>
          <p:nvPr>
            <p:ph type="title"/>
          </p:nvPr>
        </p:nvSpPr>
        <p:spPr/>
        <p:txBody>
          <a:bodyPr/>
          <a:lstStyle/>
          <a:p>
            <a:r>
              <a:rPr lang="en-US" dirty="0"/>
              <a:t>2. Strategic Planning:</a:t>
            </a:r>
            <a:endParaRPr lang="en-IN" dirty="0"/>
          </a:p>
        </p:txBody>
      </p:sp>
      <p:sp>
        <p:nvSpPr>
          <p:cNvPr id="3" name="Content Placeholder 2">
            <a:extLst>
              <a:ext uri="{FF2B5EF4-FFF2-40B4-BE49-F238E27FC236}">
                <a16:creationId xmlns:a16="http://schemas.microsoft.com/office/drawing/2014/main" id="{CE497DA0-8E54-0C9B-A829-9AAF889BFD59}"/>
              </a:ext>
            </a:extLst>
          </p:cNvPr>
          <p:cNvSpPr>
            <a:spLocks noGrp="1"/>
          </p:cNvSpPr>
          <p:nvPr>
            <p:ph idx="1"/>
          </p:nvPr>
        </p:nvSpPr>
        <p:spPr/>
        <p:txBody>
          <a:bodyPr/>
          <a:lstStyle/>
          <a:p>
            <a:r>
              <a:rPr lang="en-US" dirty="0"/>
              <a:t>These plans are organization-wide, establish overall objectives, and position an organization in long term of its environment such as</a:t>
            </a:r>
          </a:p>
          <a:p>
            <a:r>
              <a:rPr lang="en-US" dirty="0"/>
              <a:t> (</a:t>
            </a:r>
            <a:r>
              <a:rPr lang="en-US" dirty="0" err="1"/>
              <a:t>i</a:t>
            </a:r>
            <a:r>
              <a:rPr lang="en-US" dirty="0"/>
              <a:t>) Long range issues with broader technological and competitive aspects of the organization as well as allocations of resources</a:t>
            </a:r>
          </a:p>
          <a:p>
            <a:r>
              <a:rPr lang="en-US" dirty="0"/>
              <a:t>(ii) long term actions to be taken to achieve the goals between five and fifteen years.</a:t>
            </a:r>
          </a:p>
          <a:p>
            <a:r>
              <a:rPr lang="en-US" dirty="0"/>
              <a:t>(iii) Developed by top management in consultation with the board of directors and middle level managers.</a:t>
            </a:r>
            <a:endParaRPr lang="en-IN" dirty="0"/>
          </a:p>
        </p:txBody>
      </p:sp>
    </p:spTree>
    <p:extLst>
      <p:ext uri="{BB962C8B-B14F-4D97-AF65-F5344CB8AC3E}">
        <p14:creationId xmlns:p14="http://schemas.microsoft.com/office/powerpoint/2010/main" val="360382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E630-DA4D-14E5-1EFE-009DF965F403}"/>
              </a:ext>
            </a:extLst>
          </p:cNvPr>
          <p:cNvSpPr>
            <a:spLocks noGrp="1"/>
          </p:cNvSpPr>
          <p:nvPr>
            <p:ph type="title"/>
          </p:nvPr>
        </p:nvSpPr>
        <p:spPr/>
        <p:txBody>
          <a:bodyPr/>
          <a:lstStyle/>
          <a:p>
            <a:r>
              <a:rPr lang="en-US" dirty="0"/>
              <a:t>3.Tactical Planning:</a:t>
            </a:r>
            <a:endParaRPr lang="en-IN" dirty="0"/>
          </a:p>
        </p:txBody>
      </p:sp>
      <p:sp>
        <p:nvSpPr>
          <p:cNvPr id="3" name="Content Placeholder 2">
            <a:extLst>
              <a:ext uri="{FF2B5EF4-FFF2-40B4-BE49-F238E27FC236}">
                <a16:creationId xmlns:a16="http://schemas.microsoft.com/office/drawing/2014/main" id="{C13ED867-18EB-5740-DA59-D0985DFBDCDE}"/>
              </a:ext>
            </a:extLst>
          </p:cNvPr>
          <p:cNvSpPr>
            <a:spLocks noGrp="1"/>
          </p:cNvSpPr>
          <p:nvPr>
            <p:ph idx="1"/>
          </p:nvPr>
        </p:nvSpPr>
        <p:spPr/>
        <p:txBody>
          <a:bodyPr/>
          <a:lstStyle/>
          <a:p>
            <a:r>
              <a:rPr lang="en-US" dirty="0"/>
              <a:t>It typically addresses intermediate issues involving periods between two and five years which are relatively specific, concrete and more detailed such as</a:t>
            </a:r>
          </a:p>
          <a:p>
            <a:r>
              <a:rPr lang="en-US" dirty="0"/>
              <a:t>(</a:t>
            </a:r>
            <a:r>
              <a:rPr lang="en-US" dirty="0" err="1"/>
              <a:t>i</a:t>
            </a:r>
            <a:r>
              <a:rPr lang="en-US" dirty="0"/>
              <a:t>) outline the steps for particular departments to achieve the goals</a:t>
            </a:r>
          </a:p>
          <a:p>
            <a:r>
              <a:rPr lang="en-US" dirty="0"/>
              <a:t>(ii) generally developed by middle managers who weigh the pros and cons of several possibilities before settling on one issue.</a:t>
            </a:r>
          </a:p>
          <a:p>
            <a:r>
              <a:rPr lang="en-US" dirty="0"/>
              <a:t>(iii) Important to strategic plan success.</a:t>
            </a:r>
            <a:endParaRPr lang="en-IN" dirty="0"/>
          </a:p>
        </p:txBody>
      </p:sp>
    </p:spTree>
    <p:extLst>
      <p:ext uri="{BB962C8B-B14F-4D97-AF65-F5344CB8AC3E}">
        <p14:creationId xmlns:p14="http://schemas.microsoft.com/office/powerpoint/2010/main" val="129774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F84D-F70A-20A4-E639-8D9FDC64D9CB}"/>
              </a:ext>
            </a:extLst>
          </p:cNvPr>
          <p:cNvSpPr>
            <a:spLocks noGrp="1"/>
          </p:cNvSpPr>
          <p:nvPr>
            <p:ph type="title"/>
          </p:nvPr>
        </p:nvSpPr>
        <p:spPr/>
        <p:txBody>
          <a:bodyPr/>
          <a:lstStyle/>
          <a:p>
            <a:r>
              <a:rPr lang="en-IN" dirty="0"/>
              <a:t>EXAMPLES OF PLANNINGS</a:t>
            </a:r>
          </a:p>
        </p:txBody>
      </p:sp>
      <p:sp>
        <p:nvSpPr>
          <p:cNvPr id="3" name="Content Placeholder 2">
            <a:extLst>
              <a:ext uri="{FF2B5EF4-FFF2-40B4-BE49-F238E27FC236}">
                <a16:creationId xmlns:a16="http://schemas.microsoft.com/office/drawing/2014/main" id="{7420B713-5C5C-24CC-455A-067A63E10194}"/>
              </a:ext>
            </a:extLst>
          </p:cNvPr>
          <p:cNvSpPr>
            <a:spLocks noGrp="1"/>
          </p:cNvSpPr>
          <p:nvPr>
            <p:ph sz="half" idx="1"/>
          </p:nvPr>
        </p:nvSpPr>
        <p:spPr>
          <a:xfrm>
            <a:off x="3782729" y="2246028"/>
            <a:ext cx="3570612" cy="4177158"/>
          </a:xfrm>
        </p:spPr>
        <p:txBody>
          <a:bodyPr>
            <a:normAutofit fontScale="85000" lnSpcReduction="20000"/>
          </a:bodyPr>
          <a:lstStyle/>
          <a:p>
            <a:r>
              <a:rPr lang="en-US" sz="1800" b="1" dirty="0"/>
              <a:t>TACTICAL</a:t>
            </a:r>
            <a:r>
              <a:rPr lang="en-US" sz="1800" dirty="0"/>
              <a:t>- Suppose if a company wishes to maximize their production of goods for the next year then they would need to use tactics beforehand to achieve their target in a defined time. Some of the tactics they may use can be; buying another piece of equipment, employing more staff, generating more revenue to have resources for the production.</a:t>
            </a:r>
          </a:p>
          <a:p>
            <a:r>
              <a:rPr lang="en-US" sz="1800" dirty="0"/>
              <a:t>Every organization employs tactics to gain maximum benefits. Tactical planning helps you achieve your goals in a specified timeline. It needs a lot of planning and timing should be followed to accomplish the desired results</a:t>
            </a:r>
            <a:endParaRPr lang="en-IN" sz="1800" dirty="0"/>
          </a:p>
        </p:txBody>
      </p:sp>
      <p:sp>
        <p:nvSpPr>
          <p:cNvPr id="4" name="Content Placeholder 3">
            <a:extLst>
              <a:ext uri="{FF2B5EF4-FFF2-40B4-BE49-F238E27FC236}">
                <a16:creationId xmlns:a16="http://schemas.microsoft.com/office/drawing/2014/main" id="{349E6B87-0DC1-6A3C-F860-7E2D1AF87E07}"/>
              </a:ext>
            </a:extLst>
          </p:cNvPr>
          <p:cNvSpPr>
            <a:spLocks noGrp="1"/>
          </p:cNvSpPr>
          <p:nvPr>
            <p:ph sz="half" idx="2"/>
          </p:nvPr>
        </p:nvSpPr>
        <p:spPr>
          <a:xfrm>
            <a:off x="7353341" y="2246028"/>
            <a:ext cx="4765081" cy="4177158"/>
          </a:xfrm>
        </p:spPr>
        <p:txBody>
          <a:bodyPr>
            <a:normAutofit fontScale="85000" lnSpcReduction="20000"/>
          </a:bodyPr>
          <a:lstStyle/>
          <a:p>
            <a:r>
              <a:rPr lang="en-US" b="1" dirty="0"/>
              <a:t>OPERATIONAL- </a:t>
            </a:r>
            <a:r>
              <a:rPr lang="en-US" dirty="0"/>
              <a:t>Anas owns a marketing business and is looking to grow his company by 35% over the next two years by working with more clients. To meet this target, he creates an operational plan which goes as follows: Goal: 35% increase in business growth, measured in revenue. Timeline: Two years</a:t>
            </a:r>
          </a:p>
          <a:p>
            <a:r>
              <a:rPr lang="en-US" dirty="0"/>
              <a:t>Required resources: Customer service training, increase in phone lines and extra staff members Tasks: </a:t>
            </a:r>
          </a:p>
          <a:p>
            <a:r>
              <a:rPr lang="en-US" dirty="0"/>
              <a:t>•To learn how to engage and advertise to customers over the phone</a:t>
            </a:r>
          </a:p>
          <a:p>
            <a:r>
              <a:rPr lang="en-US" dirty="0"/>
              <a:t>•To learn how to use email marketing to advertise and to learn how to network to generate potential leads for the company. Budget: £5,000 for two years Monitoring technique: Analyzing revenue over the next two years.</a:t>
            </a:r>
            <a:endParaRPr lang="en-IN" dirty="0"/>
          </a:p>
        </p:txBody>
      </p:sp>
      <p:sp>
        <p:nvSpPr>
          <p:cNvPr id="5" name="Content Placeholder 2">
            <a:extLst>
              <a:ext uri="{FF2B5EF4-FFF2-40B4-BE49-F238E27FC236}">
                <a16:creationId xmlns:a16="http://schemas.microsoft.com/office/drawing/2014/main" id="{A4EF6584-456E-DC22-B85D-74D94D9E3895}"/>
              </a:ext>
            </a:extLst>
          </p:cNvPr>
          <p:cNvSpPr txBox="1">
            <a:spLocks/>
          </p:cNvSpPr>
          <p:nvPr/>
        </p:nvSpPr>
        <p:spPr>
          <a:xfrm>
            <a:off x="73578" y="2246028"/>
            <a:ext cx="3570612" cy="4177158"/>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t>STRATEGIC</a:t>
            </a:r>
            <a:r>
              <a:rPr lang="en-US" sz="1800" dirty="0"/>
              <a:t>- An Increasing Number Of Organizations Are Using Strategic Planning To Create As Well As Implement Effective Business Decisions. Here Is A List Of The Strategic Planning Process With Examples Across Different Industries That'll Help You Understand Its Importance And Effectiveness:1. Corporate One Of The Most Commonly Available Examples Of Strategic Planning, A Corporate Strategy Is Designed To Increase Revenue And Brand Reputation. From New Products And Quality Enhancements To Aggressive Marketing And Sales Techniques, There Are Many Ways To Tap Into Growth Opportunities.</a:t>
            </a:r>
            <a:endParaRPr lang="en-IN" sz="1800" dirty="0"/>
          </a:p>
        </p:txBody>
      </p:sp>
    </p:spTree>
    <p:extLst>
      <p:ext uri="{BB962C8B-B14F-4D97-AF65-F5344CB8AC3E}">
        <p14:creationId xmlns:p14="http://schemas.microsoft.com/office/powerpoint/2010/main" val="159274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CDB2-1E9C-8A04-C25A-A823638FD4A9}"/>
              </a:ext>
            </a:extLst>
          </p:cNvPr>
          <p:cNvSpPr>
            <a:spLocks noGrp="1"/>
          </p:cNvSpPr>
          <p:nvPr>
            <p:ph type="title"/>
          </p:nvPr>
        </p:nvSpPr>
        <p:spPr/>
        <p:txBody>
          <a:bodyPr/>
          <a:lstStyle/>
          <a:p>
            <a:r>
              <a:rPr lang="en-IN" dirty="0"/>
              <a:t>DIFFERENCES:</a:t>
            </a:r>
          </a:p>
        </p:txBody>
      </p:sp>
      <p:sp>
        <p:nvSpPr>
          <p:cNvPr id="3" name="Text Placeholder 2">
            <a:extLst>
              <a:ext uri="{FF2B5EF4-FFF2-40B4-BE49-F238E27FC236}">
                <a16:creationId xmlns:a16="http://schemas.microsoft.com/office/drawing/2014/main" id="{979B0085-DC79-5FCE-7AA4-007B41A3F714}"/>
              </a:ext>
            </a:extLst>
          </p:cNvPr>
          <p:cNvSpPr>
            <a:spLocks noGrp="1"/>
          </p:cNvSpPr>
          <p:nvPr>
            <p:ph type="body" idx="1"/>
          </p:nvPr>
        </p:nvSpPr>
        <p:spPr>
          <a:xfrm>
            <a:off x="1097280" y="2057400"/>
            <a:ext cx="3115124" cy="736282"/>
          </a:xfrm>
        </p:spPr>
        <p:txBody>
          <a:bodyPr>
            <a:normAutofit/>
          </a:bodyPr>
          <a:lstStyle/>
          <a:p>
            <a:r>
              <a:rPr lang="en-US" sz="2400" b="1" dirty="0"/>
              <a:t>Strategic Planning:</a:t>
            </a:r>
            <a:endParaRPr lang="en-IN" sz="2400" b="1" dirty="0"/>
          </a:p>
        </p:txBody>
      </p:sp>
      <p:sp>
        <p:nvSpPr>
          <p:cNvPr id="4" name="Content Placeholder 3">
            <a:extLst>
              <a:ext uri="{FF2B5EF4-FFF2-40B4-BE49-F238E27FC236}">
                <a16:creationId xmlns:a16="http://schemas.microsoft.com/office/drawing/2014/main" id="{F59816AE-3346-CB83-BE1D-D2B408DC6A5A}"/>
              </a:ext>
            </a:extLst>
          </p:cNvPr>
          <p:cNvSpPr>
            <a:spLocks noGrp="1"/>
          </p:cNvSpPr>
          <p:nvPr>
            <p:ph sz="half" idx="2"/>
          </p:nvPr>
        </p:nvSpPr>
        <p:spPr>
          <a:xfrm>
            <a:off x="1097280" y="2958274"/>
            <a:ext cx="3115124" cy="2910821"/>
          </a:xfrm>
        </p:spPr>
        <p:txBody>
          <a:bodyPr>
            <a:normAutofit lnSpcReduction="10000"/>
          </a:bodyPr>
          <a:lstStyle/>
          <a:p>
            <a:r>
              <a:rPr lang="en-US" dirty="0"/>
              <a:t>•It is related to overall organizational goals.</a:t>
            </a:r>
          </a:p>
          <a:p>
            <a:r>
              <a:rPr lang="en-US" dirty="0"/>
              <a:t>•It is made to achieve a company's long term objectives.</a:t>
            </a:r>
          </a:p>
          <a:p>
            <a:r>
              <a:rPr lang="en-US" dirty="0"/>
              <a:t>•Executive managers are responsible for strategic planning.</a:t>
            </a:r>
            <a:endParaRPr lang="en-IN" dirty="0"/>
          </a:p>
          <a:p>
            <a:endParaRPr lang="en-IN" dirty="0"/>
          </a:p>
        </p:txBody>
      </p:sp>
      <p:sp>
        <p:nvSpPr>
          <p:cNvPr id="5" name="Text Placeholder 4">
            <a:extLst>
              <a:ext uri="{FF2B5EF4-FFF2-40B4-BE49-F238E27FC236}">
                <a16:creationId xmlns:a16="http://schemas.microsoft.com/office/drawing/2014/main" id="{3B5E32F2-0F6C-3662-1DD4-0DB3A976D373}"/>
              </a:ext>
            </a:extLst>
          </p:cNvPr>
          <p:cNvSpPr>
            <a:spLocks noGrp="1"/>
          </p:cNvSpPr>
          <p:nvPr>
            <p:ph type="body" sz="quarter" idx="3"/>
          </p:nvPr>
        </p:nvSpPr>
        <p:spPr>
          <a:xfrm>
            <a:off x="4592548" y="2057400"/>
            <a:ext cx="3010327" cy="736282"/>
          </a:xfrm>
        </p:spPr>
        <p:txBody>
          <a:bodyPr/>
          <a:lstStyle/>
          <a:p>
            <a:r>
              <a:rPr lang="en-US" sz="2400" b="1" dirty="0"/>
              <a:t>Tactical Planning</a:t>
            </a:r>
            <a:r>
              <a:rPr lang="en-US" dirty="0"/>
              <a:t>:</a:t>
            </a:r>
            <a:endParaRPr lang="en-IN" dirty="0"/>
          </a:p>
        </p:txBody>
      </p:sp>
      <p:sp>
        <p:nvSpPr>
          <p:cNvPr id="6" name="Content Placeholder 5">
            <a:extLst>
              <a:ext uri="{FF2B5EF4-FFF2-40B4-BE49-F238E27FC236}">
                <a16:creationId xmlns:a16="http://schemas.microsoft.com/office/drawing/2014/main" id="{229A8387-30C7-6B03-BFE1-8FD571A1F42D}"/>
              </a:ext>
            </a:extLst>
          </p:cNvPr>
          <p:cNvSpPr>
            <a:spLocks noGrp="1"/>
          </p:cNvSpPr>
          <p:nvPr>
            <p:ph sz="quarter" idx="4"/>
          </p:nvPr>
        </p:nvSpPr>
        <p:spPr>
          <a:xfrm>
            <a:off x="4592548" y="2958273"/>
            <a:ext cx="3010326" cy="2910821"/>
          </a:xfrm>
        </p:spPr>
        <p:txBody>
          <a:bodyPr>
            <a:normAutofit lnSpcReduction="10000"/>
          </a:bodyPr>
          <a:lstStyle/>
          <a:p>
            <a:pPr>
              <a:buClr>
                <a:schemeClr val="tx1"/>
              </a:buClr>
              <a:buFont typeface="Arial" panose="020B0604020202020204" pitchFamily="34" charset="0"/>
              <a:buChar char="•"/>
            </a:pPr>
            <a:r>
              <a:rPr lang="en-US" dirty="0"/>
              <a:t>It is related to departmental goal.</a:t>
            </a:r>
          </a:p>
          <a:p>
            <a:pPr marL="0" indent="0">
              <a:buNone/>
            </a:pPr>
            <a:r>
              <a:rPr lang="en-US" dirty="0"/>
              <a:t>•It is made to achieve company's short term objectives.</a:t>
            </a:r>
          </a:p>
          <a:p>
            <a:pPr marL="0" indent="0">
              <a:buNone/>
            </a:pPr>
            <a:r>
              <a:rPr lang="en-US" dirty="0"/>
              <a:t>•Mid-level managers are responsible for tactical Planning.</a:t>
            </a:r>
            <a:endParaRPr lang="en-IN" dirty="0"/>
          </a:p>
        </p:txBody>
      </p:sp>
      <p:sp>
        <p:nvSpPr>
          <p:cNvPr id="7" name="Content Placeholder 3">
            <a:extLst>
              <a:ext uri="{FF2B5EF4-FFF2-40B4-BE49-F238E27FC236}">
                <a16:creationId xmlns:a16="http://schemas.microsoft.com/office/drawing/2014/main" id="{2F9F2353-6D81-9E26-6CB2-C6BEC90A38B2}"/>
              </a:ext>
            </a:extLst>
          </p:cNvPr>
          <p:cNvSpPr txBox="1">
            <a:spLocks/>
          </p:cNvSpPr>
          <p:nvPr/>
        </p:nvSpPr>
        <p:spPr>
          <a:xfrm>
            <a:off x="7831036" y="2923202"/>
            <a:ext cx="3010326" cy="2910822"/>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•It is related to goals for sub-units of each department.</a:t>
            </a:r>
          </a:p>
          <a:p>
            <a:pPr marL="0" indent="0">
              <a:buNone/>
            </a:pPr>
            <a:r>
              <a:rPr lang="en-US" dirty="0"/>
              <a:t>•Required for managing day to day business smoothly</a:t>
            </a:r>
          </a:p>
          <a:p>
            <a:pPr>
              <a:buClr>
                <a:schemeClr val="tx1"/>
              </a:buClr>
              <a:buFont typeface="Arial" panose="020B0604020202020204" pitchFamily="34" charset="0"/>
              <a:buChar char="•"/>
            </a:pPr>
            <a:r>
              <a:rPr lang="en-US" dirty="0"/>
              <a:t>Low level managers are responsible for operational planning.</a:t>
            </a:r>
            <a:endParaRPr lang="en-IN" dirty="0"/>
          </a:p>
        </p:txBody>
      </p:sp>
      <p:sp>
        <p:nvSpPr>
          <p:cNvPr id="9" name="TextBox 8">
            <a:extLst>
              <a:ext uri="{FF2B5EF4-FFF2-40B4-BE49-F238E27FC236}">
                <a16:creationId xmlns:a16="http://schemas.microsoft.com/office/drawing/2014/main" id="{62A82C13-EDF2-F330-1DCF-F0073A62C2C1}"/>
              </a:ext>
            </a:extLst>
          </p:cNvPr>
          <p:cNvSpPr txBox="1"/>
          <p:nvPr/>
        </p:nvSpPr>
        <p:spPr>
          <a:xfrm>
            <a:off x="7831036" y="2194708"/>
            <a:ext cx="3532182" cy="461665"/>
          </a:xfrm>
          <a:prstGeom prst="rect">
            <a:avLst/>
          </a:prstGeom>
          <a:noFill/>
        </p:spPr>
        <p:txBody>
          <a:bodyPr wrap="square">
            <a:spAutoFit/>
          </a:bodyPr>
          <a:lstStyle/>
          <a:p>
            <a:r>
              <a:rPr lang="en-US" sz="2400" b="1" dirty="0"/>
              <a:t>OPERATIONAL PLANNING:</a:t>
            </a:r>
            <a:endParaRPr lang="en-IN" sz="2400" b="1" dirty="0"/>
          </a:p>
        </p:txBody>
      </p:sp>
    </p:spTree>
    <p:extLst>
      <p:ext uri="{BB962C8B-B14F-4D97-AF65-F5344CB8AC3E}">
        <p14:creationId xmlns:p14="http://schemas.microsoft.com/office/powerpoint/2010/main" val="173667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6600" b="1"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By team champions</a:t>
            </a: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{24BB51A5-6BD8-47B1-B4B6-DE32FA255949}tf56160789_win32</Template>
  <TotalTime>101</TotalTime>
  <Words>778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Times New Roman</vt:lpstr>
      <vt:lpstr>Wingdings</vt:lpstr>
      <vt:lpstr>1_RetrospectVTI</vt:lpstr>
      <vt:lpstr>Operational, Strategic, Tactical Planning   </vt:lpstr>
      <vt:lpstr>PLANNING</vt:lpstr>
      <vt:lpstr>PowerPoint Presentation</vt:lpstr>
      <vt:lpstr> 1. Operational Planning:</vt:lpstr>
      <vt:lpstr>2. Strategic Planning:</vt:lpstr>
      <vt:lpstr>3.Tactical Planning:</vt:lpstr>
      <vt:lpstr>EXAMPLES OF PLANNINGS</vt:lpstr>
      <vt:lpstr>DIFFERENCES: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Sneha Gupta</dc:creator>
  <cp:lastModifiedBy>Sneha Gupta</cp:lastModifiedBy>
  <cp:revision>3</cp:revision>
  <dcterms:created xsi:type="dcterms:W3CDTF">2022-11-17T11:22:08Z</dcterms:created>
  <dcterms:modified xsi:type="dcterms:W3CDTF">2022-11-30T02:30:01Z</dcterms:modified>
</cp:coreProperties>
</file>