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9" r:id="rId12"/>
    <p:sldId id="263" r:id="rId13"/>
    <p:sldId id="264" r:id="rId14"/>
    <p:sldId id="271" r:id="rId15"/>
    <p:sldId id="270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7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9331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4579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957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5/21/2024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4074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6055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60026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76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8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4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6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7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4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11034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CAA0901-F484-E361-B8B5-2E05C0732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6" r="18699" b="-1"/>
          <a:stretch/>
        </p:blipFill>
        <p:spPr>
          <a:xfrm>
            <a:off x="4644526" y="10"/>
            <a:ext cx="7552945" cy="685799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5D611BD-13D6-4754-93F1-8ABAB8116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564798-5942-49A9-89E9-7BF6D0239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A3B44-5AB7-A3E2-2880-C58A4AEAE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063262"/>
            <a:ext cx="3739278" cy="266113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Lending Patterns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7D5A5-DA44-FF70-092E-22C358F72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5101298"/>
            <a:ext cx="3739277" cy="1116622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EDA case study to recognize patterns of loan defaulters</a:t>
            </a:r>
          </a:p>
          <a:p>
            <a:endParaRPr lang="en-US" sz="1400" dirty="0"/>
          </a:p>
          <a:p>
            <a:pPr algn="l"/>
            <a:r>
              <a:rPr lang="en-US" sz="1400" dirty="0"/>
              <a:t>By: </a:t>
            </a:r>
            <a:r>
              <a:rPr lang="en-US" sz="1400" dirty="0" err="1"/>
              <a:t>Snehal</a:t>
            </a:r>
            <a:r>
              <a:rPr lang="en-US" sz="1400" dirty="0"/>
              <a:t> Jadhav and  Shrey Jain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7902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73704-3A09-1E26-D621-E5DF73C7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Correlation between numerical columns</a:t>
            </a:r>
            <a:endParaRPr lang="en-IN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D3D070-6794-4E1F-DC24-78E932C06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 err="1"/>
              <a:t>fund_amt</a:t>
            </a:r>
            <a:r>
              <a:rPr lang="en-US" sz="1400" dirty="0"/>
              <a:t> and </a:t>
            </a:r>
            <a:r>
              <a:rPr lang="en-US" sz="1400" dirty="0" err="1"/>
              <a:t>fund_amt_inv</a:t>
            </a:r>
            <a:r>
              <a:rPr lang="en-US" sz="1400" dirty="0"/>
              <a:t> is almost same as Loan Amount w.r.t Annual Income</a:t>
            </a:r>
          </a:p>
          <a:p>
            <a:r>
              <a:rPr lang="en-US" sz="1400" dirty="0"/>
              <a:t>We can drop </a:t>
            </a:r>
            <a:r>
              <a:rPr lang="en-US" sz="1400" dirty="0" err="1"/>
              <a:t>fund_amt</a:t>
            </a:r>
            <a:r>
              <a:rPr lang="en-US" sz="1400" dirty="0"/>
              <a:t> and </a:t>
            </a:r>
            <a:r>
              <a:rPr lang="en-US" sz="1400" dirty="0" err="1"/>
              <a:t>fund_amt_inv</a:t>
            </a:r>
            <a:endParaRPr lang="en-US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578BA1-E01B-3D55-3EDB-2AF0EB160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642198"/>
            <a:ext cx="6269479" cy="357360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332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D8AC-5E13-F3E5-A081-9558C3AB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attributes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0A913-FE46-38FB-138C-332FE6B21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Numerical columns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58D97-883B-B092-53FF-88CDA84322A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annual_inc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int_rate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loan_amnt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92919D-BAEE-87A6-E8C8-54D1CEE0C0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8556" y="2336873"/>
            <a:ext cx="3070025" cy="576262"/>
          </a:xfrm>
        </p:spPr>
        <p:txBody>
          <a:bodyPr/>
          <a:lstStyle/>
          <a:p>
            <a:r>
              <a:rPr lang="en-US" dirty="0"/>
              <a:t>Categorical columns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A37B92-A93E-09F8-04A0-00CCD07A1C6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4328556" y="3022673"/>
            <a:ext cx="3070025" cy="29135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sub_grade</a:t>
            </a:r>
            <a:r>
              <a:rPr lang="en-US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emp_length</a:t>
            </a:r>
            <a:r>
              <a:rPr lang="en-US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verification_status</a:t>
            </a:r>
            <a:r>
              <a:rPr lang="en-US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home_ownership</a:t>
            </a:r>
            <a:r>
              <a:rPr lang="en-US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loan_status</a:t>
            </a:r>
            <a:r>
              <a:rPr lang="en-US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term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57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B6AC-13DA-43B4-7564-15E94BD3C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13E55-855A-A43E-B774-5012C4087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 check column wise behavior and outlier detection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22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5BFC4-97BB-0839-A39F-F2AA7C28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Loan applicants vs Working year</a:t>
            </a:r>
            <a:endParaRPr lang="en-IN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1E570FC-7F6B-4298-5E79-5BE77F723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Applicants with &gt;10 years have availed maximum number of loans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D68B03-E117-A7B2-212E-1F4EF6018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921209"/>
            <a:ext cx="6269479" cy="501558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0124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EE7A1-57B3-84A0-74DE-CB81FA7A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Year wise analysis</a:t>
            </a:r>
            <a:endParaRPr lang="en-IN" sz="2400" dirty="0">
              <a:solidFill>
                <a:srgbClr val="FFFFFF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66D550-7818-7DFB-63B6-E146CD663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Number of defaulters are more in 2011</a:t>
            </a:r>
          </a:p>
          <a:p>
            <a:r>
              <a:rPr lang="en-US" sz="1400" dirty="0">
                <a:solidFill>
                  <a:srgbClr val="FFFFFF"/>
                </a:solidFill>
              </a:rPr>
              <a:t>Possibility some mass event happened like layoffs or recession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4422C5-9FEC-0FDF-A5ED-478F5A0D6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1187969"/>
            <a:ext cx="5629268" cy="447526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16404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4AEC6-A96F-0621-E99C-F652065F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Segmented Analysis: grade </a:t>
            </a:r>
            <a:endParaRPr lang="en-IN" sz="2400" dirty="0">
              <a:solidFill>
                <a:srgbClr val="FFFFFF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C8FC799C-18B9-E74B-6D80-4D10A240C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Comparison of number of Fully paid and charged off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 following chart denotes grade wise data</a:t>
            </a:r>
          </a:p>
          <a:p>
            <a:r>
              <a:rPr lang="en-US" sz="1400" dirty="0">
                <a:solidFill>
                  <a:srgbClr val="FFFFFF"/>
                </a:solidFill>
              </a:rPr>
              <a:t>We can see Grade A,B,C,D are having significant large number of non-defaulters than with grades E,F,G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0806A9-93A1-C25C-E6B2-495567D71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1870518"/>
            <a:ext cx="5629268" cy="311017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04647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C811F-BA3F-BAA6-0D09-B0D4E65FB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Segmented Analysis: </a:t>
            </a:r>
            <a:r>
              <a:rPr lang="en-US" sz="2400" dirty="0" err="1">
                <a:solidFill>
                  <a:srgbClr val="FFFFFF"/>
                </a:solidFill>
              </a:rPr>
              <a:t>sub_grade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endParaRPr lang="en-IN" sz="2400" dirty="0">
              <a:solidFill>
                <a:srgbClr val="FFFFFF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626850-CB63-430A-60B1-2B1F2B3F9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Comparison of number of Fully paid and charged off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 following chart denotes </a:t>
            </a:r>
            <a:r>
              <a:rPr lang="en-US" sz="1400" dirty="0" err="1">
                <a:solidFill>
                  <a:srgbClr val="FFFFFF"/>
                </a:solidFill>
              </a:rPr>
              <a:t>sub_grade</a:t>
            </a:r>
            <a:r>
              <a:rPr lang="en-US" sz="1400" dirty="0">
                <a:solidFill>
                  <a:srgbClr val="FFFFFF"/>
                </a:solidFill>
              </a:rPr>
              <a:t> wise data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2AF13-F3DF-AF83-AB16-6C403B4C4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2785274"/>
            <a:ext cx="5629268" cy="128065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76571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A2556-B010-C730-ADDF-2F44ADBC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Segmented Analysis: </a:t>
            </a:r>
            <a:r>
              <a:rPr lang="en-US" sz="2400" dirty="0" err="1">
                <a:solidFill>
                  <a:srgbClr val="FFFFFF"/>
                </a:solidFill>
              </a:rPr>
              <a:t>emp_length</a:t>
            </a:r>
            <a:endParaRPr lang="en-IN" sz="2400" dirty="0">
              <a:solidFill>
                <a:srgbClr val="FFFFFF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C528FC-AB24-AD3B-E5CF-B79C78FF7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Comparison of number of Fully paid and charged off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 following chart denotes </a:t>
            </a:r>
            <a:r>
              <a:rPr lang="en-US" sz="1400" dirty="0" err="1">
                <a:solidFill>
                  <a:srgbClr val="FFFFFF"/>
                </a:solidFill>
              </a:rPr>
              <a:t>emp_length</a:t>
            </a:r>
            <a:r>
              <a:rPr lang="en-US" sz="1400" dirty="0">
                <a:solidFill>
                  <a:srgbClr val="FFFFFF"/>
                </a:solidFill>
              </a:rPr>
              <a:t> wise data</a:t>
            </a:r>
          </a:p>
          <a:p>
            <a:r>
              <a:rPr lang="en-US" sz="1400" dirty="0">
                <a:solidFill>
                  <a:srgbClr val="FFFFFF"/>
                </a:solidFill>
              </a:rPr>
              <a:t>We can see that employees with &gt;10 years of employment have greater </a:t>
            </a:r>
            <a:r>
              <a:rPr lang="en-US" sz="1400" dirty="0" err="1">
                <a:solidFill>
                  <a:srgbClr val="FFFFFF"/>
                </a:solidFill>
              </a:rPr>
              <a:t>numbe</a:t>
            </a:r>
            <a:r>
              <a:rPr lang="en-US" sz="1400" dirty="0">
                <a:solidFill>
                  <a:srgbClr val="FFFFFF"/>
                </a:solidFill>
              </a:rPr>
              <a:t> of loans an large number of defaulters as well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D1BDA6-8095-1D05-1FD1-BF4B176BD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2123835"/>
            <a:ext cx="5629268" cy="260353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6200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A2556-B010-C730-ADDF-2F44ADBC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Segmented Analysis: </a:t>
            </a:r>
            <a:r>
              <a:rPr lang="en-US" sz="2400" dirty="0" err="1">
                <a:solidFill>
                  <a:srgbClr val="FFFFFF"/>
                </a:solidFill>
              </a:rPr>
              <a:t>verification_status</a:t>
            </a:r>
            <a:endParaRPr lang="en-IN" sz="2400" dirty="0">
              <a:solidFill>
                <a:srgbClr val="FFFFFF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C528FC-AB24-AD3B-E5CF-B79C78FF7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Comparison of number of Fully paid and charged off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 following chart denotes </a:t>
            </a:r>
            <a:r>
              <a:rPr lang="en-US" sz="1400" dirty="0" err="1">
                <a:solidFill>
                  <a:srgbClr val="FFFFFF"/>
                </a:solidFill>
              </a:rPr>
              <a:t>verification_status</a:t>
            </a:r>
            <a:r>
              <a:rPr lang="en-US" sz="1400" dirty="0">
                <a:solidFill>
                  <a:srgbClr val="FFFFFF"/>
                </a:solidFill>
              </a:rPr>
              <a:t> wise data</a:t>
            </a:r>
          </a:p>
          <a:p>
            <a:r>
              <a:rPr lang="en-US" sz="1400" dirty="0">
                <a:solidFill>
                  <a:srgbClr val="FFFFFF"/>
                </a:solidFill>
              </a:rPr>
              <a:t>Observation: verified and source verified have comparative large number of defaulters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2B071-A0B6-24DA-B458-A79BC1458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763" y="1436992"/>
            <a:ext cx="5942762" cy="414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53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5B9D4-3765-D70F-4E63-495699B4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Segmented Analysis: </a:t>
            </a:r>
            <a:r>
              <a:rPr lang="en-US" sz="2400" dirty="0" err="1">
                <a:solidFill>
                  <a:srgbClr val="FFFFFF"/>
                </a:solidFill>
              </a:rPr>
              <a:t>home_ownership</a:t>
            </a:r>
            <a:endParaRPr lang="en-IN" sz="2400" dirty="0">
              <a:solidFill>
                <a:srgbClr val="FFFFFF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6768B69-E1FC-E289-B978-CB7771604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Comparison of number of Fully paid and charged off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 following chart denotes </a:t>
            </a:r>
            <a:r>
              <a:rPr lang="en-US" sz="1400" dirty="0" err="1">
                <a:solidFill>
                  <a:srgbClr val="FFFFFF"/>
                </a:solidFill>
              </a:rPr>
              <a:t>home_ownership</a:t>
            </a:r>
            <a:r>
              <a:rPr lang="en-US" sz="1400" dirty="0">
                <a:solidFill>
                  <a:srgbClr val="FFFFFF"/>
                </a:solidFill>
              </a:rPr>
              <a:t> wise data</a:t>
            </a:r>
          </a:p>
          <a:p>
            <a:r>
              <a:rPr lang="en-US" sz="1400" dirty="0">
                <a:solidFill>
                  <a:srgbClr val="FFFFFF"/>
                </a:solidFill>
              </a:rPr>
              <a:t>Observation: People with rental or mortgaged home have higher defaulter rate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2671D1-BD34-4145-D363-4096715AC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1673494"/>
            <a:ext cx="5629268" cy="350421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29061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B992-D14B-03DE-68B4-0173C64B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BBD48-3AD0-3CE5-7D71-035117DFD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consumer finance company which specializes in lending various types of loans to urban customers.</a:t>
            </a:r>
          </a:p>
          <a:p>
            <a:r>
              <a:rPr lang="en-US" dirty="0"/>
              <a:t>We are provided with historical data set of loan applicants and whether they ‘defaulted’ or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996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7EB1B-90D6-26B0-7219-208358A57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Segmented Analysis: purpose</a:t>
            </a:r>
            <a:endParaRPr lang="en-IN" sz="2400" dirty="0">
              <a:solidFill>
                <a:srgbClr val="FFFFFF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19EA9B-7E69-43B0-8713-F9475B215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Comparison of number of Fully paid and charged off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 following chart denotes purpose wise data</a:t>
            </a:r>
          </a:p>
          <a:p>
            <a:r>
              <a:rPr lang="en-US" sz="1400" dirty="0">
                <a:solidFill>
                  <a:srgbClr val="FFFFFF"/>
                </a:solidFill>
              </a:rPr>
              <a:t>Observation: No clear observation by this graph as he values are more.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We may need a probability measure as well on this </a:t>
            </a:r>
            <a:r>
              <a:rPr lang="en-US" sz="1400" dirty="0" err="1">
                <a:solidFill>
                  <a:srgbClr val="FFFFFF"/>
                </a:solidFill>
              </a:rPr>
              <a:t>comparaing</a:t>
            </a:r>
            <a:r>
              <a:rPr lang="en-US" sz="1400" dirty="0">
                <a:solidFill>
                  <a:srgbClr val="FFFFFF"/>
                </a:solidFill>
              </a:rPr>
              <a:t> defaulters vs non-defaulters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ECD494-0FD2-1450-5355-34898D19F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2278639"/>
            <a:ext cx="5629268" cy="22939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79852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E69A0-6133-3838-E8B4-FB0D42EE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Segmented Analysis: term</a:t>
            </a:r>
            <a:endParaRPr lang="en-IN" sz="2400" dirty="0">
              <a:solidFill>
                <a:srgbClr val="FFFFFF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C117D2-B401-67C0-CB7B-938E603B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Comparison of number of Fully paid and charged off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 following chart denotes term wise data</a:t>
            </a:r>
          </a:p>
          <a:p>
            <a:r>
              <a:rPr lang="en-US" sz="1400" dirty="0">
                <a:solidFill>
                  <a:srgbClr val="FFFFFF"/>
                </a:solidFill>
              </a:rPr>
              <a:t>Observation: Defaulters are more when the loan term is more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DCF8AD-F546-F916-01B1-A7308197F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1314627"/>
            <a:ext cx="5629268" cy="422195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74675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B6AC-13DA-43B4-7564-15E94BD3C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13E55-855A-A43E-B774-5012C4087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Observing numerical columns and categorical columns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993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DB53884-7D49-4D06-ADC1-1F12BE4DC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182E5E9-DE42-4120-922C-1321AC9A5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29BD449-87FC-473A-A2A2-BEE0C9A35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8325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FFDFE1-ACF2-4AFB-AB5B-547DC199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58359-49A6-A495-BD1C-4B75863A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/>
              <a:t>Bivariate analysis of numerical colummns</a:t>
            </a:r>
            <a:endParaRPr lang="en-IN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B2AD4DD-502F-4AF2-AFAF-580E7CC4B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03ABA350-725F-42EF-1DBA-104E106BB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Did not notice much difference to </a:t>
            </a:r>
            <a:r>
              <a:rPr lang="en-US" sz="2000" dirty="0" err="1"/>
              <a:t>analyse</a:t>
            </a:r>
            <a:r>
              <a:rPr lang="en-US" sz="2000" dirty="0"/>
              <a:t> in terms of Annual Income and Loan amount</a:t>
            </a:r>
          </a:p>
          <a:p>
            <a:r>
              <a:rPr lang="en-US" sz="2000" dirty="0"/>
              <a:t>As the Interest Rate increases, we set a range of defaulters increasing in the range of 20000 - 60000 annual income bar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9BB2C37-0554-4926-9BC6-636E0CA1A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423" y="642795"/>
            <a:ext cx="3347830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diagram of blue and orange dots&#10;&#10;Description automatically generated">
            <a:extLst>
              <a:ext uri="{FF2B5EF4-FFF2-40B4-BE49-F238E27FC236}">
                <a16:creationId xmlns:a16="http://schemas.microsoft.com/office/drawing/2014/main" id="{BAAEB3A1-81C2-D02A-73F9-53191BA2E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8156" y="1253295"/>
            <a:ext cx="2706302" cy="201619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CE225E3A-FAB9-A4AF-831F-3538A1E2A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8156" y="3591224"/>
            <a:ext cx="2704363" cy="193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7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8C72066B-2158-4046-9FB0-6D9A3DA74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49" name="Rectangle 48">
              <a:extLst>
                <a:ext uri="{FF2B5EF4-FFF2-40B4-BE49-F238E27FC236}">
                  <a16:creationId xmlns:a16="http://schemas.microsoft.com/office/drawing/2014/main" id="{383AB0BE-0167-4472-9008-36851749D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F384F40-4EB7-4475-B379-2C4F8E9B7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D4CDA136-081E-4A36-A5DF-FF7F09603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B91DD-A04C-C8AC-4F21-AA413B2B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4196478" cy="1080938"/>
          </a:xfrm>
        </p:spPr>
        <p:txBody>
          <a:bodyPr>
            <a:normAutofit/>
          </a:bodyPr>
          <a:lstStyle/>
          <a:p>
            <a:r>
              <a:rPr lang="en-US" sz="3200"/>
              <a:t>Bivariate analysis of categorical columns</a:t>
            </a:r>
            <a:endParaRPr lang="en-IN" sz="320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B379D76-5762-4310-9413-7F2BE11EE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31C26EE5-EDD1-DC94-3295-18D29D482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24289" cy="3599316"/>
          </a:xfrm>
        </p:spPr>
        <p:txBody>
          <a:bodyPr>
            <a:normAutofit/>
          </a:bodyPr>
          <a:lstStyle/>
          <a:p>
            <a:r>
              <a:rPr lang="en-US" sz="1600" dirty="0"/>
              <a:t>On comparing grade, sub grade, employment length and verification status with loan amount</a:t>
            </a:r>
          </a:p>
          <a:p>
            <a:r>
              <a:rPr lang="en-US" sz="1600" dirty="0"/>
              <a:t>We found similar analysis like of univariate when comparing these columns with count of defaulters and non-defaulters</a:t>
            </a:r>
          </a:p>
          <a:p>
            <a:r>
              <a:rPr lang="en-US" sz="1600" dirty="0"/>
              <a:t>This build us a confidence that our analysis is going in right way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37F6BA-525E-4812-A9FA-90B7DCE6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88844"/>
            <a:ext cx="3378077" cy="35260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8A50C9-503D-D817-A89B-69AFD5412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941" y="694872"/>
            <a:ext cx="3056465" cy="310301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5928961D-7794-43EC-911A-B470AA961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488844"/>
            <a:ext cx="2739690" cy="24808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65209D-83B1-0686-E215-C845A7AD4C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347" r="-4" b="13245"/>
          <a:stretch/>
        </p:blipFill>
        <p:spPr>
          <a:xfrm>
            <a:off x="9111896" y="1031459"/>
            <a:ext cx="2454793" cy="1387142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41F7FC63-EBA1-49EA-9DBC-B0794C671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169237"/>
            <a:ext cx="3378077" cy="22174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C9E464-EB1C-F423-6BE7-AAA57CEF96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468" r="4" b="4"/>
          <a:stretch/>
        </p:blipFill>
        <p:spPr>
          <a:xfrm>
            <a:off x="6102940" y="4327523"/>
            <a:ext cx="2072290" cy="1890398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FF4C0F37-86FC-4078-84D9-CD12ED6AF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3130583"/>
            <a:ext cx="2739690" cy="324803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A9FCF34-9ACD-B438-98CF-94EF1D69DC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5072" y="3469943"/>
            <a:ext cx="2451617" cy="255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14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D8DC-EC2C-D52C-35E0-6BD653F32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 of defaulting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7C4B6-DD04-2F4A-F5AE-13FD589D6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Finding which data column have high impact/probability for being a defaulter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348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42473746-93F6-446E-8FE1-D2D80EE7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55" name="Rectangle 54">
              <a:extLst>
                <a:ext uri="{FF2B5EF4-FFF2-40B4-BE49-F238E27FC236}">
                  <a16:creationId xmlns:a16="http://schemas.microsoft.com/office/drawing/2014/main" id="{CE7759D1-6E78-4433-99CE-74FE7DEBF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3D36ACC-2755-44AA-850E-CB2DD94A7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6E384FF-15B1-4D29-BF85-B6C698743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79" y="1"/>
            <a:ext cx="4641022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F65D57-8913-4B7E-8D1B-A9E1724E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0924F-12AD-1306-E831-E713870F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/>
              <a:t>Grade and sub grade</a:t>
            </a:r>
            <a:endParaRPr lang="en-IN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0FDCA9DA-1C97-4C8D-BFA2-B1E6B3420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3BFB6E-0397-F015-6896-833E524CA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/>
              <a:t>Applicants with grade F and </a:t>
            </a:r>
            <a:r>
              <a:rPr lang="en-US" sz="2000" b="1"/>
              <a:t>G </a:t>
            </a:r>
            <a:r>
              <a:rPr lang="en-US" sz="2000"/>
              <a:t>is having higher probability of being defaulter</a:t>
            </a:r>
          </a:p>
          <a:p>
            <a:r>
              <a:rPr lang="en-US" sz="2000"/>
              <a:t>Same in sub grades, Fs and Gs are having higher probability of getting defaulted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C0D4FE-7AAF-B133-B83E-31DB62D5F9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208" b="2"/>
          <a:stretch/>
        </p:blipFill>
        <p:spPr>
          <a:xfrm>
            <a:off x="8188212" y="1248820"/>
            <a:ext cx="3360531" cy="2019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208E2A-C922-0A43-CC70-DD1282A42B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550" b="-3"/>
          <a:stretch/>
        </p:blipFill>
        <p:spPr>
          <a:xfrm>
            <a:off x="8188213" y="3589866"/>
            <a:ext cx="3360530" cy="195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3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42473746-93F6-446E-8FE1-D2D80EE7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60" name="Rectangle 59">
              <a:extLst>
                <a:ext uri="{FF2B5EF4-FFF2-40B4-BE49-F238E27FC236}">
                  <a16:creationId xmlns:a16="http://schemas.microsoft.com/office/drawing/2014/main" id="{CE7759D1-6E78-4433-99CE-74FE7DEBF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B3D36ACC-2755-44AA-850E-CB2DD94A7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6E384FF-15B1-4D29-BF85-B6C698743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79" y="1"/>
            <a:ext cx="4641022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FF65D57-8913-4B7E-8D1B-A9E1724E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07173-FB0C-4FA3-DC0D-485713E3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Employment length and verification status</a:t>
            </a:r>
            <a:endParaRPr lang="en-IN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0FDCA9DA-1C97-4C8D-BFA2-B1E6B3420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E6CEEE8-1C0F-ECD8-E761-F2A8C7414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Probability of defaulting is highest with emp length &gt;10 years</a:t>
            </a:r>
          </a:p>
          <a:p>
            <a:r>
              <a:rPr lang="en-US" sz="2000" dirty="0"/>
              <a:t>Also, when the verified applicants are having higher chances of being a defaulter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7BC494-6898-86E1-B365-FD27EA4DF8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63" r="10813" b="3"/>
          <a:stretch/>
        </p:blipFill>
        <p:spPr>
          <a:xfrm>
            <a:off x="8188212" y="1314718"/>
            <a:ext cx="3360531" cy="195341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ABDD91-70A4-E434-805C-A0A1B6EFAF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4" r="17592" b="-3"/>
          <a:stretch/>
        </p:blipFill>
        <p:spPr>
          <a:xfrm>
            <a:off x="8188213" y="3589866"/>
            <a:ext cx="3360530" cy="201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18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42473746-93F6-446E-8FE1-D2D80EE7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CE7759D1-6E78-4433-99CE-74FE7DEBF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3D36ACC-2755-44AA-850E-CB2DD94A7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46E384FF-15B1-4D29-BF85-B6C698743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79" y="1"/>
            <a:ext cx="4641022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FF65D57-8913-4B7E-8D1B-A9E1724E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A2C7B-5DB4-6B16-D934-ADD56E8C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Purpose and home ownership</a:t>
            </a:r>
            <a:endParaRPr lang="en-IN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0FDCA9DA-1C97-4C8D-BFA2-B1E6B3420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8" name="Content Placeholder 21">
            <a:extLst>
              <a:ext uri="{FF2B5EF4-FFF2-40B4-BE49-F238E27FC236}">
                <a16:creationId xmlns:a16="http://schemas.microsoft.com/office/drawing/2014/main" id="{9B25628A-C045-D857-3E76-9F790A789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We can observe that defaulters and probability of defaulting is more when applicant is </a:t>
            </a:r>
            <a:r>
              <a:rPr lang="en-US" sz="2000" dirty="0" err="1"/>
              <a:t>mortagaging</a:t>
            </a:r>
            <a:endParaRPr lang="en-US" sz="2000" dirty="0"/>
          </a:p>
          <a:p>
            <a:r>
              <a:rPr lang="en-US" sz="2000" dirty="0"/>
              <a:t>Also, when the purpose is to build small business, that time as well default rate and probability is higher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62F092-3AD6-DD62-0D98-380F7920A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212" y="1613072"/>
            <a:ext cx="3360531" cy="1655061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FD3F46-D42D-6F0E-543E-00A25512D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8213" y="3589866"/>
            <a:ext cx="3360530" cy="16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14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8A3AC32-2A4A-4E2F-8D02-86DE2C322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6824B56-A902-4034-AAF7-7A90BEBF9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B56C275-CA41-40B4-BB1A-A48475F44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8325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7081EF7-63CF-4DA6-9368-996DBA32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37A80-BFC5-DEFE-5317-944BD2B3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Interest rate range, loan amount and annual income</a:t>
            </a:r>
            <a:endParaRPr lang="en-IN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DB3A236-0E98-4521-B1C6-CB9DFE7E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05F5B811-3FE0-1ED3-A781-A0CBAD0FC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Default rate is higher when loan amount is &gt;25K</a:t>
            </a:r>
          </a:p>
          <a:p>
            <a:r>
              <a:rPr lang="en-US" sz="2000" dirty="0"/>
              <a:t>Probability of being defaulter is higher when interest rate is &gt;15%</a:t>
            </a:r>
          </a:p>
          <a:p>
            <a:r>
              <a:rPr lang="en-US" sz="2000" dirty="0"/>
              <a:t>Applicants with &lt;25K annual income have higher chances of being a defaulter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810158-8D4E-4D32-B175-06FAB0D48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423" y="642795"/>
            <a:ext cx="3347830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67695E-3476-12D3-D0B5-CD51A549E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4752" y="1043009"/>
            <a:ext cx="2731172" cy="136558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1A6942-76CB-1ABA-E5C4-0F68DC048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3998" y="2722875"/>
            <a:ext cx="2732680" cy="137317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CE7A4-8C7B-0AF3-B590-E6E19CB4E4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8738" y="4447303"/>
            <a:ext cx="2743200" cy="136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094C-09CA-C954-387E-6B02476B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08EB1-9200-F223-5D13-7FED7491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recognize patterns that suggest whether a person is likely to default or not.</a:t>
            </a:r>
          </a:p>
          <a:p>
            <a:r>
              <a:rPr lang="en-US" dirty="0"/>
              <a:t>This information can be used to take actions such as denying the loan, reducing the loan amount, or offering loans to risky applicants at a higher interest rate.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171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6584-BD23-B30C-1C9F-049B5C0077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observation and patterns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090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22A0-1905-78C9-3B99-312A4B38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Following are the patterns of applicants with probability of being a defaulter in future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77E5F-EFF8-003C-BA0E-37E841587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With home ownership as 'MORTGAGE'</a:t>
            </a:r>
          </a:p>
          <a:p>
            <a:r>
              <a:rPr lang="en-US" dirty="0"/>
              <a:t>Having loan at interest rate of &gt;15%</a:t>
            </a:r>
          </a:p>
          <a:p>
            <a:r>
              <a:rPr lang="en-US" dirty="0"/>
              <a:t>Falling in grade F and G with sub grades in Fs and </a:t>
            </a:r>
            <a:r>
              <a:rPr lang="en-US" dirty="0" err="1"/>
              <a:t>Gs</a:t>
            </a:r>
            <a:endParaRPr lang="en-US" dirty="0"/>
          </a:p>
          <a:p>
            <a:r>
              <a:rPr lang="en-US" dirty="0"/>
              <a:t>Having employment length of &gt; 10 years but with less annual income</a:t>
            </a:r>
          </a:p>
          <a:p>
            <a:r>
              <a:rPr lang="en-US" dirty="0"/>
              <a:t>Purpose is to build small business</a:t>
            </a:r>
          </a:p>
          <a:p>
            <a:r>
              <a:rPr lang="en-US" dirty="0"/>
              <a:t>Loan amount is &gt;25000</a:t>
            </a:r>
          </a:p>
          <a:p>
            <a:r>
              <a:rPr lang="en-US" dirty="0"/>
              <a:t>With annual income below 25000</a:t>
            </a:r>
          </a:p>
          <a:p>
            <a:r>
              <a:rPr lang="en-US" dirty="0"/>
              <a:t>With a verified loan status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18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757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6EE7-C3E1-E83E-4A39-07577BD9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AAD87-F15C-132B-44C4-345F713B6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Snehal</a:t>
            </a:r>
            <a:r>
              <a:rPr lang="en-US" dirty="0"/>
              <a:t> Amol Jadhav</a:t>
            </a:r>
          </a:p>
          <a:p>
            <a:r>
              <a:rPr lang="en-US" dirty="0"/>
              <a:t>Shrey Kumar Jain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14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EA3B-620C-68CA-6109-C8A075DC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DFDE-A5D8-3AAF-223D-5FA037211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3.9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Libraries: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Seaborn</a:t>
            </a:r>
          </a:p>
          <a:p>
            <a:pPr lvl="1"/>
            <a:r>
              <a:rPr lang="en-US" dirty="0"/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269032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7E28-D821-F205-C911-D3465685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248E4-A838-E235-25D4-BD2F44895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data consists of:</a:t>
            </a:r>
          </a:p>
          <a:p>
            <a:pPr lvl="1"/>
            <a:r>
              <a:rPr lang="en-US" dirty="0"/>
              <a:t>111 columns</a:t>
            </a:r>
          </a:p>
          <a:p>
            <a:pPr lvl="1"/>
            <a:r>
              <a:rPr lang="en-US" dirty="0"/>
              <a:t>39717 rows</a:t>
            </a:r>
          </a:p>
          <a:p>
            <a:r>
              <a:rPr lang="en-IN" dirty="0"/>
              <a:t>Data type of column values:</a:t>
            </a:r>
          </a:p>
          <a:p>
            <a:pPr lvl="1"/>
            <a:r>
              <a:rPr lang="en-IN" dirty="0"/>
              <a:t>float64</a:t>
            </a:r>
          </a:p>
          <a:p>
            <a:pPr lvl="1"/>
            <a:r>
              <a:rPr lang="en-IN" dirty="0"/>
              <a:t>int64</a:t>
            </a:r>
          </a:p>
          <a:p>
            <a:pPr lvl="1"/>
            <a:r>
              <a:rPr lang="en-IN" dirty="0"/>
              <a:t>object </a:t>
            </a:r>
          </a:p>
          <a:p>
            <a:r>
              <a:rPr lang="en-US" dirty="0"/>
              <a:t>Dataset contains both numerical and categorical variable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51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AC95-FD60-4405-1562-B7595727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86A7F-5727-7679-0E4F-C9A7254CF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Columns with </a:t>
            </a:r>
            <a:r>
              <a:rPr lang="en-US" dirty="0" err="1"/>
              <a:t>NaN</a:t>
            </a:r>
            <a:r>
              <a:rPr lang="en-US" dirty="0"/>
              <a:t> values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186DB-06CA-1B31-2BEC-458F06B3C027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54 columns with all null values, which we have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columns were having no impact on analysis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AEACE-228C-5516-8837-C4D060DA6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Columns with only single value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CE63F4-E07A-8DF0-82D4-62A0B871C07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9 columns with only having single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</a:t>
            </a:r>
            <a:r>
              <a:rPr lang="en-US" dirty="0" err="1"/>
              <a:t>aare</a:t>
            </a:r>
            <a:r>
              <a:rPr lang="en-US" dirty="0"/>
              <a:t> also dropped because of no significant value for analysis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82F8D4-AFCD-3679-A60D-D39AA02928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Metadata and description columns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CB0AFB-CD44-2F1D-FC78-A31258CE7AF7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Columns denoting ID, addresses, title, URL, detail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of 8 columns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columns were also dropped as this data is not required for the analysis goal of finding patterns on defaulters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14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AC95-FD60-4405-1562-B7595727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86A7F-5727-7679-0E4F-C9A7254CF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 lending columns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186DB-06CA-1B31-2BEC-458F06B3C027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Columns which denotes data values which were taken after loan 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the analysis is to find pattern to recognize defaulters before loan approval, we can drop these columns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of 10 such columns were dropped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AEACE-228C-5516-8837-C4D060DA6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Missing values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CE63F4-E07A-8DF0-82D4-62A0B871C07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 like </a:t>
            </a:r>
            <a:r>
              <a:rPr lang="en-US" dirty="0" err="1"/>
              <a:t>emp_length</a:t>
            </a:r>
            <a:r>
              <a:rPr lang="en-US" dirty="0"/>
              <a:t> is imputed with mode value as missing values were significant low in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Revol_util</a:t>
            </a:r>
            <a:r>
              <a:rPr lang="en-US" dirty="0"/>
              <a:t> column had only 50 rows with null values, as this number is far low compared to 39K rows, it was much optimistic to drop these rows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82F8D4-AFCD-3679-A60D-D39AA02928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Date columns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CB0AFB-CD44-2F1D-FC78-A31258CE7AF7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a separate column based on </a:t>
            </a:r>
            <a:r>
              <a:rPr lang="en-US" dirty="0" err="1"/>
              <a:t>issue_d</a:t>
            </a:r>
            <a:r>
              <a:rPr lang="en-US" dirty="0"/>
              <a:t> column which is </a:t>
            </a:r>
            <a:r>
              <a:rPr lang="en-US" dirty="0" err="1"/>
              <a:t>issue_year</a:t>
            </a:r>
            <a:r>
              <a:rPr lang="en-US" dirty="0"/>
              <a:t>, this column have only the year of loan issue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75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FD8743C-1783-4FB1-8E50-F0FC3ED87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6" name="Rectangle 25">
              <a:extLst>
                <a:ext uri="{FF2B5EF4-FFF2-40B4-BE49-F238E27FC236}">
                  <a16:creationId xmlns:a16="http://schemas.microsoft.com/office/drawing/2014/main" id="{2AEC1695-FF49-476A-B04F-CA626450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22257D9-F0E6-44D6-B8F2-B0059A2B3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20AC2FD-9C9F-4609-914D-6112A3185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4114D-39CC-4F49-AC0F-CFDF0F4C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4196478" cy="1080938"/>
          </a:xfrm>
        </p:spPr>
        <p:txBody>
          <a:bodyPr>
            <a:normAutofit/>
          </a:bodyPr>
          <a:lstStyle/>
          <a:p>
            <a:r>
              <a:rPr lang="en-US" sz="3200"/>
              <a:t>Outlier</a:t>
            </a:r>
            <a:endParaRPr lang="en-IN" sz="320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CC5A3D5-3BFE-47FD-80E4-9076ECAF5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E644F8-F7FA-0F6A-68A0-4B019E45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24289" cy="3599316"/>
          </a:xfrm>
        </p:spPr>
        <p:txBody>
          <a:bodyPr>
            <a:normAutofit/>
          </a:bodyPr>
          <a:lstStyle/>
          <a:p>
            <a:r>
              <a:rPr lang="en-US" sz="1600" dirty="0"/>
              <a:t>Column </a:t>
            </a:r>
            <a:r>
              <a:rPr lang="en-US" sz="1600" dirty="0" err="1"/>
              <a:t>annual_inc</a:t>
            </a:r>
            <a:r>
              <a:rPr lang="en-US" sz="1600" dirty="0"/>
              <a:t> have good number of outliers</a:t>
            </a:r>
          </a:p>
          <a:p>
            <a:r>
              <a:rPr lang="en-US" sz="1600" dirty="0"/>
              <a:t>This column required outlier treatment</a:t>
            </a:r>
          </a:p>
          <a:p>
            <a:r>
              <a:rPr lang="en-US" sz="1600" dirty="0"/>
              <a:t>The graph shown here denotes column with outlier an after outlier treatment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E45DA9-7D26-4B39-8D40-6DBA171A1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88844"/>
            <a:ext cx="3378077" cy="35260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3CA6FF-B489-5C81-6219-A58EE0AC4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941" y="1172793"/>
            <a:ext cx="3056465" cy="214716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8FCB955-9576-4C78-BABF-20937A9D1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79" y="488844"/>
            <a:ext cx="2739690" cy="248087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CCD1EB-9408-4CB6-AE2C-F4910716A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8" y="4169238"/>
            <a:ext cx="3378077" cy="220937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276A3BD-889E-43C9-988C-DE6A00B69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3130583"/>
            <a:ext cx="2739690" cy="324803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273987-5174-952C-CA15-F3DA5EEEE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072" y="3879567"/>
            <a:ext cx="2451617" cy="173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2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03AC-7088-D0BF-FDB9-BD0CF7ABB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Multivariate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005F4-D185-AEF9-4178-4CADB168F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 get correlation among the </a:t>
            </a:r>
            <a:r>
              <a:rPr lang="en-US" dirty="0" err="1"/>
              <a:t>coumns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94140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108</TotalTime>
  <Words>1134</Words>
  <Application>Microsoft Office PowerPoint</Application>
  <PresentationFormat>Widescreen</PresentationFormat>
  <Paragraphs>144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Trebuchet MS</vt:lpstr>
      <vt:lpstr>Berlin</vt:lpstr>
      <vt:lpstr>Lending Patterns</vt:lpstr>
      <vt:lpstr>Context</vt:lpstr>
      <vt:lpstr>Goal of analysis</vt:lpstr>
      <vt:lpstr>Tech stack used</vt:lpstr>
      <vt:lpstr>Data description</vt:lpstr>
      <vt:lpstr>Data exploration and cleaning</vt:lpstr>
      <vt:lpstr>Data exploration and cleaning</vt:lpstr>
      <vt:lpstr>Outlier</vt:lpstr>
      <vt:lpstr>Multivariate Analysis</vt:lpstr>
      <vt:lpstr>Correlation between numerical columns</vt:lpstr>
      <vt:lpstr>Decision making attributes</vt:lpstr>
      <vt:lpstr>Univariate Analysis</vt:lpstr>
      <vt:lpstr>Loan applicants vs Working year</vt:lpstr>
      <vt:lpstr>Year wise analysis</vt:lpstr>
      <vt:lpstr>Segmented Analysis: grade </vt:lpstr>
      <vt:lpstr>Segmented Analysis: sub_grade </vt:lpstr>
      <vt:lpstr>Segmented Analysis: emp_length</vt:lpstr>
      <vt:lpstr>Segmented Analysis: verification_status</vt:lpstr>
      <vt:lpstr>Segmented Analysis: home_ownership</vt:lpstr>
      <vt:lpstr>Segmented Analysis: purpose</vt:lpstr>
      <vt:lpstr>Segmented Analysis: term</vt:lpstr>
      <vt:lpstr>Bivariate Analysis</vt:lpstr>
      <vt:lpstr>Bivariate analysis of numerical colummns</vt:lpstr>
      <vt:lpstr>Bivariate analysis of categorical columns</vt:lpstr>
      <vt:lpstr>Probability of defaulting</vt:lpstr>
      <vt:lpstr>Grade and sub grade</vt:lpstr>
      <vt:lpstr>Employment length and verification status</vt:lpstr>
      <vt:lpstr>Purpose and home ownership</vt:lpstr>
      <vt:lpstr>Interest rate range, loan amount and annual income</vt:lpstr>
      <vt:lpstr>Final observation and patterns</vt:lpstr>
      <vt:lpstr>Following are the patterns of applicants with probability of being a defaulter in future</vt:lpstr>
      <vt:lpstr>PowerPoint Presentation</vt:lpstr>
      <vt:lpstr>Contributors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Patterns</dc:title>
  <dc:creator>Shrey Jain</dc:creator>
  <cp:lastModifiedBy>Shrey Jain</cp:lastModifiedBy>
  <cp:revision>33</cp:revision>
  <dcterms:created xsi:type="dcterms:W3CDTF">2024-05-21T14:48:54Z</dcterms:created>
  <dcterms:modified xsi:type="dcterms:W3CDTF">2024-05-21T16:37:23Z</dcterms:modified>
</cp:coreProperties>
</file>