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D61EF34-6618-4EED-8398-4F6120F6987D}">
  <a:tblStyle styleId="{7D61EF34-6618-4EED-8398-4F6120F698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5.xml"/><Relationship Id="rId33" Type="http://schemas.openxmlformats.org/officeDocument/2006/relationships/font" Target="fonts/Lato-regular.fntdata"/><Relationship Id="rId10" Type="http://schemas.openxmlformats.org/officeDocument/2006/relationships/slide" Target="slides/slide4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7.xml"/><Relationship Id="rId35" Type="http://schemas.openxmlformats.org/officeDocument/2006/relationships/font" Target="fonts/Lato-italic.fntdata"/><Relationship Id="rId12" Type="http://schemas.openxmlformats.org/officeDocument/2006/relationships/slide" Target="slides/slide6.xml"/><Relationship Id="rId34" Type="http://schemas.openxmlformats.org/officeDocument/2006/relationships/font" Target="fonts/Lato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Lat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bdeb01b3a_0_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bdeb01b3a_0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5c85778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5c85778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bdeb01b3a_0_1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bdeb01b3a_0_1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bdeb01b3a_0_1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bdeb01b3a_0_1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5c857781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5c857781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bdeb01b3a_0_1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bdeb01b3a_0_1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5c857781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5c857781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bdeb01b3a_0_1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bdeb01b3a_0_1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5c857781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5c857781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bdeb01b3a_0_1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6bdeb01b3a_0_1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bdeb01b3a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bdeb01b3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bdeb01b3a_0_1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6bdeb01b3a_0_1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c02d0be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6c02d0be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bdeb01b3a_0_1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bdeb01b3a_0_1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bdeb01b3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bdeb01b3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bdeb01b3a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bdeb01b3a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bdeb01b3a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bdeb01b3a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bdeb01b3a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bdeb01b3a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bdeb01b3a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bdeb01b3a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bdeb01b3a_0_8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bdeb01b3a_0_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bdeb01b3a_0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bdeb01b3a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Deep Learning and Object Detection</a:t>
            </a:r>
            <a:endParaRPr sz="36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Snehal Jadhav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 rotWithShape="1">
          <a:blip r:embed="rId3">
            <a:alphaModFix/>
          </a:blip>
          <a:srcRect b="-4155" l="3210" r="-3210" t="0"/>
          <a:stretch/>
        </p:blipFill>
        <p:spPr>
          <a:xfrm>
            <a:off x="80325" y="1017500"/>
            <a:ext cx="8337825" cy="402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1567"/>
            <a:ext cx="9144001" cy="4920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Detection</a:t>
            </a:r>
            <a:endParaRPr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Object Detection?</a:t>
            </a:r>
            <a:endParaRPr/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649125" y="20922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Object Detection is the process of finding real-world object instances like car, bike, TV, flowers, and humans in </a:t>
            </a:r>
            <a:r>
              <a:rPr lang="en"/>
              <a:t> picture, video or a webcam feed.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Object Detection is used almost everywhere these days.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Applications Object Detection</a:t>
            </a:r>
            <a:endParaRPr sz="3000"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Face Recognition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People Counting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Industrial Quality Check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Self Driving Car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Security(Banking and Technology)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060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Detection Models</a:t>
            </a:r>
            <a:endParaRPr/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729450" y="1767225"/>
            <a:ext cx="7688700" cy="25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R-CNN.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Fast R-CNN.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Faster R-CNN.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Mask R-CNN.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SSD (Single Shot MultiBox Detector)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YOLO (You Only Look Once)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Objects as Points.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peed vs Accuracy trade-off:</a:t>
            </a:r>
            <a:r>
              <a:rPr lang="en"/>
              <a:t> </a:t>
            </a:r>
            <a:endParaRPr/>
          </a:p>
        </p:txBody>
      </p:sp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175" y="1904500"/>
            <a:ext cx="4438650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Detection Demo</a:t>
            </a:r>
            <a:endParaRPr/>
          </a:p>
        </p:txBody>
      </p:sp>
      <p:sp>
        <p:nvSpPr>
          <p:cNvPr id="195" name="Google Shape;195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COCO API -(Common Object in Context)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Model-SSD: Single Shot MultiBox Detector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Shot MultiBox Detector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0"/>
          <p:cNvSpPr txBox="1"/>
          <p:nvPr>
            <p:ph idx="1" type="body"/>
          </p:nvPr>
        </p:nvSpPr>
        <p:spPr>
          <a:xfrm>
            <a:off x="727650" y="2121600"/>
            <a:ext cx="76887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SSD object detection composes of 2 parts: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Extract feature maps, and             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Apply convolution filters to detect objects.     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0"/>
          <p:cNvSpPr txBox="1"/>
          <p:nvPr/>
        </p:nvSpPr>
        <p:spPr>
          <a:xfrm>
            <a:off x="727650" y="3263900"/>
            <a:ext cx="6993900" cy="17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Single Shot MultiBox Detector  reached new records in terms of performance and precision for object detection tasks, scoring over 74% mAP (mean Average Precision) at 59 frames per second on standard datasets such as PascalVOC and COCO.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GPU - Graphical Processing Units</a:t>
            </a:r>
            <a:endParaRPr sz="3000"/>
          </a:p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729450" y="2078875"/>
            <a:ext cx="7688700" cy="28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GPUs are made to  do common parallel problems fast.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All similar calculations are done at the same time. This extremely boosts the performance in parallel computations.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163" y="2846525"/>
            <a:ext cx="7077075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is Deep Learning?</a:t>
            </a:r>
            <a:endParaRPr sz="3000"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729625" y="2316125"/>
            <a:ext cx="7688100" cy="15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Deep learning is a machine learning technique that teaches computers  to do what comes naturally to humans.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Basically, deep learning mimics the way our brain functions i.e. it learns from experience.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Limitation of Deep Learning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15" name="Google Shape;215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While deep learning is the most efficient way to deal with unstructured data, neural networks require a mass volume of data to train.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Deep neural networks take hours or even months to train. The time increases with the amount of data and number of layers in the network.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Training a neural network requires graphical processing units which have thousands of cores as compared to CPUs and GPUs, of course, are more expensive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3"/>
          <p:cNvSpPr/>
          <p:nvPr/>
        </p:nvSpPr>
        <p:spPr>
          <a:xfrm>
            <a:off x="1080727" y="2523800"/>
            <a:ext cx="6535169" cy="103193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Questions?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4"/>
          <p:cNvSpPr/>
          <p:nvPr/>
        </p:nvSpPr>
        <p:spPr>
          <a:xfrm>
            <a:off x="1080727" y="2600000"/>
            <a:ext cx="5590103" cy="121884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729450" y="1322450"/>
            <a:ext cx="76881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Applications of Deep Learning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488327" y="44774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the help of Deep Learning MIT is trying to predict the future.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550" y="2003125"/>
            <a:ext cx="7222150" cy="247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ctrTitle"/>
          </p:nvPr>
        </p:nvSpPr>
        <p:spPr>
          <a:xfrm>
            <a:off x="729450" y="1322450"/>
            <a:ext cx="7688100" cy="8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Machine Learning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06" name="Google Shape;106;p16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7" name="Google Shape;107;p16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{7D61EF34-6618-4EED-8398-4F6120F6987D}</a:tableStyleId>
              </a:tblPr>
              <a:tblGrid>
                <a:gridCol w="2413000"/>
                <a:gridCol w="2413000"/>
                <a:gridCol w="2413000"/>
              </a:tblGrid>
              <a:tr h="93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Features: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Tomato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Cherry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7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Size</a:t>
                      </a:r>
                      <a:endParaRPr/>
                    </a:p>
                  </a:txBody>
                  <a:tcPr marT="91425" marB="91425" marR="91425" marL="91425"/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94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Type of stem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vMerge="1"/>
                <a:tc vMerge="1"/>
              </a:tr>
              <a:tr h="726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Colour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vMerge="1"/>
                <a:tc vMerge="1"/>
              </a:tr>
            </a:tbl>
          </a:graphicData>
        </a:graphic>
      </p:graphicFrame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7175" y="2932500"/>
            <a:ext cx="2413000" cy="193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0175" y="2932500"/>
            <a:ext cx="2413000" cy="193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ctrTitle"/>
          </p:nvPr>
        </p:nvSpPr>
        <p:spPr>
          <a:xfrm>
            <a:off x="568975" y="12589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Machine Learning Limitation.</a:t>
            </a:r>
            <a:endParaRPr sz="3000"/>
          </a:p>
        </p:txBody>
      </p:sp>
      <p:sp>
        <p:nvSpPr>
          <p:cNvPr id="115" name="Google Shape;115;p17"/>
          <p:cNvSpPr txBox="1"/>
          <p:nvPr>
            <p:ph idx="1" type="subTitle"/>
          </p:nvPr>
        </p:nvSpPr>
        <p:spPr>
          <a:xfrm>
            <a:off x="568975" y="20955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One of the biggest challenge with traditional ML models is a process called feature extraction.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ML </a:t>
            </a:r>
            <a:r>
              <a:rPr lang="en"/>
              <a:t>algorithms</a:t>
            </a:r>
            <a:r>
              <a:rPr lang="en"/>
              <a:t> are not useful while working with high </a:t>
            </a:r>
            <a:r>
              <a:rPr lang="en"/>
              <a:t>dimensional</a:t>
            </a:r>
            <a:r>
              <a:rPr lang="en"/>
              <a:t> data, that is where we have large number of </a:t>
            </a:r>
            <a:r>
              <a:rPr lang="en"/>
              <a:t>inputs</a:t>
            </a:r>
            <a:r>
              <a:rPr lang="en"/>
              <a:t> and outputs.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Deep Learning</a:t>
            </a:r>
            <a:endParaRPr sz="3000"/>
          </a:p>
        </p:txBody>
      </p:sp>
      <p:sp>
        <p:nvSpPr>
          <p:cNvPr id="121" name="Google Shape;121;p18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72975"/>
            <a:ext cx="2624050" cy="144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9963" y="2172975"/>
            <a:ext cx="2624050" cy="137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98375" y="2211075"/>
            <a:ext cx="2158725" cy="137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Deep Learning to the Rescue</a:t>
            </a:r>
            <a:endParaRPr sz="3000"/>
          </a:p>
        </p:txBody>
      </p:sp>
      <p:sp>
        <p:nvSpPr>
          <p:cNvPr id="130" name="Google Shape;130;p19"/>
          <p:cNvSpPr txBox="1"/>
          <p:nvPr>
            <p:ph idx="1" type="subTitle"/>
          </p:nvPr>
        </p:nvSpPr>
        <p:spPr>
          <a:xfrm>
            <a:off x="729625" y="2289350"/>
            <a:ext cx="7688100" cy="14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models are capable to focus on the right feature by themselves, requiring little guidance  from the programmer.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models also  partially solve the dimensionality problem.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Performance and Amount of Data Ratio:</a:t>
            </a:r>
            <a:endParaRPr sz="3000"/>
          </a:p>
        </p:txBody>
      </p:sp>
      <p:sp>
        <p:nvSpPr>
          <p:cNvPr id="136" name="Google Shape;136;p20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7750" y="2014750"/>
            <a:ext cx="462915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Deep Learning Works</a:t>
            </a:r>
            <a:endParaRPr/>
          </a:p>
        </p:txBody>
      </p:sp>
      <p:sp>
        <p:nvSpPr>
          <p:cNvPr id="143" name="Google Shape;143;p21"/>
          <p:cNvSpPr txBox="1"/>
          <p:nvPr>
            <p:ph idx="1" type="subTitle"/>
          </p:nvPr>
        </p:nvSpPr>
        <p:spPr>
          <a:xfrm>
            <a:off x="729625" y="2571750"/>
            <a:ext cx="7688100" cy="11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idea behind deep learning is to </a:t>
            </a:r>
            <a:r>
              <a:rPr lang="en"/>
              <a:t>build</a:t>
            </a:r>
            <a:r>
              <a:rPr lang="en"/>
              <a:t> learning </a:t>
            </a:r>
            <a:r>
              <a:rPr lang="en"/>
              <a:t>algorithm</a:t>
            </a:r>
            <a:r>
              <a:rPr lang="en"/>
              <a:t> that </a:t>
            </a:r>
            <a:r>
              <a:rPr lang="en"/>
              <a:t>mimic</a:t>
            </a:r>
            <a:r>
              <a:rPr lang="en"/>
              <a:t> brain.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Deep learning is implemented with help of Deep Networks. Deep Networks are nothing but neural network with multiple hidden layer.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