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notesMasterIdLst>
    <p:notesMasterId r:id="rId13"/>
  </p:notesMasterIdLst>
  <p:handoutMasterIdLst>
    <p:handoutMasterId r:id="rId14"/>
  </p:handoutMasterIdLst>
  <p:sldIdLst>
    <p:sldId id="256" r:id="rId2"/>
    <p:sldId id="257" r:id="rId3"/>
    <p:sldId id="272" r:id="rId4"/>
    <p:sldId id="258" r:id="rId5"/>
    <p:sldId id="274" r:id="rId6"/>
    <p:sldId id="260" r:id="rId7"/>
    <p:sldId id="262" r:id="rId8"/>
    <p:sldId id="265" r:id="rId9"/>
    <p:sldId id="264" r:id="rId10"/>
    <p:sldId id="273"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a:t>AUTOMATIC STAMPING/LABELLING MACHINE USING PLC</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B53ABD6-3EE7-4A37-87E9-9B2696E47D23}" type="datetimeFigureOut">
              <a:rPr lang="en-US" smtClean="0"/>
              <a:pPr/>
              <a:t>9/29/2021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Department of Electrical Engineering, PVPIT, Budhgaon</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BF93AE-ED21-4A39-8FAF-955F8C4027AD}" type="slidenum">
              <a:rPr lang="en-US" smtClean="0"/>
              <a:pPr/>
              <a:t>‹#›</a:t>
            </a:fld>
            <a:endParaRPr lang="en-US"/>
          </a:p>
        </p:txBody>
      </p:sp>
    </p:spTree>
    <p:extLst>
      <p:ext uri="{BB962C8B-B14F-4D97-AF65-F5344CB8AC3E}">
        <p14:creationId xmlns:p14="http://schemas.microsoft.com/office/powerpoint/2010/main" val="194914187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a:t>AUTOMATIC STAMPING/LABELLING MACHINE USING PLC</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A35929-6B07-4CF5-A9F5-71EDD087DA14}" type="datetimeFigureOut">
              <a:rPr lang="en-US" smtClean="0"/>
              <a:pPr/>
              <a:t>9/29/2021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Department of Electrical Engineering, PVPIT, Budhgaon</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9EF713-5E5C-4053-8D91-521BBC7D9DFD}" type="slidenum">
              <a:rPr lang="en-US" smtClean="0"/>
              <a:pPr/>
              <a:t>‹#›</a:t>
            </a:fld>
            <a:endParaRPr lang="en-US"/>
          </a:p>
        </p:txBody>
      </p:sp>
    </p:spTree>
    <p:extLst>
      <p:ext uri="{BB962C8B-B14F-4D97-AF65-F5344CB8AC3E}">
        <p14:creationId xmlns:p14="http://schemas.microsoft.com/office/powerpoint/2010/main" val="1192815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9EF713-5E5C-4053-8D91-521BBC7D9DFD}" type="slidenum">
              <a:rPr lang="en-US" smtClean="0"/>
              <a:pPr/>
              <a:t>1</a:t>
            </a:fld>
            <a:endParaRPr lang="en-US"/>
          </a:p>
        </p:txBody>
      </p:sp>
      <p:sp>
        <p:nvSpPr>
          <p:cNvPr id="5" name="Date Placeholder 4"/>
          <p:cNvSpPr>
            <a:spLocks noGrp="1"/>
          </p:cNvSpPr>
          <p:nvPr>
            <p:ph type="dt" idx="11"/>
          </p:nvPr>
        </p:nvSpPr>
        <p:spPr/>
        <p:txBody>
          <a:bodyPr/>
          <a:lstStyle/>
          <a:p>
            <a:fld id="{D5A35929-6B07-4CF5-A9F5-71EDD087DA14}" type="datetimeFigureOut">
              <a:rPr lang="en-US" smtClean="0"/>
              <a:pPr/>
              <a:t>9/29/2021</a:t>
            </a:fld>
            <a:endParaRPr lang="en-US"/>
          </a:p>
        </p:txBody>
      </p:sp>
      <p:sp>
        <p:nvSpPr>
          <p:cNvPr id="6" name="Footer Placeholder 5"/>
          <p:cNvSpPr>
            <a:spLocks noGrp="1"/>
          </p:cNvSpPr>
          <p:nvPr>
            <p:ph type="ftr" sz="quarter" idx="12"/>
          </p:nvPr>
        </p:nvSpPr>
        <p:spPr/>
        <p:txBody>
          <a:bodyPr/>
          <a:lstStyle/>
          <a:p>
            <a:r>
              <a:rPr lang="en-US" dirty="0"/>
              <a:t>Department of Electrical Engineering, PVPIT, Budhgaon</a:t>
            </a:r>
          </a:p>
        </p:txBody>
      </p:sp>
      <p:sp>
        <p:nvSpPr>
          <p:cNvPr id="7" name="Header Placeholder 6"/>
          <p:cNvSpPr>
            <a:spLocks noGrp="1"/>
          </p:cNvSpPr>
          <p:nvPr>
            <p:ph type="hdr" sz="quarter" idx="13"/>
          </p:nvPr>
        </p:nvSpPr>
        <p:spPr/>
        <p:txBody>
          <a:bodyPr/>
          <a:lstStyle/>
          <a:p>
            <a:r>
              <a:rPr lang="en-GB"/>
              <a:t>AUTOMATIC STAMPING/LABELLING MACHINE USING PLC</a:t>
            </a:r>
            <a:endParaRPr lang="en-US"/>
          </a:p>
        </p:txBody>
      </p:sp>
    </p:spTree>
    <p:extLst>
      <p:ext uri="{BB962C8B-B14F-4D97-AF65-F5344CB8AC3E}">
        <p14:creationId xmlns:p14="http://schemas.microsoft.com/office/powerpoint/2010/main" val="150782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8B739CFE-EB05-44AF-8EB8-9AA53AEB5275}" type="datetime5">
              <a:rPr lang="en-US" smtClean="0"/>
              <a:pPr/>
              <a:t>29-Sep-21</a:t>
            </a:fld>
            <a:endParaRPr lang="en-US"/>
          </a:p>
        </p:txBody>
      </p:sp>
      <p:sp>
        <p:nvSpPr>
          <p:cNvPr id="17" name="Footer Placeholder 16"/>
          <p:cNvSpPr>
            <a:spLocks noGrp="1"/>
          </p:cNvSpPr>
          <p:nvPr>
            <p:ph type="ftr" sz="quarter" idx="11"/>
          </p:nvPr>
        </p:nvSpPr>
        <p:spPr/>
        <p:txBody>
          <a:bodyPr/>
          <a:lstStyle/>
          <a:p>
            <a:r>
              <a:rPr lang="en-US" dirty="0"/>
              <a:t>Department of Electrical Engineering, PVPIT, Budhgaon</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A9CB03D-35A2-4BB3-A85C-F26A9C43188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E7DA6F3-4972-49E7-872E-272CE7700B0B}" type="datetime5">
              <a:rPr lang="en-US" smtClean="0"/>
              <a:pPr/>
              <a:t>29-Sep-21</a:t>
            </a:fld>
            <a:endParaRPr lang="en-US"/>
          </a:p>
        </p:txBody>
      </p:sp>
      <p:sp>
        <p:nvSpPr>
          <p:cNvPr id="5" name="Footer Placeholder 4"/>
          <p:cNvSpPr>
            <a:spLocks noGrp="1"/>
          </p:cNvSpPr>
          <p:nvPr>
            <p:ph type="ftr" sz="quarter" idx="11"/>
          </p:nvPr>
        </p:nvSpPr>
        <p:spPr/>
        <p:txBody>
          <a:bodyPr/>
          <a:lstStyle/>
          <a:p>
            <a:r>
              <a:rPr lang="en-US" dirty="0"/>
              <a:t>Department of Electrical Engineering, PVPIT, Budhgaon</a:t>
            </a:r>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45B914-5FC9-438A-BB03-149278B52000}" type="datetime5">
              <a:rPr lang="en-US" smtClean="0"/>
              <a:pPr/>
              <a:t>29-Sep-21</a:t>
            </a:fld>
            <a:endParaRPr lang="en-US"/>
          </a:p>
        </p:txBody>
      </p:sp>
      <p:sp>
        <p:nvSpPr>
          <p:cNvPr id="5" name="Footer Placeholder 4"/>
          <p:cNvSpPr>
            <a:spLocks noGrp="1"/>
          </p:cNvSpPr>
          <p:nvPr>
            <p:ph type="ftr" sz="quarter" idx="11"/>
          </p:nvPr>
        </p:nvSpPr>
        <p:spPr/>
        <p:txBody>
          <a:bodyPr/>
          <a:lstStyle/>
          <a:p>
            <a:r>
              <a:rPr lang="en-US" dirty="0"/>
              <a:t>Department of Electrical Engineering, PVPIT, Budhgaon</a:t>
            </a:r>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DE2FC80-9717-4F22-A90A-5E16AFFEC100}" type="datetime5">
              <a:rPr lang="en-US" smtClean="0"/>
              <a:pPr/>
              <a:t>29-Sep-21</a:t>
            </a:fld>
            <a:endParaRPr lang="en-US"/>
          </a:p>
        </p:txBody>
      </p:sp>
      <p:sp>
        <p:nvSpPr>
          <p:cNvPr id="5" name="Footer Placeholder 4"/>
          <p:cNvSpPr>
            <a:spLocks noGrp="1"/>
          </p:cNvSpPr>
          <p:nvPr>
            <p:ph type="ftr" sz="quarter" idx="11"/>
          </p:nvPr>
        </p:nvSpPr>
        <p:spPr/>
        <p:txBody>
          <a:bodyPr/>
          <a:lstStyle/>
          <a:p>
            <a:r>
              <a:rPr lang="en-US" dirty="0"/>
              <a:t>Department of Electrical Engineering, PVPIT, Budhgaon</a:t>
            </a:r>
          </a:p>
        </p:txBody>
      </p:sp>
      <p:sp>
        <p:nvSpPr>
          <p:cNvPr id="6" name="Slide Number Placeholder 5"/>
          <p:cNvSpPr>
            <a:spLocks noGrp="1"/>
          </p:cNvSpPr>
          <p:nvPr>
            <p:ph type="sldNum" sz="quarter" idx="12"/>
          </p:nvPr>
        </p:nvSpPr>
        <p:spPr/>
        <p:txBody>
          <a:bodyPr/>
          <a:lstStyle/>
          <a:p>
            <a:fld id="{8A9CB03D-35A2-4BB3-A85C-F26A9C43188A}"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CC47348-8B1D-418A-A56F-4458A81CC95B}" type="datetime5">
              <a:rPr lang="en-US" smtClean="0"/>
              <a:pPr/>
              <a:t>29-Sep-21</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dirty="0"/>
              <a:t>Department of Electrical Engineering, PVPIT, Budhgaon</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A9CB03D-35A2-4BB3-A85C-F26A9C43188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1FC09B7-A89F-4ECA-8C32-B31F44D93F0E}" type="datetime5">
              <a:rPr lang="en-US" smtClean="0"/>
              <a:pPr/>
              <a:t>29-Sep-21</a:t>
            </a:fld>
            <a:endParaRPr lang="en-US"/>
          </a:p>
        </p:txBody>
      </p:sp>
      <p:sp>
        <p:nvSpPr>
          <p:cNvPr id="6" name="Footer Placeholder 5"/>
          <p:cNvSpPr>
            <a:spLocks noGrp="1"/>
          </p:cNvSpPr>
          <p:nvPr>
            <p:ph type="ftr" sz="quarter" idx="11"/>
          </p:nvPr>
        </p:nvSpPr>
        <p:spPr/>
        <p:txBody>
          <a:bodyPr/>
          <a:lstStyle/>
          <a:p>
            <a:r>
              <a:rPr lang="en-US" dirty="0"/>
              <a:t>Department of Electrical Engineering, PVPIT, Budhgaon</a:t>
            </a:r>
          </a:p>
        </p:txBody>
      </p:sp>
      <p:sp>
        <p:nvSpPr>
          <p:cNvPr id="7" name="Slide Number Placeholder 6"/>
          <p:cNvSpPr>
            <a:spLocks noGrp="1"/>
          </p:cNvSpPr>
          <p:nvPr>
            <p:ph type="sldNum" sz="quarter" idx="12"/>
          </p:nvPr>
        </p:nvSpPr>
        <p:spPr/>
        <p:txBody>
          <a:bodyPr/>
          <a:lstStyle/>
          <a:p>
            <a:fld id="{8A9CB03D-35A2-4BB3-A85C-F26A9C43188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8FEEC44-BD46-4593-8818-EB6203C257B1}" type="datetime5">
              <a:rPr lang="en-US" smtClean="0"/>
              <a:pPr/>
              <a:t>29-Sep-21</a:t>
            </a:fld>
            <a:endParaRPr lang="en-US"/>
          </a:p>
        </p:txBody>
      </p:sp>
      <p:sp>
        <p:nvSpPr>
          <p:cNvPr id="8" name="Footer Placeholder 7"/>
          <p:cNvSpPr>
            <a:spLocks noGrp="1"/>
          </p:cNvSpPr>
          <p:nvPr>
            <p:ph type="ftr" sz="quarter" idx="11"/>
          </p:nvPr>
        </p:nvSpPr>
        <p:spPr/>
        <p:txBody>
          <a:bodyPr/>
          <a:lstStyle/>
          <a:p>
            <a:r>
              <a:rPr lang="en-US" dirty="0"/>
              <a:t>Department of Electrical Engineering, PVPIT, Budhgaon</a:t>
            </a:r>
          </a:p>
        </p:txBody>
      </p:sp>
      <p:sp>
        <p:nvSpPr>
          <p:cNvPr id="9" name="Slide Number Placeholder 8"/>
          <p:cNvSpPr>
            <a:spLocks noGrp="1"/>
          </p:cNvSpPr>
          <p:nvPr>
            <p:ph type="sldNum" sz="quarter" idx="12"/>
          </p:nvPr>
        </p:nvSpPr>
        <p:spPr/>
        <p:txBody>
          <a:bodyPr/>
          <a:lstStyle/>
          <a:p>
            <a:fld id="{8A9CB03D-35A2-4BB3-A85C-F26A9C43188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85A3734-5138-4CCF-AE59-FC67CA27DA41}" type="datetime5">
              <a:rPr lang="en-US" smtClean="0"/>
              <a:pPr/>
              <a:t>29-Sep-21</a:t>
            </a:fld>
            <a:endParaRPr lang="en-US"/>
          </a:p>
        </p:txBody>
      </p:sp>
      <p:sp>
        <p:nvSpPr>
          <p:cNvPr id="4" name="Footer Placeholder 3"/>
          <p:cNvSpPr>
            <a:spLocks noGrp="1"/>
          </p:cNvSpPr>
          <p:nvPr>
            <p:ph type="ftr" sz="quarter" idx="11"/>
          </p:nvPr>
        </p:nvSpPr>
        <p:spPr/>
        <p:txBody>
          <a:bodyPr/>
          <a:lstStyle/>
          <a:p>
            <a:r>
              <a:rPr lang="en-US" dirty="0"/>
              <a:t>Department of Electrical Engineering, PVPIT, Budhgaon</a:t>
            </a:r>
          </a:p>
        </p:txBody>
      </p:sp>
      <p:sp>
        <p:nvSpPr>
          <p:cNvPr id="5" name="Slide Number Placeholder 4"/>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A9F79-DAFB-4A1D-9B3B-28E8BDA428EE}" type="datetime5">
              <a:rPr lang="en-US" smtClean="0"/>
              <a:pPr/>
              <a:t>29-Sep-21</a:t>
            </a:fld>
            <a:endParaRPr lang="en-US"/>
          </a:p>
        </p:txBody>
      </p:sp>
      <p:sp>
        <p:nvSpPr>
          <p:cNvPr id="3" name="Footer Placeholder 2"/>
          <p:cNvSpPr>
            <a:spLocks noGrp="1"/>
          </p:cNvSpPr>
          <p:nvPr>
            <p:ph type="ftr" sz="quarter" idx="11"/>
          </p:nvPr>
        </p:nvSpPr>
        <p:spPr/>
        <p:txBody>
          <a:bodyPr/>
          <a:lstStyle/>
          <a:p>
            <a:r>
              <a:rPr lang="en-US" dirty="0"/>
              <a:t>Department of Electrical Engineering, PVPIT, Budhgaon</a:t>
            </a:r>
          </a:p>
        </p:txBody>
      </p:sp>
      <p:sp>
        <p:nvSpPr>
          <p:cNvPr id="4" name="Slide Number Placeholder 3"/>
          <p:cNvSpPr>
            <a:spLocks noGrp="1"/>
          </p:cNvSpPr>
          <p:nvPr>
            <p:ph type="sldNum" sz="quarter" idx="12"/>
          </p:nvPr>
        </p:nvSpPr>
        <p:spPr/>
        <p:txBody>
          <a:bodyPr/>
          <a:lstStyle/>
          <a:p>
            <a:fld id="{8A9CB03D-35A2-4BB3-A85C-F26A9C4318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6D6AE05-41DD-48CC-8556-7C2990AA39B1}" type="datetime5">
              <a:rPr lang="en-US" smtClean="0"/>
              <a:pPr/>
              <a:t>29-Sep-21</a:t>
            </a:fld>
            <a:endParaRPr lang="en-US"/>
          </a:p>
        </p:txBody>
      </p:sp>
      <p:sp>
        <p:nvSpPr>
          <p:cNvPr id="6" name="Footer Placeholder 5"/>
          <p:cNvSpPr>
            <a:spLocks noGrp="1"/>
          </p:cNvSpPr>
          <p:nvPr>
            <p:ph type="ftr" sz="quarter" idx="11"/>
          </p:nvPr>
        </p:nvSpPr>
        <p:spPr/>
        <p:txBody>
          <a:bodyPr/>
          <a:lstStyle/>
          <a:p>
            <a:r>
              <a:rPr lang="en-US" dirty="0"/>
              <a:t>Department of Electrical Engineering, PVPIT, Budhgaon</a:t>
            </a:r>
          </a:p>
        </p:txBody>
      </p:sp>
      <p:sp>
        <p:nvSpPr>
          <p:cNvPr id="7" name="Slide Number Placeholder 6"/>
          <p:cNvSpPr>
            <a:spLocks noGrp="1"/>
          </p:cNvSpPr>
          <p:nvPr>
            <p:ph type="sldNum" sz="quarter" idx="12"/>
          </p:nvPr>
        </p:nvSpPr>
        <p:spPr/>
        <p:txBody>
          <a:bodyPr/>
          <a:lstStyle/>
          <a:p>
            <a:fld id="{8A9CB03D-35A2-4BB3-A85C-F26A9C43188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2D1CE8E-0219-4664-A6B3-CCC48EDD12B8}" type="datetime5">
              <a:rPr lang="en-US" smtClean="0"/>
              <a:pPr/>
              <a:t>29-Sep-21</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dirty="0"/>
              <a:t>Department of Electrical Engineering, PVPIT, Budhgaon</a:t>
            </a:r>
          </a:p>
        </p:txBody>
      </p:sp>
      <p:sp>
        <p:nvSpPr>
          <p:cNvPr id="7" name="Slide Number Placeholder 6"/>
          <p:cNvSpPr>
            <a:spLocks noGrp="1"/>
          </p:cNvSpPr>
          <p:nvPr>
            <p:ph type="sldNum" sz="quarter" idx="12"/>
          </p:nvPr>
        </p:nvSpPr>
        <p:spPr>
          <a:xfrm>
            <a:off x="146304" y="6208776"/>
            <a:ext cx="457200" cy="457200"/>
          </a:xfrm>
        </p:spPr>
        <p:txBody>
          <a:bodyPr/>
          <a:lstStyle/>
          <a:p>
            <a:fld id="{8A9CB03D-35A2-4BB3-A85C-F26A9C43188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9F78970-F38C-4AE6-A32A-6A474611A515}" type="datetime5">
              <a:rPr lang="en-US" smtClean="0"/>
              <a:pPr/>
              <a:t>29-Sep-21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dirty="0"/>
              <a:t>Department of Electrical Engineering, PVPIT, Budhgaon</a:t>
            </a: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A9CB03D-35A2-4BB3-A85C-F26A9C4318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1"/>
          </p:nvPr>
        </p:nvSpPr>
        <p:spPr>
          <a:xfrm>
            <a:off x="3275856" y="3430670"/>
            <a:ext cx="2438400" cy="372616"/>
          </a:xfrm>
        </p:spPr>
        <p:txBody>
          <a:bodyPr>
            <a:normAutofit fontScale="85000" lnSpcReduction="20000"/>
          </a:bodyPr>
          <a:lstStyle/>
          <a:p>
            <a:pPr algn="ctr"/>
            <a:r>
              <a:rPr lang="en-US" b="1" dirty="0">
                <a:solidFill>
                  <a:schemeClr val="tx1"/>
                </a:solidFill>
                <a:latin typeface="Times New Roman" pitchFamily="18" charset="0"/>
                <a:cs typeface="Times New Roman" pitchFamily="18" charset="0"/>
              </a:rPr>
              <a:t>Presented by:</a:t>
            </a:r>
          </a:p>
        </p:txBody>
      </p:sp>
      <p:sp>
        <p:nvSpPr>
          <p:cNvPr id="13" name="Date Placeholder 12"/>
          <p:cNvSpPr>
            <a:spLocks noGrp="1"/>
          </p:cNvSpPr>
          <p:nvPr>
            <p:ph type="dt" sz="half" idx="10"/>
          </p:nvPr>
        </p:nvSpPr>
        <p:spPr>
          <a:xfrm>
            <a:off x="7858148" y="6215082"/>
            <a:ext cx="1023968" cy="476250"/>
          </a:xfrm>
        </p:spPr>
        <p:txBody>
          <a:bodyPr/>
          <a:lstStyle/>
          <a:p>
            <a:fld id="{C8C9DE21-D330-497B-A5AB-058C6AC49E79}" type="datetime5">
              <a:rPr lang="en-US" sz="1200" smtClean="0">
                <a:solidFill>
                  <a:schemeClr val="tx1"/>
                </a:solidFill>
                <a:effectLst>
                  <a:outerShdw blurRad="63500" sx="102000" sy="102000" algn="ctr" rotWithShape="0">
                    <a:prstClr val="black">
                      <a:alpha val="40000"/>
                    </a:prstClr>
                  </a:outerShdw>
                </a:effectLst>
                <a:latin typeface="Times New Roman" pitchFamily="18" charset="0"/>
                <a:cs typeface="Times New Roman" pitchFamily="18" charset="0"/>
              </a:rPr>
              <a:pPr/>
              <a:t>29-Sep-21</a:t>
            </a:fld>
            <a:endParaRPr lang="en-US" sz="800" dirty="0">
              <a:solidFill>
                <a:schemeClr val="tx1"/>
              </a:solidFill>
              <a:effectLst>
                <a:outerShdw blurRad="63500" sx="102000" sy="102000" algn="ctr" rotWithShape="0">
                  <a:prstClr val="black">
                    <a:alpha val="40000"/>
                  </a:prstClr>
                </a:outerShdw>
              </a:effectLst>
              <a:latin typeface="Times New Roman" pitchFamily="18" charset="0"/>
              <a:cs typeface="Times New Roman" pitchFamily="18" charset="0"/>
            </a:endParaRPr>
          </a:p>
        </p:txBody>
      </p:sp>
      <p:sp>
        <p:nvSpPr>
          <p:cNvPr id="15"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4" name="Slide Number Placeholder 13"/>
          <p:cNvSpPr>
            <a:spLocks noGrp="1"/>
          </p:cNvSpPr>
          <p:nvPr>
            <p:ph type="sldNum" sz="quarter" idx="12"/>
          </p:nvPr>
        </p:nvSpPr>
        <p:spPr>
          <a:xfrm>
            <a:off x="285720" y="6215082"/>
            <a:ext cx="457200" cy="457200"/>
          </a:xfrm>
        </p:spPr>
        <p:txBody>
          <a:bodyPr/>
          <a:lstStyle/>
          <a:p>
            <a:fld id="{8A9CB03D-35A2-4BB3-A85C-F26A9C43188A}" type="slidenum">
              <a:rPr lang="en-US" sz="1200" smtClean="0">
                <a:effectLst>
                  <a:outerShdw blurRad="63500" sx="102000" sy="102000" algn="ctr" rotWithShape="0">
                    <a:prstClr val="black">
                      <a:alpha val="40000"/>
                    </a:prstClr>
                  </a:outerShdw>
                </a:effectLst>
              </a:rPr>
              <a:pPr/>
              <a:t>1</a:t>
            </a:fld>
            <a:endParaRPr lang="en-US" sz="1200" dirty="0">
              <a:effectLst>
                <a:outerShdw blurRad="63500" sx="102000" sy="102000" algn="ctr" rotWithShape="0">
                  <a:prstClr val="black">
                    <a:alpha val="40000"/>
                  </a:prstClr>
                </a:outerShdw>
              </a:effectLst>
            </a:endParaRPr>
          </a:p>
        </p:txBody>
      </p:sp>
      <p:sp>
        <p:nvSpPr>
          <p:cNvPr id="2" name="Title 1"/>
          <p:cNvSpPr>
            <a:spLocks noGrp="1"/>
          </p:cNvSpPr>
          <p:nvPr>
            <p:ph type="ctrTitle"/>
          </p:nvPr>
        </p:nvSpPr>
        <p:spPr>
          <a:xfrm>
            <a:off x="1524000" y="533400"/>
            <a:ext cx="6019800" cy="1295400"/>
          </a:xfrm>
        </p:spPr>
        <p:txBody>
          <a:bodyPr>
            <a:normAutofit/>
          </a:bodyPr>
          <a:lstStyle/>
          <a:p>
            <a:pPr algn="ctr"/>
            <a:br>
              <a:rPr lang="en-GB" dirty="0">
                <a:solidFill>
                  <a:srgbClr val="7030A0"/>
                </a:solidFill>
                <a:latin typeface="Times New Roman" pitchFamily="18" charset="0"/>
                <a:cs typeface="Times New Roman" pitchFamily="18" charset="0"/>
              </a:rPr>
            </a:br>
            <a:endParaRPr lang="en-US" sz="2700" dirty="0">
              <a:solidFill>
                <a:srgbClr val="7030A0"/>
              </a:solidFill>
            </a:endParaRPr>
          </a:p>
        </p:txBody>
      </p:sp>
      <p:sp>
        <p:nvSpPr>
          <p:cNvPr id="10" name="TextBox 9"/>
          <p:cNvSpPr txBox="1"/>
          <p:nvPr/>
        </p:nvSpPr>
        <p:spPr>
          <a:xfrm>
            <a:off x="395536" y="3284984"/>
            <a:ext cx="8748464" cy="2769989"/>
          </a:xfrm>
          <a:prstGeom prst="rect">
            <a:avLst/>
          </a:prstGeom>
          <a:noFill/>
        </p:spPr>
        <p:txBody>
          <a:bodyPr wrap="square" rtlCol="0">
            <a:spAutoFit/>
          </a:bodyPr>
          <a:lstStyle/>
          <a:p>
            <a:pPr algn="ctr"/>
            <a:endParaRPr lang="en-US" sz="2400" b="1" dirty="0"/>
          </a:p>
          <a:p>
            <a:pPr algn="ctr"/>
            <a:endParaRPr lang="en-US" sz="2400" b="1" dirty="0"/>
          </a:p>
          <a:p>
            <a:pPr algn="ctr"/>
            <a:r>
              <a:rPr lang="en-US" sz="2200" b="1" dirty="0"/>
              <a:t>Mayuri </a:t>
            </a:r>
            <a:r>
              <a:rPr lang="en-US" sz="2200" b="1" dirty="0" err="1"/>
              <a:t>Inde</a:t>
            </a:r>
            <a:r>
              <a:rPr lang="en-US" sz="2200" b="1" dirty="0"/>
              <a:t>(1316)</a:t>
            </a:r>
          </a:p>
          <a:p>
            <a:pPr algn="ctr"/>
            <a:r>
              <a:rPr lang="en-US" sz="2200" b="1" dirty="0" err="1"/>
              <a:t>Snehal</a:t>
            </a:r>
            <a:r>
              <a:rPr lang="en-US" sz="2200" b="1" dirty="0"/>
              <a:t> </a:t>
            </a:r>
            <a:r>
              <a:rPr lang="en-US" sz="2200" b="1" dirty="0" err="1"/>
              <a:t>Kolikal</a:t>
            </a:r>
            <a:r>
              <a:rPr lang="en-US" sz="2200" b="1" dirty="0"/>
              <a:t>(1351)</a:t>
            </a:r>
          </a:p>
          <a:p>
            <a:endParaRPr lang="en-US" sz="2400" b="1" dirty="0"/>
          </a:p>
          <a:p>
            <a:r>
              <a:rPr lang="en-US" b="1" dirty="0"/>
              <a:t>Prashant Karhale                                                                Akshay Tilekar </a:t>
            </a:r>
            <a:r>
              <a:rPr lang="en-US" sz="1600" b="1" dirty="0"/>
              <a:t>(External Guide)</a:t>
            </a:r>
          </a:p>
          <a:p>
            <a:r>
              <a:rPr lang="en-US" sz="1600" b="1" dirty="0"/>
              <a:t>Center Coordinator</a:t>
            </a:r>
            <a:endParaRPr lang="en-US" sz="2400" b="1" dirty="0"/>
          </a:p>
          <a:p>
            <a:endParaRPr lang="en-US" sz="2400" b="1" dirty="0"/>
          </a:p>
        </p:txBody>
      </p:sp>
      <p:sp>
        <p:nvSpPr>
          <p:cNvPr id="17" name="TextBox 16"/>
          <p:cNvSpPr txBox="1"/>
          <p:nvPr/>
        </p:nvSpPr>
        <p:spPr>
          <a:xfrm>
            <a:off x="990600" y="533400"/>
            <a:ext cx="457200" cy="369332"/>
          </a:xfrm>
          <a:prstGeom prst="rect">
            <a:avLst/>
          </a:prstGeom>
          <a:noFill/>
        </p:spPr>
        <p:txBody>
          <a:bodyPr wrap="square" rtlCol="0">
            <a:spAutoFit/>
          </a:bodyPr>
          <a:lstStyle/>
          <a:p>
            <a:endParaRPr lang="en-GB" dirty="0"/>
          </a:p>
        </p:txBody>
      </p:sp>
      <p:sp>
        <p:nvSpPr>
          <p:cNvPr id="18" name="TextBox 17"/>
          <p:cNvSpPr txBox="1"/>
          <p:nvPr/>
        </p:nvSpPr>
        <p:spPr>
          <a:xfrm>
            <a:off x="1143000" y="685800"/>
            <a:ext cx="457200" cy="369332"/>
          </a:xfrm>
          <a:prstGeom prst="rect">
            <a:avLst/>
          </a:prstGeom>
          <a:noFill/>
        </p:spPr>
        <p:txBody>
          <a:bodyPr wrap="square" rtlCol="0">
            <a:spAutoFit/>
          </a:bodyPr>
          <a:lstStyle/>
          <a:p>
            <a:endParaRPr lang="en-GB" dirty="0"/>
          </a:p>
        </p:txBody>
      </p:sp>
      <p:sp>
        <p:nvSpPr>
          <p:cNvPr id="16" name="TextBox 15"/>
          <p:cNvSpPr txBox="1"/>
          <p:nvPr/>
        </p:nvSpPr>
        <p:spPr>
          <a:xfrm>
            <a:off x="1122837" y="1733558"/>
            <a:ext cx="6497163" cy="646331"/>
          </a:xfrm>
          <a:prstGeom prst="rect">
            <a:avLst/>
          </a:prstGeom>
          <a:noFill/>
        </p:spPr>
        <p:txBody>
          <a:bodyPr wrap="square" rtlCol="0">
            <a:spAutoFit/>
          </a:bodyPr>
          <a:lstStyle/>
          <a:p>
            <a:pPr algn="ctr"/>
            <a:r>
              <a:rPr lang="en-US" sz="3600" b="1" dirty="0">
                <a:solidFill>
                  <a:schemeClr val="bg1"/>
                </a:solidFill>
              </a:rPr>
              <a:t> Taxi Fare Prediction</a:t>
            </a:r>
            <a:endParaRPr lang="en-GB" sz="3600" b="1" dirty="0">
              <a:solidFill>
                <a:schemeClr val="bg1"/>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18760"/>
            <a:ext cx="1536202" cy="134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3218" y="142852"/>
            <a:ext cx="2009262" cy="129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t>Conclusion :</a:t>
            </a:r>
          </a:p>
        </p:txBody>
      </p:sp>
      <p:sp>
        <p:nvSpPr>
          <p:cNvPr id="3" name="Date Placeholder 2"/>
          <p:cNvSpPr>
            <a:spLocks noGrp="1"/>
          </p:cNvSpPr>
          <p:nvPr>
            <p:ph type="dt" sz="half" idx="10"/>
          </p:nvPr>
        </p:nvSpPr>
        <p:spPr/>
        <p:txBody>
          <a:bodyPr/>
          <a:lstStyle/>
          <a:p>
            <a:fld id="{4DE2FC80-9717-4F22-A90A-5E16AFFEC100}" type="datetime5">
              <a:rPr lang="en-US" smtClean="0"/>
              <a:pPr/>
              <a:t>29-Sep-21</a:t>
            </a:fld>
            <a:endParaRPr lang="en-US"/>
          </a:p>
        </p:txBody>
      </p:sp>
      <p:sp>
        <p:nvSpPr>
          <p:cNvPr id="4" name="Footer Placeholder 3"/>
          <p:cNvSpPr>
            <a:spLocks noGrp="1"/>
          </p:cNvSpPr>
          <p:nvPr>
            <p:ph type="ftr" sz="quarter" idx="11"/>
          </p:nvPr>
        </p:nvSpPr>
        <p:spPr/>
        <p:txBody>
          <a:bodyPr/>
          <a:lstStyle/>
          <a:p>
            <a:r>
              <a:rPr lang="en-US"/>
              <a:t>Department of Electrical Engineering, PVPIT, Budhgaon</a:t>
            </a:r>
            <a:endParaRPr lang="en-US" dirty="0"/>
          </a:p>
        </p:txBody>
      </p:sp>
      <p:sp>
        <p:nvSpPr>
          <p:cNvPr id="5" name="Slide Number Placeholder 4"/>
          <p:cNvSpPr>
            <a:spLocks noGrp="1"/>
          </p:cNvSpPr>
          <p:nvPr>
            <p:ph type="sldNum" sz="quarter" idx="12"/>
          </p:nvPr>
        </p:nvSpPr>
        <p:spPr/>
        <p:txBody>
          <a:bodyPr/>
          <a:lstStyle/>
          <a:p>
            <a:fld id="{8A9CB03D-35A2-4BB3-A85C-F26A9C43188A}" type="slidenum">
              <a:rPr lang="en-US" smtClean="0"/>
              <a:pPr/>
              <a:t>10</a:t>
            </a:fld>
            <a:endParaRPr lang="en-US"/>
          </a:p>
        </p:txBody>
      </p:sp>
      <p:sp>
        <p:nvSpPr>
          <p:cNvPr id="6" name="Content Placeholder 5"/>
          <p:cNvSpPr>
            <a:spLocks noGrp="1"/>
          </p:cNvSpPr>
          <p:nvPr>
            <p:ph sz="quarter" idx="1"/>
          </p:nvPr>
        </p:nvSpPr>
        <p:spPr>
          <a:xfrm>
            <a:off x="914400" y="1447800"/>
            <a:ext cx="7772400" cy="4861520"/>
          </a:xfrm>
        </p:spPr>
        <p:txBody>
          <a:bodyPr>
            <a:normAutofit/>
          </a:bodyPr>
          <a:lstStyle/>
          <a:p>
            <a:r>
              <a:rPr lang="en-US" dirty="0"/>
              <a:t>We had successfully predict the Fare Amount using different Independent Variables, by using various Machine Learning algorithm.</a:t>
            </a:r>
          </a:p>
          <a:p>
            <a:r>
              <a:rPr lang="en-US" dirty="0"/>
              <a:t>we concluded that the polynomial Regression which gave us more R2 score and less mean square error.</a:t>
            </a:r>
          </a:p>
          <a:p>
            <a:endParaRPr lang="en-US" dirty="0"/>
          </a:p>
          <a:p>
            <a:pPr marL="0" indent="0">
              <a:buNone/>
            </a:pPr>
            <a:r>
              <a:rPr lang="en-US" dirty="0"/>
              <a:t> </a:t>
            </a:r>
          </a:p>
          <a:p>
            <a:endParaRPr lang="en-IN" dirty="0"/>
          </a:p>
        </p:txBody>
      </p:sp>
      <p:sp>
        <p:nvSpPr>
          <p:cNvPr id="7" name="TextBox 6"/>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rPr>
              <a:t>Taxi Fare Prediction</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139568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04" y="1916832"/>
            <a:ext cx="7772400" cy="2650306"/>
          </a:xfrm>
        </p:spPr>
        <p:txBody>
          <a:bodyPr>
            <a:noAutofit/>
          </a:bodyPr>
          <a:lstStyle/>
          <a:p>
            <a:pPr algn="ctr"/>
            <a:br>
              <a:rPr lang="en-IN" sz="6000" b="1" dirty="0"/>
            </a:br>
            <a:br>
              <a:rPr lang="en-IN" sz="6000" b="1" dirty="0"/>
            </a:br>
            <a:r>
              <a:rPr lang="en-IN" sz="6000" b="1" u="sng" dirty="0">
                <a:latin typeface="Times New Roman" pitchFamily="18" charset="0"/>
                <a:cs typeface="Times New Roman" pitchFamily="18" charset="0"/>
              </a:rPr>
              <a:t>Thank You </a:t>
            </a:r>
            <a:br>
              <a:rPr lang="en-IN" sz="6000" b="1" u="sng" dirty="0"/>
            </a:br>
            <a:endParaRPr lang="en-IN" sz="6000" b="1" u="sng" dirty="0"/>
          </a:p>
        </p:txBody>
      </p:sp>
      <p:sp>
        <p:nvSpPr>
          <p:cNvPr id="3" name="Date Placeholder 2"/>
          <p:cNvSpPr>
            <a:spLocks noGrp="1"/>
          </p:cNvSpPr>
          <p:nvPr>
            <p:ph type="dt" sz="half" idx="10"/>
          </p:nvPr>
        </p:nvSpPr>
        <p:spPr/>
        <p:txBody>
          <a:bodyPr/>
          <a:lstStyle/>
          <a:p>
            <a:fld id="{4DE2FC80-9717-4F22-A90A-5E16AFFEC100}" type="datetime5">
              <a:rPr lang="en-US" smtClean="0"/>
              <a:pPr/>
              <a:t>29-Sep-21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11</a:t>
            </a:fld>
            <a:endParaRPr lang="en-US"/>
          </a:p>
        </p:txBody>
      </p:sp>
      <p:sp>
        <p:nvSpPr>
          <p:cNvPr id="10"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7" name="TextBox 6"/>
          <p:cNvSpPr txBox="1"/>
          <p:nvPr/>
        </p:nvSpPr>
        <p:spPr>
          <a:xfrm>
            <a:off x="395536" y="302526"/>
            <a:ext cx="8424936"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rPr>
              <a:t>Taxi Fare Prediction</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68944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649116"/>
            <a:ext cx="7488832" cy="1051692"/>
          </a:xfrm>
        </p:spPr>
        <p:txBody>
          <a:bodyPr>
            <a:normAutofit/>
          </a:bodyPr>
          <a:lstStyle/>
          <a:p>
            <a:r>
              <a:rPr lang="en-IN" b="1" dirty="0">
                <a:latin typeface="Times New Roman" pitchFamily="18" charset="0"/>
                <a:cs typeface="Times New Roman" pitchFamily="18" charset="0"/>
              </a:rPr>
              <a:t>Introduction</a:t>
            </a:r>
          </a:p>
        </p:txBody>
      </p:sp>
      <p:sp>
        <p:nvSpPr>
          <p:cNvPr id="3" name="Date Placeholder 2"/>
          <p:cNvSpPr>
            <a:spLocks noGrp="1"/>
          </p:cNvSpPr>
          <p:nvPr>
            <p:ph type="dt" sz="half" idx="10"/>
          </p:nvPr>
        </p:nvSpPr>
        <p:spPr/>
        <p:txBody>
          <a:bodyPr/>
          <a:lstStyle/>
          <a:p>
            <a:fld id="{4DE2FC80-9717-4F22-A90A-5E16AFFEC100}" type="datetime5">
              <a:rPr lang="en-US" smtClean="0">
                <a:latin typeface="Times New Roman" pitchFamily="18" charset="0"/>
                <a:cs typeface="Times New Roman" pitchFamily="18" charset="0"/>
              </a:rPr>
              <a:pPr/>
              <a:t>29-Sep-21</a:t>
            </a:fld>
            <a:endParaRPr lang="en-US">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2195736" y="6165304"/>
            <a:ext cx="4953744" cy="576064"/>
          </a:xfrm>
        </p:spPr>
        <p:txBody>
          <a:bodyPr/>
          <a:lstStyle/>
          <a:p>
            <a:r>
              <a:rPr lang="en-US" dirty="0">
                <a:solidFill>
                  <a:schemeClr val="tx1"/>
                </a:solidFill>
                <a:latin typeface="Times New Roman" pitchFamily="18" charset="0"/>
                <a:cs typeface="Times New Roman" pitchFamily="18" charset="0"/>
              </a:rPr>
              <a:t>Institute for Advanced Computing and Software Development,  </a:t>
            </a:r>
            <a:r>
              <a:rPr lang="en-US" dirty="0" err="1">
                <a:solidFill>
                  <a:schemeClr val="tx1"/>
                </a:solidFill>
                <a:latin typeface="Times New Roman" pitchFamily="18" charset="0"/>
                <a:cs typeface="Times New Roman" pitchFamily="18" charset="0"/>
              </a:rPr>
              <a:t>Akurdi</a:t>
            </a:r>
            <a:endParaRPr lang="en-US" dirty="0">
              <a:solidFill>
                <a:schemeClr val="tx1"/>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8A9CB03D-35A2-4BB3-A85C-F26A9C43188A}" type="slidenum">
              <a:rPr lang="en-US" smtClean="0">
                <a:latin typeface="Times New Roman" pitchFamily="18" charset="0"/>
                <a:cs typeface="Times New Roman" pitchFamily="18" charset="0"/>
              </a:rPr>
              <a:pPr/>
              <a:t>2</a:t>
            </a:fld>
            <a:endParaRPr lang="en-US">
              <a:latin typeface="Times New Roman" pitchFamily="18" charset="0"/>
              <a:cs typeface="Times New Roman" pitchFamily="18" charset="0"/>
            </a:endParaRPr>
          </a:p>
        </p:txBody>
      </p:sp>
      <p:sp>
        <p:nvSpPr>
          <p:cNvPr id="6" name="Content Placeholder 5"/>
          <p:cNvSpPr>
            <a:spLocks noGrp="1"/>
          </p:cNvSpPr>
          <p:nvPr>
            <p:ph sz="quarter" idx="1"/>
          </p:nvPr>
        </p:nvSpPr>
        <p:spPr>
          <a:xfrm>
            <a:off x="539552" y="2204864"/>
            <a:ext cx="8280920" cy="3600400"/>
          </a:xfrm>
        </p:spPr>
        <p:txBody>
          <a:bodyPr>
            <a:normAutofit fontScale="85000" lnSpcReduction="10000"/>
          </a:bodyPr>
          <a:lstStyle/>
          <a:p>
            <a:pPr marL="342900" indent="-342900">
              <a:lnSpc>
                <a:spcPct val="150000"/>
              </a:lnSpc>
              <a:buFont typeface="Arial" pitchFamily="34" charset="0"/>
              <a:buChar char="•"/>
            </a:pPr>
            <a:r>
              <a:rPr lang="en-US" sz="2000" dirty="0">
                <a:latin typeface="Times New Roman" pitchFamily="18" charset="0"/>
                <a:cs typeface="Times New Roman" pitchFamily="18" charset="0"/>
              </a:rPr>
              <a:t>Complete Taxi data for the year 2020 consist of 10Lakh rows with 21 columns. It includes trip records from all trips completed in  taxis in NYC in 2020. Records include fields capturing pick-up and drop-off dates/times, trip distances, rate id code, payment types, and driver-reported passenger counts.</a:t>
            </a:r>
          </a:p>
          <a:p>
            <a:pPr marL="342900" indent="-342900">
              <a:lnSpc>
                <a:spcPct val="150000"/>
              </a:lnSpc>
              <a:buFont typeface="Arial" pitchFamily="34" charset="0"/>
              <a:buChar char="•"/>
            </a:pPr>
            <a:r>
              <a:rPr lang="en-US" sz="2000" dirty="0">
                <a:latin typeface="Times New Roman" pitchFamily="18" charset="0"/>
                <a:cs typeface="Times New Roman" pitchFamily="18" charset="0"/>
              </a:rPr>
              <a:t>We are predicting fare amount by taking the variable like pick-up and drop-off dates/times, trip distances, rate id code, payment types, total amount and passenger counts.</a:t>
            </a:r>
          </a:p>
          <a:p>
            <a:pPr>
              <a:lnSpc>
                <a:spcPct val="150000"/>
              </a:lnSpc>
              <a:buFont typeface="Arial" pitchFamily="34" charset="0"/>
              <a:buChar char="•"/>
            </a:pPr>
            <a:r>
              <a:rPr lang="en-US" sz="2000" dirty="0">
                <a:latin typeface="Times New Roman" pitchFamily="18" charset="0"/>
                <a:cs typeface="Times New Roman" pitchFamily="18" charset="0"/>
              </a:rPr>
              <a:t>Linear Regression , Random Forest ,Logistic Regression and Polynomial Regression models were used .</a:t>
            </a:r>
          </a:p>
          <a:p>
            <a:endParaRPr lang="en-US" sz="2000" dirty="0">
              <a:latin typeface="Times New Roman" pitchFamily="18" charset="0"/>
              <a:cs typeface="Times New Roman" pitchFamily="18" charset="0"/>
            </a:endParaRPr>
          </a:p>
        </p:txBody>
      </p:sp>
      <p:sp>
        <p:nvSpPr>
          <p:cNvPr id="8" name="TextBox 7"/>
          <p:cNvSpPr txBox="1"/>
          <p:nvPr/>
        </p:nvSpPr>
        <p:spPr>
          <a:xfrm>
            <a:off x="251520" y="125896"/>
            <a:ext cx="8568952" cy="523220"/>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rPr>
              <a:t> Taxi Fare Prediction</a:t>
            </a:r>
            <a:endParaRPr lang="en-GB" sz="1400" b="1" dirty="0">
              <a:solidFill>
                <a:schemeClr val="bg1"/>
              </a:solidFill>
            </a:endParaRPr>
          </a:p>
          <a:p>
            <a:pPr algn="ct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132710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E2FC80-9717-4F22-A90A-5E16AFFEC100}" type="datetime5">
              <a:rPr lang="en-US" smtClean="0"/>
              <a:pPr/>
              <a:t>29-Sep-21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3</a:t>
            </a:fld>
            <a:endParaRPr lang="en-US"/>
          </a:p>
        </p:txBody>
      </p:sp>
      <p:sp>
        <p:nvSpPr>
          <p:cNvPr id="6" name="Content Placeholder 5"/>
          <p:cNvSpPr>
            <a:spLocks noGrp="1"/>
          </p:cNvSpPr>
          <p:nvPr>
            <p:ph sz="quarter" idx="1"/>
          </p:nvPr>
        </p:nvSpPr>
        <p:spPr>
          <a:xfrm>
            <a:off x="858416" y="835406"/>
            <a:ext cx="7772400" cy="5543128"/>
          </a:xfrm>
        </p:spPr>
        <p:txBody>
          <a:bodyPr/>
          <a:lstStyle/>
          <a:p>
            <a:endParaRPr lang="en-IN" sz="2400" dirty="0">
              <a:latin typeface="Times New Roman" pitchFamily="18" charset="0"/>
              <a:cs typeface="Times New Roman" pitchFamily="18" charset="0"/>
            </a:endParaRPr>
          </a:p>
          <a:p>
            <a:r>
              <a:rPr lang="en-IN" altLang="en-US" sz="2800" b="1" dirty="0">
                <a:latin typeface="Times New Roman" panose="02020603050405020304" pitchFamily="18" charset="0"/>
                <a:cs typeface="Times New Roman" panose="02020603050405020304" pitchFamily="18" charset="0"/>
              </a:rPr>
              <a:t>Flowchart of System:</a:t>
            </a:r>
            <a:endParaRPr lang="en-IN" dirty="0"/>
          </a:p>
        </p:txBody>
      </p:sp>
      <p:sp>
        <p:nvSpPr>
          <p:cNvPr id="11" name="Footer Placeholder 3"/>
          <p:cNvSpPr txBox="1">
            <a:spLocks/>
          </p:cNvSpPr>
          <p:nvPr/>
        </p:nvSpPr>
        <p:spPr>
          <a:xfrm>
            <a:off x="2339752" y="6165304"/>
            <a:ext cx="4809728" cy="457200"/>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8" name="TextBox 7"/>
          <p:cNvSpPr txBox="1"/>
          <p:nvPr/>
        </p:nvSpPr>
        <p:spPr>
          <a:xfrm>
            <a:off x="251520" y="13930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a:solidFill>
                  <a:schemeClr val="bg1"/>
                </a:solidFill>
              </a:rPr>
              <a:t>Taxi Fare Prediction</a:t>
            </a:r>
            <a:endParaRPr lang="en-GB" sz="1400" b="1" dirty="0">
              <a:solidFill>
                <a:schemeClr val="bg1"/>
              </a:solidFill>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CE675607-84A2-435E-8EA4-A2E9D1A48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430" y="1953674"/>
            <a:ext cx="6370872" cy="3238873"/>
          </a:xfrm>
          <a:prstGeom prst="rect">
            <a:avLst/>
          </a:prstGeom>
        </p:spPr>
      </p:pic>
    </p:spTree>
    <p:extLst>
      <p:ext uri="{BB962C8B-B14F-4D97-AF65-F5344CB8AC3E}">
        <p14:creationId xmlns:p14="http://schemas.microsoft.com/office/powerpoint/2010/main" val="75092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836712"/>
            <a:ext cx="8147248" cy="1143000"/>
          </a:xfrm>
        </p:spPr>
        <p:txBody>
          <a:bodyPr>
            <a:normAutofit/>
          </a:bodyPr>
          <a:lstStyle/>
          <a:p>
            <a:r>
              <a:rPr lang="en-US" altLang="en-US" sz="4000" b="1" dirty="0">
                <a:latin typeface="Times New Roman" panose="02020603050405020304" pitchFamily="18" charset="0"/>
                <a:cs typeface="Times New Roman" panose="02020603050405020304" pitchFamily="18" charset="0"/>
              </a:rPr>
              <a:t>Technologies Used:</a:t>
            </a:r>
            <a:endParaRPr lang="en-IN" b="1" dirty="0"/>
          </a:p>
        </p:txBody>
      </p:sp>
      <p:sp>
        <p:nvSpPr>
          <p:cNvPr id="3" name="Date Placeholder 2"/>
          <p:cNvSpPr>
            <a:spLocks noGrp="1"/>
          </p:cNvSpPr>
          <p:nvPr>
            <p:ph type="dt" sz="half" idx="10"/>
          </p:nvPr>
        </p:nvSpPr>
        <p:spPr/>
        <p:txBody>
          <a:bodyPr/>
          <a:lstStyle/>
          <a:p>
            <a:fld id="{4DE2FC80-9717-4F22-A90A-5E16AFFEC100}" type="datetime5">
              <a:rPr lang="en-US" smtClean="0"/>
              <a:pPr/>
              <a:t>29-Sep-21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4</a:t>
            </a:fld>
            <a:endParaRPr lang="en-US"/>
          </a:p>
        </p:txBody>
      </p:sp>
      <p:sp>
        <p:nvSpPr>
          <p:cNvPr id="6" name="Content Placeholder 5"/>
          <p:cNvSpPr>
            <a:spLocks noGrp="1"/>
          </p:cNvSpPr>
          <p:nvPr>
            <p:ph sz="quarter" idx="1"/>
          </p:nvPr>
        </p:nvSpPr>
        <p:spPr>
          <a:xfrm>
            <a:off x="683568" y="2132856"/>
            <a:ext cx="7954652" cy="3133328"/>
          </a:xfrm>
        </p:spPr>
        <p:txBody>
          <a:bodyPr>
            <a:normAutofit fontScale="92500" lnSpcReduction="10000"/>
          </a:bodyPr>
          <a:lstStyle/>
          <a:p>
            <a:pPr marL="457200" indent="-457200">
              <a:buFont typeface="Arial" panose="020B0604020202020204" pitchFamily="34" charset="0"/>
              <a:buChar char="•"/>
              <a:defRPr/>
            </a:pPr>
            <a:r>
              <a:rPr lang="en-US" sz="2400" dirty="0"/>
              <a:t>Python </a:t>
            </a:r>
          </a:p>
          <a:p>
            <a:pPr marL="457200" indent="-457200">
              <a:buFont typeface="Arial" panose="020B0604020202020204" pitchFamily="34" charset="0"/>
              <a:buChar char="•"/>
              <a:defRPr/>
            </a:pPr>
            <a:r>
              <a:rPr lang="en-US" sz="2400" dirty="0"/>
              <a:t>Machine learning algorithms</a:t>
            </a:r>
          </a:p>
          <a:p>
            <a:pPr marL="0" indent="0">
              <a:buNone/>
              <a:defRPr/>
            </a:pPr>
            <a:endParaRPr lang="en-US" altLang="en-US" sz="3600" b="1" dirty="0">
              <a:solidFill>
                <a:schemeClr val="tx2"/>
              </a:solidFill>
              <a:latin typeface="Times New Roman" panose="02020603050405020304" pitchFamily="18" charset="0"/>
              <a:cs typeface="Times New Roman" panose="02020603050405020304" pitchFamily="18" charset="0"/>
            </a:endParaRPr>
          </a:p>
          <a:p>
            <a:pPr marL="0" indent="0">
              <a:buNone/>
              <a:defRPr/>
            </a:pPr>
            <a:r>
              <a:rPr lang="en-US" altLang="en-US" sz="3600" b="1" dirty="0">
                <a:solidFill>
                  <a:schemeClr val="tx2"/>
                </a:solidFill>
                <a:latin typeface="Times New Roman" panose="02020603050405020304" pitchFamily="18" charset="0"/>
                <a:cs typeface="Times New Roman" panose="02020603050405020304" pitchFamily="18" charset="0"/>
              </a:rPr>
              <a:t>Models used in the system</a:t>
            </a:r>
            <a:r>
              <a:rPr lang="en-US" altLang="en-US" sz="3600" dirty="0">
                <a:solidFill>
                  <a:schemeClr val="tx2"/>
                </a:solidFill>
              </a:rPr>
              <a:t>:</a:t>
            </a:r>
          </a:p>
          <a:p>
            <a:pPr marL="457200" indent="-457200">
              <a:buFont typeface="Arial" panose="020B0604020202020204" pitchFamily="34" charset="0"/>
              <a:buChar char="•"/>
              <a:defRPr/>
            </a:pPr>
            <a:r>
              <a:rPr lang="en-US" sz="2400" dirty="0">
                <a:latin typeface="Times New Roman" pitchFamily="18" charset="0"/>
                <a:cs typeface="Times New Roman" pitchFamily="18" charset="0"/>
              </a:rPr>
              <a:t>Random Forest model</a:t>
            </a:r>
          </a:p>
          <a:p>
            <a:pPr marL="457200" indent="-457200">
              <a:buFont typeface="Arial" panose="020B0604020202020204" pitchFamily="34" charset="0"/>
              <a:buChar char="•"/>
              <a:defRPr/>
            </a:pPr>
            <a:r>
              <a:rPr lang="en-US" sz="2400" dirty="0">
                <a:latin typeface="Times New Roman" pitchFamily="18" charset="0"/>
                <a:cs typeface="Times New Roman" pitchFamily="18" charset="0"/>
              </a:rPr>
              <a:t>Linear Regression model</a:t>
            </a:r>
          </a:p>
          <a:p>
            <a:pPr marL="457200" indent="-457200">
              <a:buFont typeface="Arial" panose="020B0604020202020204" pitchFamily="34" charset="0"/>
              <a:buChar char="•"/>
              <a:defRPr/>
            </a:pPr>
            <a:r>
              <a:rPr lang="en-US" sz="2400" dirty="0">
                <a:latin typeface="Times New Roman" pitchFamily="18" charset="0"/>
                <a:cs typeface="Times New Roman" pitchFamily="18" charset="0"/>
              </a:rPr>
              <a:t>Polynomial Regression model</a:t>
            </a:r>
          </a:p>
        </p:txBody>
      </p:sp>
      <p:sp>
        <p:nvSpPr>
          <p:cNvPr id="8" name="Footer Placeholder 3"/>
          <p:cNvSpPr txBox="1">
            <a:spLocks/>
          </p:cNvSpPr>
          <p:nvPr/>
        </p:nvSpPr>
        <p:spPr>
          <a:xfrm>
            <a:off x="2339752" y="6165304"/>
            <a:ext cx="4809728" cy="457200"/>
          </a:xfrm>
          <a:prstGeom prst="rect">
            <a:avLst/>
          </a:prstGeom>
        </p:spPr>
        <p:txBody>
          <a:bodyPr anchor="ctr" anchorCtr="0"/>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9" name="TextBox 8"/>
          <p:cNvSpPr txBox="1"/>
          <p:nvPr/>
        </p:nvSpPr>
        <p:spPr>
          <a:xfrm>
            <a:off x="251520" y="148638"/>
            <a:ext cx="8640960"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rPr>
              <a:t>Taxi Fare Prediction</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754300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51318"/>
            <a:ext cx="7776864" cy="792088"/>
          </a:xfrm>
        </p:spPr>
        <p:txBody>
          <a:bodyPr/>
          <a:lstStyle/>
          <a:p>
            <a:pPr algn="l"/>
            <a:r>
              <a:rPr lang="en-IN" b="1" i="0" dirty="0">
                <a:effectLst/>
                <a:latin typeface="Helvetica Neue"/>
              </a:rPr>
              <a:t>Visualization</a:t>
            </a:r>
          </a:p>
        </p:txBody>
      </p:sp>
      <p:sp>
        <p:nvSpPr>
          <p:cNvPr id="3" name="Date Placeholder 2"/>
          <p:cNvSpPr>
            <a:spLocks noGrp="1"/>
          </p:cNvSpPr>
          <p:nvPr>
            <p:ph type="dt" sz="half" idx="10"/>
          </p:nvPr>
        </p:nvSpPr>
        <p:spPr/>
        <p:txBody>
          <a:bodyPr/>
          <a:lstStyle/>
          <a:p>
            <a:fld id="{4DE2FC80-9717-4F22-A90A-5E16AFFEC100}" type="datetime5">
              <a:rPr lang="en-US" smtClean="0"/>
              <a:pPr/>
              <a:t>29-Sep-21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5</a:t>
            </a:fld>
            <a:endParaRPr lang="en-US"/>
          </a:p>
        </p:txBody>
      </p:sp>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1" name="TextBox 10"/>
          <p:cNvSpPr txBox="1"/>
          <p:nvPr/>
        </p:nvSpPr>
        <p:spPr>
          <a:xfrm>
            <a:off x="251520" y="107302"/>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rPr>
              <a:t>Taxi Fare Prediction</a:t>
            </a:r>
            <a:endParaRPr lang="en-GB" sz="1400" b="1" dirty="0">
              <a:solidFill>
                <a:schemeClr val="bg1"/>
              </a:solidFill>
              <a:latin typeface="Times New Roman" pitchFamily="18" charset="0"/>
              <a:cs typeface="Times New Roman" pitchFamily="18" charset="0"/>
            </a:endParaRPr>
          </a:p>
        </p:txBody>
      </p:sp>
      <p:sp>
        <p:nvSpPr>
          <p:cNvPr id="6" name="Content Placeholder 5">
            <a:extLst>
              <a:ext uri="{FF2B5EF4-FFF2-40B4-BE49-F238E27FC236}">
                <a16:creationId xmlns:a16="http://schemas.microsoft.com/office/drawing/2014/main" id="{E7532025-3C5A-465D-8FA7-399578E10BC8}"/>
              </a:ext>
            </a:extLst>
          </p:cNvPr>
          <p:cNvSpPr>
            <a:spLocks noGrp="1"/>
          </p:cNvSpPr>
          <p:nvPr>
            <p:ph sz="quarter" idx="1"/>
          </p:nvPr>
        </p:nvSpPr>
        <p:spPr/>
        <p:txBody>
          <a:bodyPr>
            <a:normAutofit/>
          </a:bodyPr>
          <a:lstStyle/>
          <a:p>
            <a:endParaRPr lang="en-US" dirty="0"/>
          </a:p>
          <a:p>
            <a:endParaRPr lang="en-IN" dirty="0"/>
          </a:p>
        </p:txBody>
      </p:sp>
      <p:pic>
        <p:nvPicPr>
          <p:cNvPr id="10" name="Picture 9">
            <a:extLst>
              <a:ext uri="{FF2B5EF4-FFF2-40B4-BE49-F238E27FC236}">
                <a16:creationId xmlns:a16="http://schemas.microsoft.com/office/drawing/2014/main" id="{B736AA79-860E-4AEF-908A-71758EF0E3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950" y="1447800"/>
            <a:ext cx="3803994" cy="3024336"/>
          </a:xfrm>
          <a:prstGeom prst="rect">
            <a:avLst/>
          </a:prstGeom>
        </p:spPr>
      </p:pic>
      <p:pic>
        <p:nvPicPr>
          <p:cNvPr id="13" name="Picture 12">
            <a:extLst>
              <a:ext uri="{FF2B5EF4-FFF2-40B4-BE49-F238E27FC236}">
                <a16:creationId xmlns:a16="http://schemas.microsoft.com/office/drawing/2014/main" id="{7305807B-94FE-4055-911F-796E0CCDA9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1873" y="1453669"/>
            <a:ext cx="4298052" cy="3505504"/>
          </a:xfrm>
          <a:prstGeom prst="rect">
            <a:avLst/>
          </a:prstGeom>
        </p:spPr>
      </p:pic>
    </p:spTree>
    <p:extLst>
      <p:ext uri="{BB962C8B-B14F-4D97-AF65-F5344CB8AC3E}">
        <p14:creationId xmlns:p14="http://schemas.microsoft.com/office/powerpoint/2010/main" val="2036923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340768"/>
            <a:ext cx="5045732" cy="1066130"/>
          </a:xfrm>
        </p:spPr>
        <p:txBody>
          <a:bodyPr>
            <a:normAutofit fontScale="90000"/>
          </a:bodyPr>
          <a:lstStyle/>
          <a:p>
            <a:br>
              <a:rPr lang="en-IN" dirty="0"/>
            </a:br>
            <a:endParaRPr lang="en-IN" b="1" dirty="0"/>
          </a:p>
        </p:txBody>
      </p:sp>
      <p:sp>
        <p:nvSpPr>
          <p:cNvPr id="3" name="Date Placeholder 2"/>
          <p:cNvSpPr>
            <a:spLocks noGrp="1"/>
          </p:cNvSpPr>
          <p:nvPr>
            <p:ph type="dt" sz="half" idx="10"/>
          </p:nvPr>
        </p:nvSpPr>
        <p:spPr/>
        <p:txBody>
          <a:bodyPr/>
          <a:lstStyle/>
          <a:p>
            <a:fld id="{4DE2FC80-9717-4F22-A90A-5E16AFFEC100}" type="datetime5">
              <a:rPr lang="en-US" smtClean="0"/>
              <a:pPr/>
              <a:t>29-Sep-21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6</a:t>
            </a:fld>
            <a:endParaRPr lang="en-US"/>
          </a:p>
        </p:txBody>
      </p:sp>
      <p:sp>
        <p:nvSpPr>
          <p:cNvPr id="6" name="Content Placeholder 5"/>
          <p:cNvSpPr>
            <a:spLocks noGrp="1"/>
          </p:cNvSpPr>
          <p:nvPr>
            <p:ph sz="quarter" idx="1"/>
          </p:nvPr>
        </p:nvSpPr>
        <p:spPr>
          <a:xfrm>
            <a:off x="755576" y="2852936"/>
            <a:ext cx="3888432" cy="2160240"/>
          </a:xfrm>
        </p:spPr>
        <p:txBody>
          <a:bodyPr>
            <a:normAutofit/>
          </a:bodyPr>
          <a:lstStyle/>
          <a:p>
            <a:endParaRPr lang="en-IN" sz="1800" dirty="0"/>
          </a:p>
          <a:p>
            <a:endParaRPr lang="en-IN" dirty="0"/>
          </a:p>
          <a:p>
            <a:endParaRPr lang="en-IN" dirty="0"/>
          </a:p>
          <a:p>
            <a:endParaRPr lang="en-IN" dirty="0"/>
          </a:p>
          <a:p>
            <a:pPr marL="0" indent="0">
              <a:buNone/>
            </a:pPr>
            <a:endParaRPr lang="en-IN" dirty="0"/>
          </a:p>
        </p:txBody>
      </p:sp>
      <p:sp>
        <p:nvSpPr>
          <p:cNvPr id="12"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9" name="TextBox 8"/>
          <p:cNvSpPr txBox="1"/>
          <p:nvPr/>
        </p:nvSpPr>
        <p:spPr>
          <a:xfrm>
            <a:off x="251520" y="139307"/>
            <a:ext cx="8424936"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rPr>
              <a:t>Taxi Fare Prediction</a:t>
            </a:r>
            <a:endParaRPr lang="en-GB" sz="1400" b="1" dirty="0">
              <a:solidFill>
                <a:schemeClr val="bg1"/>
              </a:solidFill>
              <a:latin typeface="Times New Roman" pitchFamily="18" charset="0"/>
              <a:cs typeface="Times New Roman" pitchFamily="18" charset="0"/>
            </a:endParaRPr>
          </a:p>
        </p:txBody>
      </p:sp>
      <p:sp>
        <p:nvSpPr>
          <p:cNvPr id="16" name="Content Placeholder 5">
            <a:extLst>
              <a:ext uri="{FF2B5EF4-FFF2-40B4-BE49-F238E27FC236}">
                <a16:creationId xmlns:a16="http://schemas.microsoft.com/office/drawing/2014/main" id="{AD2224D4-93E4-4D5E-BE7F-3FE6F0D7041D}"/>
              </a:ext>
            </a:extLst>
          </p:cNvPr>
          <p:cNvSpPr txBox="1">
            <a:spLocks/>
          </p:cNvSpPr>
          <p:nvPr/>
        </p:nvSpPr>
        <p:spPr>
          <a:xfrm>
            <a:off x="755576" y="565154"/>
            <a:ext cx="3312368" cy="4448022"/>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endParaRPr lang="en-IN" sz="1800" dirty="0"/>
          </a:p>
          <a:p>
            <a:endParaRPr lang="en-IN" dirty="0"/>
          </a:p>
          <a:p>
            <a:endParaRPr lang="en-IN" dirty="0"/>
          </a:p>
          <a:p>
            <a:endParaRPr lang="en-IN" dirty="0"/>
          </a:p>
          <a:p>
            <a:pPr marL="0" indent="0">
              <a:buFont typeface="Wingdings 2"/>
              <a:buNone/>
            </a:pPr>
            <a:endParaRPr lang="en-IN" dirty="0"/>
          </a:p>
        </p:txBody>
      </p:sp>
      <p:pic>
        <p:nvPicPr>
          <p:cNvPr id="18" name="Picture 17">
            <a:extLst>
              <a:ext uri="{FF2B5EF4-FFF2-40B4-BE49-F238E27FC236}">
                <a16:creationId xmlns:a16="http://schemas.microsoft.com/office/drawing/2014/main" id="{A89E9FF5-9B70-4203-9C74-C32C60FE6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078" y="1245222"/>
            <a:ext cx="5045731" cy="4092295"/>
          </a:xfrm>
          <a:prstGeom prst="rect">
            <a:avLst/>
          </a:prstGeom>
        </p:spPr>
      </p:pic>
    </p:spTree>
    <p:extLst>
      <p:ext uri="{BB962C8B-B14F-4D97-AF65-F5344CB8AC3E}">
        <p14:creationId xmlns:p14="http://schemas.microsoft.com/office/powerpoint/2010/main" val="2441312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78098"/>
          </a:xfrm>
        </p:spPr>
        <p:txBody>
          <a:bodyPr>
            <a:normAutofit/>
          </a:bodyPr>
          <a:lstStyle/>
          <a:p>
            <a:r>
              <a:rPr lang="en-IN" sz="3600" b="1" dirty="0"/>
              <a:t> </a:t>
            </a:r>
          </a:p>
        </p:txBody>
      </p:sp>
      <p:sp>
        <p:nvSpPr>
          <p:cNvPr id="3" name="Date Placeholder 2"/>
          <p:cNvSpPr>
            <a:spLocks noGrp="1"/>
          </p:cNvSpPr>
          <p:nvPr>
            <p:ph type="dt" sz="half" idx="10"/>
          </p:nvPr>
        </p:nvSpPr>
        <p:spPr/>
        <p:txBody>
          <a:bodyPr/>
          <a:lstStyle/>
          <a:p>
            <a:fld id="{4DE2FC80-9717-4F22-A90A-5E16AFFEC100}" type="datetime5">
              <a:rPr lang="en-US" smtClean="0"/>
              <a:pPr/>
              <a:t>29-Sep-21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7</a:t>
            </a:fld>
            <a:endParaRPr lang="en-US"/>
          </a:p>
        </p:txBody>
      </p:sp>
      <p:sp>
        <p:nvSpPr>
          <p:cNvPr id="6" name="Content Placeholder 5"/>
          <p:cNvSpPr>
            <a:spLocks noGrp="1"/>
          </p:cNvSpPr>
          <p:nvPr>
            <p:ph sz="quarter" idx="1"/>
          </p:nvPr>
        </p:nvSpPr>
        <p:spPr/>
        <p:txBody>
          <a:bodyPr/>
          <a:lstStyle/>
          <a:p>
            <a:pPr marL="0" indent="0">
              <a:buNone/>
            </a:pPr>
            <a:r>
              <a:rPr lang="en-IN" dirty="0"/>
              <a:t> </a:t>
            </a:r>
          </a:p>
        </p:txBody>
      </p:sp>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0" name="TextBox 9"/>
          <p:cNvSpPr txBox="1"/>
          <p:nvPr/>
        </p:nvSpPr>
        <p:spPr>
          <a:xfrm>
            <a:off x="251520" y="148638"/>
            <a:ext cx="8568952"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rPr>
              <a:t>Taxi Fare Prediction</a:t>
            </a:r>
            <a:endParaRPr lang="en-GB" sz="1400" b="1" dirty="0">
              <a:solidFill>
                <a:schemeClr val="bg1"/>
              </a:solidFill>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147FB43B-0EDA-40D7-A9D9-7CAABFE69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429" y="1106962"/>
            <a:ext cx="4931635" cy="3711262"/>
          </a:xfrm>
          <a:prstGeom prst="rect">
            <a:avLst/>
          </a:prstGeom>
        </p:spPr>
      </p:pic>
      <p:pic>
        <p:nvPicPr>
          <p:cNvPr id="13" name="Picture 12">
            <a:extLst>
              <a:ext uri="{FF2B5EF4-FFF2-40B4-BE49-F238E27FC236}">
                <a16:creationId xmlns:a16="http://schemas.microsoft.com/office/drawing/2014/main" id="{D97436E3-D4C2-4057-B4C8-FBEE7A6FCF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3038" y="1106962"/>
            <a:ext cx="3627434" cy="3063505"/>
          </a:xfrm>
          <a:prstGeom prst="rect">
            <a:avLst/>
          </a:prstGeom>
        </p:spPr>
      </p:pic>
    </p:spTree>
    <p:extLst>
      <p:ext uri="{BB962C8B-B14F-4D97-AF65-F5344CB8AC3E}">
        <p14:creationId xmlns:p14="http://schemas.microsoft.com/office/powerpoint/2010/main" val="3498483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727" y="597042"/>
            <a:ext cx="7772400" cy="1391798"/>
          </a:xfrm>
        </p:spPr>
        <p:txBody>
          <a:bodyPr>
            <a:normAutofit/>
          </a:bodyPr>
          <a:lstStyle/>
          <a:p>
            <a:r>
              <a:rPr lang="en-US" b="1" dirty="0"/>
              <a:t>MACHINE LEARNING </a:t>
            </a:r>
            <a:br>
              <a:rPr lang="en-US" b="1" dirty="0"/>
            </a:br>
            <a:r>
              <a:rPr lang="en-US" b="1" dirty="0"/>
              <a:t>ALGORITHM</a:t>
            </a:r>
            <a:endParaRPr lang="en-IN" b="1" dirty="0"/>
          </a:p>
        </p:txBody>
      </p:sp>
      <p:sp>
        <p:nvSpPr>
          <p:cNvPr id="3" name="Date Placeholder 2"/>
          <p:cNvSpPr>
            <a:spLocks noGrp="1"/>
          </p:cNvSpPr>
          <p:nvPr>
            <p:ph type="dt" sz="half" idx="10"/>
          </p:nvPr>
        </p:nvSpPr>
        <p:spPr/>
        <p:txBody>
          <a:bodyPr/>
          <a:lstStyle/>
          <a:p>
            <a:fld id="{4DE2FC80-9717-4F22-A90A-5E16AFFEC100}" type="datetime5">
              <a:rPr lang="en-US" smtClean="0"/>
              <a:pPr/>
              <a:t>29-Sep-21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8</a:t>
            </a:fld>
            <a:endParaRPr lang="en-US"/>
          </a:p>
        </p:txBody>
      </p:sp>
      <p:sp>
        <p:nvSpPr>
          <p:cNvPr id="6" name="Content Placeholder 5"/>
          <p:cNvSpPr>
            <a:spLocks noGrp="1"/>
          </p:cNvSpPr>
          <p:nvPr>
            <p:ph sz="quarter" idx="1"/>
          </p:nvPr>
        </p:nvSpPr>
        <p:spPr/>
        <p:txBody>
          <a:bodyPr>
            <a:normAutofit/>
          </a:bodyPr>
          <a:lstStyle/>
          <a:p>
            <a:endParaRPr lang="en-IN" sz="1800" dirty="0"/>
          </a:p>
          <a:p>
            <a:pPr marL="0" indent="0">
              <a:buNone/>
            </a:pPr>
            <a:endParaRPr lang="en-IN" sz="1800" dirty="0"/>
          </a:p>
          <a:p>
            <a:pPr marL="342900" indent="-342900">
              <a:buFont typeface="Arial" pitchFamily="34" charset="0"/>
              <a:buChar char="•"/>
            </a:pPr>
            <a:r>
              <a:rPr lang="en-US" sz="2400" dirty="0">
                <a:latin typeface="Times New Roman" panose="02020603050405020304" pitchFamily="18" charset="0"/>
                <a:cs typeface="Times New Roman" panose="02020603050405020304" pitchFamily="18" charset="0"/>
              </a:rPr>
              <a:t>Linear Regression</a:t>
            </a:r>
          </a:p>
          <a:p>
            <a:pPr marL="342900" indent="-342900">
              <a:buFont typeface="Arial" pitchFamily="34" charset="0"/>
              <a:buChar char="•"/>
            </a:pPr>
            <a:r>
              <a:rPr lang="en-US" sz="2400" dirty="0">
                <a:latin typeface="Times New Roman" panose="02020603050405020304" pitchFamily="18" charset="0"/>
                <a:cs typeface="Times New Roman" panose="02020603050405020304" pitchFamily="18" charset="0"/>
              </a:rPr>
              <a:t>Random Forest</a:t>
            </a:r>
          </a:p>
          <a:p>
            <a:pPr marL="342900" indent="-342900">
              <a:buFont typeface="Arial" pitchFamily="34" charset="0"/>
              <a:buChar char="•"/>
            </a:pPr>
            <a:r>
              <a:rPr lang="en-US" sz="2400" dirty="0">
                <a:latin typeface="Times New Roman" panose="02020603050405020304" pitchFamily="18" charset="0"/>
                <a:cs typeface="Times New Roman" panose="02020603050405020304" pitchFamily="18" charset="0"/>
              </a:rPr>
              <a:t>Logistic Regression</a:t>
            </a:r>
          </a:p>
          <a:p>
            <a:pPr marL="342900" indent="-342900">
              <a:buFont typeface="Arial" pitchFamily="34" charset="0"/>
              <a:buChar char="•"/>
            </a:pPr>
            <a:r>
              <a:rPr lang="en-US" sz="2400" dirty="0">
                <a:latin typeface="Times New Roman" panose="02020603050405020304" pitchFamily="18" charset="0"/>
                <a:cs typeface="Times New Roman" panose="02020603050405020304" pitchFamily="18" charset="0"/>
              </a:rPr>
              <a:t>Polynomial Regression</a:t>
            </a:r>
          </a:p>
          <a:p>
            <a:pPr marL="0" indent="0">
              <a:buNone/>
            </a:pPr>
            <a:endParaRPr lang="en-IN" sz="1800" dirty="0"/>
          </a:p>
        </p:txBody>
      </p:sp>
      <p:sp>
        <p:nvSpPr>
          <p:cNvPr id="9"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0" name="TextBox 9"/>
          <p:cNvSpPr txBox="1"/>
          <p:nvPr/>
        </p:nvSpPr>
        <p:spPr>
          <a:xfrm>
            <a:off x="251520" y="148638"/>
            <a:ext cx="8424936"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rPr>
              <a:t>Taxi Fare Prediction</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12103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38138"/>
          </a:xfrm>
        </p:spPr>
        <p:txBody>
          <a:bodyPr>
            <a:normAutofit/>
          </a:bodyPr>
          <a:lstStyle/>
          <a:p>
            <a:r>
              <a:rPr lang="en-US" b="1"/>
              <a:t>Results And Findings</a:t>
            </a:r>
            <a:endParaRPr lang="en-IN" b="1" dirty="0"/>
          </a:p>
        </p:txBody>
      </p:sp>
      <p:sp>
        <p:nvSpPr>
          <p:cNvPr id="3" name="Date Placeholder 2"/>
          <p:cNvSpPr>
            <a:spLocks noGrp="1"/>
          </p:cNvSpPr>
          <p:nvPr>
            <p:ph type="dt" sz="half" idx="10"/>
          </p:nvPr>
        </p:nvSpPr>
        <p:spPr/>
        <p:txBody>
          <a:bodyPr/>
          <a:lstStyle/>
          <a:p>
            <a:fld id="{4DE2FC80-9717-4F22-A90A-5E16AFFEC100}" type="datetime5">
              <a:rPr lang="en-US" smtClean="0"/>
              <a:pPr/>
              <a:t>29-Sep-21</a:t>
            </a:fld>
            <a:endParaRPr lang="en-US"/>
          </a:p>
        </p:txBody>
      </p:sp>
      <p:sp>
        <p:nvSpPr>
          <p:cNvPr id="5" name="Slide Number Placeholder 4"/>
          <p:cNvSpPr>
            <a:spLocks noGrp="1"/>
          </p:cNvSpPr>
          <p:nvPr>
            <p:ph type="sldNum" sz="quarter" idx="12"/>
          </p:nvPr>
        </p:nvSpPr>
        <p:spPr/>
        <p:txBody>
          <a:bodyPr/>
          <a:lstStyle/>
          <a:p>
            <a:fld id="{8A9CB03D-35A2-4BB3-A85C-F26A9C43188A}" type="slidenum">
              <a:rPr lang="en-US" smtClean="0"/>
              <a:pPr/>
              <a:t>9</a:t>
            </a:fld>
            <a:endParaRPr lang="en-US"/>
          </a:p>
        </p:txBody>
      </p:sp>
      <p:graphicFrame>
        <p:nvGraphicFramePr>
          <p:cNvPr id="4" name="Table 6">
            <a:extLst>
              <a:ext uri="{FF2B5EF4-FFF2-40B4-BE49-F238E27FC236}">
                <a16:creationId xmlns:a16="http://schemas.microsoft.com/office/drawing/2014/main" id="{2F866940-DDED-44B3-AFF8-B829ECD0340A}"/>
              </a:ext>
            </a:extLst>
          </p:cNvPr>
          <p:cNvGraphicFramePr>
            <a:graphicFrameLocks noGrp="1"/>
          </p:cNvGraphicFramePr>
          <p:nvPr>
            <p:ph sz="quarter" idx="1"/>
            <p:extLst>
              <p:ext uri="{D42A27DB-BD31-4B8C-83A1-F6EECF244321}">
                <p14:modId xmlns:p14="http://schemas.microsoft.com/office/powerpoint/2010/main" val="3259904058"/>
              </p:ext>
            </p:extLst>
          </p:nvPr>
        </p:nvGraphicFramePr>
        <p:xfrm>
          <a:off x="685800" y="2585938"/>
          <a:ext cx="7772400" cy="256032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19285472"/>
                    </a:ext>
                  </a:extLst>
                </a:gridCol>
                <a:gridCol w="2590800">
                  <a:extLst>
                    <a:ext uri="{9D8B030D-6E8A-4147-A177-3AD203B41FA5}">
                      <a16:colId xmlns:a16="http://schemas.microsoft.com/office/drawing/2014/main" val="2520592531"/>
                    </a:ext>
                  </a:extLst>
                </a:gridCol>
                <a:gridCol w="2590800">
                  <a:extLst>
                    <a:ext uri="{9D8B030D-6E8A-4147-A177-3AD203B41FA5}">
                      <a16:colId xmlns:a16="http://schemas.microsoft.com/office/drawing/2014/main" val="1561104693"/>
                    </a:ext>
                  </a:extLst>
                </a:gridCol>
              </a:tblGrid>
              <a:tr h="4807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Algorithm</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R2_Score</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RMSE</a:t>
                      </a:r>
                      <a:endParaRPr lang="en-IN" dirty="0"/>
                    </a:p>
                    <a:p>
                      <a:endParaRPr lang="en-IN" dirty="0"/>
                    </a:p>
                  </a:txBody>
                  <a:tcPr/>
                </a:tc>
                <a:extLst>
                  <a:ext uri="{0D108BD9-81ED-4DB2-BD59-A6C34878D82A}">
                    <a16:rowId xmlns:a16="http://schemas.microsoft.com/office/drawing/2014/main" val="1117256113"/>
                  </a:ext>
                </a:extLst>
              </a:tr>
              <a:tr h="4807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Linear Regression</a:t>
                      </a:r>
                    </a:p>
                    <a:p>
                      <a:endParaRPr lang="en-IN" dirty="0"/>
                    </a:p>
                  </a:txBody>
                  <a:tcPr/>
                </a:tc>
                <a:tc>
                  <a:txBody>
                    <a:bodyPr/>
                    <a:lstStyle/>
                    <a:p>
                      <a:r>
                        <a:rPr lang="en-IN" dirty="0"/>
                        <a:t>0.07357774616465473</a:t>
                      </a:r>
                    </a:p>
                  </a:txBody>
                  <a:tcPr/>
                </a:tc>
                <a:tc>
                  <a:txBody>
                    <a:bodyPr/>
                    <a:lstStyle/>
                    <a:p>
                      <a:r>
                        <a:rPr lang="en-IN" dirty="0"/>
                        <a:t>126.8142601522355</a:t>
                      </a:r>
                    </a:p>
                  </a:txBody>
                  <a:tcPr/>
                </a:tc>
                <a:extLst>
                  <a:ext uri="{0D108BD9-81ED-4DB2-BD59-A6C34878D82A}">
                    <a16:rowId xmlns:a16="http://schemas.microsoft.com/office/drawing/2014/main" val="173984487"/>
                  </a:ext>
                </a:extLst>
              </a:tr>
              <a:tr h="4807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Random Forest Regression</a:t>
                      </a:r>
                    </a:p>
                    <a:p>
                      <a:endParaRPr lang="en-IN" dirty="0"/>
                    </a:p>
                  </a:txBody>
                  <a:tcPr/>
                </a:tc>
                <a:tc>
                  <a:txBody>
                    <a:bodyPr/>
                    <a:lstStyle/>
                    <a:p>
                      <a:r>
                        <a:rPr lang="en-IN" dirty="0"/>
                        <a:t>0.07357774616465473</a:t>
                      </a:r>
                    </a:p>
                  </a:txBody>
                  <a:tcPr/>
                </a:tc>
                <a:tc>
                  <a:txBody>
                    <a:bodyPr/>
                    <a:lstStyle/>
                    <a:p>
                      <a:r>
                        <a:rPr lang="en-IN" dirty="0"/>
                        <a:t>4.369182593272292</a:t>
                      </a:r>
                    </a:p>
                  </a:txBody>
                  <a:tcPr/>
                </a:tc>
                <a:extLst>
                  <a:ext uri="{0D108BD9-81ED-4DB2-BD59-A6C34878D82A}">
                    <a16:rowId xmlns:a16="http://schemas.microsoft.com/office/drawing/2014/main" val="2000589654"/>
                  </a:ext>
                </a:extLst>
              </a:tr>
              <a:tr h="4807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Polynomial Regression</a:t>
                      </a:r>
                    </a:p>
                    <a:p>
                      <a:endParaRPr lang="en-IN" dirty="0"/>
                    </a:p>
                  </a:txBody>
                  <a:tcPr/>
                </a:tc>
                <a:tc>
                  <a:txBody>
                    <a:bodyPr/>
                    <a:lstStyle/>
                    <a:p>
                      <a:r>
                        <a:rPr lang="en-IN" dirty="0"/>
                        <a:t>0.7847523177835105</a:t>
                      </a:r>
                    </a:p>
                  </a:txBody>
                  <a:tcPr/>
                </a:tc>
                <a:tc>
                  <a:txBody>
                    <a:bodyPr/>
                    <a:lstStyle/>
                    <a:p>
                      <a:r>
                        <a:rPr lang="en-IN" dirty="0"/>
                        <a:t>5.431563990582172</a:t>
                      </a:r>
                    </a:p>
                  </a:txBody>
                  <a:tcPr/>
                </a:tc>
                <a:extLst>
                  <a:ext uri="{0D108BD9-81ED-4DB2-BD59-A6C34878D82A}">
                    <a16:rowId xmlns:a16="http://schemas.microsoft.com/office/drawing/2014/main" val="2477219426"/>
                  </a:ext>
                </a:extLst>
              </a:tr>
            </a:tbl>
          </a:graphicData>
        </a:graphic>
      </p:graphicFrame>
      <p:sp>
        <p:nvSpPr>
          <p:cNvPr id="10" name="Footer Placeholder 14"/>
          <p:cNvSpPr>
            <a:spLocks noGrp="1"/>
          </p:cNvSpPr>
          <p:nvPr>
            <p:ph type="ftr" sz="quarter" idx="11"/>
          </p:nvPr>
        </p:nvSpPr>
        <p:spPr>
          <a:xfrm>
            <a:off x="1979712" y="6309320"/>
            <a:ext cx="4949741" cy="413763"/>
          </a:xfrm>
        </p:spPr>
        <p:txBody>
          <a:bodyPr/>
          <a:lstStyle/>
          <a:p>
            <a:r>
              <a:rPr lang="en-US" dirty="0">
                <a:solidFill>
                  <a:schemeClr val="tx1"/>
                </a:solidFill>
              </a:rPr>
              <a:t>Institute for Advanced Computing and Software Development,  </a:t>
            </a:r>
            <a:r>
              <a:rPr lang="en-US" dirty="0" err="1">
                <a:solidFill>
                  <a:schemeClr val="tx1"/>
                </a:solidFill>
              </a:rPr>
              <a:t>Akurdi</a:t>
            </a:r>
            <a:endParaRPr lang="en-US" dirty="0">
              <a:solidFill>
                <a:schemeClr val="tx1"/>
              </a:solidFill>
              <a:latin typeface="Times New Roman" pitchFamily="18" charset="0"/>
              <a:cs typeface="Times New Roman" pitchFamily="18" charset="0"/>
            </a:endParaRPr>
          </a:p>
        </p:txBody>
      </p:sp>
      <p:sp>
        <p:nvSpPr>
          <p:cNvPr id="11" name="TextBox 10"/>
          <p:cNvSpPr txBox="1"/>
          <p:nvPr/>
        </p:nvSpPr>
        <p:spPr>
          <a:xfrm>
            <a:off x="251520" y="129976"/>
            <a:ext cx="8640960" cy="307777"/>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1400" b="1" dirty="0">
                <a:solidFill>
                  <a:schemeClr val="bg1"/>
                </a:solidFill>
              </a:rPr>
              <a:t>Taxi Fare Prediction</a:t>
            </a:r>
            <a:endParaRPr lang="en-GB" sz="1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6951315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1072</TotalTime>
  <Words>409</Words>
  <Application>Microsoft Office PowerPoint</Application>
  <PresentationFormat>On-screen Show (4:3)</PresentationFormat>
  <Paragraphs>107</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Franklin Gothic Book</vt:lpstr>
      <vt:lpstr>Helvetica Neue</vt:lpstr>
      <vt:lpstr>Perpetua</vt:lpstr>
      <vt:lpstr>Times New Roman</vt:lpstr>
      <vt:lpstr>Wingdings 2</vt:lpstr>
      <vt:lpstr>Equity</vt:lpstr>
      <vt:lpstr> </vt:lpstr>
      <vt:lpstr>Introduction</vt:lpstr>
      <vt:lpstr>PowerPoint Presentation</vt:lpstr>
      <vt:lpstr>Technologies Used:</vt:lpstr>
      <vt:lpstr>Visualization</vt:lpstr>
      <vt:lpstr> </vt:lpstr>
      <vt:lpstr> </vt:lpstr>
      <vt:lpstr>MACHINE LEARNING  ALGORITHM</vt:lpstr>
      <vt:lpstr>Results And Findings</vt:lpstr>
      <vt:lpstr>Conclusion :</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ARM ROBOT FOR PICK AND PLACE</dc:title>
  <dc:creator>HP</dc:creator>
  <cp:lastModifiedBy>sidhiinde@gmail.com</cp:lastModifiedBy>
  <cp:revision>166</cp:revision>
  <dcterms:created xsi:type="dcterms:W3CDTF">2018-10-15T16:28:03Z</dcterms:created>
  <dcterms:modified xsi:type="dcterms:W3CDTF">2021-09-29T18:17:06Z</dcterms:modified>
</cp:coreProperties>
</file>