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72" r:id="rId8"/>
    <p:sldId id="273" r:id="rId9"/>
    <p:sldId id="262" r:id="rId10"/>
    <p:sldId id="274" r:id="rId11"/>
    <p:sldId id="275" r:id="rId12"/>
    <p:sldId id="263" r:id="rId13"/>
    <p:sldId id="266"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7015" autoAdjust="0"/>
    <p:restoredTop sz="94660"/>
  </p:normalViewPr>
  <p:slideViewPr>
    <p:cSldViewPr snapToGrid="0">
      <p:cViewPr varScale="1">
        <p:scale>
          <a:sx n="75" d="100"/>
          <a:sy n="75" d="100"/>
        </p:scale>
        <p:origin x="6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17BA5-5D42-4E4A-B373-5B307AAA1A1F}" type="datetimeFigureOut">
              <a:rPr lang="en-US" smtClean="0"/>
              <a:t>4/30/2021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FAB93-3287-4371-AFEA-9CA67336C571}" type="slidenum">
              <a:rPr lang="en-US" smtClean="0"/>
              <a:t>‹#›</a:t>
            </a:fld>
            <a:endParaRPr lang="en-US"/>
          </a:p>
        </p:txBody>
      </p:sp>
    </p:spTree>
    <p:extLst>
      <p:ext uri="{BB962C8B-B14F-4D97-AF65-F5344CB8AC3E}">
        <p14:creationId xmlns:p14="http://schemas.microsoft.com/office/powerpoint/2010/main" val="180265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5">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115375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415928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397618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dirty="0"/>
              <a:t>Click to edit Master title style</a:t>
            </a:r>
          </a:p>
        </p:txBody>
      </p:sp>
      <p:sp>
        <p:nvSpPr>
          <p:cNvPr id="3" name="Content Placeholder 2"/>
          <p:cNvSpPr>
            <a:spLocks noGrp="1"/>
          </p:cNvSpPr>
          <p:nvPr>
            <p:ph idx="1"/>
          </p:nvPr>
        </p:nvSpPr>
        <p:spPr>
          <a:xfrm>
            <a:off x="838200" y="1690688"/>
            <a:ext cx="10515600" cy="4351338"/>
          </a:xfrm>
        </p:spPr>
        <p:txBody>
          <a:bodyPr/>
          <a:lstStyle>
            <a:lvl1pPr marL="228600" indent="-228600">
              <a:buClr>
                <a:schemeClr val="tx2"/>
              </a:buClr>
              <a:buFont typeface="Wingdings" panose="05000000000000000000" pitchFamily="2" charset="2"/>
              <a:buChar char="§"/>
              <a:defRPr/>
            </a:lvl1pPr>
            <a:lvl2pPr marL="685800" indent="-228600">
              <a:buClr>
                <a:schemeClr val="tx2"/>
              </a:buClr>
              <a:buFont typeface="Wingdings" panose="05000000000000000000" pitchFamily="2" charset="2"/>
              <a:buChar char="§"/>
              <a:defRPr/>
            </a:lvl2pPr>
            <a:lvl3pPr marL="1143000" indent="-228600">
              <a:buClr>
                <a:schemeClr val="tx2"/>
              </a:buClr>
              <a:buFont typeface="Wingdings" panose="05000000000000000000" pitchFamily="2" charset="2"/>
              <a:buChar char="§"/>
              <a:defRPr/>
            </a:lvl3pPr>
            <a:lvl4pPr marL="1600200" indent="-228600">
              <a:buClr>
                <a:schemeClr val="tx2"/>
              </a:buClr>
              <a:buFont typeface="Wingdings" panose="05000000000000000000" pitchFamily="2" charset="2"/>
              <a:buChar char="§"/>
              <a:defRPr/>
            </a:lvl4pPr>
            <a:lvl5pPr marL="2057400" indent="-228600">
              <a:buClr>
                <a:schemeClr val="tx2"/>
              </a:buClr>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55320" y="6437032"/>
            <a:ext cx="2743200" cy="365125"/>
          </a:xfrm>
          <a:prstGeom prst="rect">
            <a:avLst/>
          </a:prstGeom>
        </p:spPr>
        <p:txBody>
          <a:bodyPr/>
          <a:lstStyle/>
          <a:p>
            <a:r>
              <a:rPr lang="en-GB" dirty="0"/>
              <a:t>#</a:t>
            </a:r>
            <a:endParaRPr lang="en-US" dirty="0"/>
          </a:p>
        </p:txBody>
      </p:sp>
    </p:spTree>
    <p:extLst>
      <p:ext uri="{BB962C8B-B14F-4D97-AF65-F5344CB8AC3E}">
        <p14:creationId xmlns:p14="http://schemas.microsoft.com/office/powerpoint/2010/main" val="320463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31850" y="6313319"/>
            <a:ext cx="2743200" cy="365125"/>
          </a:xfrm>
          <a:prstGeom prst="rect">
            <a:avLst/>
          </a:prstGeom>
        </p:spPr>
        <p:txBody>
          <a:bodyPr/>
          <a:lstStyle/>
          <a:p>
            <a:pPr algn="l"/>
            <a:fld id="{1425F282-67EA-4295-9FDB-AA02CA9A0588}" type="slidenum">
              <a:rPr lang="en-US" smtClean="0"/>
              <a:pPr algn="l"/>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Tree>
    <p:extLst>
      <p:ext uri="{BB962C8B-B14F-4D97-AF65-F5344CB8AC3E}">
        <p14:creationId xmlns:p14="http://schemas.microsoft.com/office/powerpoint/2010/main" val="8766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685800" y="6473862"/>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48404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69477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113167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5"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366341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193471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5"/>
          <p:cNvSpPr>
            <a:spLocks noGrp="1"/>
          </p:cNvSpPr>
          <p:nvPr>
            <p:ph type="sldNum" sz="quarter" idx="12"/>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Tree>
    <p:extLst>
      <p:ext uri="{BB962C8B-B14F-4D97-AF65-F5344CB8AC3E}">
        <p14:creationId xmlns:p14="http://schemas.microsoft.com/office/powerpoint/2010/main" val="34308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089896" y="64846"/>
            <a:ext cx="952500" cy="981075"/>
          </a:xfrm>
          <a:prstGeom prst="rect">
            <a:avLst/>
          </a:prstGeom>
        </p:spPr>
      </p:pic>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64846"/>
            <a:ext cx="993340" cy="9144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71457" y="6492875"/>
            <a:ext cx="2743200" cy="365125"/>
          </a:xfrm>
          <a:prstGeom prst="rect">
            <a:avLst/>
          </a:prstGeom>
        </p:spPr>
        <p:txBody>
          <a:bodyPr/>
          <a:lstStyle>
            <a:lvl1pPr algn="l">
              <a:defRPr/>
            </a:lvl1pPr>
          </a:lstStyle>
          <a:p>
            <a:fld id="{1425F282-67EA-4295-9FDB-AA02CA9A0588}" type="slidenum">
              <a:rPr lang="en-US" smtClean="0"/>
              <a:pPr/>
              <a:t>‹#›</a:t>
            </a:fld>
            <a:endParaRPr lang="en-US"/>
          </a:p>
        </p:txBody>
      </p:sp>
      <p:sp>
        <p:nvSpPr>
          <p:cNvPr id="13" name="Marcador de pie de página 3"/>
          <p:cNvSpPr txBox="1">
            <a:spLocks/>
          </p:cNvSpPr>
          <p:nvPr userDrawn="1"/>
        </p:nvSpPr>
        <p:spPr>
          <a:xfrm>
            <a:off x="535379" y="6188467"/>
            <a:ext cx="7487467" cy="365125"/>
          </a:xfrm>
          <a:prstGeom prst="rect">
            <a:avLst/>
          </a:prstGeom>
        </p:spPr>
        <p:txBody>
          <a:bodyPr/>
          <a:lstStyle>
            <a:defPPr>
              <a:defRPr lang="en-US"/>
            </a:defPPr>
            <a:lvl1pPr marL="0" algn="l" defTabSz="914400" rtl="0" eaLnBrk="1" latinLnBrk="0" hangingPunct="1">
              <a:defRPr sz="13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solidFill>
                  <a:srgbClr val="FC4C02"/>
                </a:solidFill>
              </a:rPr>
              <a:t> INTERNATIONAL CONFERENCE on ADVANCES IN SCIENCE AND TECHNOLOGY- ICAST 2019</a:t>
            </a:r>
            <a:endParaRPr lang="es-CO" sz="1200" dirty="0">
              <a:solidFill>
                <a:srgbClr val="FC4C02"/>
              </a:solidFill>
            </a:endParaRPr>
          </a:p>
        </p:txBody>
      </p:sp>
      <p:pic>
        <p:nvPicPr>
          <p:cNvPr id="14" name="Picture 13"/>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800940" y="6024366"/>
            <a:ext cx="4391060" cy="693326"/>
          </a:xfrm>
          <a:prstGeom prst="rect">
            <a:avLst/>
          </a:prstGeom>
        </p:spPr>
      </p:pic>
    </p:spTree>
    <p:extLst>
      <p:ext uri="{BB962C8B-B14F-4D97-AF65-F5344CB8AC3E}">
        <p14:creationId xmlns:p14="http://schemas.microsoft.com/office/powerpoint/2010/main" val="10731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938011" y="132365"/>
            <a:ext cx="10315977" cy="3123597"/>
          </a:xfrm>
        </p:spPr>
        <p:txBody>
          <a:bodyPr>
            <a:normAutofit/>
          </a:bodyPr>
          <a:lstStyle/>
          <a:p>
            <a:br>
              <a:rPr lang="en-IN" sz="5400" b="1" i="0" u="none" strike="noStrike" baseline="0" dirty="0">
                <a:latin typeface="Times New Roman" panose="02020603050405020304" pitchFamily="18" charset="0"/>
              </a:rPr>
            </a:br>
            <a:r>
              <a:rPr lang="en-US" sz="5400" b="1" i="0" u="none" strike="noStrike" baseline="0" dirty="0">
                <a:latin typeface="Times New Roman" panose="02020603050405020304" pitchFamily="18" charset="0"/>
              </a:rPr>
              <a:t> Heart diseases prediction system using classification and genetic algorithm </a:t>
            </a:r>
            <a:endParaRPr lang="en-US" sz="5400" b="1" dirty="0"/>
          </a:p>
        </p:txBody>
      </p:sp>
      <p:sp>
        <p:nvSpPr>
          <p:cNvPr id="7" name="Subtitle 6"/>
          <p:cNvSpPr>
            <a:spLocks noGrp="1"/>
          </p:cNvSpPr>
          <p:nvPr>
            <p:ph type="subTitle" idx="1"/>
          </p:nvPr>
        </p:nvSpPr>
        <p:spPr>
          <a:xfrm>
            <a:off x="1524000" y="3602038"/>
            <a:ext cx="9144000" cy="2087562"/>
          </a:xfrm>
        </p:spPr>
        <p:txBody>
          <a:bodyPr>
            <a:normAutofit fontScale="62500" lnSpcReduction="20000"/>
          </a:bodyPr>
          <a:lstStyle/>
          <a:p>
            <a:r>
              <a:rPr lang="es-CO" dirty="0" err="1">
                <a:solidFill>
                  <a:schemeClr val="tx1">
                    <a:lumMod val="75000"/>
                    <a:lumOff val="25000"/>
                  </a:schemeClr>
                </a:solidFill>
              </a:rPr>
              <a:t>Authors</a:t>
            </a:r>
            <a:r>
              <a:rPr lang="es-CO" dirty="0">
                <a:solidFill>
                  <a:schemeClr val="tx1">
                    <a:lumMod val="75000"/>
                    <a:lumOff val="25000"/>
                  </a:schemeClr>
                </a:solidFill>
              </a:rPr>
              <a:t>:  Snehal Mandavkar</a:t>
            </a:r>
            <a:endParaRPr lang="en-US" dirty="0"/>
          </a:p>
          <a:p>
            <a:r>
              <a:rPr lang="en-US" dirty="0"/>
              <a:t>             Priyanka Shinde</a:t>
            </a:r>
          </a:p>
          <a:p>
            <a:r>
              <a:rPr lang="en-IN" dirty="0"/>
              <a:t>           </a:t>
            </a:r>
            <a:r>
              <a:rPr lang="en-IN" dirty="0" err="1"/>
              <a:t>Anshka</a:t>
            </a:r>
            <a:r>
              <a:rPr lang="en-IN" dirty="0"/>
              <a:t> </a:t>
            </a:r>
            <a:r>
              <a:rPr lang="en-IN" dirty="0" err="1"/>
              <a:t>Jagdale</a:t>
            </a:r>
            <a:endParaRPr lang="en-IN" dirty="0"/>
          </a:p>
          <a:p>
            <a:r>
              <a:rPr lang="en-IN" dirty="0"/>
              <a:t>                     Prof. Vijaya </a:t>
            </a:r>
            <a:r>
              <a:rPr lang="en-IN" dirty="0" err="1"/>
              <a:t>Pinjarkar</a:t>
            </a:r>
            <a:endParaRPr lang="en-IN" dirty="0"/>
          </a:p>
          <a:p>
            <a:r>
              <a:rPr lang="en-US" dirty="0"/>
              <a:t>        </a:t>
            </a:r>
            <a:endParaRPr lang="en-IN" dirty="0"/>
          </a:p>
          <a:p>
            <a:pPr algn="l"/>
            <a:endParaRPr lang="es-CO" dirty="0">
              <a:solidFill>
                <a:schemeClr val="tx1">
                  <a:lumMod val="75000"/>
                  <a:lumOff val="25000"/>
                </a:schemeClr>
              </a:solidFill>
            </a:endParaRPr>
          </a:p>
          <a:p>
            <a:pPr algn="l"/>
            <a:r>
              <a:rPr lang="en-US" dirty="0">
                <a:solidFill>
                  <a:schemeClr val="tx1">
                    <a:lumMod val="75000"/>
                    <a:lumOff val="25000"/>
                  </a:schemeClr>
                </a:solidFill>
              </a:rPr>
              <a:t>Affiliation: Somaiya University/ IT Department, India</a:t>
            </a:r>
            <a:endParaRPr lang="es-CO" dirty="0">
              <a:solidFill>
                <a:schemeClr val="tx1">
                  <a:lumMod val="75000"/>
                  <a:lumOff val="25000"/>
                </a:schemeClr>
              </a:solidFill>
            </a:endParaRPr>
          </a:p>
          <a:p>
            <a:pPr algn="l"/>
            <a:endParaRPr lang="en-US" dirty="0"/>
          </a:p>
        </p:txBody>
      </p:sp>
    </p:spTree>
    <p:extLst>
      <p:ext uri="{BB962C8B-B14F-4D97-AF65-F5344CB8AC3E}">
        <p14:creationId xmlns:p14="http://schemas.microsoft.com/office/powerpoint/2010/main" val="262545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423396"/>
            <a:ext cx="10515600" cy="1255052"/>
          </a:xfrm>
        </p:spPr>
        <p:txBody>
          <a:bodyPr/>
          <a:lstStyle/>
          <a:p>
            <a:r>
              <a:rPr lang="en-GB" dirty="0"/>
              <a:t>Results and Discussion</a:t>
            </a:r>
            <a:endParaRPr lang="en-US" dirty="0"/>
          </a:p>
        </p:txBody>
      </p:sp>
      <p:pic>
        <p:nvPicPr>
          <p:cNvPr id="3074" name="Picture 2">
            <a:extLst>
              <a:ext uri="{FF2B5EF4-FFF2-40B4-BE49-F238E27FC236}">
                <a16:creationId xmlns:a16="http://schemas.microsoft.com/office/drawing/2014/main" id="{D6C37864-8990-4C92-87FC-4C413EA4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9763"/>
            <a:ext cx="4533899" cy="125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C7DA2C9-5A3E-4477-BC0A-47C5454C7846}"/>
              </a:ext>
            </a:extLst>
          </p:cNvPr>
          <p:cNvSpPr txBox="1"/>
          <p:nvPr/>
        </p:nvSpPr>
        <p:spPr>
          <a:xfrm>
            <a:off x="1577975" y="3244334"/>
            <a:ext cx="688975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Score values given by GA</a:t>
            </a:r>
            <a:endParaRPr lang="en-IN" b="1" dirty="0"/>
          </a:p>
        </p:txBody>
      </p:sp>
      <p:pic>
        <p:nvPicPr>
          <p:cNvPr id="3075" name="Picture 3">
            <a:extLst>
              <a:ext uri="{FF2B5EF4-FFF2-40B4-BE49-F238E27FC236}">
                <a16:creationId xmlns:a16="http://schemas.microsoft.com/office/drawing/2014/main" id="{94C38242-2530-4340-B6F9-0E192773D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909365"/>
            <a:ext cx="4762499" cy="125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26671304-CE22-4F7C-8E6F-7C5ED979C74D}"/>
              </a:ext>
            </a:extLst>
          </p:cNvPr>
          <p:cNvSpPr txBox="1"/>
          <p:nvPr/>
        </p:nvSpPr>
        <p:spPr>
          <a:xfrm>
            <a:off x="7226300" y="3251095"/>
            <a:ext cx="6096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Features selected through GA</a:t>
            </a:r>
            <a:endParaRPr lang="en-IN" dirty="0"/>
          </a:p>
        </p:txBody>
      </p:sp>
      <p:pic>
        <p:nvPicPr>
          <p:cNvPr id="3076" name="Picture 4">
            <a:extLst>
              <a:ext uri="{FF2B5EF4-FFF2-40B4-BE49-F238E27FC236}">
                <a16:creationId xmlns:a16="http://schemas.microsoft.com/office/drawing/2014/main" id="{0FA5EF2E-585B-49F6-8C82-99A6BE3C9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3987800"/>
            <a:ext cx="4876800" cy="102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6403D9C1-B05F-4038-AA7A-3D0B210DC345}"/>
              </a:ext>
            </a:extLst>
          </p:cNvPr>
          <p:cNvSpPr txBox="1"/>
          <p:nvPr/>
        </p:nvSpPr>
        <p:spPr>
          <a:xfrm>
            <a:off x="3895725" y="5106396"/>
            <a:ext cx="6661150" cy="369332"/>
          </a:xfrm>
          <a:prstGeom prst="rect">
            <a:avLst/>
          </a:prstGeom>
          <a:noFill/>
        </p:spPr>
        <p:txBody>
          <a:bodyPr wrap="square">
            <a:spAutoFit/>
          </a:bodyPr>
          <a:lstStyle/>
          <a:p>
            <a:r>
              <a:rPr lang="en-AU" sz="1800" b="1" dirty="0">
                <a:effectLst/>
                <a:latin typeface="Times New Roman" panose="02020603050405020304" pitchFamily="18" charset="0"/>
                <a:ea typeface="Times New Roman" panose="02020603050405020304" pitchFamily="18" charset="0"/>
              </a:rPr>
              <a:t>Heart Disease prediction through Decision Tree</a:t>
            </a:r>
            <a:endParaRPr lang="en-IN" dirty="0"/>
          </a:p>
        </p:txBody>
      </p:sp>
    </p:spTree>
    <p:extLst>
      <p:ext uri="{BB962C8B-B14F-4D97-AF65-F5344CB8AC3E}">
        <p14:creationId xmlns:p14="http://schemas.microsoft.com/office/powerpoint/2010/main" val="122788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423396"/>
            <a:ext cx="10515600" cy="1255052"/>
          </a:xfrm>
        </p:spPr>
        <p:txBody>
          <a:bodyPr/>
          <a:lstStyle/>
          <a:p>
            <a:r>
              <a:rPr lang="en-US" dirty="0"/>
              <a:t>Evaluation of Result </a:t>
            </a:r>
          </a:p>
        </p:txBody>
      </p:sp>
      <p:pic>
        <p:nvPicPr>
          <p:cNvPr id="4" name="Picture 3">
            <a:extLst>
              <a:ext uri="{FF2B5EF4-FFF2-40B4-BE49-F238E27FC236}">
                <a16:creationId xmlns:a16="http://schemas.microsoft.com/office/drawing/2014/main" id="{68E55BC0-5171-47BF-A8D1-08F3020A582F}"/>
              </a:ext>
            </a:extLst>
          </p:cNvPr>
          <p:cNvPicPr>
            <a:picLocks noChangeAspect="1"/>
          </p:cNvPicPr>
          <p:nvPr/>
        </p:nvPicPr>
        <p:blipFill>
          <a:blip r:embed="rId2"/>
          <a:stretch>
            <a:fillRect/>
          </a:stretch>
        </p:blipFill>
        <p:spPr>
          <a:xfrm>
            <a:off x="736600" y="1382712"/>
            <a:ext cx="5651500" cy="4524375"/>
          </a:xfrm>
          <a:prstGeom prst="rect">
            <a:avLst/>
          </a:prstGeom>
        </p:spPr>
      </p:pic>
      <p:sp>
        <p:nvSpPr>
          <p:cNvPr id="5" name="TextBox 4">
            <a:extLst>
              <a:ext uri="{FF2B5EF4-FFF2-40B4-BE49-F238E27FC236}">
                <a16:creationId xmlns:a16="http://schemas.microsoft.com/office/drawing/2014/main" id="{0CA1B271-2F4D-48F5-8156-EF4A1E99D9C0}"/>
              </a:ext>
            </a:extLst>
          </p:cNvPr>
          <p:cNvSpPr txBox="1"/>
          <p:nvPr/>
        </p:nvSpPr>
        <p:spPr>
          <a:xfrm>
            <a:off x="6388100" y="1562100"/>
            <a:ext cx="5270500" cy="4237314"/>
          </a:xfrm>
          <a:prstGeom prst="rect">
            <a:avLst/>
          </a:prstGeom>
          <a:noFill/>
        </p:spPr>
        <p:txBody>
          <a:bodyPr wrap="square" rtlCol="0">
            <a:spAutoFit/>
          </a:bodyPr>
          <a:lstStyle/>
          <a:p>
            <a:pPr algn="just">
              <a:lnSpc>
                <a:spcPct val="115000"/>
              </a:lnSpc>
              <a:spcAft>
                <a:spcPts val="600"/>
              </a:spcAft>
            </a:pPr>
            <a:r>
              <a:rPr lang="en-AU" sz="1900" dirty="0">
                <a:effectLst/>
                <a:latin typeface="Times New Roman" panose="02020603050405020304" pitchFamily="18" charset="0"/>
                <a:ea typeface="Times New Roman" panose="02020603050405020304" pitchFamily="18" charset="0"/>
                <a:cs typeface="Times New Roman" panose="02020603050405020304" pitchFamily="18" charset="0"/>
              </a:rPr>
              <a:t>The evaluation metrics calculated are accuracy, MSE (Mean square error), MAE (Mean Absolute error), R-Squared error and RMSE (Root Mean Square Error) are evaluated. Experimental evaluations shows that our ensemble model of Genetic algorithm feature selection and C5.0 out performs in detection of heart disease.</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600"/>
              </a:spcAft>
            </a:pPr>
            <a:r>
              <a:rPr lang="en-AU" sz="1900" dirty="0">
                <a:effectLst/>
                <a:latin typeface="Times New Roman" panose="02020603050405020304" pitchFamily="18" charset="0"/>
                <a:ea typeface="Times New Roman" panose="02020603050405020304" pitchFamily="18" charset="0"/>
                <a:cs typeface="Times New Roman" panose="02020603050405020304" pitchFamily="18" charset="0"/>
              </a:rPr>
              <a:t>From the above Table 3 it shows trial 5 gives the most Accuracy which is 0.67 with </a:t>
            </a:r>
            <a:r>
              <a:rPr lang="en-US" sz="19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mean squared error 1.04, mean absolute error 0.82, RMSE value 1.43 and R-squared value -0.17.</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49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endParaRPr lang="en-US" dirty="0"/>
          </a:p>
        </p:txBody>
      </p:sp>
      <p:sp>
        <p:nvSpPr>
          <p:cNvPr id="3" name="Content Placeholder 2"/>
          <p:cNvSpPr>
            <a:spLocks noGrp="1"/>
          </p:cNvSpPr>
          <p:nvPr>
            <p:ph idx="1"/>
          </p:nvPr>
        </p:nvSpPr>
        <p:spPr/>
        <p:txBody>
          <a:bodyPr>
            <a:normAutofit/>
          </a:bodyPr>
          <a:lstStyle/>
          <a:p>
            <a:pPr algn="just"/>
            <a:endParaRPr lang="en-US" sz="2000" b="0" i="0" u="none" strike="noStrike" baseline="0" dirty="0">
              <a:solidFill>
                <a:srgbClr val="000000"/>
              </a:solidFill>
              <a:latin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Heart disease or Cardiovascular disease one of the major threats with this growing life style, there are many clinical diagnoses are available. The earlier detection of the heart disease may save many human lives. Machine learning models are widely used for disease detection, whereas our proposed work considers the unique model for detection. In this work, we proposed Genetic algorithm-based feature selection and then C5.0 machine learning classification is applied for detection. The work also proposed with a Web interface, wherein patients and doctor able to communicate and get their benefits of early detection and treatment. This application detects heart disease as type 0 - Normal; 1- High Blood Pressure; 2- Coronary Artery Disease; 3- Congestive Heart Failure; 4- Stroke. Experimental results shows that the system outperforms in detection accuracy, even though considered as multi class problem. </a:t>
            </a:r>
            <a:endParaRPr lang="en-US" sz="2000" dirty="0"/>
          </a:p>
        </p:txBody>
      </p:sp>
    </p:spTree>
    <p:extLst>
      <p:ext uri="{BB962C8B-B14F-4D97-AF65-F5344CB8AC3E}">
        <p14:creationId xmlns:p14="http://schemas.microsoft.com/office/powerpoint/2010/main" val="349153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Research </a:t>
            </a:r>
          </a:p>
        </p:txBody>
      </p:sp>
      <p:sp>
        <p:nvSpPr>
          <p:cNvPr id="3" name="Content Placeholder 2"/>
          <p:cNvSpPr>
            <a:spLocks noGrp="1"/>
          </p:cNvSpPr>
          <p:nvPr>
            <p:ph idx="1"/>
          </p:nvPr>
        </p:nvSpPr>
        <p:spPr/>
        <p:txBody>
          <a:bodyPr>
            <a:normAutofit/>
          </a:bodyPr>
          <a:lstStyle/>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system is developed based on genetic and classification algorithm.in purposed system dataset is limited. In future more advanced system can be developed which give more accurate result and less execution time. The future system will predict the result with more accurate result and less attribute. future system will be developed based on large dataset which gives more accurate and perfect prediction about diseases.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663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sp>
        <p:nvSpPr>
          <p:cNvPr id="3" name="Content Placeholder 2"/>
          <p:cNvSpPr>
            <a:spLocks noGrp="1"/>
          </p:cNvSpPr>
          <p:nvPr>
            <p:ph idx="1"/>
          </p:nvPr>
        </p:nvSpPr>
        <p:spPr>
          <a:xfrm>
            <a:off x="838200" y="1462088"/>
            <a:ext cx="10515600" cy="4351338"/>
          </a:xfrm>
        </p:spPr>
        <p:txBody>
          <a:bodyPr>
            <a:noAutofit/>
          </a:bodyPr>
          <a:lstStyle/>
          <a:p>
            <a:pPr algn="just"/>
            <a:endParaRPr lang="en-IN" sz="1600" b="0" i="0" u="none" strike="noStrike" baseline="0" dirty="0">
              <a:solidFill>
                <a:srgbClr val="000000"/>
              </a:solidFill>
              <a:latin typeface="Times New Roman" panose="02020603050405020304" pitchFamily="18" charset="0"/>
            </a:endParaRPr>
          </a:p>
          <a:p>
            <a:pPr algn="just"/>
            <a:r>
              <a:rPr lang="en-US" sz="1600" b="0" i="0" u="none" strike="noStrike" baseline="0" dirty="0">
                <a:solidFill>
                  <a:srgbClr val="000000"/>
                </a:solidFill>
                <a:latin typeface="Times New Roman" panose="02020603050405020304" pitchFamily="18" charset="0"/>
              </a:rPr>
              <a:t>[1] </a:t>
            </a:r>
            <a:r>
              <a:rPr lang="en-US" sz="1600" b="0" i="0" u="none" strike="noStrike" baseline="0" dirty="0" err="1">
                <a:solidFill>
                  <a:srgbClr val="000000"/>
                </a:solidFill>
                <a:latin typeface="Times New Roman" panose="02020603050405020304" pitchFamily="18" charset="0"/>
              </a:rPr>
              <a:t>Yekkala</a:t>
            </a:r>
            <a:r>
              <a:rPr lang="en-US" sz="1600" b="0" i="0" u="none" strike="noStrike" baseline="0" dirty="0">
                <a:solidFill>
                  <a:srgbClr val="000000"/>
                </a:solidFill>
                <a:latin typeface="Times New Roman" panose="02020603050405020304" pitchFamily="18" charset="0"/>
              </a:rPr>
              <a:t>, </a:t>
            </a:r>
            <a:r>
              <a:rPr lang="en-US" sz="1600" b="0" i="0" u="none" strike="noStrike" baseline="0" dirty="0" err="1">
                <a:solidFill>
                  <a:srgbClr val="000000"/>
                </a:solidFill>
                <a:latin typeface="Times New Roman" panose="02020603050405020304" pitchFamily="18" charset="0"/>
              </a:rPr>
              <a:t>Indu</a:t>
            </a:r>
            <a:r>
              <a:rPr lang="en-US" sz="1600" b="0" i="0" u="none" strike="noStrike" baseline="0" dirty="0">
                <a:solidFill>
                  <a:srgbClr val="000000"/>
                </a:solidFill>
                <a:latin typeface="Times New Roman" panose="02020603050405020304" pitchFamily="18" charset="0"/>
              </a:rPr>
              <a:t> &amp; Dixit, Sunanda. (2018). Prediction of Heart Disease Using Random Forest and Rough Set Based Feature Selection. International Journal of Big Data and Analytics in Healthcare. 3. 1-12. 10.4018/IJBDAH.2018010101. </a:t>
            </a:r>
          </a:p>
          <a:p>
            <a:pPr algn="just"/>
            <a:r>
              <a:rPr lang="en-US" sz="1600" b="0" i="0" u="none" strike="noStrike" baseline="0" dirty="0">
                <a:solidFill>
                  <a:srgbClr val="000000"/>
                </a:solidFill>
                <a:latin typeface="Times New Roman" panose="02020603050405020304" pitchFamily="18" charset="0"/>
              </a:rPr>
              <a:t>[2] P K, </a:t>
            </a:r>
            <a:r>
              <a:rPr lang="en-US" sz="1600" b="0" i="0" u="none" strike="noStrike" baseline="0" dirty="0" err="1">
                <a:solidFill>
                  <a:srgbClr val="000000"/>
                </a:solidFill>
                <a:latin typeface="Times New Roman" panose="02020603050405020304" pitchFamily="18" charset="0"/>
              </a:rPr>
              <a:t>Anooj</a:t>
            </a:r>
            <a:r>
              <a:rPr lang="en-US" sz="1600" b="0" i="0" u="none" strike="noStrike" baseline="0" dirty="0">
                <a:solidFill>
                  <a:srgbClr val="000000"/>
                </a:solidFill>
                <a:latin typeface="Times New Roman" panose="02020603050405020304" pitchFamily="18" charset="0"/>
              </a:rPr>
              <a:t>. (2012). Clinical decision support system: Risk level prediction of heart disease using weighted fuzzy rules. Journal of King Saud University - Computer and Information Sciences. 24. 27-40. 10.1016/j.jksuci.2011.09.002. </a:t>
            </a:r>
          </a:p>
          <a:p>
            <a:pPr algn="just"/>
            <a:r>
              <a:rPr lang="en-IN" sz="1600" b="0" i="0" u="none" strike="noStrike" baseline="0" dirty="0">
                <a:solidFill>
                  <a:srgbClr val="000000"/>
                </a:solidFill>
                <a:latin typeface="Times New Roman" panose="02020603050405020304" pitchFamily="18" charset="0"/>
              </a:rPr>
              <a:t>[3] H. A. </a:t>
            </a:r>
            <a:r>
              <a:rPr lang="en-IN" sz="1600" b="0" i="0" u="none" strike="noStrike" baseline="0" dirty="0" err="1">
                <a:solidFill>
                  <a:srgbClr val="000000"/>
                </a:solidFill>
                <a:latin typeface="Times New Roman" panose="02020603050405020304" pitchFamily="18" charset="0"/>
              </a:rPr>
              <a:t>Esfahani</a:t>
            </a:r>
            <a:r>
              <a:rPr lang="en-IN" sz="1600" b="0" i="0" u="none" strike="noStrike" baseline="0" dirty="0">
                <a:solidFill>
                  <a:srgbClr val="000000"/>
                </a:solidFill>
                <a:latin typeface="Times New Roman" panose="02020603050405020304" pitchFamily="18" charset="0"/>
              </a:rPr>
              <a:t> and M. </a:t>
            </a:r>
            <a:r>
              <a:rPr lang="en-IN" sz="1600" b="0" i="0" u="none" strike="noStrike" baseline="0" dirty="0" err="1">
                <a:solidFill>
                  <a:srgbClr val="000000"/>
                </a:solidFill>
                <a:latin typeface="Times New Roman" panose="02020603050405020304" pitchFamily="18" charset="0"/>
              </a:rPr>
              <a:t>Ghazanfari</a:t>
            </a:r>
            <a:r>
              <a:rPr lang="en-IN" sz="1600" b="0" i="0" u="none" strike="noStrike" baseline="0" dirty="0">
                <a:solidFill>
                  <a:srgbClr val="000000"/>
                </a:solidFill>
                <a:latin typeface="Times New Roman" panose="02020603050405020304" pitchFamily="18" charset="0"/>
              </a:rPr>
              <a:t>, "Cardiovascular disease detection using a new ensemble classifier," 2017 IEEE 4th International Conference on Knowledge-Based Engineering and Innovation (KBEI), Tehran, Iran, 2017, pp. 1011-1014. </a:t>
            </a:r>
          </a:p>
          <a:p>
            <a:pPr algn="just"/>
            <a:r>
              <a:rPr lang="en-IN" sz="1600" b="0" i="0" u="none" strike="noStrike" baseline="0" dirty="0">
                <a:solidFill>
                  <a:srgbClr val="000000"/>
                </a:solidFill>
                <a:latin typeface="Times New Roman" panose="02020603050405020304" pitchFamily="18" charset="0"/>
              </a:rPr>
              <a:t>[4] Das, </a:t>
            </a:r>
            <a:r>
              <a:rPr lang="en-IN" sz="1600" b="0" i="0" u="none" strike="noStrike" baseline="0" dirty="0" err="1">
                <a:solidFill>
                  <a:srgbClr val="000000"/>
                </a:solidFill>
                <a:latin typeface="Times New Roman" panose="02020603050405020304" pitchFamily="18" charset="0"/>
              </a:rPr>
              <a:t>Resul</a:t>
            </a:r>
            <a:r>
              <a:rPr lang="en-IN" sz="1600" b="0" i="0" u="none" strike="noStrike" baseline="0" dirty="0">
                <a:solidFill>
                  <a:srgbClr val="000000"/>
                </a:solidFill>
                <a:latin typeface="Times New Roman" panose="02020603050405020304" pitchFamily="18" charset="0"/>
              </a:rPr>
              <a:t> &amp; Turkoglu, Ibrahim &amp; </a:t>
            </a:r>
            <a:r>
              <a:rPr lang="en-IN" sz="1600" b="0" i="0" u="none" strike="noStrike" baseline="0" dirty="0" err="1">
                <a:solidFill>
                  <a:srgbClr val="000000"/>
                </a:solidFill>
                <a:latin typeface="Times New Roman" panose="02020603050405020304" pitchFamily="18" charset="0"/>
              </a:rPr>
              <a:t>Sengur</a:t>
            </a:r>
            <a:r>
              <a:rPr lang="en-IN" sz="1600" b="0" i="0" u="none" strike="noStrike" baseline="0" dirty="0">
                <a:solidFill>
                  <a:srgbClr val="000000"/>
                </a:solidFill>
                <a:latin typeface="Times New Roman" panose="02020603050405020304" pitchFamily="18" charset="0"/>
              </a:rPr>
              <a:t>, Abdulkadir. (2009). Effective diagnosis of heart disease through neural networks ensembles. Expert Syst. Appl..36. 7675-7680. 10.1016/j.eswa.2008.09.013. </a:t>
            </a:r>
          </a:p>
          <a:p>
            <a:pPr algn="just"/>
            <a:r>
              <a:rPr lang="en-IN" sz="1600" b="0" i="0" u="none" strike="noStrike" baseline="0" dirty="0">
                <a:solidFill>
                  <a:srgbClr val="000000"/>
                </a:solidFill>
                <a:latin typeface="Times New Roman" panose="02020603050405020304" pitchFamily="18" charset="0"/>
              </a:rPr>
              <a:t>[5] J. S. </a:t>
            </a:r>
            <a:r>
              <a:rPr lang="en-IN" sz="1600" b="0" i="0" u="none" strike="noStrike" baseline="0" dirty="0" err="1">
                <a:solidFill>
                  <a:srgbClr val="000000"/>
                </a:solidFill>
                <a:latin typeface="Times New Roman" panose="02020603050405020304" pitchFamily="18" charset="0"/>
              </a:rPr>
              <a:t>Sonawane</a:t>
            </a:r>
            <a:r>
              <a:rPr lang="en-IN" sz="1600" b="0" i="0" u="none" strike="noStrike" baseline="0" dirty="0">
                <a:solidFill>
                  <a:srgbClr val="000000"/>
                </a:solidFill>
                <a:latin typeface="Times New Roman" panose="02020603050405020304" pitchFamily="18" charset="0"/>
              </a:rPr>
              <a:t> and D. R. Patil, "Prediction of heart disease using multilayer perceptron neural network," International Conference on Information Communication and Embedded Systems (ICICES2014), Chennai, India, 2014, pp. 1-6. </a:t>
            </a:r>
          </a:p>
          <a:p>
            <a:pPr algn="just"/>
            <a:r>
              <a:rPr lang="en-US" sz="1600" b="0" i="0" u="none" strike="noStrike" baseline="0" dirty="0">
                <a:solidFill>
                  <a:srgbClr val="000000"/>
                </a:solidFill>
                <a:latin typeface="Times New Roman" panose="02020603050405020304" pitchFamily="18" charset="0"/>
              </a:rPr>
              <a:t>[6] M. Gandhi and S. N. Singh, "Predictions in heart disease using techniques of data mining," 2015 International Conference on Futuristic Trends on Computational Analysis and Knowledge Management (ABLAZE), Greater Noida, India, 2015, pp. 520-525. </a:t>
            </a:r>
          </a:p>
          <a:p>
            <a:pPr algn="just"/>
            <a:r>
              <a:rPr lang="en-US" sz="1600" b="0" i="0" u="none" strike="noStrike" baseline="0" dirty="0">
                <a:solidFill>
                  <a:srgbClr val="000000"/>
                </a:solidFill>
                <a:latin typeface="Times New Roman" panose="02020603050405020304" pitchFamily="18" charset="0"/>
              </a:rPr>
              <a:t>[7] B. S. S. </a:t>
            </a:r>
            <a:r>
              <a:rPr lang="en-US" sz="1600" b="0" i="0" u="none" strike="noStrike" baseline="0" dirty="0" err="1">
                <a:solidFill>
                  <a:srgbClr val="000000"/>
                </a:solidFill>
                <a:latin typeface="Times New Roman" panose="02020603050405020304" pitchFamily="18" charset="0"/>
              </a:rPr>
              <a:t>Rathnayakc</a:t>
            </a:r>
            <a:r>
              <a:rPr lang="en-US" sz="1600" b="0" i="0" u="none" strike="noStrike" baseline="0" dirty="0">
                <a:solidFill>
                  <a:srgbClr val="000000"/>
                </a:solidFill>
                <a:latin typeface="Times New Roman" panose="02020603050405020304" pitchFamily="18" charset="0"/>
              </a:rPr>
              <a:t> and G. U. </a:t>
            </a:r>
            <a:r>
              <a:rPr lang="en-US" sz="1600" b="0" i="0" u="none" strike="noStrike" baseline="0" dirty="0" err="1">
                <a:solidFill>
                  <a:srgbClr val="000000"/>
                </a:solidFill>
                <a:latin typeface="Times New Roman" panose="02020603050405020304" pitchFamily="18" charset="0"/>
              </a:rPr>
              <a:t>Ganegoda</a:t>
            </a:r>
            <a:r>
              <a:rPr lang="en-US" sz="1600" b="0" i="0" u="none" strike="noStrike" baseline="0" dirty="0">
                <a:solidFill>
                  <a:srgbClr val="000000"/>
                </a:solidFill>
                <a:latin typeface="Times New Roman" panose="02020603050405020304" pitchFamily="18" charset="0"/>
              </a:rPr>
              <a:t>, "Heart Diseases Prediction with Data Mining and Neural Network Techniques," 2018 3rd International Conference for Convergence in Technology (I2CT), Pune, India, 2018, pp. 1-6. </a:t>
            </a:r>
          </a:p>
          <a:p>
            <a:pPr algn="just"/>
            <a:endParaRPr lang="en-US" sz="1600" dirty="0"/>
          </a:p>
        </p:txBody>
      </p:sp>
    </p:spTree>
    <p:extLst>
      <p:ext uri="{BB962C8B-B14F-4D97-AF65-F5344CB8AC3E}">
        <p14:creationId xmlns:p14="http://schemas.microsoft.com/office/powerpoint/2010/main" val="263006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marL="0" indent="0">
              <a:buNone/>
            </a:pPr>
            <a:r>
              <a:rPr lang="en-US" dirty="0"/>
              <a:t>                                            </a:t>
            </a:r>
            <a:r>
              <a:rPr lang="en-US" sz="5400" dirty="0"/>
              <a:t>Thank you</a:t>
            </a:r>
          </a:p>
        </p:txBody>
      </p:sp>
    </p:spTree>
    <p:extLst>
      <p:ext uri="{BB962C8B-B14F-4D97-AF65-F5344CB8AC3E}">
        <p14:creationId xmlns:p14="http://schemas.microsoft.com/office/powerpoint/2010/main" val="208060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88831" y="383823"/>
            <a:ext cx="10515600" cy="1300765"/>
          </a:xfrm>
        </p:spPr>
        <p:txBody>
          <a:bodyPr/>
          <a:lstStyle/>
          <a:p>
            <a:r>
              <a:rPr lang="en-GB" dirty="0"/>
              <a:t>Introduction</a:t>
            </a:r>
            <a:endParaRPr lang="en-US" dirty="0"/>
          </a:p>
        </p:txBody>
      </p:sp>
      <p:sp>
        <p:nvSpPr>
          <p:cNvPr id="3" name="Content Placeholder 2"/>
          <p:cNvSpPr>
            <a:spLocks noGrp="1"/>
          </p:cNvSpPr>
          <p:nvPr>
            <p:ph idx="1"/>
          </p:nvPr>
        </p:nvSpPr>
        <p:spPr>
          <a:xfrm>
            <a:off x="666044" y="1345922"/>
            <a:ext cx="10638387" cy="4741260"/>
          </a:xfrm>
        </p:spPr>
        <p:txBody>
          <a:bodyPr>
            <a:normAutofit/>
          </a:bodyPr>
          <a:lstStyle/>
          <a:p>
            <a:pPr algn="just"/>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Coronary disease or cardiovascular disease (CVD), which stays the main reason of death around the world and adds to roughly 30% of worldwide mortality rates. If this issue is unattended then the projected mortality rate could be as high around 22 million in 20a30. </a:t>
            </a:r>
          </a:p>
          <a:p>
            <a:pPr algn="just"/>
            <a:r>
              <a:rPr lang="en-US" sz="1800" b="0" i="0" u="none" strike="noStrike" baseline="0" dirty="0">
                <a:solidFill>
                  <a:srgbClr val="000000"/>
                </a:solidFill>
                <a:latin typeface="Times New Roman" panose="02020603050405020304" pitchFamily="18" charset="0"/>
              </a:rPr>
              <a:t>The developing countries such as India is also having severe threat on this disease. </a:t>
            </a:r>
          </a:p>
          <a:p>
            <a:pPr algn="just"/>
            <a:r>
              <a:rPr lang="en-US" sz="1800" b="0" i="0" u="none" strike="noStrike" baseline="0" dirty="0">
                <a:solidFill>
                  <a:srgbClr val="000000"/>
                </a:solidFill>
                <a:latin typeface="Times New Roman" panose="02020603050405020304" pitchFamily="18" charset="0"/>
              </a:rPr>
              <a:t>It takes severe mortality rate of around 17 million persons, as per report every year. Coronary disease may cause the or obstruct the flow of blood through blood vessel and may cause heart failure or even a stoke. </a:t>
            </a:r>
            <a:endParaRPr lang="en-IN" sz="1800" b="0" i="0" u="none" strike="noStrike" baseline="0" dirty="0">
              <a:solidFill>
                <a:srgbClr val="000000"/>
              </a:solidFill>
              <a:latin typeface="Times New Roman" panose="02020603050405020304" pitchFamily="18" charset="0"/>
            </a:endParaRPr>
          </a:p>
          <a:p>
            <a:pPr algn="just"/>
            <a:r>
              <a:rPr lang="en-US" sz="1800" i="0" u="none" strike="noStrike" baseline="0" dirty="0">
                <a:solidFill>
                  <a:srgbClr val="000000"/>
                </a:solidFill>
                <a:latin typeface="Times New Roman" panose="02020603050405020304" pitchFamily="18" charset="0"/>
              </a:rPr>
              <a:t>Early diagnosis of the disease can save lives and medical diagnosis plays key role. the practitioners are applying many advance treatments. </a:t>
            </a: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 Data mining techniques like classifications are highly useful in machine learning domain, in which clinical decision making can be arrived accurately. </a:t>
            </a:r>
            <a:endParaRPr lang="en-IN"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This machine learning predictions can improve in quick decision making and decreasing the danger of heart failure ranging from failure to stroke with appropriate treatments. </a:t>
            </a:r>
            <a:endParaRPr lang="en-US" dirty="0"/>
          </a:p>
        </p:txBody>
      </p:sp>
    </p:spTree>
    <p:extLst>
      <p:ext uri="{BB962C8B-B14F-4D97-AF65-F5344CB8AC3E}">
        <p14:creationId xmlns:p14="http://schemas.microsoft.com/office/powerpoint/2010/main" val="84148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51089" y="608481"/>
            <a:ext cx="10515600" cy="1325563"/>
          </a:xfrm>
        </p:spPr>
        <p:txBody>
          <a:bodyPr/>
          <a:lstStyle/>
          <a:p>
            <a:r>
              <a:rPr lang="en-GB" dirty="0"/>
              <a:t>Research Question</a:t>
            </a:r>
            <a:br>
              <a:rPr lang="en-GB" dirty="0"/>
            </a:br>
            <a:endParaRPr lang="en-US" dirty="0"/>
          </a:p>
        </p:txBody>
      </p:sp>
      <p:sp>
        <p:nvSpPr>
          <p:cNvPr id="3" name="Content Placeholder 2"/>
          <p:cNvSpPr>
            <a:spLocks noGrp="1"/>
          </p:cNvSpPr>
          <p:nvPr>
            <p:ph idx="1"/>
          </p:nvPr>
        </p:nvSpPr>
        <p:spPr>
          <a:xfrm>
            <a:off x="838200" y="1690688"/>
            <a:ext cx="10515600" cy="4522319"/>
          </a:xfrm>
        </p:spPr>
        <p:txBody>
          <a:bodyPr>
            <a:normAutofit/>
          </a:bodyPr>
          <a:lstStyle/>
          <a:p>
            <a:pPr lvl="0" algn="just"/>
            <a:r>
              <a:rPr lang="en-US" sz="2000" dirty="0">
                <a:latin typeface="Times New Roman" panose="02020603050405020304" pitchFamily="18" charset="0"/>
                <a:cs typeface="Times New Roman" panose="02020603050405020304" pitchFamily="18" charset="0"/>
              </a:rPr>
              <a:t>R1: How we can Create the awareness of heart disease among the vulnerable and underprivileged sections of the population.</a:t>
            </a:r>
          </a:p>
          <a:p>
            <a:pPr lvl="0"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R2: How can we encourage the application of Heart Disease knowledge in general health care and in social development.</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R3: How can we provide better performance and accuracy than existing system.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R4:How we can able to make a platform where patient can get treatment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61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65915" y="539486"/>
            <a:ext cx="10515600" cy="1325563"/>
          </a:xfrm>
        </p:spPr>
        <p:txBody>
          <a:bodyPr/>
          <a:lstStyle/>
          <a:p>
            <a:r>
              <a:rPr lang="en-GB" dirty="0"/>
              <a:t>Methodology</a:t>
            </a:r>
            <a:br>
              <a:rPr lang="en-GB" dirty="0"/>
            </a:br>
            <a:endParaRPr lang="en-US" dirty="0"/>
          </a:p>
        </p:txBody>
      </p:sp>
      <p:sp>
        <p:nvSpPr>
          <p:cNvPr id="7" name="TextBox 6"/>
          <p:cNvSpPr txBox="1"/>
          <p:nvPr/>
        </p:nvSpPr>
        <p:spPr>
          <a:xfrm>
            <a:off x="965915" y="1690688"/>
            <a:ext cx="4675031" cy="3139321"/>
          </a:xfrm>
          <a:prstGeom prst="rect">
            <a:avLst/>
          </a:prstGeom>
          <a:noFill/>
        </p:spPr>
        <p:txBody>
          <a:bodyPr wrap="square" rtlCol="0">
            <a:spAutoFit/>
          </a:bodyPr>
          <a:lstStyle/>
          <a:p>
            <a:pPr lvl="0"/>
            <a:r>
              <a:rPr lang="en-US" b="1" dirty="0">
                <a:latin typeface="Times New Roman" panose="02020603050405020304" pitchFamily="18" charset="0"/>
                <a:cs typeface="Times New Roman" panose="02020603050405020304" pitchFamily="18" charset="0"/>
              </a:rPr>
              <a:t>Steps: </a:t>
            </a:r>
          </a:p>
          <a:p>
            <a:pPr lvl="0"/>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1.Data Collection</a:t>
            </a:r>
          </a:p>
          <a:p>
            <a:pPr lvl="0"/>
            <a:r>
              <a:rPr lang="en-US" b="1" dirty="0">
                <a:latin typeface="Times New Roman" panose="02020603050405020304" pitchFamily="18" charset="0"/>
                <a:cs typeface="Times New Roman" panose="02020603050405020304" pitchFamily="18" charset="0"/>
              </a:rPr>
              <a:t>2.Data Pre-processing</a:t>
            </a:r>
          </a:p>
          <a:p>
            <a:r>
              <a:rPr lang="en-US" b="1" dirty="0">
                <a:latin typeface="Times New Roman" panose="02020603050405020304" pitchFamily="18" charset="0"/>
                <a:cs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rPr>
              <a:t> Dataset splitting</a:t>
            </a:r>
            <a:endParaRPr lang="en-IN" sz="1800" dirty="0">
              <a:effectLst/>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a:t>
            </a:r>
            <a:r>
              <a:rPr lang="en-US" sz="1800" b="1" dirty="0">
                <a:effectLst/>
                <a:latin typeface="Times New Roman" panose="02020603050405020304" pitchFamily="18" charset="0"/>
                <a:ea typeface="Times New Roman" panose="02020603050405020304" pitchFamily="18" charset="0"/>
              </a:rPr>
              <a:t> Model training</a:t>
            </a:r>
            <a:endParaRPr lang="en-IN" dirty="0">
              <a:latin typeface="Times New Roman" panose="02020603050405020304" pitchFamily="18" charset="0"/>
              <a:ea typeface="Times New Roman" panose="02020603050405020304" pitchFamily="18" charset="0"/>
            </a:endParaRPr>
          </a:p>
          <a:p>
            <a:r>
              <a:rPr lang="en-IN" b="1" dirty="0">
                <a:latin typeface="Times New Roman" panose="02020603050405020304" pitchFamily="18" charset="0"/>
                <a:ea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rPr>
              <a:t>Model evaluation and testing</a:t>
            </a:r>
            <a:endParaRPr lang="en-US"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6.Prediction</a:t>
            </a:r>
          </a:p>
          <a:p>
            <a:r>
              <a:rPr lang="en-US" b="1" dirty="0">
                <a:latin typeface="Times New Roman" panose="02020603050405020304" pitchFamily="18" charset="0"/>
                <a:cs typeface="Times New Roman" panose="02020603050405020304" pitchFamily="18" charset="0"/>
              </a:rPr>
              <a:t>7.</a:t>
            </a:r>
            <a:r>
              <a:rPr lang="en-US" sz="1800" b="1" dirty="0">
                <a:effectLst/>
                <a:latin typeface="Times New Roman" panose="02020603050405020304" pitchFamily="18" charset="0"/>
                <a:ea typeface="Times New Roman" panose="02020603050405020304" pitchFamily="18" charset="0"/>
              </a:rPr>
              <a:t> Data visualization</a:t>
            </a:r>
            <a:endParaRPr lang="en-IN" sz="1800" dirty="0">
              <a:effectLst/>
              <a:latin typeface="Times New Roman" panose="02020603050405020304" pitchFamily="18" charset="0"/>
              <a:ea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endParaRPr lang="en-IN" dirty="0"/>
          </a:p>
        </p:txBody>
      </p:sp>
      <p:pic>
        <p:nvPicPr>
          <p:cNvPr id="6" name="Content Placeholder 5">
            <a:extLst>
              <a:ext uri="{FF2B5EF4-FFF2-40B4-BE49-F238E27FC236}">
                <a16:creationId xmlns:a16="http://schemas.microsoft.com/office/drawing/2014/main" id="{E6EEB443-0D9B-4C69-83F5-D483B7BA5791}"/>
              </a:ext>
            </a:extLst>
          </p:cNvPr>
          <p:cNvPicPr>
            <a:picLocks noGrp="1" noChangeAspect="1"/>
          </p:cNvPicPr>
          <p:nvPr>
            <p:ph idx="1"/>
          </p:nvPr>
        </p:nvPicPr>
        <p:blipFill>
          <a:blip r:embed="rId2"/>
          <a:stretch>
            <a:fillRect/>
          </a:stretch>
        </p:blipFill>
        <p:spPr>
          <a:xfrm>
            <a:off x="5768660" y="1169419"/>
            <a:ext cx="4675031" cy="4486313"/>
          </a:xfrm>
        </p:spPr>
      </p:pic>
    </p:spTree>
    <p:extLst>
      <p:ext uri="{BB962C8B-B14F-4D97-AF65-F5344CB8AC3E}">
        <p14:creationId xmlns:p14="http://schemas.microsoft.com/office/powerpoint/2010/main" val="9330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1563" y="408011"/>
            <a:ext cx="10515600" cy="1203202"/>
          </a:xfrm>
        </p:spPr>
        <p:txBody>
          <a:bodyPr/>
          <a:lstStyle/>
          <a:p>
            <a:r>
              <a:rPr lang="en-GB" dirty="0"/>
              <a:t>Models and Techniques</a:t>
            </a:r>
            <a:endParaRPr lang="en-US" dirty="0"/>
          </a:p>
        </p:txBody>
      </p:sp>
      <p:sp>
        <p:nvSpPr>
          <p:cNvPr id="3" name="Content Placeholder 2"/>
          <p:cNvSpPr>
            <a:spLocks noGrp="1"/>
          </p:cNvSpPr>
          <p:nvPr>
            <p:ph idx="1"/>
          </p:nvPr>
        </p:nvSpPr>
        <p:spPr>
          <a:xfrm>
            <a:off x="838200" y="1319113"/>
            <a:ext cx="10515600" cy="4722913"/>
          </a:xfrm>
        </p:spPr>
        <p:txBody>
          <a:bodyPr/>
          <a:lstStyle/>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System use the c5.0 algorithm in order to predict the accurate result. In this section work on Five classifier including c5.0, KNN, Logistic Regression, Random Forest and SVM to calculate the model fitness and accuracy we used the dataset. </a:t>
            </a:r>
            <a:endParaRPr lang="en-US" sz="2000" dirty="0"/>
          </a:p>
        </p:txBody>
      </p:sp>
      <p:pic>
        <p:nvPicPr>
          <p:cNvPr id="7" name="Picture 6">
            <a:extLst>
              <a:ext uri="{FF2B5EF4-FFF2-40B4-BE49-F238E27FC236}">
                <a16:creationId xmlns:a16="http://schemas.microsoft.com/office/drawing/2014/main" id="{29824340-EBE5-4192-B90F-35564CCD8ED5}"/>
              </a:ext>
            </a:extLst>
          </p:cNvPr>
          <p:cNvPicPr>
            <a:picLocks noChangeAspect="1"/>
          </p:cNvPicPr>
          <p:nvPr/>
        </p:nvPicPr>
        <p:blipFill>
          <a:blip r:embed="rId2"/>
          <a:stretch>
            <a:fillRect/>
          </a:stretch>
        </p:blipFill>
        <p:spPr>
          <a:xfrm>
            <a:off x="1071563" y="2727326"/>
            <a:ext cx="4695825" cy="3314700"/>
          </a:xfrm>
          <a:prstGeom prst="rect">
            <a:avLst/>
          </a:prstGeom>
        </p:spPr>
      </p:pic>
      <p:pic>
        <p:nvPicPr>
          <p:cNvPr id="9" name="Picture 8">
            <a:extLst>
              <a:ext uri="{FF2B5EF4-FFF2-40B4-BE49-F238E27FC236}">
                <a16:creationId xmlns:a16="http://schemas.microsoft.com/office/drawing/2014/main" id="{B6A3A69B-1039-4DB0-9CCD-B3257E36D8AB}"/>
              </a:ext>
            </a:extLst>
          </p:cNvPr>
          <p:cNvPicPr>
            <a:picLocks noChangeAspect="1"/>
          </p:cNvPicPr>
          <p:nvPr/>
        </p:nvPicPr>
        <p:blipFill>
          <a:blip r:embed="rId3"/>
          <a:stretch>
            <a:fillRect/>
          </a:stretch>
        </p:blipFill>
        <p:spPr>
          <a:xfrm>
            <a:off x="6000750" y="2522315"/>
            <a:ext cx="5353050" cy="3495675"/>
          </a:xfrm>
          <a:prstGeom prst="rect">
            <a:avLst/>
          </a:prstGeom>
        </p:spPr>
      </p:pic>
    </p:spTree>
    <p:extLst>
      <p:ext uri="{BB962C8B-B14F-4D97-AF65-F5344CB8AC3E}">
        <p14:creationId xmlns:p14="http://schemas.microsoft.com/office/powerpoint/2010/main" val="363371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206063"/>
            <a:ext cx="10568189" cy="1249250"/>
          </a:xfrm>
        </p:spPr>
        <p:txBody>
          <a:bodyPr/>
          <a:lstStyle/>
          <a:p>
            <a:r>
              <a:rPr lang="en-GB" dirty="0"/>
              <a:t>Experimental Setting</a:t>
            </a:r>
            <a:endParaRPr lang="en-US" dirty="0"/>
          </a:p>
        </p:txBody>
      </p:sp>
      <p:sp>
        <p:nvSpPr>
          <p:cNvPr id="3" name="Content Placeholder 2"/>
          <p:cNvSpPr>
            <a:spLocks noGrp="1"/>
          </p:cNvSpPr>
          <p:nvPr>
            <p:ph idx="1"/>
          </p:nvPr>
        </p:nvSpPr>
        <p:spPr>
          <a:xfrm>
            <a:off x="540913" y="1455313"/>
            <a:ext cx="10812887" cy="4586713"/>
          </a:xfrm>
        </p:spPr>
        <p:txBody>
          <a:bodyPr/>
          <a:lstStyle/>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a:t>
            </a:r>
            <a:r>
              <a:rPr lang="en-US" sz="2000" dirty="0" err="1">
                <a:latin typeface="Times New Roman" panose="02020603050405020304" pitchFamily="18" charset="0"/>
                <a:cs typeface="Times New Roman" panose="02020603050405020304" pitchFamily="18" charset="0"/>
              </a:rPr>
              <a:t>Spyder</a:t>
            </a:r>
            <a:r>
              <a:rPr lang="en-US" sz="2000" dirty="0">
                <a:latin typeface="Times New Roman" panose="02020603050405020304" pitchFamily="18" charset="0"/>
                <a:cs typeface="Times New Roman" panose="02020603050405020304" pitchFamily="18" charset="0"/>
              </a:rPr>
              <a:t>, Anaconda,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t>
            </a: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Tools : </a:t>
            </a:r>
            <a:r>
              <a:rPr lang="en-US" sz="2000" dirty="0" err="1">
                <a:latin typeface="Times New Roman" panose="02020603050405020304" pitchFamily="18" charset="0"/>
                <a:cs typeface="Times New Roman" panose="02020603050405020304" pitchFamily="18" charset="0"/>
              </a:rPr>
              <a:t>Weka</a:t>
            </a:r>
            <a:r>
              <a:rPr lang="en-US" sz="2000" dirty="0">
                <a:latin typeface="Times New Roman" panose="02020603050405020304" pitchFamily="18" charset="0"/>
                <a:cs typeface="Times New Roman" panose="02020603050405020304" pitchFamily="18" charset="0"/>
              </a:rPr>
              <a:t> Learning tool, </a:t>
            </a:r>
            <a:r>
              <a:rPr lang="en-US" sz="2000" dirty="0" err="1">
                <a:latin typeface="Times New Roman" panose="02020603050405020304" pitchFamily="18" charset="0"/>
                <a:cs typeface="Times New Roman" panose="02020603050405020304" pitchFamily="18" charset="0"/>
              </a:rPr>
              <a:t>Scikit</a:t>
            </a:r>
            <a:r>
              <a:rPr lang="en-US" sz="2000" dirty="0">
                <a:latin typeface="Times New Roman" panose="02020603050405020304" pitchFamily="18" charset="0"/>
                <a:cs typeface="Times New Roman" panose="02020603050405020304" pitchFamily="18" charset="0"/>
              </a:rPr>
              <a:t> Learn, Python 3.7.1</a:t>
            </a: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Dataset from UCI repository</a:t>
            </a:r>
          </a:p>
          <a:p>
            <a:pPr lvl="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B79C43D-503F-447D-8571-F3254255FA9E}"/>
              </a:ext>
            </a:extLst>
          </p:cNvPr>
          <p:cNvPicPr>
            <a:picLocks noChangeAspect="1"/>
          </p:cNvPicPr>
          <p:nvPr/>
        </p:nvPicPr>
        <p:blipFill>
          <a:blip r:embed="rId2"/>
          <a:stretch>
            <a:fillRect/>
          </a:stretch>
        </p:blipFill>
        <p:spPr>
          <a:xfrm>
            <a:off x="938011" y="2882363"/>
            <a:ext cx="9467850" cy="2753262"/>
          </a:xfrm>
          <a:prstGeom prst="rect">
            <a:avLst/>
          </a:prstGeom>
        </p:spPr>
      </p:pic>
    </p:spTree>
    <p:extLst>
      <p:ext uri="{BB962C8B-B14F-4D97-AF65-F5344CB8AC3E}">
        <p14:creationId xmlns:p14="http://schemas.microsoft.com/office/powerpoint/2010/main" val="31295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7D3F-571D-4A99-BA9F-566A1BE127A2}"/>
              </a:ext>
            </a:extLst>
          </p:cNvPr>
          <p:cNvSpPr>
            <a:spLocks noGrp="1"/>
          </p:cNvSpPr>
          <p:nvPr>
            <p:ph type="title"/>
          </p:nvPr>
        </p:nvSpPr>
        <p:spPr/>
        <p:txBody>
          <a:bodyPr/>
          <a:lstStyle/>
          <a:p>
            <a:r>
              <a:rPr lang="en-US" dirty="0"/>
              <a:t>Algorithm </a:t>
            </a:r>
            <a:endParaRPr lang="en-IN" dirty="0"/>
          </a:p>
        </p:txBody>
      </p:sp>
      <p:sp>
        <p:nvSpPr>
          <p:cNvPr id="3" name="Content Placeholder 2">
            <a:extLst>
              <a:ext uri="{FF2B5EF4-FFF2-40B4-BE49-F238E27FC236}">
                <a16:creationId xmlns:a16="http://schemas.microsoft.com/office/drawing/2014/main" id="{55E43317-3397-4144-A5CE-6B0F49C8A044}"/>
              </a:ext>
            </a:extLst>
          </p:cNvPr>
          <p:cNvSpPr>
            <a:spLocks noGrp="1"/>
          </p:cNvSpPr>
          <p:nvPr>
            <p:ph idx="1"/>
          </p:nvPr>
        </p:nvSpPr>
        <p:spPr/>
        <p:txBody>
          <a:bodyPr>
            <a:normAutofit/>
          </a:bodyPr>
          <a:lstStyle/>
          <a:p>
            <a:r>
              <a:rPr lang="en-AU" sz="2000" b="1"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through Genetic algorithm</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3200" dirty="0"/>
          </a:p>
        </p:txBody>
      </p:sp>
      <p:pic>
        <p:nvPicPr>
          <p:cNvPr id="4" name="Picture 3">
            <a:extLst>
              <a:ext uri="{FF2B5EF4-FFF2-40B4-BE49-F238E27FC236}">
                <a16:creationId xmlns:a16="http://schemas.microsoft.com/office/drawing/2014/main" id="{CECB067C-BA7E-42FA-B02A-FD18C13C52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9626"/>
            <a:ext cx="3181350" cy="3962400"/>
          </a:xfrm>
          <a:prstGeom prst="rect">
            <a:avLst/>
          </a:prstGeom>
          <a:noFill/>
          <a:ln>
            <a:noFill/>
          </a:ln>
        </p:spPr>
      </p:pic>
      <p:sp>
        <p:nvSpPr>
          <p:cNvPr id="5" name="TextBox 4">
            <a:extLst>
              <a:ext uri="{FF2B5EF4-FFF2-40B4-BE49-F238E27FC236}">
                <a16:creationId xmlns:a16="http://schemas.microsoft.com/office/drawing/2014/main" id="{A907AE77-3867-45DA-A0E0-BEB740910264}"/>
              </a:ext>
            </a:extLst>
          </p:cNvPr>
          <p:cNvSpPr txBox="1"/>
          <p:nvPr/>
        </p:nvSpPr>
        <p:spPr>
          <a:xfrm>
            <a:off x="4216400" y="2327474"/>
            <a:ext cx="6565900" cy="3077766"/>
          </a:xfrm>
          <a:prstGeom prst="rect">
            <a:avLst/>
          </a:prstGeom>
          <a:noFill/>
        </p:spPr>
        <p:txBody>
          <a:bodyPr wrap="square" rtlCol="0">
            <a:spAutoFit/>
          </a:bodyPr>
          <a:lstStyle/>
          <a:p>
            <a:pPr algn="just"/>
            <a:r>
              <a:rPr lang="en-AU" sz="2000" dirty="0">
                <a:effectLst/>
                <a:latin typeface="Times New Roman" panose="02020603050405020304" pitchFamily="18" charset="0"/>
                <a:ea typeface="Times New Roman" panose="02020603050405020304" pitchFamily="18" charset="0"/>
              </a:rPr>
              <a:t>The dataset with 14 features is taken for the study, each individual in the total population attributes is a predictive model. The genes represent total number of attributes in our dataset. The genes are numeric values taken in various ranges.</a:t>
            </a:r>
          </a:p>
          <a:p>
            <a:pPr algn="just"/>
            <a:endParaRPr lang="en-AU" sz="2000" dirty="0">
              <a:latin typeface="Times New Roman" panose="02020603050405020304" pitchFamily="18" charset="0"/>
              <a:ea typeface="Times New Roman" panose="02020603050405020304" pitchFamily="18" charset="0"/>
            </a:endParaRPr>
          </a:p>
          <a:p>
            <a:pPr marL="342900" indent="-342900" algn="just">
              <a:buAutoNum type="arabicPeriod"/>
            </a:pPr>
            <a:r>
              <a:rPr lang="en-IN" sz="1800" b="0" i="0" u="none" strike="noStrike" baseline="0" dirty="0">
                <a:solidFill>
                  <a:srgbClr val="000000"/>
                </a:solidFill>
                <a:latin typeface="Times New Roman" panose="02020603050405020304" pitchFamily="18" charset="0"/>
              </a:rPr>
              <a:t>Initialization of Individuals </a:t>
            </a:r>
            <a:r>
              <a:rPr lang="en-AU" sz="2000" dirty="0">
                <a:effectLst/>
                <a:latin typeface="Times New Roman" panose="02020603050405020304" pitchFamily="18" charset="0"/>
                <a:ea typeface="Times New Roman" panose="02020603050405020304" pitchFamily="18" charset="0"/>
              </a:rPr>
              <a:t> </a:t>
            </a:r>
          </a:p>
          <a:p>
            <a:pPr marL="342900" indent="-342900" algn="just">
              <a:buAutoNum type="arabicPeriod" startAt="2"/>
            </a:pPr>
            <a:r>
              <a:rPr lang="en-IN" sz="1800" b="0" i="0" u="none" strike="noStrike" baseline="0" dirty="0">
                <a:solidFill>
                  <a:srgbClr val="000000"/>
                </a:solidFill>
                <a:latin typeface="Times New Roman" panose="02020603050405020304" pitchFamily="18" charset="0"/>
              </a:rPr>
              <a:t>Assigning Fitness value </a:t>
            </a:r>
          </a:p>
          <a:p>
            <a:pPr marL="342900" indent="-342900" algn="just">
              <a:buAutoNum type="arabicPeriod" startAt="3"/>
            </a:pPr>
            <a:r>
              <a:rPr lang="en-IN" sz="1800" b="0" i="0" u="none" strike="noStrike" baseline="0" dirty="0">
                <a:solidFill>
                  <a:srgbClr val="000000"/>
                </a:solidFill>
                <a:latin typeface="Times New Roman" panose="02020603050405020304" pitchFamily="18" charset="0"/>
              </a:rPr>
              <a:t>Operation selection </a:t>
            </a:r>
          </a:p>
          <a:p>
            <a:pPr marL="342900" indent="-342900" algn="just">
              <a:buAutoNum type="arabicPeriod" startAt="4"/>
            </a:pPr>
            <a:r>
              <a:rPr lang="en-IN" sz="1800" b="0" i="0" u="none" strike="noStrike" baseline="0" dirty="0">
                <a:solidFill>
                  <a:srgbClr val="000000"/>
                </a:solidFill>
                <a:latin typeface="Times New Roman" panose="02020603050405020304" pitchFamily="18" charset="0"/>
              </a:rPr>
              <a:t>Crossover </a:t>
            </a:r>
          </a:p>
          <a:p>
            <a:pPr algn="just"/>
            <a:r>
              <a:rPr lang="en-IN" sz="1800" b="0" i="0" u="none" strike="noStrike" baseline="0" dirty="0">
                <a:solidFill>
                  <a:srgbClr val="000000"/>
                </a:solidFill>
                <a:latin typeface="Times New Roman" panose="02020603050405020304" pitchFamily="18" charset="0"/>
              </a:rPr>
              <a:t>5.   Mutation </a:t>
            </a:r>
            <a:endParaRPr lang="en-IN" sz="2000" dirty="0"/>
          </a:p>
        </p:txBody>
      </p:sp>
    </p:spTree>
    <p:extLst>
      <p:ext uri="{BB962C8B-B14F-4D97-AF65-F5344CB8AC3E}">
        <p14:creationId xmlns:p14="http://schemas.microsoft.com/office/powerpoint/2010/main" val="370619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7D3F-571D-4A99-BA9F-566A1BE127A2}"/>
              </a:ext>
            </a:extLst>
          </p:cNvPr>
          <p:cNvSpPr>
            <a:spLocks noGrp="1"/>
          </p:cNvSpPr>
          <p:nvPr>
            <p:ph type="title"/>
          </p:nvPr>
        </p:nvSpPr>
        <p:spPr/>
        <p:txBody>
          <a:bodyPr/>
          <a:lstStyle/>
          <a:p>
            <a:r>
              <a:rPr lang="en-US" dirty="0"/>
              <a:t>Algorithm </a:t>
            </a:r>
            <a:endParaRPr lang="en-IN" dirty="0"/>
          </a:p>
        </p:txBody>
      </p:sp>
      <p:sp>
        <p:nvSpPr>
          <p:cNvPr id="3" name="Content Placeholder 2">
            <a:extLst>
              <a:ext uri="{FF2B5EF4-FFF2-40B4-BE49-F238E27FC236}">
                <a16:creationId xmlns:a16="http://schemas.microsoft.com/office/drawing/2014/main" id="{55E43317-3397-4144-A5CE-6B0F49C8A044}"/>
              </a:ext>
            </a:extLst>
          </p:cNvPr>
          <p:cNvSpPr>
            <a:spLocks noGrp="1"/>
          </p:cNvSpPr>
          <p:nvPr>
            <p:ph idx="1"/>
          </p:nvPr>
        </p:nvSpPr>
        <p:spPr/>
        <p:txBody>
          <a:bodyPr>
            <a:normAutofit/>
          </a:bodyPr>
          <a:lstStyle/>
          <a:p>
            <a:r>
              <a:rPr lang="en-IN" sz="2000" b="1" i="0" u="none" strike="noStrike" baseline="0" dirty="0">
                <a:solidFill>
                  <a:srgbClr val="000000"/>
                </a:solidFill>
                <a:latin typeface="Times New Roman" panose="02020603050405020304" pitchFamily="18" charset="0"/>
              </a:rPr>
              <a:t>C 5.0 Algorithm </a:t>
            </a:r>
          </a:p>
          <a:p>
            <a:endParaRPr lang="en-IN" sz="3200" dirty="0"/>
          </a:p>
        </p:txBody>
      </p:sp>
      <p:sp>
        <p:nvSpPr>
          <p:cNvPr id="5" name="TextBox 4">
            <a:extLst>
              <a:ext uri="{FF2B5EF4-FFF2-40B4-BE49-F238E27FC236}">
                <a16:creationId xmlns:a16="http://schemas.microsoft.com/office/drawing/2014/main" id="{A907AE77-3867-45DA-A0E0-BEB740910264}"/>
              </a:ext>
            </a:extLst>
          </p:cNvPr>
          <p:cNvSpPr txBox="1"/>
          <p:nvPr/>
        </p:nvSpPr>
        <p:spPr>
          <a:xfrm>
            <a:off x="5029200" y="2040931"/>
            <a:ext cx="6565900" cy="400109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 5.0 is the extension of ID3 algorithm, it works based on decision tree model for classification from input data samples. Divide and conquer is applied for each construction of tree, which is based on information gain from the attributes. There are three major steps involved in the decision tree. </a:t>
            </a:r>
          </a:p>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samples of same class in the dataset, then the leaf node is created for decision tree of same class </a:t>
            </a:r>
          </a:p>
          <a:p>
            <a:r>
              <a:rPr lang="en-US" sz="1800" b="0" i="0" u="none" strike="noStrike" baseline="0" dirty="0">
                <a:solidFill>
                  <a:srgbClr val="000000"/>
                </a:solidFill>
                <a:latin typeface="Times New Roman" panose="02020603050405020304" pitchFamily="18" charset="0"/>
              </a:rPr>
              <a:t>• If information gain is not available, the node is created high up the tree with expected class value. </a:t>
            </a:r>
          </a:p>
          <a:p>
            <a:r>
              <a:rPr lang="en-US" sz="1800" b="0" i="0" u="none" strike="noStrike" baseline="0" dirty="0">
                <a:solidFill>
                  <a:srgbClr val="000000"/>
                </a:solidFill>
                <a:latin typeface="Times New Roman" panose="02020603050405020304" pitchFamily="18" charset="0"/>
              </a:rPr>
              <a:t>• The class of unseen data is detected, the decision node is created again high up the tree with the expected class value. </a:t>
            </a:r>
          </a:p>
          <a:p>
            <a:endParaRPr lang="en-IN" sz="2000" dirty="0"/>
          </a:p>
        </p:txBody>
      </p:sp>
      <p:pic>
        <p:nvPicPr>
          <p:cNvPr id="7" name="Picture 6">
            <a:extLst>
              <a:ext uri="{FF2B5EF4-FFF2-40B4-BE49-F238E27FC236}">
                <a16:creationId xmlns:a16="http://schemas.microsoft.com/office/drawing/2014/main" id="{A1BAD6F0-9565-46CF-941E-55C88A3D6DA0}"/>
              </a:ext>
            </a:extLst>
          </p:cNvPr>
          <p:cNvPicPr>
            <a:picLocks noChangeAspect="1"/>
          </p:cNvPicPr>
          <p:nvPr/>
        </p:nvPicPr>
        <p:blipFill>
          <a:blip r:embed="rId2"/>
          <a:stretch>
            <a:fillRect/>
          </a:stretch>
        </p:blipFill>
        <p:spPr>
          <a:xfrm>
            <a:off x="506412" y="2129175"/>
            <a:ext cx="4317101" cy="3242925"/>
          </a:xfrm>
          <a:prstGeom prst="rect">
            <a:avLst/>
          </a:prstGeom>
        </p:spPr>
      </p:pic>
    </p:spTree>
    <p:extLst>
      <p:ext uri="{BB962C8B-B14F-4D97-AF65-F5344CB8AC3E}">
        <p14:creationId xmlns:p14="http://schemas.microsoft.com/office/powerpoint/2010/main" val="149009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1255052"/>
          </a:xfrm>
        </p:spPr>
        <p:txBody>
          <a:bodyPr/>
          <a:lstStyle/>
          <a:p>
            <a:r>
              <a:rPr lang="en-GB" dirty="0"/>
              <a:t>Results and Discussion</a:t>
            </a:r>
            <a:endParaRPr lang="en-US" dirty="0"/>
          </a:p>
        </p:txBody>
      </p:sp>
      <p:pic>
        <p:nvPicPr>
          <p:cNvPr id="2050" name="Picture 1">
            <a:extLst>
              <a:ext uri="{FF2B5EF4-FFF2-40B4-BE49-F238E27FC236}">
                <a16:creationId xmlns:a16="http://schemas.microsoft.com/office/drawing/2014/main" id="{6A124643-E338-4371-83F6-D85AFC245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422121"/>
            <a:ext cx="5257799" cy="378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82872F7-FC59-4026-AD49-EFA6983F1A59}"/>
              </a:ext>
            </a:extLst>
          </p:cNvPr>
          <p:cNvSpPr txBox="1"/>
          <p:nvPr/>
        </p:nvSpPr>
        <p:spPr>
          <a:xfrm>
            <a:off x="2679700" y="5266602"/>
            <a:ext cx="30480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Prediction Disease</a:t>
            </a:r>
            <a:endParaRPr lang="en-IN" sz="1600" dirty="0">
              <a:latin typeface="Times New Roman" panose="02020603050405020304" pitchFamily="18" charset="0"/>
              <a:cs typeface="Times New Roman" panose="02020603050405020304" pitchFamily="18" charset="0"/>
            </a:endParaRPr>
          </a:p>
        </p:txBody>
      </p:sp>
      <p:pic>
        <p:nvPicPr>
          <p:cNvPr id="2051" name="Picture 3">
            <a:extLst>
              <a:ext uri="{FF2B5EF4-FFF2-40B4-BE49-F238E27FC236}">
                <a16:creationId xmlns:a16="http://schemas.microsoft.com/office/drawing/2014/main" id="{38DB94A5-A77E-4766-9D5A-BF55E6B78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00" y="1396721"/>
            <a:ext cx="5257798" cy="3810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BF8AB4C-2BB6-4813-981D-E314AE590C1F}"/>
              </a:ext>
            </a:extLst>
          </p:cNvPr>
          <p:cNvSpPr txBox="1"/>
          <p:nvPr/>
        </p:nvSpPr>
        <p:spPr>
          <a:xfrm>
            <a:off x="7683500" y="5235824"/>
            <a:ext cx="6096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Prediction Details updating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53250"/>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10688B"/>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1">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TotalTime>
  <Words>1269</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Rockwell</vt:lpstr>
      <vt:lpstr>Times New Roman</vt:lpstr>
      <vt:lpstr>Wingdings</vt:lpstr>
      <vt:lpstr>Office Theme</vt:lpstr>
      <vt:lpstr>  Heart diseases prediction system using classification and genetic algorithm </vt:lpstr>
      <vt:lpstr>Introduction</vt:lpstr>
      <vt:lpstr>Research Question </vt:lpstr>
      <vt:lpstr>Methodology </vt:lpstr>
      <vt:lpstr>Models and Techniques</vt:lpstr>
      <vt:lpstr>Experimental Setting</vt:lpstr>
      <vt:lpstr>Algorithm </vt:lpstr>
      <vt:lpstr>Algorithm </vt:lpstr>
      <vt:lpstr>Results and Discussion</vt:lpstr>
      <vt:lpstr>Results and Discussion</vt:lpstr>
      <vt:lpstr>Evaluation of Result </vt:lpstr>
      <vt:lpstr>Conclusions</vt:lpstr>
      <vt:lpstr>Future Research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Vrinda Ullas</dc:creator>
  <cp:lastModifiedBy>snehal mandavkar</cp:lastModifiedBy>
  <cp:revision>33</cp:revision>
  <dcterms:created xsi:type="dcterms:W3CDTF">2019-04-03T11:55:18Z</dcterms:created>
  <dcterms:modified xsi:type="dcterms:W3CDTF">2021-04-30T07:37:32Z</dcterms:modified>
</cp:coreProperties>
</file>