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60" r:id="rId5"/>
    <p:sldId id="261"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62" r:id="rId21"/>
    <p:sldId id="278" r:id="rId22"/>
    <p:sldId id="279" r:id="rId23"/>
    <p:sldId id="263" r:id="rId24"/>
  </p:sldIdLst>
  <p:sldSz cx="12192000" cy="6858000"/>
  <p:notesSz cx="6858000" cy="9144000"/>
  <p:embeddedFontLst>
    <p:embeddedFont>
      <p:font typeface="Bookman Old Style" panose="02050604050505020204" pitchFamily="18"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
      <p:font typeface="Wingdings 2" panose="05020102010507070707" pitchFamily="18" charset="2"/>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f1b9dc9b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 name="Google Shape;86;gcf1b9dc9b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7665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85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6350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1210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8259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4153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7390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6592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5069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742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f1b9dc9b5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6" name="Google Shape;96;gcf1b9dc9b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f1b9dc9b5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4" name="Google Shape;144;gcf1b9dc9b5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f1b9dc9b5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4" name="Google Shape;144;gcf1b9dc9b5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4526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f1b9dc9b5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4" name="Google Shape;144;gcf1b9dc9b5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5314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f1b9dc9b5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4" name="Google Shape;154;gcf1b9dc9b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f1b9dc9b5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7" name="Google Shape;107;gcf1b9dc9b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f1b9dc9b5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6" name="Google Shape;126;gcf1b9dc9b5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758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758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8099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1b9dc9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 name="Google Shape;135;gcf1b9dc9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9531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89" name="Google Shape;89;p13"/>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90" name="Google Shape;90;p13"/>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91" name="Google Shape;91;p13"/>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92" name="Google Shape;92;p13"/>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93" name="Google Shape;93;p13"/>
          <p:cNvSpPr txBox="1"/>
          <p:nvPr/>
        </p:nvSpPr>
        <p:spPr>
          <a:xfrm>
            <a:off x="1182000" y="1634625"/>
            <a:ext cx="10904400" cy="500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dirty="0">
                <a:solidFill>
                  <a:srgbClr val="C00000"/>
                </a:solidFill>
                <a:latin typeface="Century Gothic"/>
                <a:ea typeface="Century Gothic"/>
                <a:cs typeface="Century Gothic"/>
                <a:sym typeface="Century Gothic"/>
              </a:rPr>
              <a:t>K. J. Somaiya Institute of Engineering &amp; Information Technology, Mumbai</a:t>
            </a:r>
            <a:endParaRPr sz="1800" b="1" i="0" u="none" strike="noStrike" cap="none" dirty="0">
              <a:solidFill>
                <a:srgbClr val="C00000"/>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2400"/>
              <a:buFont typeface="Arial"/>
              <a:buNone/>
            </a:pPr>
            <a:r>
              <a:rPr lang="en-IN" sz="2400" b="1" i="0" u="sng" strike="noStrike" cap="none" dirty="0">
                <a:solidFill>
                  <a:srgbClr val="052358"/>
                </a:solidFill>
                <a:latin typeface="Times New Roman"/>
                <a:ea typeface="Times New Roman"/>
                <a:cs typeface="Times New Roman"/>
                <a:sym typeface="Times New Roman"/>
              </a:rPr>
              <a:t>Department of Information Technology</a:t>
            </a:r>
            <a:endParaRPr sz="2000" b="1" i="0" u="sng"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dirty="0">
                <a:solidFill>
                  <a:srgbClr val="052358"/>
                </a:solidFill>
                <a:latin typeface="Times New Roman"/>
                <a:ea typeface="Times New Roman"/>
                <a:cs typeface="Times New Roman"/>
                <a:sym typeface="Times New Roman"/>
              </a:rPr>
              <a:t>Academic Year 2020-21 </a:t>
            </a:r>
          </a:p>
          <a:p>
            <a:pPr marL="0" marR="0" lvl="0" indent="0" algn="ctr" rtl="0">
              <a:lnSpc>
                <a:spcPct val="100000"/>
              </a:lnSpc>
              <a:spcBef>
                <a:spcPts val="0"/>
              </a:spcBef>
              <a:spcAft>
                <a:spcPts val="0"/>
              </a:spcAft>
              <a:buClr>
                <a:srgbClr val="000000"/>
              </a:buClr>
              <a:buSzPts val="2000"/>
              <a:buFont typeface="Arial"/>
              <a:buNone/>
            </a:pPr>
            <a:endParaRPr lang="en-IN" sz="2000" b="1" dirty="0">
              <a:solidFill>
                <a:srgbClr val="052358"/>
              </a:solidFill>
              <a:latin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dirty="0"/>
          </a:p>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dirty="0">
                <a:solidFill>
                  <a:srgbClr val="C00000"/>
                </a:solidFill>
                <a:latin typeface="Times New Roman"/>
                <a:ea typeface="Times New Roman"/>
                <a:cs typeface="Times New Roman"/>
                <a:sym typeface="Times New Roman"/>
              </a:rPr>
              <a:t>Heart Disease Prediction Using </a:t>
            </a:r>
          </a:p>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dirty="0">
                <a:solidFill>
                  <a:srgbClr val="C00000"/>
                </a:solidFill>
                <a:latin typeface="Times New Roman"/>
                <a:ea typeface="Times New Roman"/>
                <a:cs typeface="Times New Roman"/>
                <a:sym typeface="Times New Roman"/>
              </a:rPr>
              <a:t>Classification and Genetic Algorithm</a:t>
            </a:r>
            <a:endParaRPr lang="en-IN" sz="2400" b="1" i="0" u="none" strike="noStrike" cap="none" dirty="0">
              <a:solidFill>
                <a:srgbClr val="C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none" strike="noStrike" cap="none"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lvl="1" algn="ctr">
              <a:buSzPts val="1800"/>
            </a:pPr>
            <a:r>
              <a:rPr lang="en-IN" sz="1800" b="1" i="0" u="none" strike="noStrike" cap="none" dirty="0">
                <a:solidFill>
                  <a:srgbClr val="000000"/>
                </a:solidFill>
                <a:latin typeface="Times New Roman"/>
                <a:ea typeface="Times New Roman"/>
                <a:cs typeface="Times New Roman"/>
                <a:sym typeface="Times New Roman"/>
              </a:rPr>
              <a:t>         Snehal S. Mandavkar</a:t>
            </a:r>
            <a:endParaRPr sz="1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nl-NL" sz="1800" b="1" i="0" u="none" strike="noStrike" cap="none" dirty="0">
                <a:solidFill>
                  <a:srgbClr val="000000"/>
                </a:solidFill>
                <a:latin typeface="Times New Roman"/>
                <a:ea typeface="Times New Roman"/>
                <a:cs typeface="Times New Roman"/>
                <a:sym typeface="Times New Roman"/>
              </a:rPr>
              <a:t>        Priyanka P.Shinde </a:t>
            </a:r>
          </a:p>
          <a:p>
            <a:pPr marL="0" marR="0" lvl="0" indent="0" algn="ctr" rtl="0">
              <a:lnSpc>
                <a:spcPct val="100000"/>
              </a:lnSpc>
              <a:spcBef>
                <a:spcPts val="0"/>
              </a:spcBef>
              <a:spcAft>
                <a:spcPts val="0"/>
              </a:spcAft>
              <a:buNone/>
            </a:pPr>
            <a:r>
              <a:rPr lang="nl-NL" sz="1800" b="1" i="0" u="none" strike="noStrike" cap="none" dirty="0">
                <a:solidFill>
                  <a:srgbClr val="000000"/>
                </a:solidFill>
                <a:latin typeface="Times New Roman"/>
                <a:ea typeface="Times New Roman"/>
                <a:cs typeface="Times New Roman"/>
                <a:sym typeface="Times New Roman"/>
              </a:rPr>
              <a:t>         Anushka S.Jagdale</a:t>
            </a:r>
            <a:endParaRPr lang="en-IN"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cs typeface="Times New Roman"/>
              <a:sym typeface="Times New Roman"/>
            </a:endParaRPr>
          </a:p>
          <a:p>
            <a:pPr marL="0" marR="0" lvl="0" indent="0" algn="ctr" rtl="0">
              <a:lnSpc>
                <a:spcPct val="100000"/>
              </a:lnSpc>
              <a:spcBef>
                <a:spcPts val="0"/>
              </a:spcBef>
              <a:spcAft>
                <a:spcPts val="0"/>
              </a:spcAft>
              <a:buNone/>
            </a:pPr>
            <a:endParaRPr lang="en-IN" sz="2400" b="1" dirty="0">
              <a:latin typeface="Times New Roman"/>
              <a:cs typeface="Times New Roman"/>
              <a:sym typeface="Times New Roman"/>
            </a:endParaRPr>
          </a:p>
          <a:p>
            <a:pPr marL="0" marR="0" lvl="0" indent="0" algn="ctr" rtl="0">
              <a:lnSpc>
                <a:spcPct val="100000"/>
              </a:lnSpc>
              <a:spcBef>
                <a:spcPts val="0"/>
              </a:spcBef>
              <a:spcAft>
                <a:spcPts val="0"/>
              </a:spcAft>
              <a:buNone/>
            </a:pPr>
            <a:endParaRPr dirty="0"/>
          </a:p>
          <a:p>
            <a:pPr marL="0" marR="0" lvl="0" indent="0" algn="ctr" rtl="0">
              <a:lnSpc>
                <a:spcPct val="100000"/>
              </a:lnSpc>
              <a:spcBef>
                <a:spcPts val="0"/>
              </a:spcBef>
              <a:spcAft>
                <a:spcPts val="0"/>
              </a:spcAft>
              <a:buNone/>
            </a:pPr>
            <a:endParaRPr sz="2800" b="1" i="0" u="none"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800" b="0" i="0" u="none" strike="noStrike" cap="none" dirty="0">
              <a:solidFill>
                <a:srgbClr val="052358"/>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1" i="0" u="none" strike="noStrike" cap="none" dirty="0">
              <a:solidFill>
                <a:srgbClr val="6E3F0C"/>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700"/>
              <a:buFont typeface="Arial"/>
              <a:buNone/>
            </a:pPr>
            <a:r>
              <a:rPr lang="en-IN" sz="1700" b="1" i="0" u="none" strike="noStrike" cap="none" dirty="0">
                <a:solidFill>
                  <a:srgbClr val="C00000"/>
                </a:solidFill>
                <a:latin typeface="Times New Roman"/>
                <a:ea typeface="Times New Roman"/>
                <a:cs typeface="Times New Roman"/>
                <a:sym typeface="Times New Roman"/>
              </a:rPr>
              <a:t>     						</a:t>
            </a:r>
            <a:r>
              <a:rPr lang="en-IN" sz="1700" b="0" i="0" u="none" strike="noStrike" cap="none" dirty="0">
                <a:solidFill>
                  <a:srgbClr val="000000"/>
                </a:solidFill>
                <a:latin typeface="Times New Roman"/>
                <a:ea typeface="Times New Roman"/>
                <a:cs typeface="Times New Roman"/>
                <a:sym typeface="Times New Roman"/>
              </a:rPr>
              <a:t>			               </a:t>
            </a:r>
            <a:endParaRPr sz="11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900"/>
              <a:buFont typeface="Arial"/>
              <a:buNone/>
            </a:pPr>
            <a:endParaRPr sz="2900" b="0" i="0" u="none" strike="noStrike" cap="none"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rgbClr val="C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7" name="TextBox 6">
            <a:extLst>
              <a:ext uri="{FF2B5EF4-FFF2-40B4-BE49-F238E27FC236}">
                <a16:creationId xmlns:a16="http://schemas.microsoft.com/office/drawing/2014/main" id="{095F57B8-C1CC-482E-B340-6CABDCDB28ED}"/>
              </a:ext>
            </a:extLst>
          </p:cNvPr>
          <p:cNvSpPr txBox="1"/>
          <p:nvPr/>
        </p:nvSpPr>
        <p:spPr>
          <a:xfrm>
            <a:off x="1842868" y="1744394"/>
            <a:ext cx="9650437" cy="4185761"/>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The proposed system work is carried out with following methodologies:</a:t>
            </a:r>
          </a:p>
          <a:p>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feature selection algorithm selects the best features based on scoring values by Genetic   algorithm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effective learning model is built using C 5.0, Decision Tree algorithm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application ensure that patients can give input and get live predictions and communicate to doctors through application interface. </a:t>
            </a:r>
          </a:p>
          <a:p>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Automatic clinical diagnosis is highly prevalent these days, machine learning is one of its kind, highly useful in automated clinical diagnosis. This application is created as Flask, Python web application. The doctors and patients can able to authenticate and access the application. Doctor will have features such as updating their profile, training algorithm and checking the patient’s messages to doctor. Similarly, patients will have features like, entering their own data and predict heart disease threat. Patients can send message to doctors. </a:t>
            </a:r>
          </a:p>
          <a:p>
            <a:endParaRPr lang="en-IN" dirty="0"/>
          </a:p>
        </p:txBody>
      </p:sp>
    </p:spTree>
    <p:extLst>
      <p:ext uri="{BB962C8B-B14F-4D97-AF65-F5344CB8AC3E}">
        <p14:creationId xmlns:p14="http://schemas.microsoft.com/office/powerpoint/2010/main" val="193295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dirty="0">
                <a:solidFill>
                  <a:srgbClr val="C00000"/>
                </a:solidFill>
                <a:latin typeface="Times New Roman"/>
                <a:ea typeface="Times New Roman"/>
                <a:cs typeface="Times New Roman"/>
                <a:sym typeface="Times New Roman"/>
              </a:rPr>
            </a:br>
            <a:br>
              <a:rPr lang="en-IN" sz="2400" b="1" dirty="0">
                <a:solidFill>
                  <a:srgbClr val="C00000"/>
                </a:solidFill>
                <a:latin typeface="Times New Roman"/>
                <a:ea typeface="Times New Roman"/>
                <a:cs typeface="Times New Roman"/>
                <a:sym typeface="Times New Roman"/>
              </a:rPr>
            </a:br>
            <a:endParaRPr sz="2400" dirty="0">
              <a:solidFill>
                <a:srgbClr val="C00000"/>
              </a:solidFill>
            </a:endParaRPr>
          </a:p>
        </p:txBody>
      </p:sp>
      <p:pic>
        <p:nvPicPr>
          <p:cNvPr id="3" name="Picture 2">
            <a:extLst>
              <a:ext uri="{FF2B5EF4-FFF2-40B4-BE49-F238E27FC236}">
                <a16:creationId xmlns:a16="http://schemas.microsoft.com/office/drawing/2014/main" id="{FEBD496F-45E1-4457-8402-1B27B170B460}"/>
              </a:ext>
            </a:extLst>
          </p:cNvPr>
          <p:cNvPicPr>
            <a:picLocks noChangeAspect="1"/>
          </p:cNvPicPr>
          <p:nvPr/>
        </p:nvPicPr>
        <p:blipFill>
          <a:blip r:embed="rId7"/>
          <a:stretch>
            <a:fillRect/>
          </a:stretch>
        </p:blipFill>
        <p:spPr>
          <a:xfrm>
            <a:off x="3391018" y="1342558"/>
            <a:ext cx="6085211" cy="2735108"/>
          </a:xfrm>
          <a:prstGeom prst="rect">
            <a:avLst/>
          </a:prstGeom>
        </p:spPr>
      </p:pic>
      <p:sp>
        <p:nvSpPr>
          <p:cNvPr id="4" name="TextBox 3">
            <a:extLst>
              <a:ext uri="{FF2B5EF4-FFF2-40B4-BE49-F238E27FC236}">
                <a16:creationId xmlns:a16="http://schemas.microsoft.com/office/drawing/2014/main" id="{9A9BFF9B-5166-49EA-8201-726E98A46A36}"/>
              </a:ext>
            </a:extLst>
          </p:cNvPr>
          <p:cNvSpPr txBox="1"/>
          <p:nvPr/>
        </p:nvSpPr>
        <p:spPr>
          <a:xfrm>
            <a:off x="4234375" y="4236211"/>
            <a:ext cx="5241854" cy="338554"/>
          </a:xfrm>
          <a:prstGeom prst="rect">
            <a:avLst/>
          </a:prstGeom>
          <a:noFill/>
        </p:spPr>
        <p:txBody>
          <a:bodyPr wrap="square" rtlCol="0">
            <a:spAutoFit/>
          </a:bodyPr>
          <a:lstStyle/>
          <a:p>
            <a:r>
              <a:rPr lang="en-US" sz="1600" i="0" u="none" strike="noStrike" baseline="0" dirty="0">
                <a:solidFill>
                  <a:srgbClr val="000000"/>
                </a:solidFill>
                <a:latin typeface="Times New Roman" panose="02020603050405020304" pitchFamily="18" charset="0"/>
              </a:rPr>
              <a:t>Figure 2: Architecture - Heart Disease prediction </a:t>
            </a:r>
            <a:endParaRPr lang="en-IN" sz="1200" dirty="0"/>
          </a:p>
        </p:txBody>
      </p:sp>
      <p:sp>
        <p:nvSpPr>
          <p:cNvPr id="5" name="TextBox 4">
            <a:extLst>
              <a:ext uri="{FF2B5EF4-FFF2-40B4-BE49-F238E27FC236}">
                <a16:creationId xmlns:a16="http://schemas.microsoft.com/office/drawing/2014/main" id="{36800EDF-168F-4950-9CD8-68E456E9CDD6}"/>
              </a:ext>
            </a:extLst>
          </p:cNvPr>
          <p:cNvSpPr txBox="1"/>
          <p:nvPr/>
        </p:nvSpPr>
        <p:spPr>
          <a:xfrm>
            <a:off x="1822000" y="5071865"/>
            <a:ext cx="9502492" cy="646331"/>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The above figure represents system architecture heart disease detection process. Cleveland dataset is considered for implementation with Genetic algorithm and C 5.0 algorithm </a:t>
            </a:r>
            <a:endParaRPr lang="en-IN" dirty="0"/>
          </a:p>
        </p:txBody>
      </p:sp>
    </p:spTree>
    <p:extLst>
      <p:ext uri="{BB962C8B-B14F-4D97-AF65-F5344CB8AC3E}">
        <p14:creationId xmlns:p14="http://schemas.microsoft.com/office/powerpoint/2010/main" val="98737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dirty="0">
                <a:solidFill>
                  <a:srgbClr val="C00000"/>
                </a:solidFill>
                <a:latin typeface="Times New Roman"/>
                <a:ea typeface="Times New Roman"/>
                <a:cs typeface="Times New Roman"/>
                <a:sym typeface="Times New Roman"/>
              </a:rPr>
            </a:br>
            <a:br>
              <a:rPr lang="en-IN" sz="2400" b="1" dirty="0">
                <a:solidFill>
                  <a:srgbClr val="C00000"/>
                </a:solidFill>
                <a:latin typeface="Times New Roman"/>
                <a:ea typeface="Times New Roman"/>
                <a:cs typeface="Times New Roman"/>
                <a:sym typeface="Times New Roman"/>
              </a:rPr>
            </a:br>
            <a:endParaRPr sz="2400" dirty="0">
              <a:solidFill>
                <a:srgbClr val="C00000"/>
              </a:solidFill>
            </a:endParaRPr>
          </a:p>
        </p:txBody>
      </p:sp>
      <p:sp>
        <p:nvSpPr>
          <p:cNvPr id="2" name="TextBox 1">
            <a:extLst>
              <a:ext uri="{FF2B5EF4-FFF2-40B4-BE49-F238E27FC236}">
                <a16:creationId xmlns:a16="http://schemas.microsoft.com/office/drawing/2014/main" id="{FFC54370-B00C-48F5-B5B0-98B2EF898287}"/>
              </a:ext>
            </a:extLst>
          </p:cNvPr>
          <p:cNvSpPr txBox="1"/>
          <p:nvPr/>
        </p:nvSpPr>
        <p:spPr>
          <a:xfrm>
            <a:off x="1822000" y="1814732"/>
            <a:ext cx="9280050" cy="584775"/>
          </a:xfrm>
          <a:prstGeom prst="rect">
            <a:avLst/>
          </a:prstGeom>
          <a:noFill/>
        </p:spPr>
        <p:txBody>
          <a:bodyPr wrap="square" rtlCol="0">
            <a:spAutoFit/>
          </a:bodyPr>
          <a:lstStyle/>
          <a:p>
            <a:r>
              <a:rPr lang="en-US" sz="3200" b="1" dirty="0">
                <a:solidFill>
                  <a:srgbClr val="C00000"/>
                </a:solidFill>
                <a:latin typeface="Century Gothic" panose="020B0502020202020204" pitchFamily="34" charset="0"/>
              </a:rPr>
              <a:t>SOFTWARE AND HARDWARE REQUIREMENTS</a:t>
            </a:r>
            <a:endParaRPr lang="en-IN" sz="3200" b="1" dirty="0">
              <a:solidFill>
                <a:srgbClr val="C00000"/>
              </a:solidFill>
              <a:latin typeface="Century Gothic" panose="020B0502020202020204" pitchFamily="34" charset="0"/>
            </a:endParaRPr>
          </a:p>
        </p:txBody>
      </p:sp>
      <p:sp>
        <p:nvSpPr>
          <p:cNvPr id="6" name="TextBox 5">
            <a:extLst>
              <a:ext uri="{FF2B5EF4-FFF2-40B4-BE49-F238E27FC236}">
                <a16:creationId xmlns:a16="http://schemas.microsoft.com/office/drawing/2014/main" id="{4E01B335-237C-4EC1-B98D-6AB2B6F4F6A7}"/>
              </a:ext>
            </a:extLst>
          </p:cNvPr>
          <p:cNvSpPr txBox="1"/>
          <p:nvPr/>
        </p:nvSpPr>
        <p:spPr>
          <a:xfrm>
            <a:off x="1983545" y="2630658"/>
            <a:ext cx="9677066" cy="3693319"/>
          </a:xfrm>
          <a:prstGeom prst="rect">
            <a:avLst/>
          </a:prstGeom>
          <a:noFill/>
        </p:spPr>
        <p:txBody>
          <a:bodyPr wrap="square" rtlCol="0">
            <a:spAutoFit/>
          </a:bodyPr>
          <a:lstStyle/>
          <a:p>
            <a:pPr eaLnBrk="1" fontAlgn="auto" hangingPunct="1">
              <a:spcAft>
                <a:spcPts val="0"/>
              </a:spcAft>
              <a:buClr>
                <a:schemeClr val="accent3"/>
              </a:buClr>
              <a:defRPr/>
            </a:pPr>
            <a:r>
              <a:rPr lang="en-US" sz="1800" b="1" dirty="0">
                <a:latin typeface="Times New Roman" panose="02020603050405020304" pitchFamily="18" charset="0"/>
                <a:cs typeface="Times New Roman" panose="02020603050405020304" pitchFamily="18" charset="0"/>
              </a:rPr>
              <a:t>HARDWARE REQUIREMENTS</a:t>
            </a:r>
          </a:p>
          <a:p>
            <a:pPr eaLnBrk="1" fontAlgn="auto" hangingPunct="1">
              <a:spcAft>
                <a:spcPts val="0"/>
              </a:spcAft>
              <a:buClr>
                <a:schemeClr val="accent3"/>
              </a:buClr>
              <a:defRPr/>
            </a:pPr>
            <a:endParaRPr lang="en-US" sz="1800" dirty="0">
              <a:latin typeface="Times New Roman" panose="02020603050405020304" pitchFamily="18" charset="0"/>
              <a:cs typeface="Times New Roman" panose="02020603050405020304" pitchFamily="18" charset="0"/>
            </a:endParaRPr>
          </a:p>
          <a:p>
            <a:pPr eaLnBrk="1" fontAlgn="auto" hangingPunct="1">
              <a:spcAft>
                <a:spcPts val="0"/>
              </a:spcAft>
              <a:buClr>
                <a:schemeClr val="accent3"/>
              </a:buClr>
              <a:defRPr/>
            </a:pPr>
            <a:r>
              <a:rPr lang="en-US" sz="1800" dirty="0">
                <a:solidFill>
                  <a:schemeClr val="tx1"/>
                </a:solidFill>
                <a:latin typeface="Times New Roman" panose="02020603050405020304" pitchFamily="18" charset="0"/>
                <a:cs typeface="Times New Roman" panose="02020603050405020304" pitchFamily="18" charset="0"/>
              </a:rPr>
              <a:t>Processor			: Any Processor above 500 </a:t>
            </a:r>
            <a:r>
              <a:rPr lang="en-US" sz="1800" dirty="0" err="1">
                <a:solidFill>
                  <a:schemeClr val="tx1"/>
                </a:solidFill>
                <a:latin typeface="Times New Roman" panose="02020603050405020304" pitchFamily="18" charset="0"/>
                <a:cs typeface="Times New Roman" panose="02020603050405020304" pitchFamily="18" charset="0"/>
              </a:rPr>
              <a:t>MHz.</a:t>
            </a:r>
            <a:endParaRPr lang="en-US" sz="18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Clr>
                <a:schemeClr val="accent3"/>
              </a:buClr>
              <a:defRPr/>
            </a:pPr>
            <a:r>
              <a:rPr lang="en-US" sz="1800" dirty="0">
                <a:solidFill>
                  <a:schemeClr val="tx1"/>
                </a:solidFill>
                <a:latin typeface="Times New Roman" panose="02020603050405020304" pitchFamily="18" charset="0"/>
                <a:cs typeface="Times New Roman" panose="02020603050405020304" pitchFamily="18" charset="0"/>
              </a:rPr>
              <a:t>Ram				: 4 GB</a:t>
            </a:r>
          </a:p>
          <a:p>
            <a:pPr eaLnBrk="1" fontAlgn="auto" hangingPunct="1">
              <a:spcAft>
                <a:spcPts val="0"/>
              </a:spcAft>
              <a:buClr>
                <a:schemeClr val="accent3"/>
              </a:buClr>
              <a:defRPr/>
            </a:pPr>
            <a:r>
              <a:rPr lang="en-US" sz="1800" dirty="0">
                <a:solidFill>
                  <a:schemeClr val="tx1"/>
                </a:solidFill>
                <a:latin typeface="Times New Roman" panose="02020603050405020304" pitchFamily="18" charset="0"/>
                <a:cs typeface="Times New Roman" panose="02020603050405020304" pitchFamily="18" charset="0"/>
              </a:rPr>
              <a:t>Hard Disk			: 4 GB</a:t>
            </a:r>
          </a:p>
          <a:p>
            <a:pPr eaLnBrk="1" fontAlgn="auto" hangingPunct="1">
              <a:spcAft>
                <a:spcPts val="0"/>
              </a:spcAft>
              <a:buClr>
                <a:schemeClr val="accent3"/>
              </a:buClr>
              <a:defRPr/>
            </a:pPr>
            <a:r>
              <a:rPr lang="en-US" sz="1800" dirty="0">
                <a:solidFill>
                  <a:schemeClr val="tx1"/>
                </a:solidFill>
                <a:latin typeface="Times New Roman" panose="02020603050405020304" pitchFamily="18" charset="0"/>
                <a:cs typeface="Times New Roman" panose="02020603050405020304" pitchFamily="18" charset="0"/>
              </a:rPr>
              <a:t>Input device		: Standard Keyboard and Mouse.</a:t>
            </a:r>
          </a:p>
          <a:p>
            <a:pPr eaLnBrk="1" fontAlgn="auto" hangingPunct="1">
              <a:spcAft>
                <a:spcPts val="0"/>
              </a:spcAft>
              <a:buClr>
                <a:schemeClr val="accent3"/>
              </a:buClr>
              <a:defRPr/>
            </a:pPr>
            <a:r>
              <a:rPr lang="en-US" sz="1800" dirty="0">
                <a:solidFill>
                  <a:schemeClr val="tx1"/>
                </a:solidFill>
                <a:latin typeface="Times New Roman" panose="02020603050405020304" pitchFamily="18" charset="0"/>
                <a:cs typeface="Times New Roman" panose="02020603050405020304" pitchFamily="18" charset="0"/>
              </a:rPr>
              <a:t>Output device		: VGA and High Resolution Monitor</a:t>
            </a:r>
            <a:r>
              <a:rPr lang="en-US" sz="1800" dirty="0">
                <a:latin typeface="Times New Roman" panose="02020603050405020304" pitchFamily="18" charset="0"/>
                <a:cs typeface="Times New Roman" panose="02020603050405020304" pitchFamily="18" charset="0"/>
              </a:rPr>
              <a:t>.</a:t>
            </a:r>
          </a:p>
          <a:p>
            <a:pPr marL="274320" indent="-274320" eaLnBrk="1" fontAlgn="auto" hangingPunct="1">
              <a:spcAft>
                <a:spcPts val="0"/>
              </a:spcAft>
              <a:buClr>
                <a:schemeClr val="accent3"/>
              </a:buClr>
              <a:buFont typeface="Wingdings 2"/>
              <a:buChar char=""/>
              <a:defRPr/>
            </a:pPr>
            <a:endParaRPr lang="en-US" sz="1800" dirty="0">
              <a:latin typeface="Times New Roman" panose="02020603050405020304" pitchFamily="18" charset="0"/>
              <a:cs typeface="Times New Roman" panose="02020603050405020304" pitchFamily="18" charset="0"/>
            </a:endParaRPr>
          </a:p>
          <a:p>
            <a:pPr eaLnBrk="1" fontAlgn="auto" hangingPunct="1">
              <a:spcAft>
                <a:spcPts val="0"/>
              </a:spcAft>
              <a:buClr>
                <a:schemeClr val="accent3"/>
              </a:buClr>
              <a:defRPr/>
            </a:pPr>
            <a:r>
              <a:rPr lang="en-US" sz="1800" b="1" dirty="0">
                <a:latin typeface="Times New Roman" panose="02020603050405020304" pitchFamily="18" charset="0"/>
                <a:cs typeface="Times New Roman" panose="02020603050405020304" pitchFamily="18" charset="0"/>
              </a:rPr>
              <a:t>SOFTWARE SPECIFICATION</a:t>
            </a:r>
          </a:p>
          <a:p>
            <a:pPr eaLnBrk="1" fontAlgn="auto" hangingPunct="1">
              <a:spcAft>
                <a:spcPts val="0"/>
              </a:spcAft>
              <a:buClr>
                <a:schemeClr val="accent3"/>
              </a:buClr>
              <a:defRPr/>
            </a:pPr>
            <a:endParaRPr lang="en-US" sz="1800" b="1" dirty="0">
              <a:latin typeface="Times New Roman" panose="02020603050405020304" pitchFamily="18" charset="0"/>
              <a:cs typeface="Times New Roman" panose="02020603050405020304" pitchFamily="18" charset="0"/>
            </a:endParaRPr>
          </a:p>
          <a:p>
            <a:pPr eaLnBrk="1" fontAlgn="auto" hangingPunct="1">
              <a:spcAft>
                <a:spcPts val="0"/>
              </a:spcAft>
              <a:buClr>
                <a:schemeClr val="accent3"/>
              </a:buClr>
              <a:defRPr/>
            </a:pPr>
            <a:r>
              <a:rPr lang="en-US" sz="1800" dirty="0">
                <a:latin typeface="Times New Roman" panose="02020603050405020304" pitchFamily="18" charset="0"/>
                <a:cs typeface="Times New Roman" panose="02020603050405020304" pitchFamily="18" charset="0"/>
              </a:rPr>
              <a:t>Operating System		: Windows 7 or higher</a:t>
            </a:r>
          </a:p>
          <a:p>
            <a:pPr eaLnBrk="1" fontAlgn="auto" hangingPunct="1">
              <a:spcAft>
                <a:spcPts val="0"/>
              </a:spcAft>
              <a:buClr>
                <a:schemeClr val="accent3"/>
              </a:buClr>
              <a:defRPr/>
            </a:pPr>
            <a:r>
              <a:rPr lang="en-US" sz="1800" dirty="0">
                <a:latin typeface="Times New Roman" panose="02020603050405020304" pitchFamily="18" charset="0"/>
                <a:cs typeface="Times New Roman" panose="02020603050405020304" pitchFamily="18" charset="0"/>
              </a:rPr>
              <a:t>Programming		: Python 3.6 and related libraries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708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dirty="0">
                <a:solidFill>
                  <a:srgbClr val="C00000"/>
                </a:solidFill>
                <a:latin typeface="Times New Roman"/>
                <a:ea typeface="Times New Roman"/>
                <a:cs typeface="Times New Roman"/>
                <a:sym typeface="Times New Roman"/>
              </a:rPr>
            </a:br>
            <a:br>
              <a:rPr lang="en-IN" sz="2400" b="1" dirty="0">
                <a:solidFill>
                  <a:srgbClr val="C00000"/>
                </a:solidFill>
                <a:latin typeface="Times New Roman"/>
                <a:ea typeface="Times New Roman"/>
                <a:cs typeface="Times New Roman"/>
                <a:sym typeface="Times New Roman"/>
              </a:rPr>
            </a:br>
            <a:endParaRPr sz="2400" dirty="0">
              <a:solidFill>
                <a:srgbClr val="C00000"/>
              </a:solidFill>
            </a:endParaRPr>
          </a:p>
        </p:txBody>
      </p:sp>
      <p:sp>
        <p:nvSpPr>
          <p:cNvPr id="2" name="TextBox 1">
            <a:extLst>
              <a:ext uri="{FF2B5EF4-FFF2-40B4-BE49-F238E27FC236}">
                <a16:creationId xmlns:a16="http://schemas.microsoft.com/office/drawing/2014/main" id="{FFC54370-B00C-48F5-B5B0-98B2EF898287}"/>
              </a:ext>
            </a:extLst>
          </p:cNvPr>
          <p:cNvSpPr txBox="1"/>
          <p:nvPr/>
        </p:nvSpPr>
        <p:spPr>
          <a:xfrm>
            <a:off x="1822000" y="1814732"/>
            <a:ext cx="9280050" cy="584775"/>
          </a:xfrm>
          <a:prstGeom prst="rect">
            <a:avLst/>
          </a:prstGeom>
          <a:noFill/>
        </p:spPr>
        <p:txBody>
          <a:bodyPr wrap="square" rtlCol="0">
            <a:spAutoFit/>
          </a:bodyPr>
          <a:lstStyle/>
          <a:p>
            <a:r>
              <a:rPr lang="en-US" sz="3200" b="1" dirty="0">
                <a:solidFill>
                  <a:srgbClr val="C00000"/>
                </a:solidFill>
                <a:latin typeface="Century Gothic" panose="020B0502020202020204" pitchFamily="34" charset="0"/>
              </a:rPr>
              <a:t>SYSTEM DESIGN</a:t>
            </a:r>
            <a:endParaRPr lang="en-IN" sz="3200" b="1" dirty="0">
              <a:solidFill>
                <a:srgbClr val="C00000"/>
              </a:solidFill>
              <a:latin typeface="Century Gothic" panose="020B0502020202020204" pitchFamily="34" charset="0"/>
            </a:endParaRPr>
          </a:p>
        </p:txBody>
      </p:sp>
      <p:sp>
        <p:nvSpPr>
          <p:cNvPr id="6" name="TextBox 5">
            <a:extLst>
              <a:ext uri="{FF2B5EF4-FFF2-40B4-BE49-F238E27FC236}">
                <a16:creationId xmlns:a16="http://schemas.microsoft.com/office/drawing/2014/main" id="{4E01B335-237C-4EC1-B98D-6AB2B6F4F6A7}"/>
              </a:ext>
            </a:extLst>
          </p:cNvPr>
          <p:cNvSpPr txBox="1"/>
          <p:nvPr/>
        </p:nvSpPr>
        <p:spPr>
          <a:xfrm>
            <a:off x="1983545" y="2630658"/>
            <a:ext cx="9677066" cy="3693319"/>
          </a:xfrm>
          <a:prstGeom prst="rect">
            <a:avLst/>
          </a:prstGeom>
          <a:noFill/>
        </p:spPr>
        <p:txBody>
          <a:bodyPr wrap="square" rtlCol="0">
            <a:spAutoFit/>
          </a:bodyPr>
          <a:lstStyle/>
          <a:p>
            <a:pPr algn="just"/>
            <a:r>
              <a:rPr lang="en-US" sz="1800" b="0" i="0" u="none" strike="noStrike" baseline="0" dirty="0">
                <a:solidFill>
                  <a:srgbClr val="000000"/>
                </a:solidFill>
                <a:latin typeface="Times New Roman" panose="02020603050405020304" pitchFamily="18" charset="0"/>
              </a:rPr>
              <a:t>The following methodologies were carried out on implementation </a:t>
            </a:r>
          </a:p>
          <a:p>
            <a:pPr algn="just"/>
            <a:endParaRPr lang="en-US"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a. Cleveland Dataset collected from uci.edu repository. </a:t>
            </a:r>
          </a:p>
          <a:p>
            <a:pPr algn="just"/>
            <a:r>
              <a:rPr lang="en-US" sz="1800" b="0" i="0" u="none" strike="noStrike" baseline="0" dirty="0">
                <a:solidFill>
                  <a:srgbClr val="000000"/>
                </a:solidFill>
                <a:latin typeface="Times New Roman" panose="02020603050405020304" pitchFamily="18" charset="0"/>
              </a:rPr>
              <a:t>b. Visualizing dataset as graph mentioned on above figure </a:t>
            </a:r>
          </a:p>
          <a:p>
            <a:pPr algn="just"/>
            <a:r>
              <a:rPr lang="en-US" sz="1800" b="0" i="0" u="none" strike="noStrike" baseline="0" dirty="0">
                <a:solidFill>
                  <a:srgbClr val="000000"/>
                </a:solidFill>
                <a:latin typeface="Times New Roman" panose="02020603050405020304" pitchFamily="18" charset="0"/>
              </a:rPr>
              <a:t>c. Apply Genetic algorithm and choose best nine features from 13 available attributes </a:t>
            </a:r>
          </a:p>
          <a:p>
            <a:pPr algn="just"/>
            <a:r>
              <a:rPr lang="en-US" sz="1800" b="0" i="0" u="none" strike="noStrike" baseline="0" dirty="0">
                <a:solidFill>
                  <a:srgbClr val="000000"/>
                </a:solidFill>
                <a:latin typeface="Times New Roman" panose="02020603050405020304" pitchFamily="18" charset="0"/>
              </a:rPr>
              <a:t>d. Split data as X-train, Y-train and X-test, Y-test </a:t>
            </a:r>
          </a:p>
          <a:p>
            <a:pPr algn="just"/>
            <a:r>
              <a:rPr lang="en-US" sz="1800" b="0" i="0" u="none" strike="noStrike" baseline="0" dirty="0">
                <a:solidFill>
                  <a:srgbClr val="000000"/>
                </a:solidFill>
                <a:latin typeface="Times New Roman" panose="02020603050405020304" pitchFamily="18" charset="0"/>
              </a:rPr>
              <a:t>e. Apply machine learning classification algorithm C 5.0 </a:t>
            </a:r>
          </a:p>
          <a:p>
            <a:pPr algn="just"/>
            <a:r>
              <a:rPr lang="en-IN" sz="1800" b="0" i="0" u="none" strike="noStrike" baseline="0" dirty="0">
                <a:solidFill>
                  <a:srgbClr val="000000"/>
                </a:solidFill>
                <a:latin typeface="Times New Roman" panose="02020603050405020304" pitchFamily="18" charset="0"/>
              </a:rPr>
              <a:t>f. Train the model </a:t>
            </a:r>
          </a:p>
          <a:p>
            <a:pPr algn="just"/>
            <a:r>
              <a:rPr lang="en-US" sz="1800" b="0" i="0" u="none" strike="noStrike" baseline="0" dirty="0">
                <a:solidFill>
                  <a:srgbClr val="000000"/>
                </a:solidFill>
                <a:latin typeface="Times New Roman" panose="02020603050405020304" pitchFamily="18" charset="0"/>
              </a:rPr>
              <a:t>g. Trained model is tested with 20 % dataset from test set </a:t>
            </a:r>
          </a:p>
          <a:p>
            <a:pPr algn="just"/>
            <a:r>
              <a:rPr lang="en-US" sz="1800" b="0" i="0" u="none" strike="noStrike" baseline="0" dirty="0">
                <a:solidFill>
                  <a:srgbClr val="000000"/>
                </a:solidFill>
                <a:latin typeface="Times New Roman" panose="02020603050405020304" pitchFamily="18" charset="0"/>
              </a:rPr>
              <a:t>h. Give single input from patient through web application interface and predict heart disease type </a:t>
            </a:r>
          </a:p>
          <a:p>
            <a:pPr algn="just"/>
            <a:endParaRPr lang="en-IN" sz="1800" b="0" i="0" u="none" strike="noStrike" baseline="0" dirty="0">
              <a:solidFill>
                <a:srgbClr val="000000"/>
              </a:solidFill>
              <a:latin typeface="Times New Roman" panose="02020603050405020304" pitchFamily="18" charset="0"/>
            </a:endParaRPr>
          </a:p>
          <a:p>
            <a:pPr algn="just"/>
            <a:endParaRPr lang="en-IN" sz="1800" b="0" i="0" u="none" strike="noStrike" baseline="0" dirty="0">
              <a:solidFill>
                <a:srgbClr val="000000"/>
              </a:solidFill>
              <a:latin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9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dirty="0">
                <a:solidFill>
                  <a:srgbClr val="C00000"/>
                </a:solidFill>
                <a:latin typeface="Times New Roman"/>
                <a:ea typeface="Times New Roman"/>
                <a:cs typeface="Times New Roman"/>
                <a:sym typeface="Times New Roman"/>
              </a:rPr>
            </a:br>
            <a:br>
              <a:rPr lang="en-IN" sz="2400" b="1" dirty="0">
                <a:solidFill>
                  <a:srgbClr val="C00000"/>
                </a:solidFill>
                <a:latin typeface="Times New Roman"/>
                <a:ea typeface="Times New Roman"/>
                <a:cs typeface="Times New Roman"/>
                <a:sym typeface="Times New Roman"/>
              </a:rPr>
            </a:br>
            <a:endParaRPr sz="2400" dirty="0">
              <a:solidFill>
                <a:srgbClr val="C00000"/>
              </a:solidFill>
            </a:endParaRPr>
          </a:p>
        </p:txBody>
      </p:sp>
      <p:sp>
        <p:nvSpPr>
          <p:cNvPr id="6" name="TextBox 5">
            <a:extLst>
              <a:ext uri="{FF2B5EF4-FFF2-40B4-BE49-F238E27FC236}">
                <a16:creationId xmlns:a16="http://schemas.microsoft.com/office/drawing/2014/main" id="{4E01B335-237C-4EC1-B98D-6AB2B6F4F6A7}"/>
              </a:ext>
            </a:extLst>
          </p:cNvPr>
          <p:cNvSpPr txBox="1"/>
          <p:nvPr/>
        </p:nvSpPr>
        <p:spPr>
          <a:xfrm>
            <a:off x="1822000" y="1043743"/>
            <a:ext cx="9677066" cy="2862322"/>
          </a:xfrm>
          <a:prstGeom prst="rect">
            <a:avLst/>
          </a:prstGeom>
          <a:noFill/>
        </p:spPr>
        <p:txBody>
          <a:bodyPr wrap="square" rtlCol="0">
            <a:spAutoFit/>
          </a:bodyPr>
          <a:lstStyle/>
          <a:p>
            <a:pPr algn="just"/>
            <a:endParaRPr lang="en-IN" sz="1800" b="0" i="0" u="none" strike="noStrike" baseline="0" dirty="0">
              <a:solidFill>
                <a:srgbClr val="000000"/>
              </a:solidFill>
              <a:latin typeface="Times New Roman" panose="02020603050405020304" pitchFamily="18" charset="0"/>
            </a:endParaRPr>
          </a:p>
          <a:p>
            <a:pPr algn="just"/>
            <a:r>
              <a:rPr lang="en-US" sz="1800" b="1" i="0" u="none" strike="noStrike" baseline="0" dirty="0">
                <a:solidFill>
                  <a:srgbClr val="000000"/>
                </a:solidFill>
                <a:latin typeface="Times New Roman" panose="02020603050405020304" pitchFamily="18" charset="0"/>
              </a:rPr>
              <a:t>a. Feature selection through Genetic algorithm </a:t>
            </a:r>
            <a:endParaRPr lang="en-US"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The dataset with 13 features is taken for the study, each individual in the total population attributes is a predictive model. The genes represent total number of attributes in our dataset. The genes are numeric values taken in various ranges. The individuals are given as input for every application, here we considered 9, where this is the number of features to be selected for heart disease prediction application. The feature selection through Genetic algorithm followed with few certain steps, which are described below. </a:t>
            </a: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AB3887-3626-4EE9-B312-145648B57E38}"/>
              </a:ext>
            </a:extLst>
          </p:cNvPr>
          <p:cNvPicPr>
            <a:picLocks noChangeAspect="1"/>
          </p:cNvPicPr>
          <p:nvPr/>
        </p:nvPicPr>
        <p:blipFill>
          <a:blip r:embed="rId7"/>
          <a:stretch>
            <a:fillRect/>
          </a:stretch>
        </p:blipFill>
        <p:spPr>
          <a:xfrm>
            <a:off x="3277527" y="3159265"/>
            <a:ext cx="6471384" cy="3396279"/>
          </a:xfrm>
          <a:prstGeom prst="rect">
            <a:avLst/>
          </a:prstGeom>
        </p:spPr>
      </p:pic>
    </p:spTree>
    <p:extLst>
      <p:ext uri="{BB962C8B-B14F-4D97-AF65-F5344CB8AC3E}">
        <p14:creationId xmlns:p14="http://schemas.microsoft.com/office/powerpoint/2010/main" val="68035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dirty="0">
                <a:solidFill>
                  <a:srgbClr val="C00000"/>
                </a:solidFill>
                <a:latin typeface="Times New Roman"/>
                <a:ea typeface="Times New Roman"/>
                <a:cs typeface="Times New Roman"/>
                <a:sym typeface="Times New Roman"/>
              </a:rPr>
            </a:br>
            <a:br>
              <a:rPr lang="en-IN" sz="2400" b="1" dirty="0">
                <a:solidFill>
                  <a:srgbClr val="C00000"/>
                </a:solidFill>
                <a:latin typeface="Times New Roman"/>
                <a:ea typeface="Times New Roman"/>
                <a:cs typeface="Times New Roman"/>
                <a:sym typeface="Times New Roman"/>
              </a:rPr>
            </a:br>
            <a:endParaRPr sz="2400" dirty="0">
              <a:solidFill>
                <a:srgbClr val="C00000"/>
              </a:solidFill>
            </a:endParaRPr>
          </a:p>
        </p:txBody>
      </p:sp>
      <p:sp>
        <p:nvSpPr>
          <p:cNvPr id="6" name="TextBox 5">
            <a:extLst>
              <a:ext uri="{FF2B5EF4-FFF2-40B4-BE49-F238E27FC236}">
                <a16:creationId xmlns:a16="http://schemas.microsoft.com/office/drawing/2014/main" id="{4E01B335-237C-4EC1-B98D-6AB2B6F4F6A7}"/>
              </a:ext>
            </a:extLst>
          </p:cNvPr>
          <p:cNvSpPr txBox="1"/>
          <p:nvPr/>
        </p:nvSpPr>
        <p:spPr>
          <a:xfrm>
            <a:off x="1629136" y="1550180"/>
            <a:ext cx="9677066" cy="3693319"/>
          </a:xfrm>
          <a:prstGeom prst="rect">
            <a:avLst/>
          </a:prstGeom>
          <a:noFill/>
        </p:spPr>
        <p:txBody>
          <a:bodyPr wrap="square" rtlCol="0">
            <a:spAutoFit/>
          </a:bodyPr>
          <a:lstStyle/>
          <a:p>
            <a:pPr algn="just"/>
            <a:endParaRPr lang="en-IN" sz="1800" b="0" i="0" u="none" strike="noStrike" baseline="0" dirty="0">
              <a:solidFill>
                <a:srgbClr val="000000"/>
              </a:solidFill>
              <a:latin typeface="Times New Roman" panose="02020603050405020304" pitchFamily="18" charset="0"/>
            </a:endParaRPr>
          </a:p>
          <a:p>
            <a:pPr algn="just"/>
            <a:r>
              <a:rPr lang="en-IN" sz="1800" b="1" i="0" u="none" strike="noStrike" baseline="0" dirty="0">
                <a:solidFill>
                  <a:srgbClr val="000000"/>
                </a:solidFill>
                <a:latin typeface="Times New Roman" panose="02020603050405020304" pitchFamily="18" charset="0"/>
              </a:rPr>
              <a:t>b. C 5.0 Algorithm </a:t>
            </a:r>
            <a:endParaRPr lang="en-IN"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C 5.0 is the extension of ID3 algorithm, it works based on decision tree model for classification from input data samples. Divide and conquer is applied for each construction of tree, which is based on information gain from the attributes. There are three major steps involved in the decision tree. </a:t>
            </a:r>
          </a:p>
          <a:p>
            <a:pPr algn="just"/>
            <a:endParaRPr lang="en-IN" sz="1800" dirty="0">
              <a:latin typeface="Times New Roman" panose="02020603050405020304" pitchFamily="18" charset="0"/>
              <a:cs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The samples of same class in the dataset, then the leaf node is created for decision tree of same class </a:t>
            </a:r>
          </a:p>
          <a:p>
            <a:pPr algn="just"/>
            <a:r>
              <a:rPr lang="en-US" sz="1800" b="0" i="0" u="none" strike="noStrike" baseline="0" dirty="0">
                <a:solidFill>
                  <a:srgbClr val="000000"/>
                </a:solidFill>
                <a:latin typeface="Times New Roman" panose="02020603050405020304" pitchFamily="18" charset="0"/>
              </a:rPr>
              <a:t>• If information gain is not available, the node is created high up the tree with expected class value. </a:t>
            </a:r>
          </a:p>
          <a:p>
            <a:pPr algn="just"/>
            <a:r>
              <a:rPr lang="en-US" sz="1800" b="0" i="0" u="none" strike="noStrike" baseline="0" dirty="0">
                <a:solidFill>
                  <a:srgbClr val="000000"/>
                </a:solidFill>
                <a:latin typeface="Times New Roman" panose="02020603050405020304" pitchFamily="18" charset="0"/>
              </a:rPr>
              <a:t>• The class of unseen data is detected, the decision node is created again high up the tree with the expected class value. </a:t>
            </a:r>
          </a:p>
          <a:p>
            <a:pPr algn="just"/>
            <a:r>
              <a:rPr lang="en-US" sz="1800" b="0" i="0" u="none" strike="noStrike" baseline="0" dirty="0">
                <a:solidFill>
                  <a:srgbClr val="000000"/>
                </a:solidFill>
                <a:latin typeface="Times New Roman" panose="02020603050405020304" pitchFamily="18" charset="0"/>
              </a:rPr>
              <a:t>For prediction of class label, in decision trees, it is started from the root of the tree. The root attribute is compared with record’s attribute. This comparison is used to follow and create the branch and then jump to the next node.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09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dirty="0">
                <a:solidFill>
                  <a:srgbClr val="C00000"/>
                </a:solidFill>
                <a:latin typeface="Times New Roman"/>
                <a:ea typeface="Times New Roman"/>
                <a:cs typeface="Times New Roman"/>
                <a:sym typeface="Times New Roman"/>
              </a:rPr>
            </a:br>
            <a:br>
              <a:rPr lang="en-IN" sz="2400" b="1" dirty="0">
                <a:solidFill>
                  <a:srgbClr val="C00000"/>
                </a:solidFill>
                <a:latin typeface="Times New Roman"/>
                <a:ea typeface="Times New Roman"/>
                <a:cs typeface="Times New Roman"/>
                <a:sym typeface="Times New Roman"/>
              </a:rPr>
            </a:br>
            <a:endParaRPr sz="2400" dirty="0">
              <a:solidFill>
                <a:srgbClr val="C00000"/>
              </a:solidFill>
            </a:endParaRPr>
          </a:p>
        </p:txBody>
      </p:sp>
      <p:sp>
        <p:nvSpPr>
          <p:cNvPr id="6" name="TextBox 5">
            <a:extLst>
              <a:ext uri="{FF2B5EF4-FFF2-40B4-BE49-F238E27FC236}">
                <a16:creationId xmlns:a16="http://schemas.microsoft.com/office/drawing/2014/main" id="{4E01B335-237C-4EC1-B98D-6AB2B6F4F6A7}"/>
              </a:ext>
            </a:extLst>
          </p:cNvPr>
          <p:cNvSpPr txBox="1"/>
          <p:nvPr/>
        </p:nvSpPr>
        <p:spPr>
          <a:xfrm>
            <a:off x="1822000" y="1610069"/>
            <a:ext cx="9677066" cy="2862322"/>
          </a:xfrm>
          <a:prstGeom prst="rect">
            <a:avLst/>
          </a:prstGeom>
          <a:noFill/>
        </p:spPr>
        <p:txBody>
          <a:bodyPr wrap="square" rtlCol="0">
            <a:spAutoFit/>
          </a:bodyPr>
          <a:lstStyle/>
          <a:p>
            <a:pPr algn="just"/>
            <a:r>
              <a:rPr lang="en-US" sz="1800" b="0" i="0" u="none" strike="noStrike" baseline="0" dirty="0">
                <a:solidFill>
                  <a:srgbClr val="000000"/>
                </a:solidFill>
                <a:latin typeface="Times New Roman" panose="02020603050405020304" pitchFamily="18" charset="0"/>
              </a:rPr>
              <a:t>c. Web application on Python Flask </a:t>
            </a:r>
          </a:p>
          <a:p>
            <a:pPr algn="just"/>
            <a:endParaRPr lang="en-US"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The web application is created in Python flask, where doctor and patients can able to communicate. The application home page is given below in Figure 5. This has minimum security for data access and dataset training by doctor only. Patients can able to send feedback to doctors. </a:t>
            </a:r>
          </a:p>
          <a:p>
            <a:pPr algn="just"/>
            <a:r>
              <a:rPr lang="en-US" sz="1800" b="0" i="0" u="none" strike="noStrike" baseline="0" dirty="0">
                <a:solidFill>
                  <a:srgbClr val="000000"/>
                </a:solidFill>
                <a:latin typeface="Times New Roman" panose="02020603050405020304" pitchFamily="18" charset="0"/>
              </a:rPr>
              <a:t>The following figure shows the instant prediction for patients. Patients can enter their blood sample data and get the output as given in the below screen. The output of algorithm is through C5.0 classification of any five types namely 0 - Normal; 1- High Blood Pressure; 2- Coronary Artery Disease; 3- Congestive Heart Failure; 4- </a:t>
            </a:r>
            <a:r>
              <a:rPr lang="en-US" sz="1800" b="0" i="0" u="none" strike="noStrike" baseline="0" dirty="0" err="1">
                <a:solidFill>
                  <a:srgbClr val="000000"/>
                </a:solidFill>
                <a:latin typeface="Times New Roman" panose="02020603050405020304" pitchFamily="18" charset="0"/>
              </a:rPr>
              <a:t>Storke</a:t>
            </a:r>
            <a:r>
              <a:rPr lang="en-US" sz="1800" b="0" i="0" u="none" strike="noStrike" baseline="0" dirty="0">
                <a:solidFill>
                  <a:srgbClr val="000000"/>
                </a:solidFill>
                <a:latin typeface="Times New Roman" panose="02020603050405020304" pitchFamily="18" charset="0"/>
              </a:rPr>
              <a:t>. </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58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dirty="0">
                <a:solidFill>
                  <a:srgbClr val="C00000"/>
                </a:solidFill>
                <a:latin typeface="Times New Roman"/>
                <a:ea typeface="Times New Roman"/>
                <a:cs typeface="Times New Roman"/>
                <a:sym typeface="Times New Roman"/>
              </a:rPr>
            </a:br>
            <a:br>
              <a:rPr lang="en-IN" sz="2400" b="1" dirty="0">
                <a:solidFill>
                  <a:srgbClr val="C00000"/>
                </a:solidFill>
                <a:latin typeface="Times New Roman"/>
                <a:ea typeface="Times New Roman"/>
                <a:cs typeface="Times New Roman"/>
                <a:sym typeface="Times New Roman"/>
              </a:rPr>
            </a:br>
            <a:endParaRPr sz="2400" dirty="0">
              <a:solidFill>
                <a:srgbClr val="C00000"/>
              </a:solidFill>
            </a:endParaRPr>
          </a:p>
        </p:txBody>
      </p:sp>
      <p:sp>
        <p:nvSpPr>
          <p:cNvPr id="6" name="TextBox 5">
            <a:extLst>
              <a:ext uri="{FF2B5EF4-FFF2-40B4-BE49-F238E27FC236}">
                <a16:creationId xmlns:a16="http://schemas.microsoft.com/office/drawing/2014/main" id="{4E01B335-237C-4EC1-B98D-6AB2B6F4F6A7}"/>
              </a:ext>
            </a:extLst>
          </p:cNvPr>
          <p:cNvSpPr txBox="1"/>
          <p:nvPr/>
        </p:nvSpPr>
        <p:spPr>
          <a:xfrm>
            <a:off x="1822000" y="1610069"/>
            <a:ext cx="9677066" cy="584775"/>
          </a:xfrm>
          <a:prstGeom prst="rect">
            <a:avLst/>
          </a:prstGeom>
          <a:noFill/>
        </p:spPr>
        <p:txBody>
          <a:bodyPr wrap="square" rtlCol="0">
            <a:spAutoFit/>
          </a:bodyPr>
          <a:lstStyle/>
          <a:p>
            <a:pPr algn="just"/>
            <a:r>
              <a:rPr lang="en-US" sz="3200" b="1" dirty="0">
                <a:solidFill>
                  <a:srgbClr val="C00000"/>
                </a:solidFill>
                <a:latin typeface="Century Gothic" panose="020B0502020202020204" pitchFamily="34" charset="0"/>
                <a:cs typeface="Times New Roman" panose="02020603050405020304" pitchFamily="18" charset="0"/>
              </a:rPr>
              <a:t>SYSTEM IMPLEMENTATION</a:t>
            </a:r>
            <a:endParaRPr lang="en-IN" sz="3200" b="1" dirty="0">
              <a:solidFill>
                <a:srgbClr val="C00000"/>
              </a:solidFill>
              <a:latin typeface="Century Gothic" panose="020B050202020202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BEC5146-9955-4D01-9C0E-41E347B694D1}"/>
              </a:ext>
            </a:extLst>
          </p:cNvPr>
          <p:cNvSpPr txBox="1"/>
          <p:nvPr/>
        </p:nvSpPr>
        <p:spPr>
          <a:xfrm>
            <a:off x="1822000" y="2264614"/>
            <a:ext cx="9677066" cy="3693319"/>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The proposed work is an application, which enables the doctors and patients to communicate. The application enables to classify heart disease as five types namely 0 - Normal; 1- High Blood Pressure; 2- Coronary Artery Disease; 3- Congestive Heart Failure; 4- Stroke. The work implemented in Python with Flask as web application, the libraries and packages installed are scikit-learn, pandas, matplotlib. The dataset used for implementation is Cleveland dataset with 303 instances and 14 attributes. Genetic algorithm is applied for feature selection and C5.0 classification is used for machine learning and heart disease type detection. The application enables patients to identify the type of/ severity of disease as five types. </a:t>
            </a:r>
          </a:p>
          <a:p>
            <a:endParaRPr lang="en-US" sz="1800" dirty="0">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Implementation is done in Anaconda 3 with some of mandatory libraries namely scikit-learn, pandas, matplotlib. Cleveland Heart disease data with 303 instances from UCI machine learning repository is used for study. For feature selection Genetic Algorithm (GA) is used to derive the important features. The algorithm gives scores to each attribute and the output is shown below figure.</a:t>
            </a:r>
            <a:endParaRPr lang="en-IN" dirty="0"/>
          </a:p>
        </p:txBody>
      </p:sp>
    </p:spTree>
    <p:extLst>
      <p:ext uri="{BB962C8B-B14F-4D97-AF65-F5344CB8AC3E}">
        <p14:creationId xmlns:p14="http://schemas.microsoft.com/office/powerpoint/2010/main" val="218435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dirty="0">
                <a:solidFill>
                  <a:srgbClr val="C00000"/>
                </a:solidFill>
                <a:latin typeface="Times New Roman"/>
                <a:ea typeface="Times New Roman"/>
                <a:cs typeface="Times New Roman"/>
                <a:sym typeface="Times New Roman"/>
              </a:rPr>
            </a:br>
            <a:br>
              <a:rPr lang="en-IN" sz="2400" b="1" dirty="0">
                <a:solidFill>
                  <a:srgbClr val="C00000"/>
                </a:solidFill>
                <a:latin typeface="Times New Roman"/>
                <a:ea typeface="Times New Roman"/>
                <a:cs typeface="Times New Roman"/>
                <a:sym typeface="Times New Roman"/>
              </a:rPr>
            </a:br>
            <a:endParaRPr sz="2400" dirty="0">
              <a:solidFill>
                <a:srgbClr val="C00000"/>
              </a:solidFill>
            </a:endParaRPr>
          </a:p>
        </p:txBody>
      </p:sp>
      <p:pic>
        <p:nvPicPr>
          <p:cNvPr id="4" name="Picture 3">
            <a:extLst>
              <a:ext uri="{FF2B5EF4-FFF2-40B4-BE49-F238E27FC236}">
                <a16:creationId xmlns:a16="http://schemas.microsoft.com/office/drawing/2014/main" id="{F0118A9B-641B-4C46-9C5B-B35A637EE0B3}"/>
              </a:ext>
            </a:extLst>
          </p:cNvPr>
          <p:cNvPicPr>
            <a:picLocks noChangeAspect="1"/>
          </p:cNvPicPr>
          <p:nvPr/>
        </p:nvPicPr>
        <p:blipFill>
          <a:blip r:embed="rId7"/>
          <a:stretch>
            <a:fillRect/>
          </a:stretch>
        </p:blipFill>
        <p:spPr>
          <a:xfrm>
            <a:off x="3291840" y="1684046"/>
            <a:ext cx="6485206" cy="1744954"/>
          </a:xfrm>
          <a:prstGeom prst="rect">
            <a:avLst/>
          </a:prstGeom>
        </p:spPr>
      </p:pic>
      <p:sp>
        <p:nvSpPr>
          <p:cNvPr id="5" name="TextBox 4">
            <a:extLst>
              <a:ext uri="{FF2B5EF4-FFF2-40B4-BE49-F238E27FC236}">
                <a16:creationId xmlns:a16="http://schemas.microsoft.com/office/drawing/2014/main" id="{842BD8AB-DBFD-4DD0-B7DC-684D01A41996}"/>
              </a:ext>
            </a:extLst>
          </p:cNvPr>
          <p:cNvSpPr txBox="1"/>
          <p:nvPr/>
        </p:nvSpPr>
        <p:spPr>
          <a:xfrm>
            <a:off x="3854547" y="3557963"/>
            <a:ext cx="5359791" cy="338554"/>
          </a:xfrm>
          <a:prstGeom prst="rect">
            <a:avLst/>
          </a:prstGeom>
          <a:noFill/>
        </p:spPr>
        <p:txBody>
          <a:bodyPr wrap="square" rtlCol="0">
            <a:spAutoFit/>
          </a:bodyPr>
          <a:lstStyle/>
          <a:p>
            <a:pPr algn="ctr"/>
            <a:r>
              <a:rPr lang="en-US" sz="1600" b="0" i="0" u="none" strike="noStrike" baseline="0" dirty="0">
                <a:solidFill>
                  <a:srgbClr val="000000"/>
                </a:solidFill>
                <a:latin typeface="Times New Roman" panose="02020603050405020304" pitchFamily="18" charset="0"/>
                <a:cs typeface="Times New Roman" panose="02020603050405020304" pitchFamily="18" charset="0"/>
              </a:rPr>
              <a:t>Score values given by GA </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AD8BFC9-0177-4AB6-9F01-5C67D89958C1}"/>
              </a:ext>
            </a:extLst>
          </p:cNvPr>
          <p:cNvSpPr txBox="1"/>
          <p:nvPr/>
        </p:nvSpPr>
        <p:spPr>
          <a:xfrm>
            <a:off x="1828800" y="4262511"/>
            <a:ext cx="9831811" cy="646331"/>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Genetic Algorithm find the best score value for the attribute and used it so it system gives the most accurate and efficient result. </a:t>
            </a:r>
            <a:endParaRPr lang="en-IN" dirty="0"/>
          </a:p>
        </p:txBody>
      </p:sp>
    </p:spTree>
    <p:extLst>
      <p:ext uri="{BB962C8B-B14F-4D97-AF65-F5344CB8AC3E}">
        <p14:creationId xmlns:p14="http://schemas.microsoft.com/office/powerpoint/2010/main" val="122202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01605"/>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dirty="0">
                <a:solidFill>
                  <a:srgbClr val="C00000"/>
                </a:solidFill>
                <a:latin typeface="Times New Roman"/>
                <a:ea typeface="Times New Roman"/>
                <a:cs typeface="Times New Roman"/>
                <a:sym typeface="Times New Roman"/>
              </a:rPr>
            </a:br>
            <a:br>
              <a:rPr lang="en-IN" sz="2400" b="1" dirty="0">
                <a:solidFill>
                  <a:srgbClr val="C00000"/>
                </a:solidFill>
                <a:latin typeface="Times New Roman"/>
                <a:ea typeface="Times New Roman"/>
                <a:cs typeface="Times New Roman"/>
                <a:sym typeface="Times New Roman"/>
              </a:rPr>
            </a:br>
            <a:endParaRPr sz="2400" dirty="0">
              <a:solidFill>
                <a:srgbClr val="C00000"/>
              </a:solidFill>
            </a:endParaRPr>
          </a:p>
        </p:txBody>
      </p:sp>
      <p:sp>
        <p:nvSpPr>
          <p:cNvPr id="8" name="TextBox 7">
            <a:extLst>
              <a:ext uri="{FF2B5EF4-FFF2-40B4-BE49-F238E27FC236}">
                <a16:creationId xmlns:a16="http://schemas.microsoft.com/office/drawing/2014/main" id="{8AD8BFC9-0177-4AB6-9F01-5C67D89958C1}"/>
              </a:ext>
            </a:extLst>
          </p:cNvPr>
          <p:cNvSpPr txBox="1"/>
          <p:nvPr/>
        </p:nvSpPr>
        <p:spPr>
          <a:xfrm>
            <a:off x="1828800" y="1582396"/>
            <a:ext cx="9831811" cy="2246769"/>
          </a:xfrm>
          <a:prstGeom prst="rect">
            <a:avLst/>
          </a:prstGeom>
          <a:noFill/>
        </p:spPr>
        <p:txBody>
          <a:bodyPr wrap="square" rtlCol="0">
            <a:spAutoFit/>
          </a:bodyPr>
          <a:lstStyle/>
          <a:p>
            <a:pPr algn="just"/>
            <a:r>
              <a:rPr lang="en-US" sz="1800" b="0" i="0" u="none" strike="noStrike" baseline="0" dirty="0">
                <a:solidFill>
                  <a:srgbClr val="000000"/>
                </a:solidFill>
                <a:latin typeface="Times New Roman" panose="02020603050405020304" pitchFamily="18" charset="0"/>
              </a:rPr>
              <a:t>Machine learning algorithm C5.0 is trained using selected features from Genetic algorithm. The dataset is considered 80% for training and 20% as test set. The X-train values are feature selected through GA and Y-train is Class value of heart disease type, which is considered as multi-class 0 to 4. Once the algorithm is trained X-test of selected features are given as input and algorithm accuracy and error values are evaluated. The accuracy achieved by algorithm is provided below figure. </a:t>
            </a:r>
          </a:p>
          <a:p>
            <a:pPr algn="just"/>
            <a:endParaRPr lang="en-US" sz="1800" dirty="0">
              <a:latin typeface="Times New Roman" panose="02020603050405020304" pitchFamily="18" charset="0"/>
            </a:endParaRPr>
          </a:p>
          <a:p>
            <a:pPr algn="just"/>
            <a:endParaRPr lang="en-US" sz="1800" dirty="0">
              <a:latin typeface="Times New Roman" panose="02020603050405020304" pitchFamily="18" charset="0"/>
            </a:endParaRPr>
          </a:p>
          <a:p>
            <a:pPr algn="just"/>
            <a:endParaRPr lang="en-IN" dirty="0"/>
          </a:p>
        </p:txBody>
      </p:sp>
      <p:pic>
        <p:nvPicPr>
          <p:cNvPr id="7" name="Picture 6">
            <a:extLst>
              <a:ext uri="{FF2B5EF4-FFF2-40B4-BE49-F238E27FC236}">
                <a16:creationId xmlns:a16="http://schemas.microsoft.com/office/drawing/2014/main" id="{A1945162-6C82-49E0-9D19-DC1A25091E5C}"/>
              </a:ext>
            </a:extLst>
          </p:cNvPr>
          <p:cNvPicPr>
            <a:picLocks noChangeAspect="1"/>
          </p:cNvPicPr>
          <p:nvPr/>
        </p:nvPicPr>
        <p:blipFill>
          <a:blip r:embed="rId7"/>
          <a:stretch>
            <a:fillRect/>
          </a:stretch>
        </p:blipFill>
        <p:spPr>
          <a:xfrm>
            <a:off x="4566603" y="3241548"/>
            <a:ext cx="5176910" cy="1653089"/>
          </a:xfrm>
          <a:prstGeom prst="rect">
            <a:avLst/>
          </a:prstGeom>
        </p:spPr>
      </p:pic>
      <p:sp>
        <p:nvSpPr>
          <p:cNvPr id="9" name="TextBox 8">
            <a:extLst>
              <a:ext uri="{FF2B5EF4-FFF2-40B4-BE49-F238E27FC236}">
                <a16:creationId xmlns:a16="http://schemas.microsoft.com/office/drawing/2014/main" id="{6BE079CB-0893-457B-A4B7-FDDA8605920D}"/>
              </a:ext>
            </a:extLst>
          </p:cNvPr>
          <p:cNvSpPr txBox="1"/>
          <p:nvPr/>
        </p:nvSpPr>
        <p:spPr>
          <a:xfrm>
            <a:off x="4990428" y="4973179"/>
            <a:ext cx="4243045" cy="338554"/>
          </a:xfrm>
          <a:prstGeom prst="rect">
            <a:avLst/>
          </a:prstGeom>
          <a:noFill/>
        </p:spPr>
        <p:txBody>
          <a:bodyPr wrap="square" rtlCol="0">
            <a:spAutoFit/>
          </a:bodyPr>
          <a:lstStyle/>
          <a:p>
            <a:r>
              <a:rPr lang="en-US" sz="1600" i="0" u="none" strike="noStrike" baseline="0" dirty="0">
                <a:solidFill>
                  <a:srgbClr val="000000"/>
                </a:solidFill>
                <a:latin typeface="Times New Roman" panose="02020603050405020304" pitchFamily="18" charset="0"/>
              </a:rPr>
              <a:t>Heart Disease prediction through Decision Tree </a:t>
            </a:r>
            <a:endParaRPr lang="en-IN" sz="1200" dirty="0"/>
          </a:p>
        </p:txBody>
      </p:sp>
    </p:spTree>
    <p:extLst>
      <p:ext uri="{BB962C8B-B14F-4D97-AF65-F5344CB8AC3E}">
        <p14:creationId xmlns:p14="http://schemas.microsoft.com/office/powerpoint/2010/main" val="380955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99" name="Google Shape;99;p14"/>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00" name="Google Shape;100;p14"/>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01" name="Google Shape;101;p14"/>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02" name="Google Shape;102;p14"/>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03" name="Google Shape;103;p14"/>
          <p:cNvSpPr txBox="1"/>
          <p:nvPr/>
        </p:nvSpPr>
        <p:spPr>
          <a:xfrm>
            <a:off x="1583479" y="1433175"/>
            <a:ext cx="6373800"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IN" sz="3100" b="1" i="0" u="none" strike="noStrike" cap="none">
                <a:solidFill>
                  <a:srgbClr val="C00000"/>
                </a:solidFill>
                <a:latin typeface="Century Gothic"/>
                <a:ea typeface="Century Gothic"/>
                <a:cs typeface="Century Gothic"/>
                <a:sym typeface="Century Gothic"/>
              </a:rPr>
              <a:t>Outline of Project</a:t>
            </a:r>
            <a:endParaRPr sz="3100" b="0" i="0" u="none" strike="noStrike" cap="none">
              <a:solidFill>
                <a:srgbClr val="C00000"/>
              </a:solidFill>
              <a:latin typeface="Century Gothic"/>
              <a:ea typeface="Century Gothic"/>
              <a:cs typeface="Century Gothic"/>
              <a:sym typeface="Century Gothic"/>
            </a:endParaRPr>
          </a:p>
        </p:txBody>
      </p:sp>
      <p:sp>
        <p:nvSpPr>
          <p:cNvPr id="104" name="Google Shape;104;p14"/>
          <p:cNvSpPr txBox="1"/>
          <p:nvPr/>
        </p:nvSpPr>
        <p:spPr>
          <a:xfrm>
            <a:off x="5581400" y="1614699"/>
            <a:ext cx="9237900" cy="5348100"/>
          </a:xfrm>
          <a:prstGeom prst="rect">
            <a:avLst/>
          </a:prstGeom>
          <a:noFill/>
          <a:ln>
            <a:noFill/>
          </a:ln>
        </p:spPr>
        <p:txBody>
          <a:bodyPr spcFirstLastPara="1" wrap="square" lIns="91425" tIns="45700" rIns="91425" bIns="45700" anchor="t" anchorCtr="0">
            <a:noAutofit/>
          </a:bodyPr>
          <a:lstStyle/>
          <a:p>
            <a:pPr marL="469900" marR="0" lvl="0" indent="-457200" algn="l" rtl="0">
              <a:lnSpc>
                <a:spcPct val="100000"/>
              </a:lnSpc>
              <a:spcBef>
                <a:spcPts val="1000"/>
              </a:spcBef>
              <a:spcAft>
                <a:spcPts val="0"/>
              </a:spcAft>
              <a:buClr>
                <a:srgbClr val="C00000"/>
              </a:buClr>
              <a:buSzPts val="1818"/>
              <a:buFont typeface="Noto Sans Symbols"/>
              <a:buChar char="⮚"/>
            </a:pPr>
            <a:r>
              <a:rPr lang="en-IN" sz="1800" b="0" i="0" u="none" strike="noStrike" cap="none">
                <a:solidFill>
                  <a:srgbClr val="052358"/>
                </a:solidFill>
                <a:latin typeface="Times New Roman"/>
                <a:ea typeface="Times New Roman"/>
                <a:cs typeface="Times New Roman"/>
                <a:sym typeface="Times New Roman"/>
              </a:rPr>
              <a:t>Introduction</a:t>
            </a:r>
            <a:endParaRPr/>
          </a:p>
          <a:p>
            <a:pPr marL="469900" marR="0" lvl="3" indent="-457200" algn="l" rtl="0">
              <a:lnSpc>
                <a:spcPct val="100000"/>
              </a:lnSpc>
              <a:spcBef>
                <a:spcPts val="1000"/>
              </a:spcBef>
              <a:spcAft>
                <a:spcPts val="0"/>
              </a:spcAft>
              <a:buClr>
                <a:srgbClr val="C00000"/>
              </a:buClr>
              <a:buSzPts val="1818"/>
              <a:buFont typeface="Noto Sans Symbols"/>
              <a:buChar char="⮚"/>
            </a:pPr>
            <a:r>
              <a:rPr lang="en-IN" sz="1800" b="0" i="0" u="none" strike="noStrike" cap="none">
                <a:solidFill>
                  <a:srgbClr val="052358"/>
                </a:solidFill>
                <a:latin typeface="Times New Roman"/>
                <a:ea typeface="Times New Roman"/>
                <a:cs typeface="Times New Roman"/>
                <a:sym typeface="Times New Roman"/>
              </a:rPr>
              <a:t>Problem statement</a:t>
            </a:r>
            <a:endParaRPr/>
          </a:p>
          <a:p>
            <a:pPr marL="469900" marR="0" lvl="3" indent="-457200" algn="l" rtl="0">
              <a:lnSpc>
                <a:spcPct val="100000"/>
              </a:lnSpc>
              <a:spcBef>
                <a:spcPts val="1000"/>
              </a:spcBef>
              <a:spcAft>
                <a:spcPts val="0"/>
              </a:spcAft>
              <a:buClr>
                <a:srgbClr val="C00000"/>
              </a:buClr>
              <a:buSzPts val="1818"/>
              <a:buFont typeface="Noto Sans Symbols"/>
              <a:buChar char="⮚"/>
            </a:pPr>
            <a:r>
              <a:rPr lang="en-IN" sz="1800" b="0" i="0" u="none" strike="noStrike" cap="none">
                <a:solidFill>
                  <a:srgbClr val="052358"/>
                </a:solidFill>
                <a:latin typeface="Times New Roman"/>
                <a:ea typeface="Times New Roman"/>
                <a:cs typeface="Times New Roman"/>
                <a:sym typeface="Times New Roman"/>
              </a:rPr>
              <a:t>Project Objective</a:t>
            </a:r>
            <a:endParaRPr/>
          </a:p>
          <a:p>
            <a:pPr marL="469900" marR="0" lvl="3" indent="-457200" algn="l" rtl="0">
              <a:lnSpc>
                <a:spcPct val="100000"/>
              </a:lnSpc>
              <a:spcBef>
                <a:spcPts val="1000"/>
              </a:spcBef>
              <a:spcAft>
                <a:spcPts val="0"/>
              </a:spcAft>
              <a:buClr>
                <a:srgbClr val="C00000"/>
              </a:buClr>
              <a:buSzPts val="1818"/>
              <a:buFont typeface="Noto Sans Symbols"/>
              <a:buChar char="⮚"/>
            </a:pPr>
            <a:r>
              <a:rPr lang="en-IN" sz="1800" b="0" i="0" u="none" strike="noStrike" cap="none">
                <a:solidFill>
                  <a:srgbClr val="052358"/>
                </a:solidFill>
                <a:latin typeface="Times New Roman"/>
                <a:ea typeface="Times New Roman"/>
                <a:cs typeface="Times New Roman"/>
                <a:sym typeface="Times New Roman"/>
              </a:rPr>
              <a:t>Literature Survey</a:t>
            </a:r>
            <a:endParaRPr/>
          </a:p>
          <a:p>
            <a:pPr marL="469900" marR="0" lvl="3" indent="-457200" algn="l" rtl="0">
              <a:lnSpc>
                <a:spcPct val="100000"/>
              </a:lnSpc>
              <a:spcBef>
                <a:spcPts val="1000"/>
              </a:spcBef>
              <a:spcAft>
                <a:spcPts val="0"/>
              </a:spcAft>
              <a:buClr>
                <a:srgbClr val="C00000"/>
              </a:buClr>
              <a:buSzPts val="1818"/>
              <a:buFont typeface="Noto Sans Symbols"/>
              <a:buChar char="⮚"/>
            </a:pPr>
            <a:r>
              <a:rPr lang="en-IN" sz="1800" b="0" i="0" u="none" strike="noStrike" cap="none">
                <a:solidFill>
                  <a:srgbClr val="052358"/>
                </a:solidFill>
                <a:latin typeface="Times New Roman"/>
                <a:ea typeface="Times New Roman"/>
                <a:cs typeface="Times New Roman"/>
                <a:sym typeface="Times New Roman"/>
              </a:rPr>
              <a:t>Summary/ Finding of Literature Survey</a:t>
            </a:r>
            <a:endParaRPr/>
          </a:p>
          <a:p>
            <a:pPr marL="469900" marR="0" lvl="3" indent="-457200" algn="l" rtl="0">
              <a:lnSpc>
                <a:spcPct val="100000"/>
              </a:lnSpc>
              <a:spcBef>
                <a:spcPts val="1000"/>
              </a:spcBef>
              <a:spcAft>
                <a:spcPts val="0"/>
              </a:spcAft>
              <a:buClr>
                <a:srgbClr val="C00000"/>
              </a:buClr>
              <a:buSzPts val="1818"/>
              <a:buFont typeface="Noto Sans Symbols"/>
              <a:buChar char="⮚"/>
            </a:pPr>
            <a:r>
              <a:rPr lang="en-IN" sz="1800" b="0" i="0" u="none" strike="noStrike" cap="none">
                <a:solidFill>
                  <a:srgbClr val="052358"/>
                </a:solidFill>
                <a:latin typeface="Times New Roman"/>
                <a:ea typeface="Times New Roman"/>
                <a:cs typeface="Times New Roman"/>
                <a:sym typeface="Times New Roman"/>
              </a:rPr>
              <a:t>Proposed system / idea</a:t>
            </a:r>
            <a:endParaRPr/>
          </a:p>
          <a:p>
            <a:pPr marL="469900" marR="0" lvl="3" indent="-457200" algn="l" rtl="0">
              <a:lnSpc>
                <a:spcPct val="100000"/>
              </a:lnSpc>
              <a:spcBef>
                <a:spcPts val="1000"/>
              </a:spcBef>
              <a:spcAft>
                <a:spcPts val="0"/>
              </a:spcAft>
              <a:buClr>
                <a:srgbClr val="C00000"/>
              </a:buClr>
              <a:buSzPts val="1818"/>
              <a:buFont typeface="Noto Sans Symbols"/>
              <a:buChar char="⮚"/>
            </a:pPr>
            <a:r>
              <a:rPr lang="en-IN" sz="1800" b="0" i="0" u="none" strike="noStrike" cap="none">
                <a:solidFill>
                  <a:srgbClr val="052358"/>
                </a:solidFill>
                <a:latin typeface="Times New Roman"/>
                <a:ea typeface="Times New Roman"/>
                <a:cs typeface="Times New Roman"/>
                <a:sym typeface="Times New Roman"/>
              </a:rPr>
              <a:t>Software and Hardware requirement</a:t>
            </a:r>
            <a:endParaRPr/>
          </a:p>
          <a:p>
            <a:pPr marL="469900" marR="0" lvl="3" indent="-457200" algn="l" rtl="0">
              <a:lnSpc>
                <a:spcPct val="100000"/>
              </a:lnSpc>
              <a:spcBef>
                <a:spcPts val="1000"/>
              </a:spcBef>
              <a:spcAft>
                <a:spcPts val="0"/>
              </a:spcAft>
              <a:buClr>
                <a:srgbClr val="C00000"/>
              </a:buClr>
              <a:buSzPts val="1818"/>
              <a:buFont typeface="Noto Sans Symbols"/>
              <a:buChar char="⮚"/>
            </a:pPr>
            <a:r>
              <a:rPr lang="en-IN" sz="1800" b="0" i="0" u="none" strike="noStrike" cap="none">
                <a:solidFill>
                  <a:srgbClr val="052358"/>
                </a:solidFill>
                <a:latin typeface="Times New Roman"/>
                <a:ea typeface="Times New Roman"/>
                <a:cs typeface="Times New Roman"/>
                <a:sym typeface="Times New Roman"/>
              </a:rPr>
              <a:t>System design</a:t>
            </a:r>
            <a:endParaRPr/>
          </a:p>
          <a:p>
            <a:pPr marL="469900" marR="0" lvl="3" indent="-457200" algn="l" rtl="0">
              <a:lnSpc>
                <a:spcPct val="100000"/>
              </a:lnSpc>
              <a:spcBef>
                <a:spcPts val="1000"/>
              </a:spcBef>
              <a:spcAft>
                <a:spcPts val="0"/>
              </a:spcAft>
              <a:buClr>
                <a:srgbClr val="C00000"/>
              </a:buClr>
              <a:buSzPts val="1818"/>
              <a:buFont typeface="Noto Sans Symbols"/>
              <a:buChar char="⮚"/>
            </a:pPr>
            <a:r>
              <a:rPr lang="en-IN" sz="1800" b="0" i="0" u="none" strike="noStrike" cap="none">
                <a:solidFill>
                  <a:srgbClr val="052358"/>
                </a:solidFill>
                <a:latin typeface="Times New Roman"/>
                <a:ea typeface="Times New Roman"/>
                <a:cs typeface="Times New Roman"/>
                <a:sym typeface="Times New Roman"/>
              </a:rPr>
              <a:t>System implementation</a:t>
            </a:r>
            <a:endParaRPr/>
          </a:p>
          <a:p>
            <a:pPr marL="469900" marR="0" lvl="3" indent="-457200" algn="l" rtl="0">
              <a:lnSpc>
                <a:spcPct val="100000"/>
              </a:lnSpc>
              <a:spcBef>
                <a:spcPts val="1000"/>
              </a:spcBef>
              <a:spcAft>
                <a:spcPts val="0"/>
              </a:spcAft>
              <a:buClr>
                <a:srgbClr val="C00000"/>
              </a:buClr>
              <a:buSzPts val="1818"/>
              <a:buFont typeface="Noto Sans Symbols"/>
              <a:buChar char="⮚"/>
            </a:pPr>
            <a:r>
              <a:rPr lang="en-IN" sz="1800" b="0" i="0" u="none" strike="noStrike" cap="none">
                <a:solidFill>
                  <a:srgbClr val="052358"/>
                </a:solidFill>
                <a:latin typeface="Times New Roman"/>
                <a:ea typeface="Times New Roman"/>
                <a:cs typeface="Times New Roman"/>
                <a:sym typeface="Times New Roman"/>
              </a:rPr>
              <a:t>Conclusion</a:t>
            </a:r>
            <a:endParaRPr/>
          </a:p>
          <a:p>
            <a:pPr marL="469900" marR="0" lvl="3" indent="-457200" algn="l" rtl="0">
              <a:lnSpc>
                <a:spcPct val="100000"/>
              </a:lnSpc>
              <a:spcBef>
                <a:spcPts val="1000"/>
              </a:spcBef>
              <a:spcAft>
                <a:spcPts val="0"/>
              </a:spcAft>
              <a:buClr>
                <a:srgbClr val="C00000"/>
              </a:buClr>
              <a:buSzPts val="1818"/>
              <a:buFont typeface="Noto Sans Symbols"/>
              <a:buChar char="⮚"/>
            </a:pPr>
            <a:r>
              <a:rPr lang="en-IN" sz="1800" b="0" i="0" u="none" strike="noStrike" cap="none">
                <a:solidFill>
                  <a:srgbClr val="052358"/>
                </a:solidFill>
                <a:latin typeface="Times New Roman"/>
                <a:ea typeface="Times New Roman"/>
                <a:cs typeface="Times New Roman"/>
                <a:sym typeface="Times New Roman"/>
              </a:rPr>
              <a:t>References</a:t>
            </a:r>
            <a:endParaRPr/>
          </a:p>
          <a:p>
            <a:pPr marL="469900" marR="0" lvl="3" indent="-328930" algn="l" rtl="0">
              <a:lnSpc>
                <a:spcPct val="100000"/>
              </a:lnSpc>
              <a:spcBef>
                <a:spcPts val="1000"/>
              </a:spcBef>
              <a:spcAft>
                <a:spcPts val="0"/>
              </a:spcAft>
              <a:buClr>
                <a:srgbClr val="C00000"/>
              </a:buClr>
              <a:buSzPts val="2020"/>
              <a:buFont typeface="Noto Sans Symbols"/>
              <a:buNone/>
            </a:pPr>
            <a:endParaRPr sz="2000" b="0" i="0" u="none" strike="noStrike" cap="none">
              <a:solidFill>
                <a:srgbClr val="052358"/>
              </a:solidFill>
              <a:latin typeface="Bookman Old Style"/>
              <a:ea typeface="Bookman Old Style"/>
              <a:cs typeface="Bookman Old Style"/>
              <a:sym typeface="Bookman Old Style"/>
            </a:endParaRPr>
          </a:p>
          <a:p>
            <a:pPr marL="469900" marR="0" lvl="3" indent="-328930" algn="l" rtl="0">
              <a:lnSpc>
                <a:spcPct val="100000"/>
              </a:lnSpc>
              <a:spcBef>
                <a:spcPts val="1000"/>
              </a:spcBef>
              <a:spcAft>
                <a:spcPts val="0"/>
              </a:spcAft>
              <a:buClr>
                <a:srgbClr val="C00000"/>
              </a:buClr>
              <a:buSzPts val="2020"/>
              <a:buFont typeface="Noto Sans Symbols"/>
              <a:buNone/>
            </a:pPr>
            <a:endParaRPr sz="2000" b="0" i="0" u="none" strike="noStrike" cap="none">
              <a:solidFill>
                <a:srgbClr val="052358"/>
              </a:solidFill>
              <a:latin typeface="Bookman Old Style"/>
              <a:ea typeface="Bookman Old Style"/>
              <a:cs typeface="Bookman Old Style"/>
              <a:sym typeface="Bookman Old Style"/>
            </a:endParaRPr>
          </a:p>
          <a:p>
            <a:pPr marL="469900" marR="0" lvl="0" indent="-328930" algn="l" rtl="0">
              <a:lnSpc>
                <a:spcPct val="100000"/>
              </a:lnSpc>
              <a:spcBef>
                <a:spcPts val="1000"/>
              </a:spcBef>
              <a:spcAft>
                <a:spcPts val="0"/>
              </a:spcAft>
              <a:buClr>
                <a:srgbClr val="C00000"/>
              </a:buClr>
              <a:buSzPts val="2020"/>
              <a:buFont typeface="Noto Sans Symbols"/>
              <a:buNone/>
            </a:pPr>
            <a:endParaRPr sz="2000" b="0" i="0" u="none" strike="noStrike" cap="none">
              <a:solidFill>
                <a:srgbClr val="052358"/>
              </a:solidFill>
              <a:latin typeface="Bookman Old Style"/>
              <a:ea typeface="Bookman Old Style"/>
              <a:cs typeface="Bookman Old Style"/>
              <a:sym typeface="Bookman Old Style"/>
            </a:endParaRPr>
          </a:p>
          <a:p>
            <a:pPr marL="469900" marR="0" lvl="0" indent="-328930" algn="l" rtl="0">
              <a:lnSpc>
                <a:spcPct val="100000"/>
              </a:lnSpc>
              <a:spcBef>
                <a:spcPts val="1000"/>
              </a:spcBef>
              <a:spcAft>
                <a:spcPts val="0"/>
              </a:spcAft>
              <a:buClr>
                <a:srgbClr val="C00000"/>
              </a:buClr>
              <a:buSzPts val="2020"/>
              <a:buFont typeface="Noto Sans Symbols"/>
              <a:buNone/>
            </a:pPr>
            <a:endParaRPr sz="2000" b="0" i="0" u="none" strike="noStrike" cap="none">
              <a:solidFill>
                <a:srgbClr val="052358"/>
              </a:solidFill>
              <a:latin typeface="Bookman Old Style"/>
              <a:ea typeface="Bookman Old Style"/>
              <a:cs typeface="Bookman Old Style"/>
              <a:sym typeface="Bookman Old Style"/>
            </a:endParaRPr>
          </a:p>
          <a:p>
            <a:pPr marL="12700" marR="0" lvl="0" indent="0" algn="l" rtl="0">
              <a:lnSpc>
                <a:spcPct val="100000"/>
              </a:lnSpc>
              <a:spcBef>
                <a:spcPts val="1000"/>
              </a:spcBef>
              <a:spcAft>
                <a:spcPts val="0"/>
              </a:spcAft>
              <a:buNone/>
            </a:pPr>
            <a:r>
              <a:rPr lang="en-IN" sz="2000" b="0" i="0" u="none" strike="noStrike" cap="none">
                <a:solidFill>
                  <a:srgbClr val="052358"/>
                </a:solidFill>
                <a:latin typeface="Bookman Old Style"/>
                <a:ea typeface="Bookman Old Style"/>
                <a:cs typeface="Bookman Old Style"/>
                <a:sym typeface="Bookman Old Style"/>
              </a:rPr>
              <a:t>  </a:t>
            </a:r>
            <a:endParaRPr sz="2000" b="0" i="0" u="none" strike="noStrike" cap="none">
              <a:solidFill>
                <a:srgbClr val="052358"/>
              </a:solidFill>
              <a:latin typeface="Bookman Old Style"/>
              <a:ea typeface="Bookman Old Style"/>
              <a:cs typeface="Bookman Old Style"/>
              <a:sym typeface="Bookman Old Style"/>
            </a:endParaRPr>
          </a:p>
          <a:p>
            <a:pPr marL="342900" marR="0" lvl="0" indent="-228600" algn="l" rtl="0">
              <a:lnSpc>
                <a:spcPct val="100000"/>
              </a:lnSpc>
              <a:spcBef>
                <a:spcPts val="1000"/>
              </a:spcBef>
              <a:spcAft>
                <a:spcPts val="0"/>
              </a:spcAft>
              <a:buClr>
                <a:srgbClr val="000000"/>
              </a:buClr>
              <a:buSzPts val="1400"/>
              <a:buFont typeface="Arial"/>
              <a:buNone/>
            </a:pPr>
            <a:endParaRPr sz="14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9"/>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47" name="Google Shape;147;p19"/>
          <p:cNvPicPr preferRelativeResize="0"/>
          <p:nvPr/>
        </p:nvPicPr>
        <p:blipFill rotWithShape="1">
          <a:blip r:embed="rId4">
            <a:alphaModFix/>
          </a:blip>
          <a:srcRect/>
          <a:stretch/>
        </p:blipFill>
        <p:spPr>
          <a:xfrm>
            <a:off x="1098347" y="-20457"/>
            <a:ext cx="209675" cy="5461124"/>
          </a:xfrm>
          <a:prstGeom prst="rect">
            <a:avLst/>
          </a:prstGeom>
          <a:noFill/>
          <a:ln>
            <a:noFill/>
          </a:ln>
        </p:spPr>
      </p:pic>
      <p:pic>
        <p:nvPicPr>
          <p:cNvPr id="148" name="Google Shape;148;p19"/>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9" name="Google Shape;149;p19"/>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50" name="Google Shape;150;p19"/>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51" name="Google Shape;151;p19"/>
          <p:cNvSpPr txBox="1"/>
          <p:nvPr/>
        </p:nvSpPr>
        <p:spPr>
          <a:xfrm>
            <a:off x="1583479" y="1433175"/>
            <a:ext cx="6373800"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dirty="0">
                <a:solidFill>
                  <a:srgbClr val="C00000"/>
                </a:solidFill>
                <a:latin typeface="Century Gothic"/>
                <a:ea typeface="Century Gothic"/>
                <a:cs typeface="Century Gothic"/>
                <a:sym typeface="Century Gothic"/>
              </a:rPr>
              <a:t>CONCLUSION</a:t>
            </a:r>
            <a:endParaRPr sz="3100" b="1" i="0" u="none" strike="noStrike" cap="none" dirty="0">
              <a:solidFill>
                <a:srgbClr val="C00000"/>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CC56AC80-3ED3-4990-A4EC-3AC6A35D3771}"/>
              </a:ext>
            </a:extLst>
          </p:cNvPr>
          <p:cNvSpPr txBox="1"/>
          <p:nvPr/>
        </p:nvSpPr>
        <p:spPr>
          <a:xfrm>
            <a:off x="1665305" y="2405575"/>
            <a:ext cx="9856135" cy="3139321"/>
          </a:xfrm>
          <a:prstGeom prst="rect">
            <a:avLst/>
          </a:prstGeom>
          <a:noFill/>
        </p:spPr>
        <p:txBody>
          <a:bodyPr wrap="square" rtlCol="0">
            <a:spAutoFit/>
          </a:bodyPr>
          <a:lstStyle/>
          <a:p>
            <a:pPr algn="just"/>
            <a:r>
              <a:rPr lang="en-US" sz="1800" b="0" i="0" u="none" strike="noStrike" baseline="0" dirty="0">
                <a:solidFill>
                  <a:srgbClr val="000000"/>
                </a:solidFill>
                <a:latin typeface="Times New Roman" panose="02020603050405020304" pitchFamily="18" charset="0"/>
              </a:rPr>
              <a:t>Heart disease or Cardiovascular disease one of the major threats with this growing life style, there are many clinical diagnoses are available. The earlier detection of the heart disease may save many human lives. Machine learning models are widely used for disease detection, whereas our proposed work considers the unique model for detection. In this work, we proposed Genetic algorithm-based feature selection and then C5.0 machine learning classification is applied for detection. The work also proposed with a Web interface, wherein patients and doctor able to communicate and get their benefits of early detection and treatment. This application detects heart disease as type 0 - Normal; 1- High Blood Pressure; 2- Coronary Artery Disease; 3- Congestive Heart Failure; 4- Stroke. Experimental results shows that the system outperforms in detection accuracy, even though considered as multi class problem. In future, we are interested to use deep learning models such as Convolutional Neural Networks (CNN) or Deep neural networks (DNN).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9"/>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47" name="Google Shape;147;p19"/>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48" name="Google Shape;148;p19"/>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9" name="Google Shape;149;p19"/>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50" name="Google Shape;150;p19"/>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51" name="Google Shape;151;p19"/>
          <p:cNvSpPr txBox="1"/>
          <p:nvPr/>
        </p:nvSpPr>
        <p:spPr>
          <a:xfrm>
            <a:off x="1583489" y="1328715"/>
            <a:ext cx="6373800"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3200" b="1" i="0" u="none" strike="noStrike" cap="none" dirty="0">
                <a:solidFill>
                  <a:srgbClr val="C00000"/>
                </a:solidFill>
                <a:latin typeface="Century Gothic"/>
                <a:ea typeface="Century Gothic"/>
                <a:cs typeface="Century Gothic"/>
                <a:sym typeface="Century Gothic"/>
              </a:rPr>
              <a:t>REFERENCES</a:t>
            </a:r>
            <a:endParaRPr sz="3200" b="1" i="0" u="none" strike="noStrike" cap="none" dirty="0">
              <a:solidFill>
                <a:srgbClr val="C00000"/>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AB07E860-B372-4E42-9C33-40AC53BDE9E1}"/>
              </a:ext>
            </a:extLst>
          </p:cNvPr>
          <p:cNvSpPr txBox="1"/>
          <p:nvPr/>
        </p:nvSpPr>
        <p:spPr>
          <a:xfrm>
            <a:off x="1772529" y="2236763"/>
            <a:ext cx="9888082" cy="4693593"/>
          </a:xfrm>
          <a:prstGeom prst="rect">
            <a:avLst/>
          </a:prstGeom>
          <a:noFill/>
        </p:spPr>
        <p:txBody>
          <a:bodyPr wrap="square" rtlCol="0">
            <a:spAutoFit/>
          </a:bodyPr>
          <a:lstStyle/>
          <a:p>
            <a:pPr lvl="0" algn="just">
              <a:spcAft>
                <a:spcPts val="300"/>
              </a:spcAft>
              <a:buSzPts val="800"/>
              <a:tabLst>
                <a:tab pos="228600" algn="l"/>
              </a:tabLst>
            </a:pPr>
            <a:r>
              <a:rPr lang="en-US" sz="1800" dirty="0">
                <a:effectLst/>
                <a:latin typeface="Times New Roman" panose="02020603050405020304" pitchFamily="18" charset="0"/>
                <a:ea typeface="MS Mincho" panose="02020609040205080304" pitchFamily="49" charset="-128"/>
              </a:rPr>
              <a:t>1. </a:t>
            </a:r>
            <a:r>
              <a:rPr lang="en-US" sz="1800" dirty="0" err="1">
                <a:effectLst/>
                <a:latin typeface="Times New Roman" panose="02020603050405020304" pitchFamily="18" charset="0"/>
                <a:ea typeface="MS Mincho" panose="02020609040205080304" pitchFamily="49" charset="-128"/>
              </a:rPr>
              <a:t>Yekkala</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Indu</a:t>
            </a:r>
            <a:r>
              <a:rPr lang="en-US" sz="1800" dirty="0">
                <a:effectLst/>
                <a:latin typeface="Times New Roman" panose="02020603050405020304" pitchFamily="18" charset="0"/>
                <a:ea typeface="MS Mincho" panose="02020609040205080304" pitchFamily="49" charset="-128"/>
              </a:rPr>
              <a:t> &amp; Dixit, Sunanda. (2018). Prediction of Heart Disease Using Random Forest and Rough   	Set Based Feature Selection. International Journal of Big Data and Analytics in Healthcare. 3. 1-12. 	10.4018/IJBDAH.2018010101.</a:t>
            </a:r>
            <a:endParaRPr lang="en-IN" sz="1800" dirty="0">
              <a:effectLst/>
              <a:latin typeface="Times New Roman" panose="02020603050405020304" pitchFamily="18" charset="0"/>
              <a:ea typeface="MS Mincho" panose="02020609040205080304" pitchFamily="49" charset="-128"/>
            </a:endParaRPr>
          </a:p>
          <a:p>
            <a:pPr lvl="0" algn="just">
              <a:spcAft>
                <a:spcPts val="300"/>
              </a:spcAft>
              <a:buSzPts val="800"/>
              <a:tabLst>
                <a:tab pos="228600" algn="l"/>
              </a:tabLst>
            </a:pPr>
            <a:r>
              <a:rPr lang="en-US" sz="1800" dirty="0">
                <a:effectLst/>
                <a:latin typeface="Times New Roman" panose="02020603050405020304" pitchFamily="18" charset="0"/>
                <a:ea typeface="MS Mincho" panose="02020609040205080304" pitchFamily="49" charset="-128"/>
              </a:rPr>
              <a:t>2. P K, </a:t>
            </a:r>
            <a:r>
              <a:rPr lang="en-US" sz="1800" dirty="0" err="1">
                <a:effectLst/>
                <a:latin typeface="Times New Roman" panose="02020603050405020304" pitchFamily="18" charset="0"/>
                <a:ea typeface="MS Mincho" panose="02020609040205080304" pitchFamily="49" charset="-128"/>
              </a:rPr>
              <a:t>Anooj</a:t>
            </a:r>
            <a:r>
              <a:rPr lang="en-US" sz="1800" dirty="0">
                <a:effectLst/>
                <a:latin typeface="Times New Roman" panose="02020603050405020304" pitchFamily="18" charset="0"/>
                <a:ea typeface="MS Mincho" panose="02020609040205080304" pitchFamily="49" charset="-128"/>
              </a:rPr>
              <a:t>. (2012). Clinical decision support system: Risk level prediction of heart disease using 	weighted fuzzy rules. Journal of King Saud University - Computer and Information Sciences. 24. 27-	40. 10.1016/j.jksuci.2011.09.002.</a:t>
            </a:r>
          </a:p>
          <a:p>
            <a:pPr lvl="0" algn="just">
              <a:spcAft>
                <a:spcPts val="300"/>
              </a:spcAft>
              <a:buSzPts val="800"/>
              <a:tabLst>
                <a:tab pos="228600" algn="l"/>
              </a:tabLst>
            </a:pPr>
            <a:r>
              <a:rPr lang="en-US" sz="1800" dirty="0">
                <a:effectLst/>
                <a:latin typeface="Times New Roman" panose="02020603050405020304" pitchFamily="18" charset="0"/>
                <a:ea typeface="MS Mincho" panose="02020609040205080304" pitchFamily="49" charset="-128"/>
              </a:rPr>
              <a:t>3. H. A. </a:t>
            </a:r>
            <a:r>
              <a:rPr lang="en-US" sz="1800" dirty="0" err="1">
                <a:effectLst/>
                <a:latin typeface="Times New Roman" panose="02020603050405020304" pitchFamily="18" charset="0"/>
                <a:ea typeface="MS Mincho" panose="02020609040205080304" pitchFamily="49" charset="-128"/>
              </a:rPr>
              <a:t>Esfahani</a:t>
            </a:r>
            <a:r>
              <a:rPr lang="en-US" sz="1800" dirty="0">
                <a:effectLst/>
                <a:latin typeface="Times New Roman" panose="02020603050405020304" pitchFamily="18" charset="0"/>
                <a:ea typeface="MS Mincho" panose="02020609040205080304" pitchFamily="49" charset="-128"/>
              </a:rPr>
              <a:t> and M. </a:t>
            </a:r>
            <a:r>
              <a:rPr lang="en-US" sz="1800" dirty="0" err="1">
                <a:effectLst/>
                <a:latin typeface="Times New Roman" panose="02020603050405020304" pitchFamily="18" charset="0"/>
                <a:ea typeface="MS Mincho" panose="02020609040205080304" pitchFamily="49" charset="-128"/>
              </a:rPr>
              <a:t>Ghazanfari</a:t>
            </a:r>
            <a:r>
              <a:rPr lang="en-US" sz="1800" dirty="0">
                <a:effectLst/>
                <a:latin typeface="Times New Roman" panose="02020603050405020304" pitchFamily="18" charset="0"/>
                <a:ea typeface="MS Mincho" panose="02020609040205080304" pitchFamily="49" charset="-128"/>
              </a:rPr>
              <a:t>, "Cardiovascular disease detection using a new ensemble classifier," 	2017 IEEE 4th International Conference on Knowledge-Based Engineering and Innovation (KBEI), 	Tehran, Iran, 2017, pp. 1011-1014,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10.1109/KBEI.2017.8324946.</a:t>
            </a:r>
            <a:endParaRPr lang="en-IN" sz="1800" dirty="0">
              <a:effectLst/>
              <a:latin typeface="Times New Roman" panose="02020603050405020304" pitchFamily="18" charset="0"/>
              <a:ea typeface="MS Mincho" panose="02020609040205080304" pitchFamily="49" charset="-128"/>
            </a:endParaRPr>
          </a:p>
          <a:p>
            <a:pPr lvl="0" algn="just">
              <a:spcAft>
                <a:spcPts val="300"/>
              </a:spcAft>
              <a:buSzPts val="800"/>
              <a:tabLst>
                <a:tab pos="228600" algn="l"/>
              </a:tabLst>
            </a:pPr>
            <a:r>
              <a:rPr lang="en-US" sz="1800" dirty="0">
                <a:effectLst/>
                <a:latin typeface="Times New Roman" panose="02020603050405020304" pitchFamily="18" charset="0"/>
                <a:ea typeface="MS Mincho" panose="02020609040205080304" pitchFamily="49" charset="-128"/>
              </a:rPr>
              <a:t>4. Das, </a:t>
            </a:r>
            <a:r>
              <a:rPr lang="en-US" sz="1800" dirty="0" err="1">
                <a:effectLst/>
                <a:latin typeface="Times New Roman" panose="02020603050405020304" pitchFamily="18" charset="0"/>
                <a:ea typeface="MS Mincho" panose="02020609040205080304" pitchFamily="49" charset="-128"/>
              </a:rPr>
              <a:t>Resul</a:t>
            </a:r>
            <a:r>
              <a:rPr lang="en-US" sz="1800" dirty="0">
                <a:effectLst/>
                <a:latin typeface="Times New Roman" panose="02020603050405020304" pitchFamily="18" charset="0"/>
                <a:ea typeface="MS Mincho" panose="02020609040205080304" pitchFamily="49" charset="-128"/>
              </a:rPr>
              <a:t> &amp; Turkoglu, Ibrahim &amp; </a:t>
            </a:r>
            <a:r>
              <a:rPr lang="en-US" sz="1800" dirty="0" err="1">
                <a:effectLst/>
                <a:latin typeface="Times New Roman" panose="02020603050405020304" pitchFamily="18" charset="0"/>
                <a:ea typeface="MS Mincho" panose="02020609040205080304" pitchFamily="49" charset="-128"/>
              </a:rPr>
              <a:t>Sengur</a:t>
            </a:r>
            <a:r>
              <a:rPr lang="en-US" sz="1800" dirty="0">
                <a:effectLst/>
                <a:latin typeface="Times New Roman" panose="02020603050405020304" pitchFamily="18" charset="0"/>
                <a:ea typeface="MS Mincho" panose="02020609040205080304" pitchFamily="49" charset="-128"/>
              </a:rPr>
              <a:t>, Abdulkadir. (2009). Effective diagnosis of heart disease 	through neural networks ensembles. Expert Syst. Appl.. 36. 7675-7680. 10.1016/j.eswa.2008.09.013.</a:t>
            </a:r>
            <a:endParaRPr lang="en-IN" sz="1800" dirty="0">
              <a:effectLst/>
              <a:latin typeface="Times New Roman" panose="02020603050405020304" pitchFamily="18" charset="0"/>
              <a:ea typeface="MS Mincho" panose="02020609040205080304" pitchFamily="49" charset="-128"/>
            </a:endParaRPr>
          </a:p>
          <a:p>
            <a:pPr lvl="0" algn="just">
              <a:spcAft>
                <a:spcPts val="300"/>
              </a:spcAft>
              <a:buSzPts val="800"/>
              <a:tabLst>
                <a:tab pos="228600" algn="l"/>
              </a:tabLst>
            </a:pPr>
            <a:r>
              <a:rPr lang="en-US" sz="1800" dirty="0">
                <a:latin typeface="Times New Roman" panose="02020603050405020304" pitchFamily="18" charset="0"/>
                <a:ea typeface="MS Mincho" panose="02020609040205080304" pitchFamily="49" charset="-128"/>
              </a:rPr>
              <a:t>5. </a:t>
            </a:r>
            <a:r>
              <a:rPr lang="en-US" sz="1800" dirty="0">
                <a:effectLst/>
                <a:latin typeface="Times New Roman" panose="02020603050405020304" pitchFamily="18" charset="0"/>
                <a:ea typeface="MS Mincho" panose="02020609040205080304" pitchFamily="49" charset="-128"/>
              </a:rPr>
              <a:t>J. S. </a:t>
            </a:r>
            <a:r>
              <a:rPr lang="en-US" sz="1800" dirty="0" err="1">
                <a:effectLst/>
                <a:latin typeface="Times New Roman" panose="02020603050405020304" pitchFamily="18" charset="0"/>
                <a:ea typeface="MS Mincho" panose="02020609040205080304" pitchFamily="49" charset="-128"/>
              </a:rPr>
              <a:t>Sonawane</a:t>
            </a:r>
            <a:r>
              <a:rPr lang="en-US" sz="1800" dirty="0">
                <a:effectLst/>
                <a:latin typeface="Times New Roman" panose="02020603050405020304" pitchFamily="18" charset="0"/>
                <a:ea typeface="MS Mincho" panose="02020609040205080304" pitchFamily="49" charset="-128"/>
              </a:rPr>
              <a:t> and D. R. Patil, "Prediction of heart disease using multilayer perceptron neural 	network," International Conference on Information Communication and Embedded Systems 	(ICICES2014), Chennai, India, 2014, pp. 1-6,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10.1109/ICICES.2014.7033860.</a:t>
            </a:r>
            <a:endParaRPr lang="en-IN" sz="1800" dirty="0">
              <a:effectLst/>
              <a:latin typeface="Times New Roman" panose="02020603050405020304" pitchFamily="18" charset="0"/>
              <a:ea typeface="MS Mincho" panose="02020609040205080304" pitchFamily="49" charset="-128"/>
            </a:endParaRPr>
          </a:p>
          <a:p>
            <a:pPr lvl="0" algn="just">
              <a:spcAft>
                <a:spcPts val="300"/>
              </a:spcAft>
              <a:buSzPts val="800"/>
              <a:tabLst>
                <a:tab pos="228600" algn="l"/>
              </a:tabLst>
            </a:pPr>
            <a:endParaRPr lang="en-IN" sz="1800" dirty="0">
              <a:effectLst/>
              <a:latin typeface="Times New Roman" panose="02020603050405020304" pitchFamily="18" charset="0"/>
              <a:ea typeface="MS Mincho" panose="02020609040205080304" pitchFamily="49" charset="-128"/>
            </a:endParaRPr>
          </a:p>
          <a:p>
            <a:endParaRPr lang="en-IN" dirty="0"/>
          </a:p>
        </p:txBody>
      </p:sp>
    </p:spTree>
    <p:extLst>
      <p:ext uri="{BB962C8B-B14F-4D97-AF65-F5344CB8AC3E}">
        <p14:creationId xmlns:p14="http://schemas.microsoft.com/office/powerpoint/2010/main" val="2120996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9"/>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47" name="Google Shape;147;p19"/>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48" name="Google Shape;148;p19"/>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9" name="Google Shape;149;p19"/>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50" name="Google Shape;150;p19"/>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51" name="Google Shape;151;p19"/>
          <p:cNvSpPr txBox="1"/>
          <p:nvPr/>
        </p:nvSpPr>
        <p:spPr>
          <a:xfrm>
            <a:off x="1583489" y="1328715"/>
            <a:ext cx="6373800"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endParaRPr sz="3200" b="1" i="0" u="none" strike="noStrike" cap="none" dirty="0">
              <a:solidFill>
                <a:srgbClr val="C00000"/>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AB07E860-B372-4E42-9C33-40AC53BDE9E1}"/>
              </a:ext>
            </a:extLst>
          </p:cNvPr>
          <p:cNvSpPr txBox="1"/>
          <p:nvPr/>
        </p:nvSpPr>
        <p:spPr>
          <a:xfrm>
            <a:off x="1629136" y="1559268"/>
            <a:ext cx="9888082" cy="3470181"/>
          </a:xfrm>
          <a:prstGeom prst="rect">
            <a:avLst/>
          </a:prstGeom>
          <a:noFill/>
        </p:spPr>
        <p:txBody>
          <a:bodyPr wrap="square" rtlCol="0">
            <a:spAutoFit/>
          </a:bodyPr>
          <a:lstStyle/>
          <a:p>
            <a:pPr lvl="0" algn="just">
              <a:spcAft>
                <a:spcPts val="300"/>
              </a:spcAft>
              <a:buSzPts val="800"/>
              <a:tabLst>
                <a:tab pos="228600" algn="l"/>
              </a:tabLst>
            </a:pPr>
            <a:r>
              <a:rPr lang="en-US" sz="1800" dirty="0">
                <a:effectLst/>
                <a:latin typeface="Times New Roman" panose="02020603050405020304" pitchFamily="18" charset="0"/>
                <a:ea typeface="MS Mincho" panose="02020609040205080304" pitchFamily="49" charset="-128"/>
              </a:rPr>
              <a:t>6. M. Gandhi and S. N. Singh, "Predictions in heart disease using techniques of data mining," 2015 	International Conference on Futuristic Trends on Computational Analysis and Knowledge 	Management (ABLAZE), Greater Noida, India, 2015, pp. 520-525,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10.1109/ABLAZE.2015.7154917.</a:t>
            </a:r>
            <a:endParaRPr lang="en-IN" sz="1800" dirty="0">
              <a:effectLst/>
              <a:latin typeface="Times New Roman" panose="02020603050405020304" pitchFamily="18" charset="0"/>
              <a:ea typeface="MS Mincho" panose="02020609040205080304" pitchFamily="49" charset="-128"/>
            </a:endParaRPr>
          </a:p>
          <a:p>
            <a:pPr lvl="0" algn="just">
              <a:spcAft>
                <a:spcPts val="300"/>
              </a:spcAft>
              <a:buSzPts val="800"/>
              <a:tabLst>
                <a:tab pos="228600" algn="l"/>
              </a:tabLst>
            </a:pPr>
            <a:r>
              <a:rPr lang="en-US" sz="1800" dirty="0">
                <a:effectLst/>
                <a:latin typeface="Times New Roman" panose="02020603050405020304" pitchFamily="18" charset="0"/>
                <a:ea typeface="MS Mincho" panose="02020609040205080304" pitchFamily="49" charset="-128"/>
              </a:rPr>
              <a:t>7. B. S. S. </a:t>
            </a:r>
            <a:r>
              <a:rPr lang="en-US" sz="1800" dirty="0" err="1">
                <a:effectLst/>
                <a:latin typeface="Times New Roman" panose="02020603050405020304" pitchFamily="18" charset="0"/>
                <a:ea typeface="MS Mincho" panose="02020609040205080304" pitchFamily="49" charset="-128"/>
              </a:rPr>
              <a:t>Rathnayakc</a:t>
            </a:r>
            <a:r>
              <a:rPr lang="en-US" sz="1800" dirty="0">
                <a:effectLst/>
                <a:latin typeface="Times New Roman" panose="02020603050405020304" pitchFamily="18" charset="0"/>
                <a:ea typeface="MS Mincho" panose="02020609040205080304" pitchFamily="49" charset="-128"/>
              </a:rPr>
              <a:t> and G. U. </a:t>
            </a:r>
            <a:r>
              <a:rPr lang="en-US" sz="1800" dirty="0" err="1">
                <a:effectLst/>
                <a:latin typeface="Times New Roman" panose="02020603050405020304" pitchFamily="18" charset="0"/>
                <a:ea typeface="MS Mincho" panose="02020609040205080304" pitchFamily="49" charset="-128"/>
              </a:rPr>
              <a:t>Ganegoda</a:t>
            </a:r>
            <a:r>
              <a:rPr lang="en-US" sz="1800" dirty="0">
                <a:effectLst/>
                <a:latin typeface="Times New Roman" panose="02020603050405020304" pitchFamily="18" charset="0"/>
                <a:ea typeface="MS Mincho" panose="02020609040205080304" pitchFamily="49" charset="-128"/>
              </a:rPr>
              <a:t>, "Heart Diseases Prediction with Data Mining and Neural 	Network Techniques," 2018 3rd International Conference for Convergence in Technology (I2CT), 	Pune, India, 2018, pp. 1-6,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10.1109/I2CT.2018.8529532.</a:t>
            </a:r>
            <a:endParaRPr lang="en-IN" sz="1800" dirty="0">
              <a:effectLst/>
              <a:latin typeface="Times New Roman" panose="02020603050405020304" pitchFamily="18" charset="0"/>
              <a:ea typeface="MS Mincho" panose="02020609040205080304" pitchFamily="49" charset="-128"/>
            </a:endParaRPr>
          </a:p>
          <a:p>
            <a:pPr lvl="0" algn="just">
              <a:spcAft>
                <a:spcPts val="300"/>
              </a:spcAft>
              <a:buSzPts val="800"/>
              <a:tabLst>
                <a:tab pos="228600" algn="l"/>
              </a:tabLst>
            </a:pPr>
            <a:r>
              <a:rPr lang="en-US" sz="1800" dirty="0">
                <a:effectLst/>
                <a:latin typeface="Times New Roman" panose="02020603050405020304" pitchFamily="18" charset="0"/>
                <a:ea typeface="MS Mincho" panose="02020609040205080304" pitchFamily="49" charset="-128"/>
              </a:rPr>
              <a:t>8. J. P. </a:t>
            </a:r>
            <a:r>
              <a:rPr lang="en-US" sz="1800" dirty="0" err="1">
                <a:effectLst/>
                <a:latin typeface="Times New Roman" panose="02020603050405020304" pitchFamily="18" charset="0"/>
                <a:ea typeface="MS Mincho" panose="02020609040205080304" pitchFamily="49" charset="-128"/>
              </a:rPr>
              <a:t>Kelwade</a:t>
            </a:r>
            <a:r>
              <a:rPr lang="en-US" sz="1800" dirty="0">
                <a:effectLst/>
                <a:latin typeface="Times New Roman" panose="02020603050405020304" pitchFamily="18" charset="0"/>
                <a:ea typeface="MS Mincho" panose="02020609040205080304" pitchFamily="49" charset="-128"/>
              </a:rPr>
              <a:t> and S. S. </a:t>
            </a:r>
            <a:r>
              <a:rPr lang="en-US" sz="1800" dirty="0" err="1">
                <a:effectLst/>
                <a:latin typeface="Times New Roman" panose="02020603050405020304" pitchFamily="18" charset="0"/>
                <a:ea typeface="MS Mincho" panose="02020609040205080304" pitchFamily="49" charset="-128"/>
              </a:rPr>
              <a:t>Salankar</a:t>
            </a:r>
            <a:r>
              <a:rPr lang="en-US" sz="1800" dirty="0">
                <a:effectLst/>
                <a:latin typeface="Times New Roman" panose="02020603050405020304" pitchFamily="18" charset="0"/>
                <a:ea typeface="MS Mincho" panose="02020609040205080304" pitchFamily="49" charset="-128"/>
              </a:rPr>
              <a:t>, "Radial basis function neural network for prediction of cardiac 	arrhythmias based on heart rate time series," 2016 IEEE First International Conference on Control, 	Measurement and Instrumentation (CMI), Kolkata, India, 2016, pp. 454-458,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10.1109/CMI.2016.7413789.</a:t>
            </a:r>
            <a:endParaRPr lang="en-IN" sz="1800" dirty="0">
              <a:effectLst/>
              <a:latin typeface="Times New Roman" panose="02020603050405020304" pitchFamily="18" charset="0"/>
              <a:ea typeface="MS Mincho" panose="02020609040205080304" pitchFamily="49" charset="-128"/>
            </a:endParaRPr>
          </a:p>
          <a:p>
            <a:endParaRPr lang="en-IN" dirty="0"/>
          </a:p>
        </p:txBody>
      </p:sp>
    </p:spTree>
    <p:extLst>
      <p:ext uri="{BB962C8B-B14F-4D97-AF65-F5344CB8AC3E}">
        <p14:creationId xmlns:p14="http://schemas.microsoft.com/office/powerpoint/2010/main" val="2329772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0"/>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57" name="Google Shape;157;p20"/>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58" name="Google Shape;158;p20"/>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59" name="Google Shape;159;p20"/>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60" name="Google Shape;160;p20"/>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61" name="Google Shape;161;p20"/>
          <p:cNvSpPr txBox="1"/>
          <p:nvPr/>
        </p:nvSpPr>
        <p:spPr>
          <a:xfrm>
            <a:off x="1583479" y="1433175"/>
            <a:ext cx="6373800"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IN" sz="3100" b="1">
                <a:solidFill>
                  <a:srgbClr val="C00000"/>
                </a:solidFill>
                <a:latin typeface="Century Gothic"/>
                <a:ea typeface="Century Gothic"/>
                <a:cs typeface="Century Gothic"/>
                <a:sym typeface="Century Gothic"/>
              </a:rPr>
              <a:t>Thank You</a:t>
            </a:r>
            <a:endParaRPr sz="3100" b="0" i="0" u="none" strike="noStrike" cap="none">
              <a:solidFill>
                <a:srgbClr val="C00000"/>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5"/>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10" name="Google Shape;110;p15"/>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11" name="Google Shape;111;p15"/>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12" name="Google Shape;112;p15"/>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13" name="Google Shape;113;p15"/>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14" name="Google Shape;114;p15"/>
          <p:cNvSpPr txBox="1"/>
          <p:nvPr/>
        </p:nvSpPr>
        <p:spPr>
          <a:xfrm>
            <a:off x="1620722" y="1552330"/>
            <a:ext cx="957283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rgbClr val="C00000"/>
                </a:solidFill>
                <a:latin typeface="Century Gothic" panose="020B0502020202020204" pitchFamily="34" charset="0"/>
                <a:sym typeface="Arial"/>
              </a:rPr>
              <a:t>INTRODUCTION</a:t>
            </a:r>
            <a:endParaRPr sz="3200" b="1" i="0" u="none" strike="noStrike" cap="none" dirty="0">
              <a:solidFill>
                <a:srgbClr val="C00000"/>
              </a:solidFill>
              <a:latin typeface="Century Gothic" panose="020B0502020202020204" pitchFamily="34" charset="0"/>
              <a:sym typeface="Arial"/>
            </a:endParaRPr>
          </a:p>
        </p:txBody>
      </p:sp>
      <p:sp>
        <p:nvSpPr>
          <p:cNvPr id="2" name="TextBox 1">
            <a:extLst>
              <a:ext uri="{FF2B5EF4-FFF2-40B4-BE49-F238E27FC236}">
                <a16:creationId xmlns:a16="http://schemas.microsoft.com/office/drawing/2014/main" id="{28A89965-DCA0-42E7-A547-E60AA6667ED8}"/>
              </a:ext>
            </a:extLst>
          </p:cNvPr>
          <p:cNvSpPr txBox="1"/>
          <p:nvPr/>
        </p:nvSpPr>
        <p:spPr>
          <a:xfrm>
            <a:off x="1620722" y="1931915"/>
            <a:ext cx="10168004" cy="4524315"/>
          </a:xfrm>
          <a:prstGeom prst="rect">
            <a:avLst/>
          </a:prstGeom>
          <a:noFill/>
        </p:spPr>
        <p:txBody>
          <a:bodyPr wrap="square" rtlCol="0">
            <a:spAutoFit/>
          </a:bodyPr>
          <a:lstStyle/>
          <a:p>
            <a:pPr algn="just"/>
            <a:endParaRPr lang="en-IN"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Coronary disease or cardiovascular disease (CVD), which stays the main reason of death around the world and adds to roughly 30% of worldwide mortality rates. If this issue is unattended then the projected mortality rate could be as high around 22 million in 2030. Heart disease is very common in half of the adults are affected in America. The developing countries such as India is also having severe threat on this disease. It takes severe mortality rate of around 17 million persons, as per report every year. Coronary disease may cause the or obstruct the flow of blood through blood vessel and may cause heart failure or even a stoke. </a:t>
            </a:r>
          </a:p>
          <a:p>
            <a:pPr algn="just"/>
            <a:r>
              <a:rPr lang="en-US" sz="1800" b="0" i="0" u="none" strike="noStrike" baseline="0" dirty="0">
                <a:solidFill>
                  <a:srgbClr val="000000"/>
                </a:solidFill>
                <a:latin typeface="Times New Roman" panose="02020603050405020304" pitchFamily="18" charset="0"/>
              </a:rPr>
              <a:t>A few risk factors, which may cause heart failures may include lack of physical activity, junk foods, use of liquor and tobacco, growing life styles, lack of exercise and is common in lesser age group people too. These danger components can be limited by reviewing daily activities, healthy food, reducing salt amount in food, consuming green leaves and vegetable foods, doing regular exercise, and avoiding utilization of tobacco and liquor which in the long run could assist with lessening the danger of heart failure. Early detection of disease may save several lives with improved and high-quality diagnosis methods; thus, a highly accurate prediction system may lessen mortality rate and helps in decision making for practitioners for further treatment. This machine learning predictions can improve in quick decision making and decreasing the danger of heart failure ranging from failure to stroke with appropriate treatments.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7"/>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29" name="Google Shape;129;p17"/>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0" name="Google Shape;130;p17"/>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31" name="Google Shape;131;p17"/>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32" name="Google Shape;132;p17"/>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2" name="TextBox 1">
            <a:extLst>
              <a:ext uri="{FF2B5EF4-FFF2-40B4-BE49-F238E27FC236}">
                <a16:creationId xmlns:a16="http://schemas.microsoft.com/office/drawing/2014/main" id="{BC3D6145-D04C-45C6-822E-4B4FC276BEDF}"/>
              </a:ext>
            </a:extLst>
          </p:cNvPr>
          <p:cNvSpPr txBox="1"/>
          <p:nvPr/>
        </p:nvSpPr>
        <p:spPr>
          <a:xfrm>
            <a:off x="1678557" y="1533378"/>
            <a:ext cx="9944540" cy="584775"/>
          </a:xfrm>
          <a:prstGeom prst="rect">
            <a:avLst/>
          </a:prstGeom>
          <a:noFill/>
        </p:spPr>
        <p:txBody>
          <a:bodyPr wrap="square" rtlCol="0">
            <a:spAutoFit/>
          </a:bodyPr>
          <a:lstStyle/>
          <a:p>
            <a:r>
              <a:rPr lang="en-US" sz="2800" b="1" dirty="0">
                <a:solidFill>
                  <a:srgbClr val="C00000"/>
                </a:solidFill>
              </a:rPr>
              <a:t>PROBLEM </a:t>
            </a:r>
            <a:r>
              <a:rPr lang="en-US" sz="3200" b="1" dirty="0">
                <a:solidFill>
                  <a:srgbClr val="C00000"/>
                </a:solidFill>
                <a:latin typeface="Century Gothic" panose="020B0502020202020204" pitchFamily="34" charset="0"/>
              </a:rPr>
              <a:t>STATEMENT</a:t>
            </a:r>
            <a:endParaRPr lang="en-IN" sz="2800" b="1" dirty="0">
              <a:solidFill>
                <a:srgbClr val="C00000"/>
              </a:solidFill>
              <a:latin typeface="Century Gothic" panose="020B0502020202020204" pitchFamily="34" charset="0"/>
            </a:endParaRPr>
          </a:p>
        </p:txBody>
      </p:sp>
      <p:sp>
        <p:nvSpPr>
          <p:cNvPr id="3" name="TextBox 2">
            <a:extLst>
              <a:ext uri="{FF2B5EF4-FFF2-40B4-BE49-F238E27FC236}">
                <a16:creationId xmlns:a16="http://schemas.microsoft.com/office/drawing/2014/main" id="{AB8CF0C8-D72F-4649-AA40-E0338CB1E54C}"/>
              </a:ext>
            </a:extLst>
          </p:cNvPr>
          <p:cNvSpPr txBox="1"/>
          <p:nvPr/>
        </p:nvSpPr>
        <p:spPr>
          <a:xfrm>
            <a:off x="1716071" y="2118153"/>
            <a:ext cx="9944540" cy="5570756"/>
          </a:xfrm>
          <a:prstGeom prst="rect">
            <a:avLst/>
          </a:prstGeom>
          <a:noFill/>
        </p:spPr>
        <p:txBody>
          <a:bodyPr wrap="square" rtlCol="0">
            <a:spAutoFit/>
          </a:bodyPr>
          <a:lstStyle/>
          <a:p>
            <a:pPr marL="63500" marR="730250" algn="just">
              <a:tabLst>
                <a:tab pos="292735" algn="l"/>
                <a:tab pos="596900" algn="l"/>
                <a:tab pos="1102995" algn="l"/>
                <a:tab pos="1920240" algn="l"/>
                <a:tab pos="2639695" algn="l"/>
                <a:tab pos="3197225" algn="l"/>
                <a:tab pos="4111625" algn="l"/>
                <a:tab pos="4827905" algn="l"/>
              </a:tabLst>
            </a:pPr>
            <a:r>
              <a:rPr lang="en-US" sz="1800" dirty="0">
                <a:effectLst/>
                <a:latin typeface="Times New Roman" panose="02020603050405020304" pitchFamily="18" charset="0"/>
                <a:ea typeface="Times New Roman" panose="02020603050405020304" pitchFamily="18" charset="0"/>
              </a:rPr>
              <a:t>Heart disease is the second leading killer disease in Malaysia. It is also a major cause of disability (Health Topics, 2010). Generally, doctors and health professionals use their knowledge and experience to make decision for the diagnosis of heart disease for patients. Usually, most of the medical data collected from patients are just saved in files or kept in folders. Generally, those huge amounts of messy medical records have not meaning for users. Using genetic algorithm and classification, a technique which solves a new problem by remembering a previous case and by reusing information and knowledge of that case.</a:t>
            </a:r>
          </a:p>
          <a:p>
            <a:pPr marR="730250" lvl="2" algn="just">
              <a:tabLst>
                <a:tab pos="292735" algn="l"/>
                <a:tab pos="596900" algn="l"/>
                <a:tab pos="1102995" algn="l"/>
                <a:tab pos="1920240" algn="l"/>
                <a:tab pos="2639695" algn="l"/>
                <a:tab pos="3197225" algn="l"/>
                <a:tab pos="4111625" algn="l"/>
                <a:tab pos="4827905" algn="l"/>
              </a:tabLst>
            </a:pPr>
            <a:r>
              <a:rPr lang="en-US" sz="1800" dirty="0">
                <a:effectLst/>
                <a:latin typeface="Times New Roman" panose="02020603050405020304" pitchFamily="18" charset="0"/>
                <a:ea typeface="Times New Roman" panose="02020603050405020304" pitchFamily="18" charset="0"/>
              </a:rPr>
              <a:t>This system can be used to assist doctor and support education for the undergraduate and postgraduate young physicians as a tool to improve the quality of care for the patients. This system can be used as a reference for those student and new doctor. Presently, doctors have difficulties in determining heart disease in a new patient who does not have existing medical record. Therefore, those data can be used to diagnose heart disease for new patients who do not have existing medical records.</a:t>
            </a:r>
            <a:endParaRPr lang="en-IN" sz="1800" dirty="0">
              <a:effectLst/>
              <a:latin typeface="Times New Roman" panose="02020603050405020304" pitchFamily="18" charset="0"/>
              <a:ea typeface="Times New Roman" panose="02020603050405020304" pitchFamily="18" charset="0"/>
            </a:endParaRPr>
          </a:p>
          <a:p>
            <a:pPr marR="730250" lvl="2" algn="just">
              <a:tabLst>
                <a:tab pos="292735" algn="l"/>
                <a:tab pos="596900" algn="l"/>
                <a:tab pos="1102995" algn="l"/>
                <a:tab pos="1920240" algn="l"/>
                <a:tab pos="2639695" algn="l"/>
                <a:tab pos="3197225" algn="l"/>
                <a:tab pos="4111625" algn="l"/>
                <a:tab pos="4827905" algn="l"/>
              </a:tabLst>
            </a:pPr>
            <a:r>
              <a:rPr lang="en-US" sz="1800" dirty="0">
                <a:effectLst/>
                <a:latin typeface="Times New Roman" panose="02020603050405020304" pitchFamily="18" charset="0"/>
                <a:ea typeface="Times New Roman" panose="02020603050405020304" pitchFamily="18" charset="0"/>
              </a:rPr>
              <a:t>This system is designed to assist doctor and health professionals in determining the diagnosis of patient data. Therefore, this system could help doctors and health professionals to determine the diagnosis and analysis of the patient health status.</a:t>
            </a:r>
            <a:endParaRPr lang="en-IN" sz="1800" dirty="0">
              <a:effectLst/>
              <a:latin typeface="Times New Roman" panose="02020603050405020304" pitchFamily="18" charset="0"/>
              <a:ea typeface="Times New Roman" panose="02020603050405020304" pitchFamily="18" charset="0"/>
            </a:endParaRPr>
          </a:p>
          <a:p>
            <a:pPr algn="just"/>
            <a:endParaRPr lang="en-IN" sz="1800" dirty="0"/>
          </a:p>
          <a:p>
            <a:pPr marL="63500" marR="730250" algn="just">
              <a:tabLst>
                <a:tab pos="292735" algn="l"/>
                <a:tab pos="596900" algn="l"/>
                <a:tab pos="1102995" algn="l"/>
                <a:tab pos="1920240" algn="l"/>
                <a:tab pos="2639695" algn="l"/>
                <a:tab pos="3197225" algn="l"/>
                <a:tab pos="4111625" algn="l"/>
                <a:tab pos="4827905" algn="l"/>
              </a:tabLst>
            </a:pP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2" name="TextBox 1">
            <a:extLst>
              <a:ext uri="{FF2B5EF4-FFF2-40B4-BE49-F238E27FC236}">
                <a16:creationId xmlns:a16="http://schemas.microsoft.com/office/drawing/2014/main" id="{2E140496-D039-46DF-9DA3-116F681454D2}"/>
              </a:ext>
            </a:extLst>
          </p:cNvPr>
          <p:cNvSpPr txBox="1"/>
          <p:nvPr/>
        </p:nvSpPr>
        <p:spPr>
          <a:xfrm>
            <a:off x="1744394" y="1716258"/>
            <a:ext cx="8862646" cy="584775"/>
          </a:xfrm>
          <a:prstGeom prst="rect">
            <a:avLst/>
          </a:prstGeom>
          <a:noFill/>
        </p:spPr>
        <p:txBody>
          <a:bodyPr wrap="square" rtlCol="0">
            <a:spAutoFit/>
          </a:bodyPr>
          <a:lstStyle/>
          <a:p>
            <a:r>
              <a:rPr lang="en-US" sz="3200" b="1" dirty="0">
                <a:solidFill>
                  <a:srgbClr val="C00000"/>
                </a:solidFill>
                <a:latin typeface="Century Gothic" panose="020B0502020202020204" pitchFamily="34" charset="0"/>
              </a:rPr>
              <a:t>PROJECT OBJECTIVES</a:t>
            </a:r>
            <a:endParaRPr lang="en-IN" sz="3200" b="1" dirty="0">
              <a:solidFill>
                <a:srgbClr val="C00000"/>
              </a:solidFill>
              <a:latin typeface="Century Gothic" panose="020B0502020202020204" pitchFamily="34" charset="0"/>
            </a:endParaRPr>
          </a:p>
        </p:txBody>
      </p:sp>
      <p:sp>
        <p:nvSpPr>
          <p:cNvPr id="3" name="TextBox 2">
            <a:extLst>
              <a:ext uri="{FF2B5EF4-FFF2-40B4-BE49-F238E27FC236}">
                <a16:creationId xmlns:a16="http://schemas.microsoft.com/office/drawing/2014/main" id="{18182CA2-C344-4BCC-B0CC-8E7702ACFBFD}"/>
              </a:ext>
            </a:extLst>
          </p:cNvPr>
          <p:cNvSpPr txBox="1"/>
          <p:nvPr/>
        </p:nvSpPr>
        <p:spPr>
          <a:xfrm>
            <a:off x="1744394" y="2688576"/>
            <a:ext cx="9045526" cy="230832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To</a:t>
            </a:r>
            <a:r>
              <a:rPr lang="en-US" sz="1800" spc="-5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ensure</a:t>
            </a:r>
            <a:r>
              <a:rPr lang="en-US" sz="1800" spc="-5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availability</a:t>
            </a:r>
            <a:r>
              <a:rPr lang="en-US" sz="1800" spc="-9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and</a:t>
            </a:r>
            <a:r>
              <a:rPr lang="en-US" sz="1800" spc="-5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accessibility</a:t>
            </a:r>
            <a:r>
              <a:rPr lang="en-US" sz="1800" spc="-6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2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6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minimum</a:t>
            </a:r>
            <a:r>
              <a:rPr lang="en-US" sz="1800" spc="-4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heart disease care for</a:t>
            </a:r>
            <a:r>
              <a:rPr lang="en-US" sz="1800" spc="-4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all</a:t>
            </a:r>
            <a:r>
              <a:rPr lang="en-US" sz="1800" spc="-4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population.</a:t>
            </a:r>
            <a:endParaRPr lang="en-IN"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endParaRPr>
          </a:p>
          <a:p>
            <a:pPr marL="285750" indent="-285750">
              <a:lnSpc>
                <a:spcPct val="150000"/>
              </a:lnSpc>
              <a:buFont typeface="Wingdings" panose="05000000000000000000" pitchFamily="2" charset="2"/>
              <a:buChar char="§"/>
            </a:pP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To</a:t>
            </a:r>
            <a:r>
              <a:rPr lang="en-US" sz="1800" spc="-4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encourage</a:t>
            </a:r>
            <a:r>
              <a:rPr lang="en-US" sz="1800" spc="-7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the</a:t>
            </a:r>
            <a:r>
              <a:rPr lang="en-US" sz="1800" spc="-5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application</a:t>
            </a:r>
            <a:r>
              <a:rPr lang="en-US" sz="1800" spc="-7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2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6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Heart dieses </a:t>
            </a:r>
            <a:r>
              <a:rPr lang="en-US" sz="1800" spc="-1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in</a:t>
            </a:r>
            <a:r>
              <a:rPr lang="en-US" sz="1800" spc="-5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general</a:t>
            </a:r>
            <a:r>
              <a:rPr lang="en-US" sz="1800" spc="-4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health</a:t>
            </a:r>
            <a:r>
              <a:rPr lang="en-US" sz="1800" spc="-6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care</a:t>
            </a:r>
            <a:r>
              <a:rPr lang="en-US" sz="1800" spc="-5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and </a:t>
            </a:r>
            <a:r>
              <a:rPr lang="en-US" sz="1800" spc="-1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in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social</a:t>
            </a:r>
            <a:r>
              <a:rPr lang="en-US" sz="1800" spc="-15"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development.</a:t>
            </a:r>
            <a:endParaRPr lang="en-IN"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endParaRPr>
          </a:p>
          <a:p>
            <a:pPr marL="285750" indent="-285750">
              <a:lnSpc>
                <a:spcPct val="150000"/>
              </a:lnSpc>
              <a:buFont typeface="Wingdings" panose="05000000000000000000" pitchFamily="2" charset="2"/>
              <a:buChar char="§"/>
            </a:pP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To Create the awareness about the Heart Disease.</a:t>
            </a:r>
            <a:endParaRPr lang="en-IN"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endParaRPr>
          </a:p>
          <a:p>
            <a:pPr marL="285750" indent="-285750">
              <a:lnSpc>
                <a:spcPct val="150000"/>
              </a:lnSpc>
              <a:buFont typeface="Wingdings" panose="05000000000000000000" pitchFamily="2" charset="2"/>
              <a:buChar char="§"/>
            </a:pPr>
            <a:r>
              <a:rPr lang="en-US"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rPr>
              <a:t>To develop an intelligent clinical decision support system for the diagnosis of heart disease</a:t>
            </a:r>
            <a:endParaRPr lang="en-IN" sz="18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endParaRPr>
          </a:p>
          <a:p>
            <a:pPr marL="285750" indent="-285750">
              <a:buFont typeface="Wingdings" panose="05000000000000000000" pitchFamily="2" charset="2"/>
              <a:buChar char="§"/>
            </a:pPr>
            <a:endParaRPr lang="en-IN"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2" name="TextBox 1">
            <a:extLst>
              <a:ext uri="{FF2B5EF4-FFF2-40B4-BE49-F238E27FC236}">
                <a16:creationId xmlns:a16="http://schemas.microsoft.com/office/drawing/2014/main" id="{2E140496-D039-46DF-9DA3-116F681454D2}"/>
              </a:ext>
            </a:extLst>
          </p:cNvPr>
          <p:cNvSpPr txBox="1"/>
          <p:nvPr/>
        </p:nvSpPr>
        <p:spPr>
          <a:xfrm>
            <a:off x="1744394" y="1716258"/>
            <a:ext cx="8862646" cy="584775"/>
          </a:xfrm>
          <a:prstGeom prst="rect">
            <a:avLst/>
          </a:prstGeom>
          <a:noFill/>
        </p:spPr>
        <p:txBody>
          <a:bodyPr wrap="square" rtlCol="0">
            <a:spAutoFit/>
          </a:bodyPr>
          <a:lstStyle/>
          <a:p>
            <a:r>
              <a:rPr lang="en-US" sz="3200" b="1" dirty="0">
                <a:solidFill>
                  <a:srgbClr val="C00000"/>
                </a:solidFill>
                <a:latin typeface="Century Gothic" panose="020B0502020202020204" pitchFamily="34" charset="0"/>
              </a:rPr>
              <a:t>LITREATURE SURVEY</a:t>
            </a:r>
            <a:endParaRPr lang="en-IN" sz="3200" b="1" dirty="0">
              <a:solidFill>
                <a:srgbClr val="C00000"/>
              </a:solidFill>
              <a:latin typeface="Century Gothic" panose="020B0502020202020204" pitchFamily="34" charset="0"/>
            </a:endParaRPr>
          </a:p>
        </p:txBody>
      </p:sp>
      <p:sp>
        <p:nvSpPr>
          <p:cNvPr id="3" name="TextBox 2">
            <a:extLst>
              <a:ext uri="{FF2B5EF4-FFF2-40B4-BE49-F238E27FC236}">
                <a16:creationId xmlns:a16="http://schemas.microsoft.com/office/drawing/2014/main" id="{18182CA2-C344-4BCC-B0CC-8E7702ACFBFD}"/>
              </a:ext>
            </a:extLst>
          </p:cNvPr>
          <p:cNvSpPr txBox="1"/>
          <p:nvPr/>
        </p:nvSpPr>
        <p:spPr>
          <a:xfrm>
            <a:off x="1744394" y="2008645"/>
            <a:ext cx="9903655" cy="4247317"/>
          </a:xfrm>
          <a:prstGeom prst="rect">
            <a:avLst/>
          </a:prstGeom>
          <a:noFill/>
        </p:spPr>
        <p:txBody>
          <a:bodyPr wrap="square" rtlCol="0">
            <a:spAutoFit/>
          </a:bodyPr>
          <a:lstStyle/>
          <a:p>
            <a:pPr algn="just"/>
            <a:endParaRPr lang="en-IN" sz="1800" b="0" i="0" u="none" strike="noStrike" baseline="0" dirty="0">
              <a:latin typeface="Times New Roman" panose="02020603050405020304" pitchFamily="18" charset="0"/>
            </a:endParaRPr>
          </a:p>
          <a:p>
            <a:pPr algn="just"/>
            <a:r>
              <a:rPr lang="en-US" sz="1800" b="0" i="0" u="none" strike="noStrike" baseline="0" dirty="0">
                <a:latin typeface="Times New Roman" panose="02020603050405020304" pitchFamily="18" charset="0"/>
              </a:rPr>
              <a:t>In Literature, many existing works were proposed based on Machine learning for heart disease prediction. Some them are discussed in details in this chapter. </a:t>
            </a:r>
          </a:p>
          <a:p>
            <a:pPr algn="just"/>
            <a:endParaRPr lang="en-US" sz="1800" b="0" i="0" u="none" strike="noStrike" baseline="0" dirty="0">
              <a:latin typeface="Times New Roman" panose="02020603050405020304" pitchFamily="18" charset="0"/>
            </a:endParaRPr>
          </a:p>
          <a:p>
            <a:pPr algn="just"/>
            <a:r>
              <a:rPr lang="en-US" sz="1800" b="0" i="0" u="none" strike="noStrike" baseline="0" dirty="0">
                <a:latin typeface="Times New Roman" panose="02020603050405020304" pitchFamily="18" charset="0"/>
              </a:rPr>
              <a:t>Heart disease prediction based on Random forest algorithm is performed in , feature selection is carried out using roughest based algorithm is used. The work carried out with stat log dataset.[1] </a:t>
            </a:r>
          </a:p>
          <a:p>
            <a:pPr algn="just"/>
            <a:endParaRPr lang="en-US" sz="1800" b="0" i="0" u="none" strike="noStrike" baseline="0" dirty="0">
              <a:latin typeface="Times New Roman" panose="02020603050405020304" pitchFamily="18" charset="0"/>
            </a:endParaRPr>
          </a:p>
          <a:p>
            <a:pPr algn="just"/>
            <a:r>
              <a:rPr lang="en-US" sz="1800" b="0" i="0" u="none" strike="noStrike" baseline="0" dirty="0">
                <a:latin typeface="Times New Roman" panose="02020603050405020304" pitchFamily="18" charset="0"/>
              </a:rPr>
              <a:t>Heart disease detection is done through fuzzy rule and the risk level is predicted. The risk of predicted done in two phases, one is generating the weight through fuzzy rules. and the second phase is generation of rule-based decision. This process enhances the prediction system through the fuzzy decision. The work is evaluated with three different datasets namely Cleveland, Hungarian and Switzerland datasets.[2] </a:t>
            </a:r>
          </a:p>
          <a:p>
            <a:pPr algn="just"/>
            <a:endParaRPr lang="en-US" sz="1800" b="0" i="0" u="none" strike="noStrike" baseline="0" dirty="0">
              <a:latin typeface="Times New Roman" panose="02020603050405020304" pitchFamily="18" charset="0"/>
            </a:endParaRPr>
          </a:p>
          <a:p>
            <a:pPr algn="just"/>
            <a:r>
              <a:rPr lang="en-US" sz="1800" b="0" i="0" u="none" strike="noStrike" baseline="0" dirty="0">
                <a:latin typeface="Times New Roman" panose="02020603050405020304" pitchFamily="18" charset="0"/>
              </a:rPr>
              <a:t>Cardiovascular disease prediction through an ensemble model .The ensemble method used feature selection based on dependency finding between features and class values. In this work, ensemble method gave good accuracy than normal classification methods.[3] </a:t>
            </a:r>
          </a:p>
        </p:txBody>
      </p:sp>
    </p:spTree>
    <p:extLst>
      <p:ext uri="{BB962C8B-B14F-4D97-AF65-F5344CB8AC3E}">
        <p14:creationId xmlns:p14="http://schemas.microsoft.com/office/powerpoint/2010/main" val="78373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3" name="TextBox 2">
            <a:extLst>
              <a:ext uri="{FF2B5EF4-FFF2-40B4-BE49-F238E27FC236}">
                <a16:creationId xmlns:a16="http://schemas.microsoft.com/office/drawing/2014/main" id="{18182CA2-C344-4BCC-B0CC-8E7702ACFBFD}"/>
              </a:ext>
            </a:extLst>
          </p:cNvPr>
          <p:cNvSpPr txBox="1"/>
          <p:nvPr/>
        </p:nvSpPr>
        <p:spPr>
          <a:xfrm>
            <a:off x="1821999" y="1664450"/>
            <a:ext cx="9713509" cy="3970318"/>
          </a:xfrm>
          <a:prstGeom prst="rect">
            <a:avLst/>
          </a:prstGeom>
          <a:noFill/>
        </p:spPr>
        <p:txBody>
          <a:bodyPr wrap="square" rtlCol="0">
            <a:spAutoFit/>
          </a:bodyPr>
          <a:lstStyle/>
          <a:p>
            <a:pPr algn="just"/>
            <a:r>
              <a:rPr lang="en-US" sz="1800" b="0" i="0" u="none" strike="noStrike" baseline="0" dirty="0">
                <a:solidFill>
                  <a:srgbClr val="000000"/>
                </a:solidFill>
                <a:latin typeface="Times New Roman" panose="02020603050405020304" pitchFamily="18" charset="0"/>
              </a:rPr>
              <a:t>Neural Network based ensemble model was proposed for heart disease prediction in. The method proposed in this work combines posterior probabilities on multiple pre-decided models. This work achieved high accuracy on ensemble model.[4]</a:t>
            </a:r>
          </a:p>
          <a:p>
            <a:pPr algn="just"/>
            <a:endParaRPr lang="en-US"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Heart disease based on binary classification based on neural network multi-layer perceptron was proposed . The complex problem was solved by multi-layer learning. The algorithm was evaluated with Cleveland dataset and shown good accuracy on disease prediction.[5]</a:t>
            </a:r>
          </a:p>
          <a:p>
            <a:pPr algn="just"/>
            <a:endParaRPr lang="en-US" sz="1800" dirty="0">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Based on data mining technique, the work proposed was decision tree and neural networks and Naive Bayes classifier was used. However, this study focused only on data mining classification models.[6] </a:t>
            </a:r>
          </a:p>
          <a:p>
            <a:pPr algn="just"/>
            <a:endParaRPr lang="en-US"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Heart disease prediction based on ECG signals was proposed in with arrhythmia dataset. The heart rate time series data so considered on this work, which is effectively classified through neural network algorithm. Linear and non-linear features are identified through radial basis NN.[7] </a:t>
            </a: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75985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3" name="TextBox 2">
            <a:extLst>
              <a:ext uri="{FF2B5EF4-FFF2-40B4-BE49-F238E27FC236}">
                <a16:creationId xmlns:a16="http://schemas.microsoft.com/office/drawing/2014/main" id="{18182CA2-C344-4BCC-B0CC-8E7702ACFBFD}"/>
              </a:ext>
            </a:extLst>
          </p:cNvPr>
          <p:cNvSpPr txBox="1"/>
          <p:nvPr/>
        </p:nvSpPr>
        <p:spPr>
          <a:xfrm>
            <a:off x="1822000" y="2519764"/>
            <a:ext cx="9713509" cy="2862322"/>
          </a:xfrm>
          <a:prstGeom prst="rect">
            <a:avLst/>
          </a:prstGeom>
          <a:noFill/>
        </p:spPr>
        <p:txBody>
          <a:bodyPr wrap="square" rtlCol="0">
            <a:spAutoFit/>
          </a:bodyPr>
          <a:lstStyle/>
          <a:p>
            <a:pPr algn="just"/>
            <a:r>
              <a:rPr lang="en-US" sz="1800" b="0" i="0" u="none" strike="noStrike" baseline="0" dirty="0">
                <a:solidFill>
                  <a:srgbClr val="000000"/>
                </a:solidFill>
                <a:latin typeface="Times New Roman" panose="02020603050405020304" pitchFamily="18" charset="0"/>
              </a:rPr>
              <a:t>The inference from existing study concludes that there is highly demand for highly effective ensemble model to get an optimized result for heart disease prediction. The existing work discussed above were studied enormously on applying classification algorithms for disease prediction. However, there is a method which needs to be effective on feature selection, thus to avoid over fitting dataset. Most of the existing system uses KNN for prediction purpose. One of the existing studies applying neural network to self-applied questionnaire (SAQ) data to develop a heart disease prediction system. The validation of the work was provided by checking against the result of the neural network with “Dundee Rank Factor Score” which is related to statistically 3 risk factors (blood pressure, smoking and blood cholesterol) together with sex and age to determine risk of having heart disease. In the study, they used multi-layered feedforward neural network which was trained with Backpropagation Algorithm. </a:t>
            </a:r>
            <a:endParaRPr lang="en-US" sz="1800" b="0" i="0" u="none" strike="noStrike" baseline="0" dirty="0">
              <a:latin typeface="Times New Roman" panose="02020603050405020304" pitchFamily="18" charset="0"/>
            </a:endParaRPr>
          </a:p>
        </p:txBody>
      </p:sp>
      <p:sp>
        <p:nvSpPr>
          <p:cNvPr id="2" name="TextBox 1">
            <a:extLst>
              <a:ext uri="{FF2B5EF4-FFF2-40B4-BE49-F238E27FC236}">
                <a16:creationId xmlns:a16="http://schemas.microsoft.com/office/drawing/2014/main" id="{70925ECD-AE88-4C67-8EEE-FE01650ED3AC}"/>
              </a:ext>
            </a:extLst>
          </p:cNvPr>
          <p:cNvSpPr txBox="1"/>
          <p:nvPr/>
        </p:nvSpPr>
        <p:spPr>
          <a:xfrm>
            <a:off x="1822000" y="1631852"/>
            <a:ext cx="2207656" cy="584775"/>
          </a:xfrm>
          <a:prstGeom prst="rect">
            <a:avLst/>
          </a:prstGeom>
          <a:noFill/>
        </p:spPr>
        <p:txBody>
          <a:bodyPr wrap="none" rtlCol="0">
            <a:spAutoFit/>
          </a:bodyPr>
          <a:lstStyle/>
          <a:p>
            <a:r>
              <a:rPr lang="en-US" sz="3200" b="1" dirty="0">
                <a:solidFill>
                  <a:srgbClr val="C00000"/>
                </a:solidFill>
                <a:latin typeface="Century Gothic" panose="020B0502020202020204" pitchFamily="34" charset="0"/>
              </a:rPr>
              <a:t>SUMMARY</a:t>
            </a:r>
            <a:endParaRPr lang="en-IN" sz="3200" b="1"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419291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38" name="Google Shape;138;p1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0" name="Google Shape;140;p1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1" name="Google Shape;141;p1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dirty="0">
                <a:solidFill>
                  <a:srgbClr val="C00000"/>
                </a:solidFill>
                <a:latin typeface="Times New Roman"/>
                <a:ea typeface="Times New Roman"/>
                <a:cs typeface="Times New Roman"/>
                <a:sym typeface="Times New Roman"/>
              </a:rPr>
            </a:br>
            <a:br>
              <a:rPr lang="en-IN" sz="2400" b="1" dirty="0">
                <a:solidFill>
                  <a:srgbClr val="C00000"/>
                </a:solidFill>
                <a:latin typeface="Times New Roman"/>
                <a:ea typeface="Times New Roman"/>
                <a:cs typeface="Times New Roman"/>
                <a:sym typeface="Times New Roman"/>
              </a:rPr>
            </a:br>
            <a:br>
              <a:rPr lang="en-IN" sz="2400" b="1" dirty="0">
                <a:solidFill>
                  <a:srgbClr val="C00000"/>
                </a:solidFill>
                <a:latin typeface="Times New Roman"/>
                <a:ea typeface="Times New Roman"/>
                <a:cs typeface="Times New Roman"/>
                <a:sym typeface="Times New Roman"/>
              </a:rPr>
            </a:br>
            <a:endParaRPr sz="2400" dirty="0">
              <a:solidFill>
                <a:srgbClr val="C00000"/>
              </a:solidFill>
            </a:endParaRPr>
          </a:p>
        </p:txBody>
      </p:sp>
      <p:sp>
        <p:nvSpPr>
          <p:cNvPr id="3" name="TextBox 2">
            <a:extLst>
              <a:ext uri="{FF2B5EF4-FFF2-40B4-BE49-F238E27FC236}">
                <a16:creationId xmlns:a16="http://schemas.microsoft.com/office/drawing/2014/main" id="{18182CA2-C344-4BCC-B0CC-8E7702ACFBFD}"/>
              </a:ext>
            </a:extLst>
          </p:cNvPr>
          <p:cNvSpPr txBox="1"/>
          <p:nvPr/>
        </p:nvSpPr>
        <p:spPr>
          <a:xfrm>
            <a:off x="1839466" y="1928625"/>
            <a:ext cx="9713509" cy="1200329"/>
          </a:xfrm>
          <a:prstGeom prst="rect">
            <a:avLst/>
          </a:prstGeom>
          <a:noFill/>
        </p:spPr>
        <p:txBody>
          <a:bodyPr wrap="square" rtlCol="0">
            <a:spAutoFit/>
          </a:bodyPr>
          <a:lstStyle/>
          <a:p>
            <a:pPr algn="just"/>
            <a:r>
              <a:rPr lang="en-US" sz="1800" b="0" i="0" u="none" strike="noStrike" baseline="0" dirty="0">
                <a:solidFill>
                  <a:srgbClr val="000000"/>
                </a:solidFill>
                <a:latin typeface="Times New Roman" panose="02020603050405020304" pitchFamily="18" charset="0"/>
              </a:rPr>
              <a:t>Data mining techniques like classifications are highly useful in machine learning domain, in which clinical decision making can be arrived accurately. The proposed system used the ensemble model, which used Genetic Algorithm (GA) and C 5.0 as classification after feature selection through GA. The overview of Proposed system is as below. </a:t>
            </a:r>
            <a:endParaRPr lang="en-US" sz="1800" b="0" i="0" u="none" strike="noStrike" baseline="0" dirty="0">
              <a:latin typeface="Times New Roman" panose="02020603050405020304" pitchFamily="18" charset="0"/>
            </a:endParaRPr>
          </a:p>
        </p:txBody>
      </p:sp>
      <p:sp>
        <p:nvSpPr>
          <p:cNvPr id="2" name="TextBox 1">
            <a:extLst>
              <a:ext uri="{FF2B5EF4-FFF2-40B4-BE49-F238E27FC236}">
                <a16:creationId xmlns:a16="http://schemas.microsoft.com/office/drawing/2014/main" id="{70925ECD-AE88-4C67-8EEE-FE01650ED3AC}"/>
              </a:ext>
            </a:extLst>
          </p:cNvPr>
          <p:cNvSpPr txBox="1"/>
          <p:nvPr/>
        </p:nvSpPr>
        <p:spPr>
          <a:xfrm>
            <a:off x="1822000" y="1398365"/>
            <a:ext cx="3836307" cy="584775"/>
          </a:xfrm>
          <a:prstGeom prst="rect">
            <a:avLst/>
          </a:prstGeom>
          <a:noFill/>
        </p:spPr>
        <p:txBody>
          <a:bodyPr wrap="none" rtlCol="0">
            <a:spAutoFit/>
          </a:bodyPr>
          <a:lstStyle/>
          <a:p>
            <a:r>
              <a:rPr lang="en-US" sz="3200" b="1" dirty="0">
                <a:solidFill>
                  <a:srgbClr val="C00000"/>
                </a:solidFill>
                <a:latin typeface="Century Gothic" panose="020B0502020202020204" pitchFamily="34" charset="0"/>
              </a:rPr>
              <a:t>PORPOSED SYSTEM</a:t>
            </a:r>
            <a:endParaRPr lang="en-IN" sz="3200" b="1" dirty="0">
              <a:solidFill>
                <a:srgbClr val="C00000"/>
              </a:solidFill>
              <a:latin typeface="Century Gothic" panose="020B0502020202020204" pitchFamily="34" charset="0"/>
            </a:endParaRPr>
          </a:p>
        </p:txBody>
      </p:sp>
      <p:pic>
        <p:nvPicPr>
          <p:cNvPr id="5" name="Picture 4">
            <a:extLst>
              <a:ext uri="{FF2B5EF4-FFF2-40B4-BE49-F238E27FC236}">
                <a16:creationId xmlns:a16="http://schemas.microsoft.com/office/drawing/2014/main" id="{8BA8E57F-CA3D-45DC-849D-CCC350DA2252}"/>
              </a:ext>
            </a:extLst>
          </p:cNvPr>
          <p:cNvPicPr>
            <a:picLocks noChangeAspect="1"/>
          </p:cNvPicPr>
          <p:nvPr/>
        </p:nvPicPr>
        <p:blipFill>
          <a:blip r:embed="rId7"/>
          <a:stretch>
            <a:fillRect/>
          </a:stretch>
        </p:blipFill>
        <p:spPr>
          <a:xfrm>
            <a:off x="4318782" y="3074439"/>
            <a:ext cx="4332850" cy="3180170"/>
          </a:xfrm>
          <a:prstGeom prst="rect">
            <a:avLst/>
          </a:prstGeom>
        </p:spPr>
      </p:pic>
      <p:sp>
        <p:nvSpPr>
          <p:cNvPr id="6" name="TextBox 5">
            <a:extLst>
              <a:ext uri="{FF2B5EF4-FFF2-40B4-BE49-F238E27FC236}">
                <a16:creationId xmlns:a16="http://schemas.microsoft.com/office/drawing/2014/main" id="{CDB06A2B-7307-42E5-A6E7-2AE5210E0B6A}"/>
              </a:ext>
            </a:extLst>
          </p:cNvPr>
          <p:cNvSpPr txBox="1"/>
          <p:nvPr/>
        </p:nvSpPr>
        <p:spPr>
          <a:xfrm>
            <a:off x="4586068" y="6254609"/>
            <a:ext cx="4220307" cy="338554"/>
          </a:xfrm>
          <a:prstGeom prst="rect">
            <a:avLst/>
          </a:prstGeom>
          <a:noFill/>
        </p:spPr>
        <p:txBody>
          <a:bodyPr wrap="square" rtlCol="0">
            <a:spAutoFit/>
          </a:bodyPr>
          <a:lstStyle/>
          <a:p>
            <a:r>
              <a:rPr lang="en-US" sz="1600" b="0" i="0" u="none" strike="noStrike" baseline="0" dirty="0">
                <a:solidFill>
                  <a:srgbClr val="000000"/>
                </a:solidFill>
                <a:latin typeface="Times New Roman" panose="02020603050405020304" pitchFamily="18" charset="0"/>
                <a:cs typeface="Times New Roman" panose="02020603050405020304" pitchFamily="18" charset="0"/>
              </a:rPr>
              <a:t>Figure: 1 Overview of Heart Disease prediction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01404"/>
      </p:ext>
    </p:extLst>
  </p:cSld>
  <p:clrMapOvr>
    <a:masterClrMapping/>
  </p:clrMapOvr>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2993</Words>
  <Application>Microsoft Office PowerPoint</Application>
  <PresentationFormat>Widescreen</PresentationFormat>
  <Paragraphs>185</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Bookman Old Style</vt:lpstr>
      <vt:lpstr>Wingdings</vt:lpstr>
      <vt:lpstr>Times New Roman</vt:lpstr>
      <vt:lpstr>Wingdings 2</vt:lpstr>
      <vt:lpstr>Noto Sans Symbols</vt:lpstr>
      <vt:lpstr>Century Gothic</vt:lpstr>
      <vt:lpstr>Arial</vt:lpstr>
      <vt:lpstr>1_Office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snehal</dc:creator>
  <cp:lastModifiedBy>snehal mandavkar</cp:lastModifiedBy>
  <cp:revision>12</cp:revision>
  <dcterms:modified xsi:type="dcterms:W3CDTF">2021-04-17T07:29:15Z</dcterms:modified>
</cp:coreProperties>
</file>