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4"/>
  </p:notesMasterIdLst>
  <p:handoutMasterIdLst>
    <p:handoutMasterId r:id="rId15"/>
  </p:handoutMasterIdLst>
  <p:sldIdLst>
    <p:sldId id="256" r:id="rId5"/>
    <p:sldId id="291" r:id="rId6"/>
    <p:sldId id="290" r:id="rId7"/>
    <p:sldId id="276" r:id="rId8"/>
    <p:sldId id="289" r:id="rId9"/>
    <p:sldId id="288" r:id="rId10"/>
    <p:sldId id="277" r:id="rId11"/>
    <p:sldId id="280"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7B971-A05D-442A-AEB3-FE3A7E2C8A12}" v="266" dt="2023-08-24T17:39:22.731"/>
    <p1510:client id="{483D1E4E-AEB2-48AE-8112-F0CCCD222868}" v="66" dt="2023-01-14T05:08:09.524"/>
    <p1510:client id="{AD03F98F-FA6E-44BB-8BD8-89A932BE4CBD}" v="540" dt="2023-01-14T01:53:26.082"/>
    <p1510:client id="{C1C6B53E-B599-4069-94E8-E434947341CA}" v="177" dt="2023-01-14T01:58:51.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53" autoAdjust="0"/>
  </p:normalViewPr>
  <p:slideViewPr>
    <p:cSldViewPr snapToGrid="0" showGuides="1">
      <p:cViewPr varScale="1">
        <p:scale>
          <a:sx n="80" d="100"/>
          <a:sy n="80" d="100"/>
        </p:scale>
        <p:origin x="648"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4BB86-7E5C-494E-88FC-90B1CD16A825}"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26EC4C88-34C2-41C8-8481-19BE5315FE41}">
      <dgm:prSet/>
      <dgm:spPr/>
      <dgm:t>
        <a:bodyPr/>
        <a:lstStyle/>
        <a:p>
          <a:r>
            <a:rPr lang="en-US"/>
            <a:t>Since, people do not know enough about availability of machinery, vehicle and workers in the area</a:t>
          </a:r>
        </a:p>
      </dgm:t>
    </dgm:pt>
    <dgm:pt modelId="{5DCDD9AB-93AE-4130-8479-576F707B106B}" type="parTrans" cxnId="{39D98899-DEEC-4B38-8E67-124D2EA1E2A4}">
      <dgm:prSet/>
      <dgm:spPr/>
      <dgm:t>
        <a:bodyPr/>
        <a:lstStyle/>
        <a:p>
          <a:endParaRPr lang="en-US"/>
        </a:p>
      </dgm:t>
    </dgm:pt>
    <dgm:pt modelId="{E08C5408-5409-4B4D-A1CF-63C362665EC5}" type="sibTrans" cxnId="{39D98899-DEEC-4B38-8E67-124D2EA1E2A4}">
      <dgm:prSet/>
      <dgm:spPr/>
      <dgm:t>
        <a:bodyPr/>
        <a:lstStyle/>
        <a:p>
          <a:endParaRPr lang="en-US"/>
        </a:p>
      </dgm:t>
    </dgm:pt>
    <dgm:pt modelId="{43DE3DA4-26A5-4F34-8AB6-0A314BC88DA2}">
      <dgm:prSet/>
      <dgm:spPr/>
      <dgm:t>
        <a:bodyPr/>
        <a:lstStyle/>
        <a:p>
          <a:r>
            <a:rPr lang="en-US"/>
            <a:t>Agricultural Machinery and Labour are not available on time</a:t>
          </a:r>
        </a:p>
      </dgm:t>
    </dgm:pt>
    <dgm:pt modelId="{4D71720E-A292-4BBF-853A-FD9C8B6C450D}" type="parTrans" cxnId="{68366E29-EF79-4F2F-AF9B-622F2ABC1FF6}">
      <dgm:prSet/>
      <dgm:spPr/>
      <dgm:t>
        <a:bodyPr/>
        <a:lstStyle/>
        <a:p>
          <a:endParaRPr lang="en-US"/>
        </a:p>
      </dgm:t>
    </dgm:pt>
    <dgm:pt modelId="{A23065E9-E3AF-479E-B496-B70AF16D79B7}" type="sibTrans" cxnId="{68366E29-EF79-4F2F-AF9B-622F2ABC1FF6}">
      <dgm:prSet/>
      <dgm:spPr/>
      <dgm:t>
        <a:bodyPr/>
        <a:lstStyle/>
        <a:p>
          <a:endParaRPr lang="en-US"/>
        </a:p>
      </dgm:t>
    </dgm:pt>
    <dgm:pt modelId="{18F0442B-9140-4871-BE8E-1F58D49F89C7}">
      <dgm:prSet/>
      <dgm:spPr/>
      <dgm:t>
        <a:bodyPr/>
        <a:lstStyle/>
        <a:p>
          <a:r>
            <a:rPr lang="en-US"/>
            <a:t>False promises of workers and vehicle owners cause huge losses to people/farmers </a:t>
          </a:r>
        </a:p>
      </dgm:t>
    </dgm:pt>
    <dgm:pt modelId="{06A732EF-E9A3-4C29-A93C-A4C329250F08}" type="parTrans" cxnId="{8253853C-F18A-49E1-9D94-5A33C9C92ACE}">
      <dgm:prSet/>
      <dgm:spPr/>
      <dgm:t>
        <a:bodyPr/>
        <a:lstStyle/>
        <a:p>
          <a:endParaRPr lang="en-US"/>
        </a:p>
      </dgm:t>
    </dgm:pt>
    <dgm:pt modelId="{5193EC55-7176-42D4-89AC-0006D7841C31}" type="sibTrans" cxnId="{8253853C-F18A-49E1-9D94-5A33C9C92ACE}">
      <dgm:prSet/>
      <dgm:spPr/>
      <dgm:t>
        <a:bodyPr/>
        <a:lstStyle/>
        <a:p>
          <a:endParaRPr lang="en-US"/>
        </a:p>
      </dgm:t>
    </dgm:pt>
    <dgm:pt modelId="{519CD16C-E8C7-4B5A-90AC-9E726893628F}">
      <dgm:prSet/>
      <dgm:spPr/>
      <dgm:t>
        <a:bodyPr/>
        <a:lstStyle/>
        <a:p>
          <a:r>
            <a:rPr lang="en-US"/>
            <a:t>Customers have to spend more money than their actual estimate</a:t>
          </a:r>
        </a:p>
      </dgm:t>
    </dgm:pt>
    <dgm:pt modelId="{B34C11CB-EDB4-4641-9BAA-D8D65B2C530D}" type="parTrans" cxnId="{1FB7F7DA-FD9E-4A69-8E20-73A794BBBA55}">
      <dgm:prSet/>
      <dgm:spPr/>
      <dgm:t>
        <a:bodyPr/>
        <a:lstStyle/>
        <a:p>
          <a:endParaRPr lang="en-US"/>
        </a:p>
      </dgm:t>
    </dgm:pt>
    <dgm:pt modelId="{863B63FA-B6E0-4024-AED1-C449BC317B69}" type="sibTrans" cxnId="{1FB7F7DA-FD9E-4A69-8E20-73A794BBBA55}">
      <dgm:prSet/>
      <dgm:spPr/>
      <dgm:t>
        <a:bodyPr/>
        <a:lstStyle/>
        <a:p>
          <a:endParaRPr lang="en-US"/>
        </a:p>
      </dgm:t>
    </dgm:pt>
    <dgm:pt modelId="{6EB11214-9F07-4CAD-A15E-6B166E03653C}" type="pres">
      <dgm:prSet presAssocID="{6BB4BB86-7E5C-494E-88FC-90B1CD16A825}" presName="matrix" presStyleCnt="0">
        <dgm:presLayoutVars>
          <dgm:chMax val="1"/>
          <dgm:dir/>
          <dgm:resizeHandles val="exact"/>
        </dgm:presLayoutVars>
      </dgm:prSet>
      <dgm:spPr/>
    </dgm:pt>
    <dgm:pt modelId="{55F56434-4D2E-4EF6-BE88-67D931F02EAC}" type="pres">
      <dgm:prSet presAssocID="{6BB4BB86-7E5C-494E-88FC-90B1CD16A825}" presName="diamond" presStyleLbl="bgShp" presStyleIdx="0" presStyleCnt="1"/>
      <dgm:spPr/>
    </dgm:pt>
    <dgm:pt modelId="{5A455297-DC7A-478D-AAA1-77B204F3CE10}" type="pres">
      <dgm:prSet presAssocID="{6BB4BB86-7E5C-494E-88FC-90B1CD16A825}" presName="quad1" presStyleLbl="node1" presStyleIdx="0" presStyleCnt="4">
        <dgm:presLayoutVars>
          <dgm:chMax val="0"/>
          <dgm:chPref val="0"/>
          <dgm:bulletEnabled val="1"/>
        </dgm:presLayoutVars>
      </dgm:prSet>
      <dgm:spPr/>
    </dgm:pt>
    <dgm:pt modelId="{B98BCF5C-0B03-4015-A929-32592BE53544}" type="pres">
      <dgm:prSet presAssocID="{6BB4BB86-7E5C-494E-88FC-90B1CD16A825}" presName="quad2" presStyleLbl="node1" presStyleIdx="1" presStyleCnt="4">
        <dgm:presLayoutVars>
          <dgm:chMax val="0"/>
          <dgm:chPref val="0"/>
          <dgm:bulletEnabled val="1"/>
        </dgm:presLayoutVars>
      </dgm:prSet>
      <dgm:spPr/>
    </dgm:pt>
    <dgm:pt modelId="{E1DAA9F7-2C52-46A2-89FA-12BC82B89D9F}" type="pres">
      <dgm:prSet presAssocID="{6BB4BB86-7E5C-494E-88FC-90B1CD16A825}" presName="quad3" presStyleLbl="node1" presStyleIdx="2" presStyleCnt="4">
        <dgm:presLayoutVars>
          <dgm:chMax val="0"/>
          <dgm:chPref val="0"/>
          <dgm:bulletEnabled val="1"/>
        </dgm:presLayoutVars>
      </dgm:prSet>
      <dgm:spPr/>
    </dgm:pt>
    <dgm:pt modelId="{F0AFC2D9-9BE4-4203-A4E3-ED42EF1922AF}" type="pres">
      <dgm:prSet presAssocID="{6BB4BB86-7E5C-494E-88FC-90B1CD16A825}" presName="quad4" presStyleLbl="node1" presStyleIdx="3" presStyleCnt="4">
        <dgm:presLayoutVars>
          <dgm:chMax val="0"/>
          <dgm:chPref val="0"/>
          <dgm:bulletEnabled val="1"/>
        </dgm:presLayoutVars>
      </dgm:prSet>
      <dgm:spPr/>
    </dgm:pt>
  </dgm:ptLst>
  <dgm:cxnLst>
    <dgm:cxn modelId="{68366E29-EF79-4F2F-AF9B-622F2ABC1FF6}" srcId="{6BB4BB86-7E5C-494E-88FC-90B1CD16A825}" destId="{43DE3DA4-26A5-4F34-8AB6-0A314BC88DA2}" srcOrd="1" destOrd="0" parTransId="{4D71720E-A292-4BBF-853A-FD9C8B6C450D}" sibTransId="{A23065E9-E3AF-479E-B496-B70AF16D79B7}"/>
    <dgm:cxn modelId="{4FF02F37-7CD1-40E5-AB58-97418C5DBD24}" type="presOf" srcId="{43DE3DA4-26A5-4F34-8AB6-0A314BC88DA2}" destId="{B98BCF5C-0B03-4015-A929-32592BE53544}" srcOrd="0" destOrd="0" presId="urn:microsoft.com/office/officeart/2005/8/layout/matrix3"/>
    <dgm:cxn modelId="{8253853C-F18A-49E1-9D94-5A33C9C92ACE}" srcId="{6BB4BB86-7E5C-494E-88FC-90B1CD16A825}" destId="{18F0442B-9140-4871-BE8E-1F58D49F89C7}" srcOrd="2" destOrd="0" parTransId="{06A732EF-E9A3-4C29-A93C-A4C329250F08}" sibTransId="{5193EC55-7176-42D4-89AC-0006D7841C31}"/>
    <dgm:cxn modelId="{6A735052-89E0-4007-BF7E-4157A7FD20DC}" type="presOf" srcId="{18F0442B-9140-4871-BE8E-1F58D49F89C7}" destId="{E1DAA9F7-2C52-46A2-89FA-12BC82B89D9F}" srcOrd="0" destOrd="0" presId="urn:microsoft.com/office/officeart/2005/8/layout/matrix3"/>
    <dgm:cxn modelId="{E3928B57-07BC-41F0-9945-DC82D86FFE8D}" type="presOf" srcId="{6BB4BB86-7E5C-494E-88FC-90B1CD16A825}" destId="{6EB11214-9F07-4CAD-A15E-6B166E03653C}" srcOrd="0" destOrd="0" presId="urn:microsoft.com/office/officeart/2005/8/layout/matrix3"/>
    <dgm:cxn modelId="{39D98899-DEEC-4B38-8E67-124D2EA1E2A4}" srcId="{6BB4BB86-7E5C-494E-88FC-90B1CD16A825}" destId="{26EC4C88-34C2-41C8-8481-19BE5315FE41}" srcOrd="0" destOrd="0" parTransId="{5DCDD9AB-93AE-4130-8479-576F707B106B}" sibTransId="{E08C5408-5409-4B4D-A1CF-63C362665EC5}"/>
    <dgm:cxn modelId="{9FC175BC-EA29-4630-B800-45B81DB1BD5C}" type="presOf" srcId="{519CD16C-E8C7-4B5A-90AC-9E726893628F}" destId="{F0AFC2D9-9BE4-4203-A4E3-ED42EF1922AF}" srcOrd="0" destOrd="0" presId="urn:microsoft.com/office/officeart/2005/8/layout/matrix3"/>
    <dgm:cxn modelId="{C2C157D2-CBDE-409C-A8CA-50AD19A882E6}" type="presOf" srcId="{26EC4C88-34C2-41C8-8481-19BE5315FE41}" destId="{5A455297-DC7A-478D-AAA1-77B204F3CE10}" srcOrd="0" destOrd="0" presId="urn:microsoft.com/office/officeart/2005/8/layout/matrix3"/>
    <dgm:cxn modelId="{1FB7F7DA-FD9E-4A69-8E20-73A794BBBA55}" srcId="{6BB4BB86-7E5C-494E-88FC-90B1CD16A825}" destId="{519CD16C-E8C7-4B5A-90AC-9E726893628F}" srcOrd="3" destOrd="0" parTransId="{B34C11CB-EDB4-4641-9BAA-D8D65B2C530D}" sibTransId="{863B63FA-B6E0-4024-AED1-C449BC317B69}"/>
    <dgm:cxn modelId="{0D59BD67-9818-407D-BB4E-9267396CD475}" type="presParOf" srcId="{6EB11214-9F07-4CAD-A15E-6B166E03653C}" destId="{55F56434-4D2E-4EF6-BE88-67D931F02EAC}" srcOrd="0" destOrd="0" presId="urn:microsoft.com/office/officeart/2005/8/layout/matrix3"/>
    <dgm:cxn modelId="{72DE9D59-8BC9-44E9-9D9E-894CE3A66F6D}" type="presParOf" srcId="{6EB11214-9F07-4CAD-A15E-6B166E03653C}" destId="{5A455297-DC7A-478D-AAA1-77B204F3CE10}" srcOrd="1" destOrd="0" presId="urn:microsoft.com/office/officeart/2005/8/layout/matrix3"/>
    <dgm:cxn modelId="{2ABEDAFE-6625-41D6-9B96-2E90FDB6C63B}" type="presParOf" srcId="{6EB11214-9F07-4CAD-A15E-6B166E03653C}" destId="{B98BCF5C-0B03-4015-A929-32592BE53544}" srcOrd="2" destOrd="0" presId="urn:microsoft.com/office/officeart/2005/8/layout/matrix3"/>
    <dgm:cxn modelId="{7F69EF11-17A2-4C1A-AABD-40AAC28250BE}" type="presParOf" srcId="{6EB11214-9F07-4CAD-A15E-6B166E03653C}" destId="{E1DAA9F7-2C52-46A2-89FA-12BC82B89D9F}" srcOrd="3" destOrd="0" presId="urn:microsoft.com/office/officeart/2005/8/layout/matrix3"/>
    <dgm:cxn modelId="{FA9441D4-DA0A-4E32-A943-36ED66FBFE92}" type="presParOf" srcId="{6EB11214-9F07-4CAD-A15E-6B166E03653C}" destId="{F0AFC2D9-9BE4-4203-A4E3-ED42EF1922A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56434-4D2E-4EF6-BE88-67D931F02EAC}">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55297-DC7A-478D-AAA1-77B204F3CE10}">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Since, people do not know enough about availability of machinery, vehicle and workers in the area</a:t>
          </a:r>
        </a:p>
      </dsp:txBody>
      <dsp:txXfrm>
        <a:off x="1007221" y="627745"/>
        <a:ext cx="1937228" cy="1937228"/>
      </dsp:txXfrm>
    </dsp:sp>
    <dsp:sp modelId="{B98BCF5C-0B03-4015-A929-32592BE53544}">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Agricultural Machinery and Labour are not available on time</a:t>
          </a:r>
        </a:p>
      </dsp:txBody>
      <dsp:txXfrm>
        <a:off x="3319190" y="627745"/>
        <a:ext cx="1937228" cy="1937228"/>
      </dsp:txXfrm>
    </dsp:sp>
    <dsp:sp modelId="{E1DAA9F7-2C52-46A2-89FA-12BC82B89D9F}">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False promises of workers and vehicle owners cause huge losses to people/farmers </a:t>
          </a:r>
        </a:p>
      </dsp:txBody>
      <dsp:txXfrm>
        <a:off x="1007221" y="2939714"/>
        <a:ext cx="1937228" cy="1937228"/>
      </dsp:txXfrm>
    </dsp:sp>
    <dsp:sp modelId="{F0AFC2D9-9BE4-4203-A4E3-ED42EF1922AF}">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Customers have to spend more money than their actual estimate</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8/24/2023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02752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58786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8/24/2023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8/24/2023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877443"/>
            <a:ext cx="9144000" cy="1384995"/>
          </a:xfrm>
        </p:spPr>
        <p:txBody>
          <a:bodyPr lIns="0" tIns="0" rIns="0" bIns="0" anchor="t">
            <a:spAutoFit/>
          </a:bodyPr>
          <a:lstStyle/>
          <a:p>
            <a:br>
              <a:rPr lang="en-US" b="1" dirty="0"/>
            </a:br>
            <a:r>
              <a:rPr lang="en-US" sz="4000" b="1" dirty="0">
                <a:solidFill>
                  <a:schemeClr val="accent4"/>
                </a:solidFill>
              </a:rPr>
              <a:t>Name: </a:t>
            </a:r>
            <a:r>
              <a:rPr lang="en-US" sz="4000" b="1" err="1">
                <a:solidFill>
                  <a:schemeClr val="accent4"/>
                </a:solidFill>
              </a:rPr>
              <a:t>Modhale</a:t>
            </a:r>
            <a:r>
              <a:rPr lang="en-US" sz="4000" b="1" dirty="0">
                <a:solidFill>
                  <a:schemeClr val="accent4"/>
                </a:solidFill>
              </a:rPr>
              <a:t> Snehal Ishwar</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5402097" y="270818"/>
            <a:ext cx="1688841" cy="430887"/>
          </a:xfrm>
          <a:prstGeom prst="rect">
            <a:avLst/>
          </a:prstGeom>
          <a:noFill/>
        </p:spPr>
        <p:txBody>
          <a:bodyPr wrap="square" lIns="91440" tIns="45720" rIns="91440" bIns="45720" rtlCol="0" anchor="t">
            <a:spAutoFit/>
          </a:bodyPr>
          <a:lstStyle/>
          <a:p>
            <a:r>
              <a:rPr lang="en-IN" sz="2200" b="1" dirty="0">
                <a:solidFill>
                  <a:schemeClr val="bg1"/>
                </a:solidFill>
              </a:rPr>
              <a:t>Farmo.in</a:t>
            </a:r>
            <a:endParaRPr lang="en-US" dirty="0" err="1"/>
          </a:p>
        </p:txBody>
      </p:sp>
      <p:sp>
        <p:nvSpPr>
          <p:cNvPr id="6" name="Rectangle 5"/>
          <p:cNvSpPr/>
          <p:nvPr/>
        </p:nvSpPr>
        <p:spPr>
          <a:xfrm>
            <a:off x="4156554" y="556940"/>
            <a:ext cx="184731" cy="276999"/>
          </a:xfrm>
          <a:prstGeom prst="rect">
            <a:avLst/>
          </a:prstGeom>
        </p:spPr>
        <p:txBody>
          <a:bodyPr wrap="none" lIns="91440" tIns="45720" rIns="91440" bIns="45720" anchor="t">
            <a:spAutoFit/>
          </a:bodyPr>
          <a:lstStyle/>
          <a:p>
            <a:endParaRPr lang="en-IN" sz="1200" b="1"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0" y="835061"/>
            <a:ext cx="10592964" cy="400110"/>
          </a:xfrm>
          <a:prstGeom prst="rect">
            <a:avLst/>
          </a:prstGeom>
        </p:spPr>
        <p:txBody>
          <a:bodyPr wrap="none" lIns="91440" tIns="45720" rIns="91440" bIns="45720" anchor="t">
            <a:spAutoFit/>
          </a:bodyPr>
          <a:lstStyle/>
          <a:p>
            <a:r>
              <a:rPr lang="en-IN" sz="2000" b="1" dirty="0">
                <a:solidFill>
                  <a:schemeClr val="bg1"/>
                </a:solidFill>
                <a:latin typeface="Arial"/>
                <a:cs typeface="Arial"/>
              </a:rPr>
              <a:t>Class : Master Of Computer Science</a:t>
            </a:r>
            <a:r>
              <a:rPr lang="en-IN" sz="2000" dirty="0">
                <a:solidFill>
                  <a:schemeClr val="bg1"/>
                </a:solidFill>
                <a:latin typeface="Arial"/>
                <a:cs typeface="Arial"/>
              </a:rPr>
              <a:t>                                                                                     </a:t>
            </a:r>
            <a:endParaRPr lang="en-IN" sz="2000" dirty="0">
              <a:solidFill>
                <a:schemeClr val="bg1"/>
              </a:solidFill>
              <a:latin typeface="Arial" panose="020B0604020202020204" pitchFamily="34" charset="0"/>
              <a:cs typeface="Arial" panose="020B0604020202020204" pitchFamily="34" charset="0"/>
            </a:endParaRPr>
          </a:p>
        </p:txBody>
      </p:sp>
      <p:sp>
        <p:nvSpPr>
          <p:cNvPr id="11" name="Rectangle 10"/>
          <p:cNvSpPr/>
          <p:nvPr/>
        </p:nvSpPr>
        <p:spPr>
          <a:xfrm>
            <a:off x="10668000" y="835061"/>
            <a:ext cx="1249060" cy="369332"/>
          </a:xfrm>
          <a:prstGeom prst="rect">
            <a:avLst/>
          </a:prstGeom>
        </p:spPr>
        <p:txBody>
          <a:bodyPr wrap="none" lIns="91440" tIns="45720" rIns="91440" bIns="45720" anchor="t">
            <a:spAutoFit/>
          </a:bodyPr>
          <a:lstStyle/>
          <a:p>
            <a:r>
              <a:rPr lang="en-IN" b="1" dirty="0">
                <a:solidFill>
                  <a:schemeClr val="bg1"/>
                </a:solidFill>
                <a:latin typeface="Arial"/>
                <a:cs typeface="Arial"/>
              </a:rPr>
              <a:t>Level: P</a:t>
            </a:r>
            <a:r>
              <a:rPr lang="en-IN" dirty="0">
                <a:solidFill>
                  <a:schemeClr val="bg1"/>
                </a:solidFill>
                <a:latin typeface="Arial"/>
                <a:cs typeface="Arial"/>
              </a:rPr>
              <a:t>G</a:t>
            </a:r>
            <a:endParaRPr lang="en-IN"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7447BDB-F479-C548-05C8-E71EEE2B7A3C}"/>
              </a:ext>
            </a:extLst>
          </p:cNvPr>
          <p:cNvSpPr txBox="1"/>
          <p:nvPr/>
        </p:nvSpPr>
        <p:spPr>
          <a:xfrm>
            <a:off x="5287536" y="6058829"/>
            <a:ext cx="1533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748555"/>
            <a:ext cx="9144000" cy="969496"/>
          </a:xfrm>
        </p:spPr>
        <p:txBody>
          <a:bodyPr lIns="0" tIns="0" rIns="0" bIns="0" anchor="t">
            <a:spAutoFit/>
          </a:bodyPr>
          <a:lstStyle/>
          <a:p>
            <a:r>
              <a:rPr lang="en-US" sz="7000" b="1" dirty="0">
                <a:solidFill>
                  <a:schemeClr val="accent4"/>
                </a:solidFill>
              </a:rPr>
              <a:t>Farmo.in</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13392" y="216333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5646690" y="242596"/>
            <a:ext cx="1688841" cy="430887"/>
          </a:xfrm>
          <a:prstGeom prst="rect">
            <a:avLst/>
          </a:prstGeom>
          <a:noFill/>
        </p:spPr>
        <p:txBody>
          <a:bodyPr wrap="square" lIns="91440" tIns="45720" rIns="91440" bIns="45720" rtlCol="0" anchor="t">
            <a:spAutoFit/>
          </a:bodyPr>
          <a:lstStyle/>
          <a:p>
            <a:endParaRPr lang="en-IN" sz="2200" b="1" dirty="0">
              <a:solidFill>
                <a:schemeClr val="bg1"/>
              </a:solidFill>
              <a:cs typeface="Segoe UI Light"/>
            </a:endParaRPr>
          </a:p>
        </p:txBody>
      </p:sp>
      <p:sp>
        <p:nvSpPr>
          <p:cNvPr id="6" name="Rectangle 5"/>
          <p:cNvSpPr/>
          <p:nvPr/>
        </p:nvSpPr>
        <p:spPr>
          <a:xfrm>
            <a:off x="4156554" y="556940"/>
            <a:ext cx="184731" cy="276999"/>
          </a:xfrm>
          <a:prstGeom prst="rect">
            <a:avLst/>
          </a:prstGeom>
        </p:spPr>
        <p:txBody>
          <a:bodyPr wrap="none" lIns="91440" tIns="45720" rIns="91440" bIns="45720" anchor="t">
            <a:spAutoFit/>
          </a:bodyPr>
          <a:lstStyle/>
          <a:p>
            <a:endParaRPr lang="en-IN" sz="1200" b="1"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0" y="835061"/>
            <a:ext cx="6109365" cy="400110"/>
          </a:xfrm>
          <a:prstGeom prst="rect">
            <a:avLst/>
          </a:prstGeom>
        </p:spPr>
        <p:txBody>
          <a:bodyPr wrap="none" lIns="91440" tIns="45720" rIns="91440" bIns="45720" anchor="t">
            <a:spAutoFit/>
          </a:bodyPr>
          <a:lstStyle/>
          <a:p>
            <a:r>
              <a:rPr lang="en-IN" sz="2000" dirty="0">
                <a:solidFill>
                  <a:schemeClr val="bg1"/>
                </a:solidFill>
                <a:latin typeface="Arial"/>
                <a:cs typeface="Arial"/>
              </a:rPr>
              <a:t>                                                                                    </a:t>
            </a:r>
            <a:endParaRPr lang="en-IN" sz="2000" dirty="0">
              <a:solidFill>
                <a:schemeClr val="bg1"/>
              </a:solidFill>
              <a:latin typeface="Arial" panose="020B0604020202020204" pitchFamily="34" charset="0"/>
              <a:cs typeface="Arial" panose="020B0604020202020204" pitchFamily="34" charset="0"/>
            </a:endParaRPr>
          </a:p>
        </p:txBody>
      </p:sp>
      <p:sp>
        <p:nvSpPr>
          <p:cNvPr id="11" name="Rectangle 10"/>
          <p:cNvSpPr/>
          <p:nvPr/>
        </p:nvSpPr>
        <p:spPr>
          <a:xfrm>
            <a:off x="10668000" y="835061"/>
            <a:ext cx="184731" cy="369332"/>
          </a:xfrm>
          <a:prstGeom prst="rect">
            <a:avLst/>
          </a:prstGeom>
        </p:spPr>
        <p:txBody>
          <a:bodyPr wrap="none" lIns="91440" tIns="45720" rIns="91440" bIns="45720" anchor="t">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7447BDB-F479-C548-05C8-E71EEE2B7A3C}"/>
              </a:ext>
            </a:extLst>
          </p:cNvPr>
          <p:cNvSpPr txBox="1"/>
          <p:nvPr/>
        </p:nvSpPr>
        <p:spPr>
          <a:xfrm>
            <a:off x="5287536" y="6058829"/>
            <a:ext cx="1533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bg1"/>
              </a:solidFill>
            </a:endParaRPr>
          </a:p>
        </p:txBody>
      </p:sp>
    </p:spTree>
    <p:extLst>
      <p:ext uri="{BB962C8B-B14F-4D97-AF65-F5344CB8AC3E}">
        <p14:creationId xmlns:p14="http://schemas.microsoft.com/office/powerpoint/2010/main" val="168812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3959F-5338-C9C3-E5C2-2D7B4F8930B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dirty="0">
                <a:solidFill>
                  <a:srgbClr val="FFFFFF"/>
                </a:solidFill>
              </a:rPr>
              <a:t>Fields</a:t>
            </a:r>
            <a:endParaRPr lang="en-US" sz="4800" kern="1200" dirty="0">
              <a:solidFill>
                <a:srgbClr val="FFFFFF"/>
              </a:solidFill>
              <a:latin typeface="+mj-lt"/>
            </a:endParaRPr>
          </a:p>
        </p:txBody>
      </p:sp>
      <p:graphicFrame>
        <p:nvGraphicFramePr>
          <p:cNvPr id="5" name="Content Placeholder 2">
            <a:extLst>
              <a:ext uri="{FF2B5EF4-FFF2-40B4-BE49-F238E27FC236}">
                <a16:creationId xmlns:a16="http://schemas.microsoft.com/office/drawing/2014/main" id="{C45943AF-223B-B63E-5D4C-546E53B44266}"/>
              </a:ext>
            </a:extLst>
          </p:cNvPr>
          <p:cNvGraphicFramePr>
            <a:graphicFrameLocks noGrp="1"/>
          </p:cNvGraphicFramePr>
          <p:nvPr>
            <p:ph idx="1"/>
            <p:extLst>
              <p:ext uri="{D42A27DB-BD31-4B8C-83A1-F6EECF244321}">
                <p14:modId xmlns:p14="http://schemas.microsoft.com/office/powerpoint/2010/main" val="39897469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ED2E606C-7E2E-B9A2-0DD3-00122CFE441F}"/>
              </a:ext>
            </a:extLst>
          </p:cNvPr>
          <p:cNvSpPr>
            <a:spLocks noGrp="1"/>
          </p:cNvSpPr>
          <p:nvPr>
            <p:ph type="sldNum" sz="quarter" idx="12"/>
          </p:nvPr>
        </p:nvSpPr>
        <p:spPr/>
        <p:txBody>
          <a:bodyPr/>
          <a:lstStyle/>
          <a:p>
            <a:fld id="{06FEDF93-2BFD-41CA-ABC7-B039102F3792}" type="slidenum">
              <a:rPr lang="en-US" smtClean="0"/>
              <a:t>3</a:t>
            </a:fld>
            <a:endParaRPr lang="en-US"/>
          </a:p>
        </p:txBody>
      </p:sp>
      <p:sp>
        <p:nvSpPr>
          <p:cNvPr id="18" name="TextBox 17">
            <a:extLst>
              <a:ext uri="{FF2B5EF4-FFF2-40B4-BE49-F238E27FC236}">
                <a16:creationId xmlns:a16="http://schemas.microsoft.com/office/drawing/2014/main" id="{7DEF6A9E-FC06-DDF9-4137-7F692D14C9B4}"/>
              </a:ext>
            </a:extLst>
          </p:cNvPr>
          <p:cNvSpPr txBox="1"/>
          <p:nvPr/>
        </p:nvSpPr>
        <p:spPr>
          <a:xfrm>
            <a:off x="10432814" y="95955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3928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943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Segoe UI Light"/>
                <a:cs typeface="Segoe UI Light"/>
              </a:rPr>
              <a:t>What is Farmo.in?</a:t>
            </a:r>
            <a:br>
              <a:rPr lang="en-US" sz="2800" dirty="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87616" y="1467167"/>
            <a:ext cx="5728996" cy="5380960"/>
          </a:xfrm>
          <a:prstGeom prst="rect">
            <a:avLst/>
          </a:prstGeom>
        </p:spPr>
        <p:txBody>
          <a:bodyPr wrap="square" lIns="91440" tIns="45720" rIns="91440" bIns="45720" anchor="t">
            <a:spAutoFit/>
          </a:bodyPr>
          <a:lstStyle/>
          <a:p>
            <a:pPr marL="285750" indent="-285750" algn="just">
              <a:lnSpc>
                <a:spcPct val="90000"/>
              </a:lnSpc>
              <a:spcBef>
                <a:spcPts val="1000"/>
              </a:spcBef>
              <a:buFont typeface="Arial"/>
              <a:buChar char="•"/>
            </a:pPr>
            <a:r>
              <a:rPr lang="en-GB" sz="3000" b="1" dirty="0">
                <a:latin typeface="Segoe UI Light"/>
                <a:cs typeface="Segoe UI Light"/>
              </a:rPr>
              <a:t>Farmo.in</a:t>
            </a:r>
            <a:r>
              <a:rPr lang="en-GB" sz="3000" dirty="0">
                <a:latin typeface="Segoe UI Light"/>
                <a:cs typeface="Segoe UI Light"/>
              </a:rPr>
              <a:t> is an online platform. With the help of this website and mobile application farmers can easily find the workers and machinery required for agriculture. It also helps in finding transportation vehicles and more, all at the right time and at the right price.</a:t>
            </a:r>
            <a:endParaRPr lang="en-US" sz="3000" dirty="0">
              <a:latin typeface="Segoe UI Light"/>
              <a:ea typeface="+mn-lt"/>
              <a:cs typeface="Segoe UI Light"/>
            </a:endParaRPr>
          </a:p>
          <a:p>
            <a:pPr marL="285750" indent="-285750" algn="just">
              <a:lnSpc>
                <a:spcPct val="90000"/>
              </a:lnSpc>
              <a:spcBef>
                <a:spcPts val="1000"/>
              </a:spcBef>
              <a:buFont typeface="Arial"/>
              <a:buChar char="•"/>
            </a:pPr>
            <a:endParaRPr lang="en-US" sz="3000" dirty="0">
              <a:ea typeface="+mn-lt"/>
              <a:cs typeface="+mn-lt"/>
            </a:endParaRPr>
          </a:p>
          <a:p>
            <a:pPr marL="285750" indent="-285750" algn="just">
              <a:lnSpc>
                <a:spcPct val="90000"/>
              </a:lnSpc>
              <a:spcBef>
                <a:spcPts val="1000"/>
              </a:spcBef>
              <a:buFont typeface="Arial"/>
              <a:buChar char="•"/>
            </a:pPr>
            <a:endParaRPr lang="en-US" sz="3000" dirty="0">
              <a:ea typeface="+mn-lt"/>
              <a:cs typeface="+mn-lt"/>
            </a:endParaRPr>
          </a:p>
          <a:p>
            <a:pPr algn="just"/>
            <a:endParaRPr lang="en-GB" sz="3000" dirty="0">
              <a:latin typeface="Times New Roman"/>
              <a:cs typeface="Times New Roman"/>
            </a:endParaRPr>
          </a:p>
        </p:txBody>
      </p:sp>
      <p:pic>
        <p:nvPicPr>
          <p:cNvPr id="3" name="Picture 2" descr="Free Images : speed, internet, high, download, streaming, fas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63" y="1740743"/>
            <a:ext cx="4838700" cy="3238500"/>
          </a:xfrm>
          <a:prstGeom prst="rect">
            <a:avLst/>
          </a:prstGeom>
        </p:spPr>
      </p:pic>
      <p:sp>
        <p:nvSpPr>
          <p:cNvPr id="5" name="Slide Number Placeholder 4">
            <a:extLst>
              <a:ext uri="{FF2B5EF4-FFF2-40B4-BE49-F238E27FC236}">
                <a16:creationId xmlns:a16="http://schemas.microsoft.com/office/drawing/2014/main" id="{991C68E3-4CE2-B4B0-9CBB-93CE55077DF7}"/>
              </a:ext>
            </a:extLst>
          </p:cNvPr>
          <p:cNvSpPr>
            <a:spLocks noGrp="1"/>
          </p:cNvSpPr>
          <p:nvPr>
            <p:ph type="sldNum" sz="quarter" idx="12"/>
          </p:nvPr>
        </p:nvSpPr>
        <p:spPr/>
        <p:txBody>
          <a:bodyPr/>
          <a:lstStyle/>
          <a:p>
            <a:fld id="{06FEDF93-2BFD-41CA-ABC7-B039102F3792}" type="slidenum">
              <a:rPr lang="en-US" smtClean="0"/>
              <a:t>4</a:t>
            </a:fld>
            <a:endParaRPr lang="en-US"/>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ADD4EF1B-6186-B3AC-C55E-8F82E10EFAC7}"/>
              </a:ext>
            </a:extLst>
          </p:cNvPr>
          <p:cNvSpPr>
            <a:spLocks noGrp="1"/>
          </p:cNvSpPr>
          <p:nvPr>
            <p:ph type="sldNum" sz="quarter" idx="12"/>
          </p:nvPr>
        </p:nvSpPr>
        <p:spPr/>
        <p:txBody>
          <a:bodyPr/>
          <a:lstStyle/>
          <a:p>
            <a:fld id="{06FEDF93-2BFD-41CA-ABC7-B039102F3792}" type="slidenum">
              <a:rPr lang="en-US" smtClean="0"/>
              <a:t>5</a:t>
            </a:fld>
            <a:endParaRPr lang="en-US"/>
          </a:p>
        </p:txBody>
      </p:sp>
    </p:spTree>
    <p:extLst>
      <p:ext uri="{BB962C8B-B14F-4D97-AF65-F5344CB8AC3E}">
        <p14:creationId xmlns:p14="http://schemas.microsoft.com/office/powerpoint/2010/main" val="14296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235451" y="23304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Key Features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372100" y="34671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067550" y="22234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Gives More Options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956425" y="21240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816850" y="39443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Friendly UI</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614089" y="38449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67550" y="57645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Easy to Find</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956425" y="56651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711325" y="22234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Monitoring Price Action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543425" y="21240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962025" y="39443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t>D2C </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794125" y="38449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711325" y="57645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Available in Local Languages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543425" y="56651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839486" y="24201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253446" y="24210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rot="828076">
            <a:off x="8001786" y="41409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257289" y="59650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841407" y="59631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091146" y="41419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428625" y="1179552"/>
            <a:ext cx="11534775" cy="369332"/>
          </a:xfrm>
          <a:prstGeom prst="rect">
            <a:avLst/>
          </a:prstGeom>
          <a:noFill/>
        </p:spPr>
        <p:txBody>
          <a:bodyPr wrap="square" rtlCol="0">
            <a:spAutoFit/>
          </a:bodyPr>
          <a:lstStyle/>
          <a:p>
            <a:pPr algn="ctr"/>
            <a:r>
              <a:rPr lang="en-IN" b="1" dirty="0">
                <a:latin typeface="Arial Black" panose="020B0A04020102020204" pitchFamily="34" charset="0"/>
              </a:rPr>
              <a:t>1 . Workers                         2. Agricultural Machinery                    3. Transportation Vehicles</a:t>
            </a:r>
          </a:p>
        </p:txBody>
      </p:sp>
      <p:sp>
        <p:nvSpPr>
          <p:cNvPr id="3" name="Slide Number Placeholder 2">
            <a:extLst>
              <a:ext uri="{FF2B5EF4-FFF2-40B4-BE49-F238E27FC236}">
                <a16:creationId xmlns:a16="http://schemas.microsoft.com/office/drawing/2014/main" id="{7C10C3BA-3AA2-19CF-230B-11536B10EBA9}"/>
              </a:ext>
            </a:extLst>
          </p:cNvPr>
          <p:cNvSpPr>
            <a:spLocks noGrp="1"/>
          </p:cNvSpPr>
          <p:nvPr>
            <p:ph type="sldNum" sz="quarter" idx="12"/>
          </p:nvPr>
        </p:nvSpPr>
        <p:spPr/>
        <p:txBody>
          <a:bodyPr/>
          <a:lstStyle/>
          <a:p>
            <a:fld id="{06FEDF93-2BFD-41CA-ABC7-B039102F3792}" type="slidenum">
              <a:rPr lang="en-US" smtClean="0"/>
              <a:t>6</a:t>
            </a:fld>
            <a:endParaRPr lang="en-US"/>
          </a:p>
        </p:txBody>
      </p:sp>
    </p:spTree>
    <p:extLst>
      <p:ext uri="{BB962C8B-B14F-4D97-AF65-F5344CB8AC3E}">
        <p14:creationId xmlns:p14="http://schemas.microsoft.com/office/powerpoint/2010/main" val="155140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t>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41623" y="2536010"/>
            <a:ext cx="4336142" cy="2044685"/>
          </a:xfrm>
          <a:prstGeom prst="trapezoid">
            <a:avLst>
              <a:gd name="adj" fmla="val 2313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6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4" y="2631261"/>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Registration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a:solidFill>
                  <a:schemeClr val="bg1"/>
                </a:solidFill>
              </a:rPr>
              <a:t>Categorize</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Direct C2C Business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Promoting </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Free</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ctr">
              <a:lnSpc>
                <a:spcPts val="1900"/>
              </a:lnSpc>
            </a:pPr>
            <a:r>
              <a:rPr lang="en-IN" sz="1400" dirty="0">
                <a:solidFill>
                  <a:schemeClr val="bg1"/>
                </a:solidFill>
                <a:cs typeface="Segoe UI" panose="020B0502040204020203" pitchFamily="34" charset="0"/>
              </a:rPr>
              <a:t>Using Mobile Number and some Basic info like Name, Address,</a:t>
            </a:r>
          </a:p>
          <a:p>
            <a:pPr algn="ctr">
              <a:lnSpc>
                <a:spcPts val="1900"/>
              </a:lnSpc>
            </a:pPr>
            <a:r>
              <a:rPr lang="en-IN" sz="1400" dirty="0">
                <a:solidFill>
                  <a:schemeClr val="bg1"/>
                </a:solidFill>
                <a:cs typeface="Segoe UI" panose="020B0502040204020203" pitchFamily="34" charset="0"/>
              </a:rPr>
              <a:t>Age, Price etc.</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Put the Services into Different Groups.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No Middlemen Needed</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3096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Promoting Services</a:t>
            </a:r>
          </a:p>
          <a:p>
            <a:pPr algn="ctr">
              <a:lnSpc>
                <a:spcPts val="1900"/>
              </a:lnSpc>
            </a:pPr>
            <a:r>
              <a:rPr lang="en-US" sz="1400" dirty="0">
                <a:solidFill>
                  <a:schemeClr val="bg1"/>
                </a:solidFill>
                <a:cs typeface="Segoe UI" panose="020B0502040204020203" pitchFamily="34" charset="0"/>
              </a:rPr>
              <a:t>For a better experience or more revenue</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48731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Free to Use for service consumers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8048694" y="2261735"/>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5901918" y="2361043"/>
            <a:ext cx="382447" cy="382448"/>
            <a:chOff x="877888" y="771525"/>
            <a:chExt cx="287338" cy="287339"/>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6"/>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lide Number Placeholder 2">
            <a:extLst>
              <a:ext uri="{FF2B5EF4-FFF2-40B4-BE49-F238E27FC236}">
                <a16:creationId xmlns:a16="http://schemas.microsoft.com/office/drawing/2014/main" id="{15E4D400-8CF7-F41B-97CE-764DD8BEB36E}"/>
              </a:ext>
            </a:extLst>
          </p:cNvPr>
          <p:cNvSpPr>
            <a:spLocks noGrp="1"/>
          </p:cNvSpPr>
          <p:nvPr>
            <p:ph type="sldNum" sz="quarter" idx="12"/>
          </p:nvPr>
        </p:nvSpPr>
        <p:spPr/>
        <p:txBody>
          <a:bodyPr/>
          <a:lstStyle/>
          <a:p>
            <a:fld id="{06FEDF93-2BFD-41CA-ABC7-B039102F3792}" type="slidenum">
              <a:rPr lang="en-US" smtClean="0"/>
              <a:t>7</a:t>
            </a:fld>
            <a:endParaRPr lang="en-US"/>
          </a:p>
        </p:txBody>
      </p:sp>
    </p:spTree>
    <p:extLst>
      <p:ext uri="{BB962C8B-B14F-4D97-AF65-F5344CB8AC3E}">
        <p14:creationId xmlns:p14="http://schemas.microsoft.com/office/powerpoint/2010/main" val="82256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243656"/>
          </a:xfrm>
          <a:prstGeom prst="rect">
            <a:avLst/>
          </a:prstGeom>
        </p:spPr>
        <p:txBody>
          <a:bodyPr wrap="square" lIns="0" tIns="0" rIns="0" bIns="0" anchor="t">
            <a:spAutoFit/>
          </a:bodyPr>
          <a:lstStyle/>
          <a:p>
            <a:pPr algn="ctr">
              <a:lnSpc>
                <a:spcPts val="1900"/>
              </a:lnSpc>
            </a:pPr>
            <a:r>
              <a:rPr lang="en-US" sz="2000" dirty="0">
                <a:solidFill>
                  <a:schemeClr val="tx1">
                    <a:lumMod val="75000"/>
                    <a:lumOff val="25000"/>
                  </a:schemeClr>
                </a:solidFill>
                <a:cs typeface="Segoe UI" panose="020B0502040204020203" pitchFamily="34" charset="0"/>
              </a:rPr>
              <a:t>36.1 Million Farmers</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30969"/>
          </a:xfrm>
          <a:prstGeom prst="rect">
            <a:avLst/>
          </a:prstGeom>
        </p:spPr>
        <p:txBody>
          <a:bodyPr wrap="square" lIns="0" tIns="0" rIns="0" bIns="0" anchor="t">
            <a:spAutoFit/>
          </a:bodyPr>
          <a:lstStyle/>
          <a:p>
            <a:pPr algn="ctr">
              <a:lnSpc>
                <a:spcPts val="1900"/>
              </a:lnSpc>
            </a:pPr>
            <a:r>
              <a:rPr lang="en-US" sz="2000" dirty="0">
                <a:solidFill>
                  <a:schemeClr val="tx1">
                    <a:lumMod val="75000"/>
                    <a:lumOff val="25000"/>
                  </a:schemeClr>
                </a:solidFill>
                <a:cs typeface="Segoe UI" panose="020B0502040204020203" pitchFamily="34" charset="0"/>
              </a:rPr>
              <a:t>7.9 million micro, small&amp; medium enterprises </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3041485" cy="243656"/>
          </a:xfrm>
          <a:prstGeom prst="rect">
            <a:avLst/>
          </a:prstGeom>
        </p:spPr>
        <p:txBody>
          <a:bodyPr wrap="square" lIns="0" tIns="0" rIns="0" bIns="0" anchor="t">
            <a:spAutoFit/>
          </a:bodyPr>
          <a:lstStyle/>
          <a:p>
            <a:pPr>
              <a:lnSpc>
                <a:spcPts val="1900"/>
              </a:lnSpc>
            </a:pPr>
            <a:r>
              <a:rPr lang="en-US" sz="2000" dirty="0">
                <a:solidFill>
                  <a:schemeClr val="tx1">
                    <a:lumMod val="75000"/>
                    <a:lumOff val="25000"/>
                  </a:schemeClr>
                </a:solidFill>
                <a:cs typeface="Segoe UI"/>
              </a:rPr>
              <a:t>18.6 million Unemployed </a:t>
            </a:r>
            <a:endParaRPr lang="en-US" sz="2000"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1904833" y="5464287"/>
            <a:ext cx="3133821" cy="487313"/>
          </a:xfrm>
          <a:prstGeom prst="rect">
            <a:avLst/>
          </a:prstGeom>
        </p:spPr>
        <p:txBody>
          <a:bodyPr wrap="square" lIns="0" tIns="0" rIns="0" bIns="0" anchor="t">
            <a:spAutoFit/>
          </a:bodyPr>
          <a:lstStyle/>
          <a:p>
            <a:pPr algn="ctr">
              <a:lnSpc>
                <a:spcPts val="1900"/>
              </a:lnSpc>
            </a:pPr>
            <a:r>
              <a:rPr lang="en-US" sz="2000" dirty="0">
                <a:solidFill>
                  <a:schemeClr val="tx1">
                    <a:lumMod val="75000"/>
                    <a:lumOff val="25000"/>
                  </a:schemeClr>
                </a:solidFill>
                <a:cs typeface="Segoe UI"/>
              </a:rPr>
              <a:t>More Than 70-80 % of people depend on others.</a:t>
            </a:r>
          </a:p>
        </p:txBody>
      </p:sp>
      <p:sp>
        <p:nvSpPr>
          <p:cNvPr id="36" name="Rectangle 35">
            <a:extLst>
              <a:ext uri="{FF2B5EF4-FFF2-40B4-BE49-F238E27FC236}">
                <a16:creationId xmlns:a16="http://schemas.microsoft.com/office/drawing/2014/main" id="{98F5A313-1C6C-4AEE-8556-576074B1BF06}"/>
              </a:ext>
            </a:extLst>
          </p:cNvPr>
          <p:cNvSpPr/>
          <p:nvPr/>
        </p:nvSpPr>
        <p:spPr>
          <a:xfrm>
            <a:off x="7061316" y="5464287"/>
            <a:ext cx="2428875" cy="487313"/>
          </a:xfrm>
          <a:prstGeom prst="rect">
            <a:avLst/>
          </a:prstGeom>
        </p:spPr>
        <p:txBody>
          <a:bodyPr wrap="square" lIns="0" tIns="0" rIns="0" bIns="0" anchor="t">
            <a:spAutoFit/>
          </a:bodyPr>
          <a:lstStyle/>
          <a:p>
            <a:pPr algn="ctr">
              <a:lnSpc>
                <a:spcPts val="1900"/>
              </a:lnSpc>
            </a:pPr>
            <a:r>
              <a:rPr lang="en-US" sz="2000" dirty="0">
                <a:solidFill>
                  <a:schemeClr val="tx1">
                    <a:lumMod val="75000"/>
                    <a:lumOff val="25000"/>
                  </a:schemeClr>
                </a:solidFill>
                <a:cs typeface="Segoe UI" panose="020B0502040204020203" pitchFamily="34" charset="0"/>
              </a:rPr>
              <a:t>Big Timing Issue mainly Rural Area’s  </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a:extLst>
              <a:ext uri="{FF2B5EF4-FFF2-40B4-BE49-F238E27FC236}">
                <a16:creationId xmlns:a16="http://schemas.microsoft.com/office/drawing/2014/main" id="{EFF1DE9C-9E01-D707-B49B-185FF5BC6BC9}"/>
              </a:ext>
            </a:extLst>
          </p:cNvPr>
          <p:cNvSpPr>
            <a:spLocks noGrp="1"/>
          </p:cNvSpPr>
          <p:nvPr>
            <p:ph type="sldNum" sz="quarter" idx="12"/>
          </p:nvPr>
        </p:nvSpPr>
        <p:spPr/>
        <p:txBody>
          <a:bodyPr/>
          <a:lstStyle/>
          <a:p>
            <a:fld id="{06FEDF93-2BFD-41CA-ABC7-B039102F3792}" type="slidenum">
              <a:rPr lang="en-US" smtClean="0"/>
              <a:t>8</a:t>
            </a:fld>
            <a:endParaRPr lang="en-US"/>
          </a:p>
        </p:txBody>
      </p:sp>
    </p:spTree>
    <p:extLst>
      <p:ext uri="{BB962C8B-B14F-4D97-AF65-F5344CB8AC3E}">
        <p14:creationId xmlns:p14="http://schemas.microsoft.com/office/powerpoint/2010/main" val="38875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16c05727-aa75-4e4a-9b5f-8a80a1165891"/>
    <ds:schemaRef ds:uri="71af3243-3dd4-4a8d-8c0d-dd76da1f02a5"/>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278</Words>
  <Application>Microsoft Office PowerPoint</Application>
  <PresentationFormat>Widescreen</PresentationFormat>
  <Paragraphs>60</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Century Gothic</vt:lpstr>
      <vt:lpstr>Segoe UI Light</vt:lpstr>
      <vt:lpstr>Times New Roman</vt:lpstr>
      <vt:lpstr>Office Theme</vt:lpstr>
      <vt:lpstr> Name: Modhale Snehal Ishwar</vt:lpstr>
      <vt:lpstr>Farmo.in</vt:lpstr>
      <vt:lpstr>Fields</vt:lpstr>
      <vt:lpstr>Project analysis slide 2</vt:lpstr>
      <vt:lpstr>PowerPoint Presentation</vt:lpstr>
      <vt:lpstr>Project analysis slide 2</vt:lpstr>
      <vt:lpstr>Project analysis slide 3</vt:lpstr>
      <vt:lpstr>Project analysis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Farmo Presentation</dc:title>
  <dc:creator/>
  <cp:lastModifiedBy/>
  <cp:revision>153</cp:revision>
  <dcterms:created xsi:type="dcterms:W3CDTF">2023-01-08T05:33:41Z</dcterms:created>
  <dcterms:modified xsi:type="dcterms:W3CDTF">2023-08-24T18:24:31Z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