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5" roundtripDataSignature="AMtx7mgBkUl0QVhfS2xthCoDj/sPM6X3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50D093-CB48-45A6-A42C-9EAC663DC317}">
  <a:tblStyle styleId="{0150D093-CB48-45A6-A42C-9EAC663DC31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3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244061"/>
                </a:solidFill>
              </a:rPr>
              <a:t>Core Java</a:t>
            </a:r>
            <a:endParaRPr b="1">
              <a:solidFill>
                <a:srgbClr val="244061"/>
              </a:solidFill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None/>
            </a:pPr>
            <a:r>
              <a:rPr lang="en-US">
                <a:solidFill>
                  <a:srgbClr val="244061"/>
                </a:solidFill>
              </a:rPr>
              <a:t>-Kamal</a:t>
            </a:r>
            <a:endParaRPr>
              <a:solidFill>
                <a:srgbClr val="24406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/>
          <p:nvPr>
            <p:ph type="title"/>
          </p:nvPr>
        </p:nvSpPr>
        <p:spPr>
          <a:xfrm>
            <a:off x="12405" y="0"/>
            <a:ext cx="9144000" cy="685800"/>
          </a:xfrm>
          <a:prstGeom prst="rect">
            <a:avLst/>
          </a:prstGeom>
          <a:gradFill>
            <a:gsLst>
              <a:gs pos="0">
                <a:srgbClr val="F4F8FB"/>
              </a:gs>
              <a:gs pos="83000">
                <a:srgbClr val="AEC5E1"/>
              </a:gs>
              <a:gs pos="100000">
                <a:srgbClr val="C8D8EB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Calibri"/>
              <a:buNone/>
            </a:pPr>
            <a:r>
              <a:rPr b="1" lang="en-US">
                <a:solidFill>
                  <a:srgbClr val="366092"/>
                </a:solidFill>
              </a:rPr>
              <a:t>Control Flows</a:t>
            </a:r>
            <a:endParaRPr b="1">
              <a:solidFill>
                <a:srgbClr val="366092"/>
              </a:solidFill>
            </a:endParaRPr>
          </a:p>
        </p:txBody>
      </p:sp>
      <p:sp>
        <p:nvSpPr>
          <p:cNvPr id="156" name="Google Shape;156;p10"/>
          <p:cNvSpPr txBox="1"/>
          <p:nvPr>
            <p:ph idx="1" type="body"/>
          </p:nvPr>
        </p:nvSpPr>
        <p:spPr>
          <a:xfrm>
            <a:off x="685800" y="1143000"/>
            <a:ext cx="8001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If else statement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Switch statement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For loop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Do while loop</a:t>
            </a:r>
            <a:endParaRPr/>
          </a:p>
          <a:p>
            <a:pPr indent="-101600" lvl="0" marL="342900" rtl="0" algn="l">
              <a:lnSpc>
                <a:spcPct val="17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Noto Sans Symbols"/>
              <a:buNone/>
            </a:pPr>
            <a:r>
              <a:t/>
            </a:r>
            <a:endParaRPr sz="3800">
              <a:solidFill>
                <a:srgbClr val="366092"/>
              </a:solidFill>
            </a:endParaRPr>
          </a:p>
        </p:txBody>
      </p:sp>
      <p:sp>
        <p:nvSpPr>
          <p:cNvPr id="157" name="Google Shape;157;p10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F4F8FB"/>
              </a:gs>
              <a:gs pos="83000">
                <a:srgbClr val="AEC5E1"/>
              </a:gs>
              <a:gs pos="100000">
                <a:srgbClr val="C8D8EB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Continued..</a:t>
            </a:r>
            <a:endParaRPr b="1" i="0" sz="16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gradFill>
            <a:gsLst>
              <a:gs pos="0">
                <a:srgbClr val="F4F8FB"/>
              </a:gs>
              <a:gs pos="83000">
                <a:srgbClr val="AEC5E1"/>
              </a:gs>
              <a:gs pos="100000">
                <a:srgbClr val="C8D8EB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366092"/>
                </a:solidFill>
              </a:rPr>
              <a:t>If else	</a:t>
            </a:r>
            <a:endParaRPr b="1">
              <a:solidFill>
                <a:srgbClr val="366092"/>
              </a:solidFill>
            </a:endParaRPr>
          </a:p>
        </p:txBody>
      </p:sp>
      <p:sp>
        <p:nvSpPr>
          <p:cNvPr id="163" name="Google Shape;163;p11"/>
          <p:cNvSpPr txBox="1"/>
          <p:nvPr>
            <p:ph idx="1" type="body"/>
          </p:nvPr>
        </p:nvSpPr>
        <p:spPr>
          <a:xfrm>
            <a:off x="685800" y="1143000"/>
            <a:ext cx="8001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</a:pPr>
            <a:r>
              <a:rPr lang="en-US" sz="1800">
                <a:solidFill>
                  <a:srgbClr val="366092"/>
                </a:solidFill>
              </a:rPr>
              <a:t>if(condition){  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36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</a:pPr>
            <a:r>
              <a:rPr lang="en-US" sz="1800">
                <a:solidFill>
                  <a:srgbClr val="366092"/>
                </a:solidFill>
              </a:rPr>
              <a:t>//code to be executed  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36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</a:pPr>
            <a:r>
              <a:rPr lang="en-US" sz="1800">
                <a:solidFill>
                  <a:srgbClr val="366092"/>
                </a:solidFill>
              </a:rPr>
              <a:t>}else{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36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</a:pPr>
            <a:r>
              <a:rPr lang="en-US" sz="1800">
                <a:solidFill>
                  <a:srgbClr val="366092"/>
                </a:solidFill>
              </a:rPr>
              <a:t>//this code will be executed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36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</a:pPr>
            <a:r>
              <a:rPr lang="en-US" sz="1800">
                <a:solidFill>
                  <a:srgbClr val="366092"/>
                </a:solidFill>
              </a:rPr>
              <a:t>}</a:t>
            </a:r>
            <a:endParaRPr/>
          </a:p>
        </p:txBody>
      </p:sp>
      <p:sp>
        <p:nvSpPr>
          <p:cNvPr id="164" name="Google Shape;164;p11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F4F8FB"/>
              </a:gs>
              <a:gs pos="83000">
                <a:srgbClr val="AEC5E1"/>
              </a:gs>
              <a:gs pos="100000">
                <a:srgbClr val="C8D8EB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Continued..</a:t>
            </a:r>
            <a:endParaRPr b="1" i="0" sz="16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/>
          <p:nvPr>
            <p:ph type="title"/>
          </p:nvPr>
        </p:nvSpPr>
        <p:spPr>
          <a:xfrm>
            <a:off x="0" y="-13736"/>
            <a:ext cx="9144000" cy="851936"/>
          </a:xfrm>
          <a:prstGeom prst="rect">
            <a:avLst/>
          </a:prstGeom>
          <a:gradFill>
            <a:gsLst>
              <a:gs pos="0">
                <a:srgbClr val="F4F8FB"/>
              </a:gs>
              <a:gs pos="83000">
                <a:srgbClr val="AEC5E1"/>
              </a:gs>
              <a:gs pos="100000">
                <a:srgbClr val="C8D8EB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366092"/>
                </a:solidFill>
              </a:rPr>
              <a:t>switch	</a:t>
            </a:r>
            <a:endParaRPr b="1">
              <a:solidFill>
                <a:srgbClr val="366092"/>
              </a:solidFill>
            </a:endParaRPr>
          </a:p>
        </p:txBody>
      </p:sp>
      <p:sp>
        <p:nvSpPr>
          <p:cNvPr id="170" name="Google Shape;170;p12"/>
          <p:cNvSpPr txBox="1"/>
          <p:nvPr>
            <p:ph idx="1" type="body"/>
          </p:nvPr>
        </p:nvSpPr>
        <p:spPr>
          <a:xfrm>
            <a:off x="685800" y="1143000"/>
            <a:ext cx="8001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ct val="100000"/>
              <a:buNone/>
            </a:pPr>
            <a:r>
              <a:rPr b="1" lang="en-US" sz="3800">
                <a:solidFill>
                  <a:srgbClr val="366092"/>
                </a:solidFill>
              </a:rPr>
              <a:t>switch</a:t>
            </a:r>
            <a:r>
              <a:rPr lang="en-US" sz="3800">
                <a:solidFill>
                  <a:srgbClr val="366092"/>
                </a:solidFill>
              </a:rPr>
              <a:t>(value10){    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304"/>
              </a:spcBef>
              <a:spcAft>
                <a:spcPts val="0"/>
              </a:spcAft>
              <a:buClr>
                <a:srgbClr val="366092"/>
              </a:buClr>
              <a:buSzPct val="100000"/>
              <a:buNone/>
            </a:pPr>
            <a:r>
              <a:rPr b="1" lang="en-US" sz="3800">
                <a:solidFill>
                  <a:srgbClr val="366092"/>
                </a:solidFill>
              </a:rPr>
              <a:t>case</a:t>
            </a:r>
            <a:r>
              <a:rPr lang="en-US" sz="3800">
                <a:solidFill>
                  <a:srgbClr val="366092"/>
                </a:solidFill>
              </a:rPr>
              <a:t> value1:    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304"/>
              </a:spcBef>
              <a:spcAft>
                <a:spcPts val="0"/>
              </a:spcAft>
              <a:buClr>
                <a:srgbClr val="366092"/>
              </a:buClr>
              <a:buSzPct val="100000"/>
              <a:buNone/>
            </a:pPr>
            <a:r>
              <a:rPr lang="en-US" sz="3800">
                <a:solidFill>
                  <a:srgbClr val="366092"/>
                </a:solidFill>
              </a:rPr>
              <a:t> //code to be executed;    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304"/>
              </a:spcBef>
              <a:spcAft>
                <a:spcPts val="0"/>
              </a:spcAft>
              <a:buClr>
                <a:srgbClr val="366092"/>
              </a:buClr>
              <a:buSzPct val="100000"/>
              <a:buNone/>
            </a:pPr>
            <a:r>
              <a:rPr lang="en-US" sz="3800">
                <a:solidFill>
                  <a:srgbClr val="366092"/>
                </a:solidFill>
              </a:rPr>
              <a:t> </a:t>
            </a:r>
            <a:r>
              <a:rPr b="1" lang="en-US" sz="3800">
                <a:solidFill>
                  <a:srgbClr val="366092"/>
                </a:solidFill>
              </a:rPr>
              <a:t>break</a:t>
            </a:r>
            <a:r>
              <a:rPr lang="en-US" sz="3800">
                <a:solidFill>
                  <a:srgbClr val="366092"/>
                </a:solidFill>
              </a:rPr>
              <a:t>;  //optional  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304"/>
              </a:spcBef>
              <a:spcAft>
                <a:spcPts val="0"/>
              </a:spcAft>
              <a:buClr>
                <a:srgbClr val="366092"/>
              </a:buClr>
              <a:buSzPct val="100000"/>
              <a:buNone/>
            </a:pPr>
            <a:r>
              <a:rPr b="1" lang="en-US" sz="3800">
                <a:solidFill>
                  <a:srgbClr val="366092"/>
                </a:solidFill>
              </a:rPr>
              <a:t>case</a:t>
            </a:r>
            <a:r>
              <a:rPr lang="en-US" sz="3800">
                <a:solidFill>
                  <a:srgbClr val="366092"/>
                </a:solidFill>
              </a:rPr>
              <a:t> value2:    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304"/>
              </a:spcBef>
              <a:spcAft>
                <a:spcPts val="0"/>
              </a:spcAft>
              <a:buClr>
                <a:srgbClr val="366092"/>
              </a:buClr>
              <a:buSzPct val="100000"/>
              <a:buNone/>
            </a:pPr>
            <a:r>
              <a:rPr lang="en-US" sz="3800">
                <a:solidFill>
                  <a:srgbClr val="366092"/>
                </a:solidFill>
              </a:rPr>
              <a:t> //code to be executed;    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304"/>
              </a:spcBef>
              <a:spcAft>
                <a:spcPts val="0"/>
              </a:spcAft>
              <a:buClr>
                <a:srgbClr val="366092"/>
              </a:buClr>
              <a:buSzPct val="100000"/>
              <a:buNone/>
            </a:pPr>
            <a:r>
              <a:rPr lang="en-US" sz="3800">
                <a:solidFill>
                  <a:srgbClr val="366092"/>
                </a:solidFill>
              </a:rPr>
              <a:t> </a:t>
            </a:r>
            <a:r>
              <a:rPr b="1" lang="en-US" sz="3800">
                <a:solidFill>
                  <a:srgbClr val="366092"/>
                </a:solidFill>
              </a:rPr>
              <a:t>break</a:t>
            </a:r>
            <a:r>
              <a:rPr lang="en-US" sz="3800">
                <a:solidFill>
                  <a:srgbClr val="366092"/>
                </a:solidFill>
              </a:rPr>
              <a:t>;  //optional  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304"/>
              </a:spcBef>
              <a:spcAft>
                <a:spcPts val="0"/>
              </a:spcAft>
              <a:buClr>
                <a:srgbClr val="366092"/>
              </a:buClr>
              <a:buSzPct val="100000"/>
              <a:buNone/>
            </a:pPr>
            <a:r>
              <a:rPr lang="en-US" sz="3800">
                <a:solidFill>
                  <a:srgbClr val="366092"/>
                </a:solidFill>
              </a:rPr>
              <a:t>......    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304"/>
              </a:spcBef>
              <a:spcAft>
                <a:spcPts val="0"/>
              </a:spcAft>
              <a:buClr>
                <a:srgbClr val="366092"/>
              </a:buClr>
              <a:buSzPct val="100000"/>
              <a:buNone/>
            </a:pPr>
            <a:r>
              <a:rPr lang="en-US" sz="3800">
                <a:solidFill>
                  <a:srgbClr val="366092"/>
                </a:solidFill>
              </a:rPr>
              <a:t>    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304"/>
              </a:spcBef>
              <a:spcAft>
                <a:spcPts val="0"/>
              </a:spcAft>
              <a:buClr>
                <a:srgbClr val="366092"/>
              </a:buClr>
              <a:buSzPct val="100000"/>
              <a:buNone/>
            </a:pPr>
            <a:r>
              <a:rPr b="1" lang="en-US" sz="3800">
                <a:solidFill>
                  <a:srgbClr val="366092"/>
                </a:solidFill>
              </a:rPr>
              <a:t>default</a:t>
            </a:r>
            <a:r>
              <a:rPr lang="en-US" sz="3800">
                <a:solidFill>
                  <a:srgbClr val="366092"/>
                </a:solidFill>
              </a:rPr>
              <a:t>:     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304"/>
              </a:spcBef>
              <a:spcAft>
                <a:spcPts val="0"/>
              </a:spcAft>
              <a:buClr>
                <a:srgbClr val="366092"/>
              </a:buClr>
              <a:buSzPct val="100000"/>
              <a:buNone/>
            </a:pPr>
            <a:r>
              <a:rPr lang="en-US" sz="3800">
                <a:solidFill>
                  <a:srgbClr val="366092"/>
                </a:solidFill>
              </a:rPr>
              <a:t> code to be executed if all cases are not matched;    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304"/>
              </a:spcBef>
              <a:spcAft>
                <a:spcPts val="0"/>
              </a:spcAft>
              <a:buClr>
                <a:srgbClr val="366092"/>
              </a:buClr>
              <a:buSzPct val="100000"/>
              <a:buNone/>
            </a:pPr>
            <a:r>
              <a:rPr lang="en-US" sz="3800">
                <a:solidFill>
                  <a:srgbClr val="366092"/>
                </a:solidFill>
              </a:rPr>
              <a:t>} </a:t>
            </a:r>
            <a:endParaRPr/>
          </a:p>
        </p:txBody>
      </p:sp>
      <p:pic>
        <p:nvPicPr>
          <p:cNvPr id="171" name="Google Shape;17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3938" y="1053064"/>
            <a:ext cx="4081462" cy="450953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2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F4F8FB"/>
              </a:gs>
              <a:gs pos="83000">
                <a:srgbClr val="AEC5E1"/>
              </a:gs>
              <a:gs pos="100000">
                <a:srgbClr val="C8D8EB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Continued..</a:t>
            </a:r>
            <a:endParaRPr b="1" i="0" sz="16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gradFill>
            <a:gsLst>
              <a:gs pos="0">
                <a:srgbClr val="F4F8FB"/>
              </a:gs>
              <a:gs pos="83000">
                <a:srgbClr val="AEC5E1"/>
              </a:gs>
              <a:gs pos="100000">
                <a:srgbClr val="C8D8EB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Calibri"/>
              <a:buNone/>
            </a:pPr>
            <a:r>
              <a:rPr b="1" lang="en-US">
                <a:solidFill>
                  <a:srgbClr val="366092"/>
                </a:solidFill>
              </a:rPr>
              <a:t>For loop	</a:t>
            </a:r>
            <a:endParaRPr b="1">
              <a:solidFill>
                <a:srgbClr val="366092"/>
              </a:solidFill>
            </a:endParaRPr>
          </a:p>
        </p:txBody>
      </p:sp>
      <p:sp>
        <p:nvSpPr>
          <p:cNvPr id="178" name="Google Shape;178;p13"/>
          <p:cNvSpPr txBox="1"/>
          <p:nvPr>
            <p:ph idx="1" type="body"/>
          </p:nvPr>
        </p:nvSpPr>
        <p:spPr>
          <a:xfrm>
            <a:off x="685800" y="1143000"/>
            <a:ext cx="8001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000"/>
              <a:buNone/>
            </a:pPr>
            <a:r>
              <a:rPr b="1" lang="en-US" sz="2000">
                <a:solidFill>
                  <a:srgbClr val="366092"/>
                </a:solidFill>
              </a:rPr>
              <a:t>Simple For Loop</a:t>
            </a:r>
            <a:endParaRPr b="1" sz="2000">
              <a:solidFill>
                <a:srgbClr val="366092"/>
              </a:solidFill>
            </a:endParaRPr>
          </a:p>
          <a:p>
            <a:pPr indent="0" lvl="1" marL="400050" rtl="0" algn="l">
              <a:spcBef>
                <a:spcPts val="36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</a:pPr>
            <a:r>
              <a:rPr lang="en-US" sz="1800">
                <a:solidFill>
                  <a:srgbClr val="366092"/>
                </a:solidFill>
              </a:rPr>
              <a:t>for(initialization; condition; incr/decr){  </a:t>
            </a:r>
            <a:endParaRPr/>
          </a:p>
          <a:p>
            <a:pPr indent="0" lvl="1" marL="400050" rtl="0" algn="l">
              <a:spcBef>
                <a:spcPts val="36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</a:pPr>
            <a:r>
              <a:rPr lang="en-US" sz="1800">
                <a:solidFill>
                  <a:srgbClr val="366092"/>
                </a:solidFill>
              </a:rPr>
              <a:t>	//code to be executed  </a:t>
            </a:r>
            <a:endParaRPr/>
          </a:p>
          <a:p>
            <a:pPr indent="0" lvl="1" marL="400050" rtl="0" algn="l">
              <a:spcBef>
                <a:spcPts val="36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</a:pPr>
            <a:r>
              <a:rPr lang="en-US" sz="1800">
                <a:solidFill>
                  <a:srgbClr val="366092"/>
                </a:solidFill>
              </a:rPr>
              <a:t>} </a:t>
            </a:r>
            <a:endParaRPr sz="1800">
              <a:solidFill>
                <a:srgbClr val="366092"/>
              </a:solidFill>
            </a:endParaRPr>
          </a:p>
          <a:p>
            <a:pPr indent="0" lvl="0" marL="0" rtl="0" algn="l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None/>
            </a:pPr>
            <a:r>
              <a:rPr b="1" lang="en-US" sz="2000">
                <a:solidFill>
                  <a:srgbClr val="366092"/>
                </a:solidFill>
              </a:rPr>
              <a:t>For-each Loop</a:t>
            </a:r>
            <a:endParaRPr/>
          </a:p>
          <a:p>
            <a:pPr indent="0" lvl="1" marL="400050" rtl="0" algn="l">
              <a:spcBef>
                <a:spcPts val="36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</a:pPr>
            <a:r>
              <a:rPr lang="en-US" sz="1800">
                <a:solidFill>
                  <a:srgbClr val="366092"/>
                </a:solidFill>
              </a:rPr>
              <a:t>for(Type var:array){  </a:t>
            </a:r>
            <a:endParaRPr/>
          </a:p>
          <a:p>
            <a:pPr indent="0" lvl="1" marL="400050" rtl="0" algn="l">
              <a:spcBef>
                <a:spcPts val="36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</a:pPr>
            <a:r>
              <a:rPr lang="en-US" sz="1800">
                <a:solidFill>
                  <a:srgbClr val="366092"/>
                </a:solidFill>
              </a:rPr>
              <a:t>	//code to be executed  </a:t>
            </a:r>
            <a:endParaRPr/>
          </a:p>
          <a:p>
            <a:pPr indent="0" lvl="1" marL="400050" rtl="0" algn="l">
              <a:spcBef>
                <a:spcPts val="36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</a:pPr>
            <a:r>
              <a:rPr lang="en-US" sz="1800">
                <a:solidFill>
                  <a:srgbClr val="366092"/>
                </a:solidFill>
              </a:rPr>
              <a:t>} 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366092"/>
              </a:solidFill>
            </a:endParaRPr>
          </a:p>
        </p:txBody>
      </p:sp>
      <p:pic>
        <p:nvPicPr>
          <p:cNvPr id="179" name="Google Shape;17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200" y="914400"/>
            <a:ext cx="2971800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3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F4F8FB"/>
              </a:gs>
              <a:gs pos="83000">
                <a:srgbClr val="AEC5E1"/>
              </a:gs>
              <a:gs pos="100000">
                <a:srgbClr val="C8D8EB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Continued..</a:t>
            </a:r>
            <a:endParaRPr b="1" i="0" sz="16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>
            <p:ph type="title"/>
          </p:nvPr>
        </p:nvSpPr>
        <p:spPr>
          <a:xfrm>
            <a:off x="0" y="1"/>
            <a:ext cx="9144000" cy="609599"/>
          </a:xfrm>
          <a:prstGeom prst="rect">
            <a:avLst/>
          </a:prstGeom>
          <a:gradFill>
            <a:gsLst>
              <a:gs pos="0">
                <a:srgbClr val="F4F8FB"/>
              </a:gs>
              <a:gs pos="83000">
                <a:srgbClr val="AEC5E1"/>
              </a:gs>
              <a:gs pos="100000">
                <a:srgbClr val="C8D8EB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Calibri"/>
              <a:buNone/>
            </a:pPr>
            <a:r>
              <a:rPr b="1" lang="en-US">
                <a:solidFill>
                  <a:srgbClr val="366092"/>
                </a:solidFill>
              </a:rPr>
              <a:t>While and Do-While</a:t>
            </a:r>
            <a:endParaRPr b="1">
              <a:solidFill>
                <a:srgbClr val="366092"/>
              </a:solidFill>
            </a:endParaRPr>
          </a:p>
        </p:txBody>
      </p:sp>
      <p:sp>
        <p:nvSpPr>
          <p:cNvPr id="186" name="Google Shape;186;p14"/>
          <p:cNvSpPr txBox="1"/>
          <p:nvPr>
            <p:ph idx="1" type="body"/>
          </p:nvPr>
        </p:nvSpPr>
        <p:spPr>
          <a:xfrm>
            <a:off x="685800" y="1143000"/>
            <a:ext cx="8001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800"/>
              <a:buNone/>
            </a:pPr>
            <a:r>
              <a:rPr b="1" lang="en-US" sz="2800">
                <a:solidFill>
                  <a:srgbClr val="366092"/>
                </a:solidFill>
              </a:rPr>
              <a:t>While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366092"/>
              </a:solidFill>
            </a:endParaRPr>
          </a:p>
          <a:p>
            <a:pPr indent="0" lvl="1" marL="400050" rtl="0" algn="l">
              <a:spcBef>
                <a:spcPts val="36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</a:pPr>
            <a:r>
              <a:rPr lang="en-US" sz="1800">
                <a:solidFill>
                  <a:srgbClr val="366092"/>
                </a:solidFill>
              </a:rPr>
              <a:t>while(condition){  </a:t>
            </a:r>
            <a:endParaRPr/>
          </a:p>
          <a:p>
            <a:pPr indent="0" lvl="1" marL="400050" rtl="0" algn="l">
              <a:spcBef>
                <a:spcPts val="36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</a:pPr>
            <a:r>
              <a:rPr lang="en-US" sz="1800">
                <a:solidFill>
                  <a:srgbClr val="366092"/>
                </a:solidFill>
              </a:rPr>
              <a:t>//code to be executed  </a:t>
            </a:r>
            <a:endParaRPr/>
          </a:p>
          <a:p>
            <a:pPr indent="0" lvl="1" marL="400050" rtl="0" algn="l">
              <a:spcBef>
                <a:spcPts val="36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</a:pPr>
            <a:r>
              <a:rPr lang="en-US" sz="1800">
                <a:solidFill>
                  <a:srgbClr val="366092"/>
                </a:solidFill>
              </a:rPr>
              <a:t>} </a:t>
            </a:r>
            <a:endParaRPr sz="1800">
              <a:solidFill>
                <a:srgbClr val="366092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366092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ts val="2800"/>
              <a:buNone/>
            </a:pPr>
            <a:r>
              <a:rPr b="1" lang="en-US" sz="2800">
                <a:solidFill>
                  <a:srgbClr val="366092"/>
                </a:solidFill>
              </a:rPr>
              <a:t>Do-While</a:t>
            </a:r>
            <a:r>
              <a:rPr lang="en-US" sz="2000">
                <a:solidFill>
                  <a:srgbClr val="366092"/>
                </a:solidFill>
              </a:rPr>
              <a:t> </a:t>
            </a:r>
            <a:endParaRPr sz="2000">
              <a:solidFill>
                <a:srgbClr val="366092"/>
              </a:solidFill>
            </a:endParaRPr>
          </a:p>
          <a:p>
            <a:pPr indent="0" lvl="1" marL="4000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366092"/>
              </a:solidFill>
            </a:endParaRPr>
          </a:p>
          <a:p>
            <a:pPr indent="0" lvl="1" marL="400050" rtl="0" algn="l">
              <a:spcBef>
                <a:spcPts val="36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</a:pPr>
            <a:r>
              <a:rPr lang="en-US" sz="1800">
                <a:solidFill>
                  <a:srgbClr val="366092"/>
                </a:solidFill>
              </a:rPr>
              <a:t>do{  </a:t>
            </a:r>
            <a:endParaRPr/>
          </a:p>
          <a:p>
            <a:pPr indent="0" lvl="1" marL="400050" rtl="0" algn="l">
              <a:spcBef>
                <a:spcPts val="36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</a:pPr>
            <a:r>
              <a:rPr lang="en-US" sz="1800">
                <a:solidFill>
                  <a:srgbClr val="366092"/>
                </a:solidFill>
              </a:rPr>
              <a:t>//code to be executed  </a:t>
            </a:r>
            <a:endParaRPr/>
          </a:p>
          <a:p>
            <a:pPr indent="0" lvl="1" marL="400050" rtl="0" algn="l">
              <a:spcBef>
                <a:spcPts val="36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</a:pPr>
            <a:r>
              <a:rPr lang="en-US" sz="1800">
                <a:solidFill>
                  <a:srgbClr val="366092"/>
                </a:solidFill>
              </a:rPr>
              <a:t>}while(condition);</a:t>
            </a:r>
            <a:endParaRPr sz="1800">
              <a:solidFill>
                <a:srgbClr val="366092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366092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366092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366092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366092"/>
              </a:solidFill>
            </a:endParaRPr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762000"/>
            <a:ext cx="297180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0" y="3716480"/>
            <a:ext cx="2495550" cy="251460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/>
          <p:nvPr/>
        </p:nvSpPr>
        <p:spPr>
          <a:xfrm>
            <a:off x="0" y="6324600"/>
            <a:ext cx="9144000" cy="533400"/>
          </a:xfrm>
          <a:prstGeom prst="rect">
            <a:avLst/>
          </a:prstGeom>
          <a:gradFill>
            <a:gsLst>
              <a:gs pos="0">
                <a:srgbClr val="F4F8FB"/>
              </a:gs>
              <a:gs pos="83000">
                <a:srgbClr val="AEC5E1"/>
              </a:gs>
              <a:gs pos="100000">
                <a:srgbClr val="C8D8EB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Continued..</a:t>
            </a:r>
            <a:endParaRPr b="1" i="0" sz="16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idx="1" type="body"/>
          </p:nvPr>
        </p:nvSpPr>
        <p:spPr>
          <a:xfrm>
            <a:off x="914400" y="9906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Local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A variable that is declared inside the method is called local variable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Instance/Class/Global</a:t>
            </a:r>
            <a:endParaRPr sz="2000">
              <a:solidFill>
                <a:srgbClr val="366092"/>
              </a:solidFill>
            </a:endParaRPr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A variable that is declared inside the class but outside the method is called instance variable.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Each object will have  it’s own unique copy of that variable</a:t>
            </a:r>
            <a:endParaRPr sz="1600">
              <a:solidFill>
                <a:srgbClr val="366092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Static 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A variable that is declared as static is called static variable. It cannot be local.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Static variable value will be shared across all the objects</a:t>
            </a:r>
            <a:endParaRPr/>
          </a:p>
          <a:p>
            <a:pPr indent="-1841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rgbClr val="366092"/>
              </a:solidFill>
            </a:endParaRPr>
          </a:p>
          <a:p>
            <a:pPr indent="-1841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rgbClr val="366092"/>
              </a:solidFill>
            </a:endParaRPr>
          </a:p>
          <a:p>
            <a:pPr indent="-215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366092"/>
              </a:solidFill>
            </a:endParaRPr>
          </a:p>
          <a:p>
            <a:pPr indent="0" lvl="1" marL="45720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366092"/>
              </a:solidFill>
            </a:endParaRPr>
          </a:p>
          <a:p>
            <a:pPr indent="0" lvl="1" marL="45720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366092"/>
              </a:solidFill>
            </a:endParaRPr>
          </a:p>
          <a:p>
            <a:pPr indent="-215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366092"/>
              </a:solidFill>
            </a:endParaRPr>
          </a:p>
        </p:txBody>
      </p:sp>
      <p:sp>
        <p:nvSpPr>
          <p:cNvPr id="195" name="Google Shape;195;p15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>
            <a:gsLst>
              <a:gs pos="0">
                <a:srgbClr val="F4F8FB"/>
              </a:gs>
              <a:gs pos="83000">
                <a:srgbClr val="AEC5E1"/>
              </a:gs>
              <a:gs pos="100000">
                <a:srgbClr val="C8D8EB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Calibri"/>
              <a:buNone/>
            </a:pPr>
            <a:r>
              <a:rPr b="1" i="0" lang="en-US" sz="44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Local, Instance  &amp; static variable</a:t>
            </a:r>
            <a:endParaRPr b="1" i="0" sz="44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5"/>
          <p:cNvSpPr txBox="1"/>
          <p:nvPr/>
        </p:nvSpPr>
        <p:spPr>
          <a:xfrm>
            <a:off x="0" y="6629400"/>
            <a:ext cx="9144000" cy="609600"/>
          </a:xfrm>
          <a:prstGeom prst="rect">
            <a:avLst/>
          </a:prstGeom>
          <a:gradFill>
            <a:gsLst>
              <a:gs pos="0">
                <a:srgbClr val="F4F8FB"/>
              </a:gs>
              <a:gs pos="83000">
                <a:srgbClr val="AEC5E1"/>
              </a:gs>
              <a:gs pos="100000">
                <a:srgbClr val="C8D8EB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Continued..</a:t>
            </a:r>
            <a:endParaRPr b="1" i="0" sz="16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/>
          <p:nvPr>
            <p:ph idx="1" type="body"/>
          </p:nvPr>
        </p:nvSpPr>
        <p:spPr>
          <a:xfrm>
            <a:off x="914400" y="9906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Basics of Class and Object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Basics of Method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Arrays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Importing packages</a:t>
            </a:r>
            <a:endParaRPr/>
          </a:p>
          <a:p>
            <a:pPr indent="-1841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rgbClr val="366092"/>
              </a:solidFill>
            </a:endParaRPr>
          </a:p>
          <a:p>
            <a:pPr indent="-1841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rgbClr val="366092"/>
              </a:solidFill>
            </a:endParaRPr>
          </a:p>
          <a:p>
            <a:pPr indent="-215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366092"/>
              </a:solidFill>
            </a:endParaRPr>
          </a:p>
          <a:p>
            <a:pPr indent="0" lvl="1" marL="45720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366092"/>
              </a:solidFill>
            </a:endParaRPr>
          </a:p>
          <a:p>
            <a:pPr indent="0" lvl="1" marL="45720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366092"/>
              </a:solidFill>
            </a:endParaRPr>
          </a:p>
          <a:p>
            <a:pPr indent="-215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366092"/>
              </a:solidFill>
            </a:endParaRPr>
          </a:p>
        </p:txBody>
      </p:sp>
      <p:sp>
        <p:nvSpPr>
          <p:cNvPr id="202" name="Google Shape;202;p16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>
            <a:gsLst>
              <a:gs pos="0">
                <a:srgbClr val="F4F8FB"/>
              </a:gs>
              <a:gs pos="83000">
                <a:srgbClr val="AEC5E1"/>
              </a:gs>
              <a:gs pos="100000">
                <a:srgbClr val="C8D8EB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Calibri"/>
              <a:buNone/>
            </a:pPr>
            <a:r>
              <a:rPr b="1" i="0" lang="en-US" sz="44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Basics</a:t>
            </a:r>
            <a:endParaRPr b="1" i="0" sz="44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6"/>
          <p:cNvSpPr txBox="1"/>
          <p:nvPr/>
        </p:nvSpPr>
        <p:spPr>
          <a:xfrm>
            <a:off x="0" y="6629400"/>
            <a:ext cx="9144000" cy="609600"/>
          </a:xfrm>
          <a:prstGeom prst="rect">
            <a:avLst/>
          </a:prstGeom>
          <a:gradFill>
            <a:gsLst>
              <a:gs pos="0">
                <a:srgbClr val="F4F8FB"/>
              </a:gs>
              <a:gs pos="83000">
                <a:srgbClr val="AEC5E1"/>
              </a:gs>
              <a:gs pos="100000">
                <a:srgbClr val="C8D8EB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Continued..</a:t>
            </a:r>
            <a:endParaRPr b="1" i="0" sz="16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"/>
          <p:cNvSpPr txBox="1"/>
          <p:nvPr>
            <p:ph type="title"/>
          </p:nvPr>
        </p:nvSpPr>
        <p:spPr>
          <a:xfrm>
            <a:off x="0" y="1"/>
            <a:ext cx="9112102" cy="838199"/>
          </a:xfrm>
          <a:prstGeom prst="rect">
            <a:avLst/>
          </a:prstGeom>
          <a:gradFill>
            <a:gsLst>
              <a:gs pos="0">
                <a:srgbClr val="F4F8FB"/>
              </a:gs>
              <a:gs pos="83000">
                <a:srgbClr val="AEC5E1"/>
              </a:gs>
              <a:gs pos="100000">
                <a:srgbClr val="C8D8EB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366092"/>
                </a:solidFill>
              </a:rPr>
              <a:t>Access Specifiers</a:t>
            </a:r>
            <a:endParaRPr b="1">
              <a:solidFill>
                <a:srgbClr val="366092"/>
              </a:solidFill>
            </a:endParaRPr>
          </a:p>
        </p:txBody>
      </p:sp>
      <p:sp>
        <p:nvSpPr>
          <p:cNvPr id="209" name="Google Shape;209;p17"/>
          <p:cNvSpPr txBox="1"/>
          <p:nvPr>
            <p:ph idx="1" type="body"/>
          </p:nvPr>
        </p:nvSpPr>
        <p:spPr>
          <a:xfrm>
            <a:off x="914400" y="1295400"/>
            <a:ext cx="77724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b="1" lang="en-US" sz="2000">
                <a:solidFill>
                  <a:srgbClr val="366092"/>
                </a:solidFill>
              </a:rPr>
              <a:t>Public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The public access modifier is accessible everywhere</a:t>
            </a:r>
            <a:endParaRPr sz="1600">
              <a:solidFill>
                <a:srgbClr val="366092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b="1" lang="en-US" sz="2000">
                <a:solidFill>
                  <a:srgbClr val="366092"/>
                </a:solidFill>
              </a:rPr>
              <a:t>Private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 The private access modifier is accessible only within class</a:t>
            </a:r>
            <a:endParaRPr sz="1600">
              <a:solidFill>
                <a:srgbClr val="366092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b="1" lang="en-US" sz="2000">
                <a:solidFill>
                  <a:srgbClr val="366092"/>
                </a:solidFill>
              </a:rPr>
              <a:t>Protected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The protected access modifier is accessible within package and outside the package but through inheritance only</a:t>
            </a:r>
            <a:endParaRPr sz="1600">
              <a:solidFill>
                <a:srgbClr val="366092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b="1" lang="en-US" sz="2000">
                <a:solidFill>
                  <a:srgbClr val="366092"/>
                </a:solidFill>
              </a:rPr>
              <a:t>Default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The default modifier is accessible only within package</a:t>
            </a:r>
            <a:endParaRPr sz="1600">
              <a:solidFill>
                <a:srgbClr val="366092"/>
              </a:solidFill>
            </a:endParaRPr>
          </a:p>
        </p:txBody>
      </p:sp>
      <p:sp>
        <p:nvSpPr>
          <p:cNvPr id="210" name="Google Shape;210;p17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F4F8FB"/>
              </a:gs>
              <a:gs pos="83000">
                <a:srgbClr val="AEC5E1"/>
              </a:gs>
              <a:gs pos="100000">
                <a:srgbClr val="C8D8EB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Continued..</a:t>
            </a:r>
            <a:endParaRPr b="1" i="0" sz="16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gradFill>
            <a:gsLst>
              <a:gs pos="0">
                <a:srgbClr val="F4F8FB"/>
              </a:gs>
              <a:gs pos="83000">
                <a:srgbClr val="AEC5E1"/>
              </a:gs>
              <a:gs pos="100000">
                <a:srgbClr val="C8D8EB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Calibri"/>
              <a:buNone/>
            </a:pPr>
            <a:r>
              <a:rPr b="1" lang="en-US">
                <a:solidFill>
                  <a:srgbClr val="366092"/>
                </a:solidFill>
              </a:rPr>
              <a:t>Oops Concepts</a:t>
            </a:r>
            <a:endParaRPr b="1">
              <a:solidFill>
                <a:srgbClr val="366092"/>
              </a:solidFill>
            </a:endParaRPr>
          </a:p>
        </p:txBody>
      </p:sp>
      <p:sp>
        <p:nvSpPr>
          <p:cNvPr id="216" name="Google Shape;216;p18"/>
          <p:cNvSpPr txBox="1"/>
          <p:nvPr>
            <p:ph idx="1" type="body"/>
          </p:nvPr>
        </p:nvSpPr>
        <p:spPr>
          <a:xfrm>
            <a:off x="533400" y="1600200"/>
            <a:ext cx="8382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Constructors &amp; ways to initialize class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Encapsulation</a:t>
            </a:r>
            <a:endParaRPr sz="2000">
              <a:solidFill>
                <a:srgbClr val="366092"/>
              </a:solidFill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Abstraction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Inheritance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Types of Inheritance</a:t>
            </a:r>
            <a:endParaRPr/>
          </a:p>
          <a:p>
            <a:pPr indent="-228600" lvl="2" marL="1143000" rtl="0" algn="l"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Polymorphism</a:t>
            </a:r>
            <a:endParaRPr/>
          </a:p>
          <a:p>
            <a:pPr indent="-228600" lvl="2" marL="1143000" rtl="0" algn="l"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Method overloading</a:t>
            </a:r>
            <a:endParaRPr/>
          </a:p>
          <a:p>
            <a:pPr indent="-228600" lvl="2" marL="1143000" rtl="0" algn="l"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Method overriding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Exception handling </a:t>
            </a:r>
            <a:endParaRPr sz="2000">
              <a:solidFill>
                <a:srgbClr val="366092"/>
              </a:solidFill>
            </a:endParaRPr>
          </a:p>
        </p:txBody>
      </p:sp>
      <p:sp>
        <p:nvSpPr>
          <p:cNvPr id="217" name="Google Shape;217;p18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F4F8FB"/>
              </a:gs>
              <a:gs pos="83000">
                <a:srgbClr val="AEC5E1"/>
              </a:gs>
              <a:gs pos="100000">
                <a:srgbClr val="C8D8EB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Continued..</a:t>
            </a:r>
            <a:endParaRPr b="1" i="0" sz="16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/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366092"/>
                </a:solidFill>
              </a:rPr>
              <a:t>Constructors</a:t>
            </a:r>
            <a:endParaRPr b="1">
              <a:solidFill>
                <a:srgbClr val="366092"/>
              </a:solidFill>
            </a:endParaRPr>
          </a:p>
        </p:txBody>
      </p:sp>
      <p:sp>
        <p:nvSpPr>
          <p:cNvPr id="223" name="Google Shape;223;p19"/>
          <p:cNvSpPr txBox="1"/>
          <p:nvPr>
            <p:ph idx="1" type="body"/>
          </p:nvPr>
        </p:nvSpPr>
        <p:spPr>
          <a:xfrm>
            <a:off x="533400" y="1066800"/>
            <a:ext cx="8153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Constructor in java is a special type of method that is used to initialize the object</a:t>
            </a:r>
            <a:endParaRPr/>
          </a:p>
          <a:p>
            <a:pPr indent="-342900" lvl="0" marL="34290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Java constructor is invoked at the time of object creation.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It constructs the values i.e. provides data for the object that is why it is known as constructor.</a:t>
            </a:r>
            <a:endParaRPr sz="2000">
              <a:solidFill>
                <a:srgbClr val="366092"/>
              </a:solidFill>
            </a:endParaRPr>
          </a:p>
          <a:p>
            <a:pPr indent="-342900" lvl="0" marL="34290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Constructor name must be same as its class name</a:t>
            </a:r>
            <a:endParaRPr/>
          </a:p>
          <a:p>
            <a:pPr indent="-342900" lvl="0" marL="34290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Constructor must have no explicit return type</a:t>
            </a:r>
            <a:endParaRPr sz="2000">
              <a:solidFill>
                <a:srgbClr val="366092"/>
              </a:solidFill>
            </a:endParaRPr>
          </a:p>
          <a:p>
            <a:pPr indent="-342900" lvl="0" marL="34290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Types</a:t>
            </a:r>
            <a:endParaRPr/>
          </a:p>
          <a:p>
            <a:pPr indent="-285750" lvl="1" marL="742950" rtl="0" algn="l">
              <a:lnSpc>
                <a:spcPct val="160000"/>
              </a:lnSpc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Default</a:t>
            </a:r>
            <a:endParaRPr/>
          </a:p>
          <a:p>
            <a:pPr indent="-285750" lvl="1" marL="742950" rtl="0" algn="l">
              <a:lnSpc>
                <a:spcPct val="160000"/>
              </a:lnSpc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Parameterized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Default constructor provides the default values to the object like 0, null etc. depending on the type.</a:t>
            </a:r>
            <a:endParaRPr sz="2000">
              <a:solidFill>
                <a:srgbClr val="366092"/>
              </a:solidFill>
            </a:endParaRPr>
          </a:p>
          <a:p>
            <a:pPr indent="0" lvl="0" marL="57150" rtl="0" algn="l">
              <a:lnSpc>
                <a:spcPct val="1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366092"/>
              </a:solidFill>
            </a:endParaRPr>
          </a:p>
          <a:p>
            <a:pPr indent="0" lvl="1" marL="457200" rtl="0" algn="l">
              <a:lnSpc>
                <a:spcPct val="16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solidFill>
                <a:srgbClr val="36609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gradFill>
            <a:gsLst>
              <a:gs pos="0">
                <a:srgbClr val="F4F8FB"/>
              </a:gs>
              <a:gs pos="83000">
                <a:srgbClr val="AEC5E1"/>
              </a:gs>
              <a:gs pos="100000">
                <a:srgbClr val="C8D8EB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366092"/>
                </a:solidFill>
              </a:rPr>
              <a:t>What we see today….</a:t>
            </a:r>
            <a:endParaRPr b="1">
              <a:solidFill>
                <a:srgbClr val="366092"/>
              </a:solidFill>
            </a:endParaRPr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152400" y="1295400"/>
            <a:ext cx="85344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366092"/>
                </a:solidFill>
              </a:rPr>
              <a:t>Not all manual testers will disappear, only the professional ones will stay.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366092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366092"/>
                </a:solidFill>
              </a:rPr>
              <a:t>The Professional automation engineer will stay for long time, the other one will fade away</a:t>
            </a:r>
            <a:endParaRPr sz="2400">
              <a:solidFill>
                <a:srgbClr val="366092"/>
              </a:solidFill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0" y="6324600"/>
            <a:ext cx="9144000" cy="533400"/>
          </a:xfrm>
          <a:prstGeom prst="rect">
            <a:avLst/>
          </a:prstGeom>
          <a:gradFill>
            <a:gsLst>
              <a:gs pos="0">
                <a:srgbClr val="F4F8FB"/>
              </a:gs>
              <a:gs pos="83000">
                <a:srgbClr val="AEC5E1"/>
              </a:gs>
              <a:gs pos="100000">
                <a:srgbClr val="C8D8EB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Continued..</a:t>
            </a:r>
            <a:endParaRPr b="1" i="0" sz="16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/>
          <p:nvPr>
            <p:ph type="title"/>
          </p:nvPr>
        </p:nvSpPr>
        <p:spPr>
          <a:xfrm>
            <a:off x="457200" y="76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366092"/>
                </a:solidFill>
              </a:rPr>
              <a:t>Inheritance</a:t>
            </a:r>
            <a:endParaRPr b="1">
              <a:solidFill>
                <a:srgbClr val="366092"/>
              </a:solidFill>
            </a:endParaRPr>
          </a:p>
        </p:txBody>
      </p:sp>
      <p:sp>
        <p:nvSpPr>
          <p:cNvPr id="230" name="Google Shape;230;p20"/>
          <p:cNvSpPr txBox="1"/>
          <p:nvPr>
            <p:ph idx="1" type="body"/>
          </p:nvPr>
        </p:nvSpPr>
        <p:spPr>
          <a:xfrm>
            <a:off x="914400" y="1295400"/>
            <a:ext cx="77724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Inheritance in java is a mechanism in which one object acquires all the properties and behaviors of parent object.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Types of Inheritance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Single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Multilevel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Hierarchical</a:t>
            </a:r>
            <a:endParaRPr sz="1600">
              <a:solidFill>
                <a:srgbClr val="366092"/>
              </a:solidFill>
            </a:endParaRPr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Char char="⮚"/>
            </a:pPr>
            <a:r>
              <a:rPr lang="en-US" sz="1600">
                <a:solidFill>
                  <a:srgbClr val="366092"/>
                </a:solidFill>
              </a:rPr>
              <a:t>Multiple - is not supported</a:t>
            </a:r>
            <a:endParaRPr sz="1600">
              <a:solidFill>
                <a:srgbClr val="366092"/>
              </a:solidFill>
            </a:endParaRPr>
          </a:p>
          <a:p>
            <a:pPr indent="-215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36609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/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366092"/>
                </a:solidFill>
              </a:rPr>
              <a:t>Polymorphism</a:t>
            </a:r>
            <a:endParaRPr b="1">
              <a:solidFill>
                <a:srgbClr val="366092"/>
              </a:solidFill>
            </a:endParaRPr>
          </a:p>
        </p:txBody>
      </p:sp>
      <p:sp>
        <p:nvSpPr>
          <p:cNvPr id="236" name="Google Shape;236;p21"/>
          <p:cNvSpPr txBox="1"/>
          <p:nvPr>
            <p:ph idx="1" type="body"/>
          </p:nvPr>
        </p:nvSpPr>
        <p:spPr>
          <a:xfrm>
            <a:off x="914400" y="12954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366092"/>
                </a:solidFill>
              </a:rPr>
              <a:t>Polymorphism in java is a concept by which we can perform a single action by different ways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366092"/>
              </a:buClr>
              <a:buSzPts val="2400"/>
              <a:buFont typeface="Noto Sans Symbols"/>
              <a:buChar char="⮚"/>
            </a:pPr>
            <a:r>
              <a:rPr b="1" lang="en-US" sz="2400">
                <a:solidFill>
                  <a:srgbClr val="366092"/>
                </a:solidFill>
              </a:rPr>
              <a:t>Method overloading</a:t>
            </a:r>
            <a:r>
              <a:rPr lang="en-US" sz="2400">
                <a:solidFill>
                  <a:srgbClr val="366092"/>
                </a:solidFill>
              </a:rPr>
              <a:t> </a:t>
            </a:r>
            <a:endParaRPr sz="2400">
              <a:solidFill>
                <a:srgbClr val="366092"/>
              </a:solidFill>
            </a:endParaRPr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rgbClr val="366092"/>
                </a:solidFill>
              </a:rPr>
              <a:t>Number Of Argument, Data Type and Sequence of arguments</a:t>
            </a:r>
            <a:endParaRPr sz="1800">
              <a:solidFill>
                <a:srgbClr val="366092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366092"/>
              </a:buClr>
              <a:buSzPts val="2400"/>
              <a:buFont typeface="Noto Sans Symbols"/>
              <a:buChar char="⮚"/>
            </a:pPr>
            <a:r>
              <a:rPr b="1" lang="en-US" sz="2400">
                <a:solidFill>
                  <a:srgbClr val="366092"/>
                </a:solidFill>
              </a:rPr>
              <a:t>Method overriding</a:t>
            </a:r>
            <a:r>
              <a:rPr lang="en-US" sz="2400">
                <a:solidFill>
                  <a:srgbClr val="366092"/>
                </a:solidFill>
              </a:rPr>
              <a:t> </a:t>
            </a:r>
            <a:endParaRPr sz="2400">
              <a:solidFill>
                <a:srgbClr val="366092"/>
              </a:solidFill>
            </a:endParaRPr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rgbClr val="366092"/>
                </a:solidFill>
              </a:rPr>
              <a:t>Same method  declaration in parent and subclass, number of </a:t>
            </a:r>
            <a:r>
              <a:rPr lang="en-US" sz="1800">
                <a:solidFill>
                  <a:srgbClr val="366092"/>
                </a:solidFill>
              </a:rPr>
              <a:t>arguments</a:t>
            </a:r>
            <a:r>
              <a:rPr lang="en-US" sz="1800">
                <a:solidFill>
                  <a:srgbClr val="366092"/>
                </a:solidFill>
              </a:rPr>
              <a:t> also same, data type is also same and sequence of </a:t>
            </a:r>
            <a:r>
              <a:rPr lang="en-US" sz="1800">
                <a:solidFill>
                  <a:srgbClr val="366092"/>
                </a:solidFill>
              </a:rPr>
              <a:t>arguments</a:t>
            </a:r>
            <a:r>
              <a:rPr lang="en-US" sz="1800">
                <a:solidFill>
                  <a:srgbClr val="366092"/>
                </a:solidFill>
              </a:rPr>
              <a:t> is also same</a:t>
            </a:r>
            <a:endParaRPr sz="1800">
              <a:solidFill>
                <a:srgbClr val="366092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366092"/>
              </a:buClr>
              <a:buSzPts val="2400"/>
              <a:buFont typeface="Noto Sans Symbols"/>
              <a:buChar char="⮚"/>
            </a:pPr>
            <a:r>
              <a:rPr b="1" lang="en-US" sz="2400">
                <a:solidFill>
                  <a:srgbClr val="366092"/>
                </a:solidFill>
              </a:rPr>
              <a:t>Polymorphism</a:t>
            </a:r>
            <a:endParaRPr b="1" sz="2400">
              <a:solidFill>
                <a:srgbClr val="366092"/>
              </a:solidFill>
            </a:endParaRPr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rgbClr val="366092"/>
                </a:solidFill>
              </a:rPr>
              <a:t>Compile time  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rgbClr val="366092"/>
                </a:solidFill>
              </a:rPr>
              <a:t>Runtime/Dynamic dispatch (achieved by Method overriding)</a:t>
            </a:r>
            <a:endParaRPr sz="1800">
              <a:solidFill>
                <a:srgbClr val="36609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/>
          <p:nvPr>
            <p:ph type="title"/>
          </p:nvPr>
        </p:nvSpPr>
        <p:spPr>
          <a:xfrm>
            <a:off x="457200" y="76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Calibri"/>
              <a:buNone/>
            </a:pPr>
            <a:r>
              <a:rPr b="1" lang="en-US">
                <a:solidFill>
                  <a:srgbClr val="366092"/>
                </a:solidFill>
              </a:rPr>
              <a:t>Encapsulation</a:t>
            </a:r>
            <a:endParaRPr/>
          </a:p>
        </p:txBody>
      </p:sp>
      <p:sp>
        <p:nvSpPr>
          <p:cNvPr id="242" name="Google Shape;242;p22"/>
          <p:cNvSpPr txBox="1"/>
          <p:nvPr>
            <p:ph idx="1" type="body"/>
          </p:nvPr>
        </p:nvSpPr>
        <p:spPr>
          <a:xfrm>
            <a:off x="533400" y="1371600"/>
            <a:ext cx="83820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Encapsulation in java is a process of wrapping code and data together into a single unit.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Can create a fully encapsulated class in java by making all the data members of the class private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use setter and getter methods to set and get the data in it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Used to change the behavior 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It provides you the control over the data, you can write the logic inside the setter method.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 txBox="1"/>
          <p:nvPr>
            <p:ph type="title"/>
          </p:nvPr>
        </p:nvSpPr>
        <p:spPr>
          <a:xfrm>
            <a:off x="533400" y="76200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366092"/>
                </a:solidFill>
              </a:rPr>
              <a:t>Abstraction</a:t>
            </a:r>
            <a:endParaRPr b="1">
              <a:solidFill>
                <a:srgbClr val="366092"/>
              </a:solidFill>
            </a:endParaRPr>
          </a:p>
        </p:txBody>
      </p:sp>
      <p:sp>
        <p:nvSpPr>
          <p:cNvPr id="248" name="Google Shape;248;p23"/>
          <p:cNvSpPr txBox="1"/>
          <p:nvPr>
            <p:ph idx="1" type="body"/>
          </p:nvPr>
        </p:nvSpPr>
        <p:spPr>
          <a:xfrm>
            <a:off x="228600" y="990600"/>
            <a:ext cx="845820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Abstraction is a process of hiding the implementation details and showing only functionality to the user.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A class that is declared with abstract keyword, is known as abstract class in java. It can have abstract (method without body) and non-abstract methods (method with body).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A method that is declared as abstract is known as abstract method.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If there is any abstract method in a class, that class must be abstract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If you are extending any abstract class that have abstract method, you must either provide the implementation of the method or make this class abstract.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 txBox="1"/>
          <p:nvPr>
            <p:ph type="title"/>
          </p:nvPr>
        </p:nvSpPr>
        <p:spPr>
          <a:xfrm>
            <a:off x="457200" y="152400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366092"/>
                </a:solidFill>
              </a:rPr>
              <a:t>Interface</a:t>
            </a:r>
            <a:endParaRPr b="1">
              <a:solidFill>
                <a:srgbClr val="366092"/>
              </a:solidFill>
            </a:endParaRPr>
          </a:p>
        </p:txBody>
      </p:sp>
      <p:sp>
        <p:nvSpPr>
          <p:cNvPr id="254" name="Google Shape;254;p24"/>
          <p:cNvSpPr txBox="1"/>
          <p:nvPr>
            <p:ph idx="1" type="body"/>
          </p:nvPr>
        </p:nvSpPr>
        <p:spPr>
          <a:xfrm>
            <a:off x="914400" y="1295400"/>
            <a:ext cx="77724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Abstract methods only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The interface in java is a mechanism to achieve fully abstraction. </a:t>
            </a:r>
            <a:endParaRPr sz="2000">
              <a:solidFill>
                <a:srgbClr val="366092"/>
              </a:solidFill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It cannot be instantiated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Why to use Interface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It is used to achieve fully abstraction.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By interface, we can support the functionality of </a:t>
            </a:r>
            <a:r>
              <a:rPr b="1" lang="en-US" sz="1600">
                <a:solidFill>
                  <a:srgbClr val="366092"/>
                </a:solidFill>
              </a:rPr>
              <a:t>multiple</a:t>
            </a:r>
            <a:r>
              <a:rPr lang="en-US" sz="1600">
                <a:solidFill>
                  <a:srgbClr val="366092"/>
                </a:solidFill>
              </a:rPr>
              <a:t> inheritance</a:t>
            </a:r>
            <a:endParaRPr sz="1600">
              <a:solidFill>
                <a:srgbClr val="366092"/>
              </a:solidFill>
            </a:endParaRPr>
          </a:p>
        </p:txBody>
      </p:sp>
      <p:pic>
        <p:nvPicPr>
          <p:cNvPr id="255" name="Google Shape;25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3733800"/>
            <a:ext cx="511492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"/>
          <p:cNvSpPr txBox="1"/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366092"/>
                </a:solidFill>
              </a:rPr>
              <a:t>Exception Handling</a:t>
            </a:r>
            <a:endParaRPr b="1">
              <a:solidFill>
                <a:srgbClr val="366092"/>
              </a:solidFill>
            </a:endParaRPr>
          </a:p>
        </p:txBody>
      </p:sp>
      <p:sp>
        <p:nvSpPr>
          <p:cNvPr id="261" name="Google Shape;261;p25"/>
          <p:cNvSpPr txBox="1"/>
          <p:nvPr>
            <p:ph idx="1" type="body"/>
          </p:nvPr>
        </p:nvSpPr>
        <p:spPr>
          <a:xfrm>
            <a:off x="381000" y="1066800"/>
            <a:ext cx="7772400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Exception is an abnormal condition.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Mechanism to handle the runtime errors so that normal flow of the application can be maintained.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Types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Checked Exception (compile time)</a:t>
            </a:r>
            <a:endParaRPr sz="1600">
              <a:solidFill>
                <a:srgbClr val="366092"/>
              </a:solidFill>
            </a:endParaRPr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rgbClr val="366092"/>
              </a:buClr>
              <a:buSzPts val="1400"/>
              <a:buFont typeface="Noto Sans Symbols"/>
              <a:buChar char="⮚"/>
            </a:pPr>
            <a:r>
              <a:rPr lang="en-US" sz="1400">
                <a:solidFill>
                  <a:srgbClr val="366092"/>
                </a:solidFill>
              </a:rPr>
              <a:t>IOException, SQLException</a:t>
            </a:r>
            <a:endParaRPr sz="1400">
              <a:solidFill>
                <a:srgbClr val="366092"/>
              </a:solidFill>
            </a:endParaRPr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Unchecked Exception (Runtime)</a:t>
            </a:r>
            <a:endParaRPr sz="1600">
              <a:solidFill>
                <a:srgbClr val="366092"/>
              </a:solidFill>
            </a:endParaRPr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rgbClr val="366092"/>
              </a:buClr>
              <a:buSzPts val="1400"/>
              <a:buFont typeface="Noto Sans Symbols"/>
              <a:buChar char="⮚"/>
            </a:pPr>
            <a:r>
              <a:rPr lang="en-US" sz="1400">
                <a:solidFill>
                  <a:srgbClr val="366092"/>
                </a:solidFill>
              </a:rPr>
              <a:t>Arithmetic Exception, NullPointerException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Errors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Clr>
                <a:srgbClr val="366092"/>
              </a:buClr>
              <a:buSzPts val="1400"/>
              <a:buFont typeface="Noto Sans Symbols"/>
              <a:buChar char="⮚"/>
            </a:pPr>
            <a:r>
              <a:rPr lang="en-US" sz="1400">
                <a:solidFill>
                  <a:srgbClr val="366092"/>
                </a:solidFill>
              </a:rPr>
              <a:t>OutOfMemoryError,  AssertionError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Try Catch block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Finally Block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E.g. int i = 10/0 – ArithmeticException</a:t>
            </a:r>
            <a:endParaRPr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rgbClr val="366092"/>
              </a:solidFill>
            </a:endParaRPr>
          </a:p>
          <a:p>
            <a:pPr indent="-1397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rgbClr val="366092"/>
              </a:solidFill>
            </a:endParaRPr>
          </a:p>
          <a:p>
            <a:pPr indent="-1397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rgbClr val="366092"/>
              </a:solidFill>
            </a:endParaRPr>
          </a:p>
        </p:txBody>
      </p:sp>
      <p:pic>
        <p:nvPicPr>
          <p:cNvPr id="262" name="Google Shape;26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1905000"/>
            <a:ext cx="4066308" cy="3930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"/>
          <p:cNvSpPr txBox="1"/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366092"/>
                </a:solidFill>
              </a:rPr>
              <a:t>Throw and Throws Exception</a:t>
            </a:r>
            <a:endParaRPr b="1">
              <a:solidFill>
                <a:srgbClr val="366092"/>
              </a:solidFill>
            </a:endParaRPr>
          </a:p>
        </p:txBody>
      </p:sp>
      <p:sp>
        <p:nvSpPr>
          <p:cNvPr id="268" name="Google Shape;268;p26"/>
          <p:cNvSpPr txBox="1"/>
          <p:nvPr>
            <p:ph idx="1" type="body"/>
          </p:nvPr>
        </p:nvSpPr>
        <p:spPr>
          <a:xfrm>
            <a:off x="381000" y="1066800"/>
            <a:ext cx="777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rgbClr val="366092"/>
                </a:solidFill>
              </a:rPr>
              <a:t>throw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throw keyword is used to explicitly throw an exception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throw either checked or uncheked exception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mainly used to throw custom exception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Syntax </a:t>
            </a:r>
            <a:endParaRPr/>
          </a:p>
          <a:p>
            <a:pPr indent="0" lvl="2" marL="914400" rtl="0" algn="l">
              <a:spcBef>
                <a:spcPts val="36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</a:pPr>
            <a:r>
              <a:rPr lang="en-US" sz="1800">
                <a:solidFill>
                  <a:srgbClr val="366092"/>
                </a:solidFill>
              </a:rPr>
              <a:t>throw exception;</a:t>
            </a:r>
            <a:endParaRPr sz="1800">
              <a:solidFill>
                <a:srgbClr val="366092"/>
              </a:solidFill>
            </a:endParaRPr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366092"/>
              </a:solidFill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rgbClr val="366092"/>
                </a:solidFill>
              </a:rPr>
              <a:t>throws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throws keyword is used to declare an exception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It provides information to the caller of the method about the exception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Syntax</a:t>
            </a:r>
            <a:endParaRPr/>
          </a:p>
          <a:p>
            <a:pPr indent="0" lvl="2" marL="914400" rtl="0" algn="l">
              <a:spcBef>
                <a:spcPts val="36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</a:pPr>
            <a:r>
              <a:rPr lang="en-US" sz="1800">
                <a:solidFill>
                  <a:srgbClr val="366092"/>
                </a:solidFill>
              </a:rPr>
              <a:t>Void method() throws exception_class_name{  </a:t>
            </a:r>
            <a:endParaRPr sz="1800">
              <a:solidFill>
                <a:srgbClr val="366092"/>
              </a:solidFill>
            </a:endParaRPr>
          </a:p>
          <a:p>
            <a:pPr indent="0" lvl="2" marL="914400" rtl="0" algn="l">
              <a:spcBef>
                <a:spcPts val="36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</a:pPr>
            <a:r>
              <a:rPr lang="en-US" sz="1800">
                <a:solidFill>
                  <a:srgbClr val="366092"/>
                </a:solidFill>
              </a:rPr>
              <a:t>//method code  </a:t>
            </a:r>
            <a:endParaRPr/>
          </a:p>
          <a:p>
            <a:pPr indent="0" lvl="2" marL="914400" rtl="0" algn="l">
              <a:spcBef>
                <a:spcPts val="36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</a:pPr>
            <a:r>
              <a:rPr lang="en-US" sz="1800">
                <a:solidFill>
                  <a:srgbClr val="366092"/>
                </a:solidFill>
              </a:rPr>
              <a:t>}</a:t>
            </a:r>
            <a:endParaRPr sz="1800">
              <a:solidFill>
                <a:srgbClr val="366092"/>
              </a:solidFill>
            </a:endParaRPr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366092"/>
              </a:solidFill>
            </a:endParaRPr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366092"/>
              </a:solidFill>
            </a:endParaRPr>
          </a:p>
          <a:p>
            <a:pPr indent="-1143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366092"/>
              </a:solidFill>
            </a:endParaRPr>
          </a:p>
          <a:p>
            <a:pPr indent="-1143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36609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/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366092"/>
                </a:solidFill>
              </a:rPr>
              <a:t>Collection Framework</a:t>
            </a:r>
            <a:endParaRPr b="1">
              <a:solidFill>
                <a:srgbClr val="366092"/>
              </a:solidFill>
            </a:endParaRPr>
          </a:p>
        </p:txBody>
      </p:sp>
      <p:sp>
        <p:nvSpPr>
          <p:cNvPr id="274" name="Google Shape;274;p27"/>
          <p:cNvSpPr txBox="1"/>
          <p:nvPr>
            <p:ph idx="1" type="body"/>
          </p:nvPr>
        </p:nvSpPr>
        <p:spPr>
          <a:xfrm>
            <a:off x="381000" y="1066800"/>
            <a:ext cx="777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ArrayList</a:t>
            </a:r>
            <a:endParaRPr sz="2000">
              <a:solidFill>
                <a:srgbClr val="366092"/>
              </a:solidFill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HashMap</a:t>
            </a:r>
            <a:endParaRPr sz="2000">
              <a:solidFill>
                <a:srgbClr val="366092"/>
              </a:solidFill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TreeSet</a:t>
            </a:r>
            <a:endParaRPr sz="2000">
              <a:solidFill>
                <a:srgbClr val="366092"/>
              </a:solidFill>
            </a:endParaRPr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366092"/>
              </a:solidFill>
            </a:endParaRPr>
          </a:p>
          <a:p>
            <a:pPr indent="-1143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366092"/>
              </a:solidFill>
            </a:endParaRPr>
          </a:p>
          <a:p>
            <a:pPr indent="-1143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36609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>
            <p:ph idx="1" type="body"/>
          </p:nvPr>
        </p:nvSpPr>
        <p:spPr>
          <a:xfrm>
            <a:off x="533400" y="2590800"/>
            <a:ext cx="8153400" cy="1676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400"/>
              <a:buNone/>
            </a:pPr>
            <a:r>
              <a:rPr lang="en-US" sz="2400">
                <a:solidFill>
                  <a:srgbClr val="366092"/>
                </a:solidFill>
              </a:rPr>
              <a:t>Thank you</a:t>
            </a:r>
            <a:endParaRPr sz="2400">
              <a:solidFill>
                <a:srgbClr val="366092"/>
              </a:solidFill>
            </a:endParaRPr>
          </a:p>
          <a:p>
            <a:pPr indent="-139700" lvl="2" marL="11430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rgbClr val="36609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gradFill>
            <a:gsLst>
              <a:gs pos="0">
                <a:srgbClr val="F4F8FB"/>
              </a:gs>
              <a:gs pos="83000">
                <a:srgbClr val="AEC5E1"/>
              </a:gs>
              <a:gs pos="100000">
                <a:srgbClr val="C8D8EB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366092"/>
                </a:solidFill>
              </a:rPr>
              <a:t>Content</a:t>
            </a:r>
            <a:endParaRPr b="1">
              <a:solidFill>
                <a:srgbClr val="366092"/>
              </a:solidFill>
            </a:endParaRPr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914400" y="1600200"/>
            <a:ext cx="7772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366092"/>
                </a:solidFill>
              </a:rPr>
              <a:t>Eclipse IDE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366092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366092"/>
                </a:solidFill>
              </a:rPr>
              <a:t>Core Java Concepts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366092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366092"/>
                </a:solidFill>
              </a:rPr>
              <a:t>Control Flows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366092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366092"/>
                </a:solidFill>
              </a:rPr>
              <a:t>Oops Concepts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366092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366092"/>
                </a:solidFill>
              </a:rPr>
              <a:t>Collection </a:t>
            </a:r>
            <a:endParaRPr sz="2400">
              <a:solidFill>
                <a:srgbClr val="366092"/>
              </a:solidFill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0" y="6324600"/>
            <a:ext cx="9144000" cy="533400"/>
          </a:xfrm>
          <a:prstGeom prst="rect">
            <a:avLst/>
          </a:prstGeom>
          <a:gradFill>
            <a:gsLst>
              <a:gs pos="0">
                <a:srgbClr val="F4F8FB"/>
              </a:gs>
              <a:gs pos="83000">
                <a:srgbClr val="AEC5E1"/>
              </a:gs>
              <a:gs pos="100000">
                <a:srgbClr val="C8D8EB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Continued..</a:t>
            </a:r>
            <a:endParaRPr b="1" i="0" sz="16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gradFill>
            <a:gsLst>
              <a:gs pos="0">
                <a:srgbClr val="F4F8FB"/>
              </a:gs>
              <a:gs pos="83000">
                <a:srgbClr val="AEC5E1"/>
              </a:gs>
              <a:gs pos="100000">
                <a:srgbClr val="C8D8EB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366092"/>
                </a:solidFill>
              </a:rPr>
              <a:t>Eclipse</a:t>
            </a:r>
            <a:endParaRPr b="1">
              <a:solidFill>
                <a:srgbClr val="366092"/>
              </a:solidFill>
            </a:endParaRPr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914400" y="1600200"/>
            <a:ext cx="7772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Configuring Eclipse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Write &amp; compile Java programs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Debug java code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Run Java code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Write and Execute sample java programs </a:t>
            </a: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F4F8FB"/>
              </a:gs>
              <a:gs pos="83000">
                <a:srgbClr val="AEC5E1"/>
              </a:gs>
              <a:gs pos="100000">
                <a:srgbClr val="C8D8EB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Continued..</a:t>
            </a:r>
            <a:endParaRPr b="1" i="0" sz="16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457200" y="6172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rgbClr val="366092"/>
                </a:solidFill>
              </a:rPr>
              <a:t>Continued..</a:t>
            </a:r>
            <a:endParaRPr b="1" sz="1600">
              <a:solidFill>
                <a:srgbClr val="366092"/>
              </a:solidFill>
            </a:endParaRPr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685800" y="10287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Java is a programming language and a platform.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Java has its own runtime environment (JRE) in which a program runs, hence known as a platform.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Java used in distributed environment of the Internet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Where it is used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Desktop Applications such as acrobat reader, media player, antivirus etc.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Web Applications such as irctc.co.in,</a:t>
            </a:r>
            <a:endParaRPr sz="1600">
              <a:solidFill>
                <a:srgbClr val="366092"/>
              </a:solidFill>
            </a:endParaRPr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Enterprise Applications such as banking applications.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Mobile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Embedded System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Smart Card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Robotics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Games etc.</a:t>
            </a:r>
            <a:endParaRPr sz="1600">
              <a:solidFill>
                <a:srgbClr val="366092"/>
              </a:solidFill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366092"/>
              </a:solidFill>
            </a:endParaRPr>
          </a:p>
          <a:p>
            <a:pPr indent="-215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366092"/>
              </a:solidFill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rgbClr val="F4F8FB"/>
              </a:gs>
              <a:gs pos="83000">
                <a:srgbClr val="AEC5E1"/>
              </a:gs>
              <a:gs pos="100000">
                <a:srgbClr val="C8D8EB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Calibri"/>
              <a:buNone/>
            </a:pPr>
            <a:r>
              <a:rPr b="1" i="0" lang="en-US" sz="44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1" i="0" sz="44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F4F8FB"/>
              </a:gs>
              <a:gs pos="83000">
                <a:srgbClr val="AEC5E1"/>
              </a:gs>
              <a:gs pos="100000">
                <a:srgbClr val="C8D8EB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Continued..</a:t>
            </a:r>
            <a:endParaRPr b="1" i="0" sz="16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457200" y="6172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rgbClr val="366092"/>
                </a:solidFill>
              </a:rPr>
              <a:t>Continued..</a:t>
            </a:r>
            <a:endParaRPr b="1" sz="1600">
              <a:solidFill>
                <a:srgbClr val="366092"/>
              </a:solidFill>
            </a:endParaRPr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304800" y="4800600"/>
            <a:ext cx="77724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JDK = JRE + Development Tool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JRE  = JVM + Library Classes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366092"/>
              </a:solidFill>
            </a:endParaRPr>
          </a:p>
          <a:p>
            <a:pPr indent="-215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366092"/>
              </a:solidFill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rgbClr val="F4F8FB"/>
              </a:gs>
              <a:gs pos="83000">
                <a:srgbClr val="AEC5E1"/>
              </a:gs>
              <a:gs pos="100000">
                <a:srgbClr val="C8D8EB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Calibri"/>
              <a:buNone/>
            </a:pPr>
            <a:r>
              <a:rPr b="1" i="0" lang="en-US" sz="44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1" i="0" sz="44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F4F8FB"/>
              </a:gs>
              <a:gs pos="83000">
                <a:srgbClr val="AEC5E1"/>
              </a:gs>
              <a:gs pos="100000">
                <a:srgbClr val="C8D8EB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Continued..</a:t>
            </a:r>
            <a:endParaRPr b="1" i="0" sz="16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1" y="673434"/>
            <a:ext cx="6124376" cy="3974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/>
          <p:nvPr>
            <p:ph idx="1" type="body"/>
          </p:nvPr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b="1" lang="en-US" sz="2000">
                <a:solidFill>
                  <a:srgbClr val="366092"/>
                </a:solidFill>
              </a:rPr>
              <a:t>Java programming Keywords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Default, if, else, super, this, static, abstract, public, private, protected, while, do, extends, interface, class, throw, throws, import, final, finally, char, catch, try, break, float, double, char,  boolean, implements, double, new, </a:t>
            </a:r>
            <a:endParaRPr sz="1600">
              <a:solidFill>
                <a:srgbClr val="366092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b="1" lang="en-US" sz="2000">
                <a:solidFill>
                  <a:srgbClr val="366092"/>
                </a:solidFill>
              </a:rPr>
              <a:t>Literals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Syntactic representations of boolean, character, numeric, or string data. Literals provide a means of expressing specific values in your program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E.g. int decimal = 100 – Integer literal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\n for new line   -Character literals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“This is string”  -String literals</a:t>
            </a:r>
            <a:endParaRPr sz="1600">
              <a:solidFill>
                <a:srgbClr val="366092"/>
              </a:solidFill>
            </a:endParaRPr>
          </a:p>
        </p:txBody>
      </p:sp>
      <p:sp>
        <p:nvSpPr>
          <p:cNvPr id="133" name="Google Shape;133;p7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>
            <a:gsLst>
              <a:gs pos="0">
                <a:srgbClr val="F4F8FB"/>
              </a:gs>
              <a:gs pos="83000">
                <a:srgbClr val="AEC5E1"/>
              </a:gs>
              <a:gs pos="100000">
                <a:srgbClr val="C8D8EB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Calibri"/>
              <a:buNone/>
            </a:pPr>
            <a:r>
              <a:rPr b="1" i="0" lang="en-US" sz="44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Basics of Java</a:t>
            </a:r>
            <a:endParaRPr b="1" i="0" sz="44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7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F4F8FB"/>
              </a:gs>
              <a:gs pos="83000">
                <a:srgbClr val="AEC5E1"/>
              </a:gs>
              <a:gs pos="100000">
                <a:srgbClr val="C8D8EB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Continued..</a:t>
            </a:r>
            <a:endParaRPr b="1" i="0" sz="16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idx="1" type="body"/>
          </p:nvPr>
        </p:nvSpPr>
        <p:spPr>
          <a:xfrm>
            <a:off x="838200" y="741218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Data types</a:t>
            </a:r>
            <a:endParaRPr/>
          </a:p>
          <a:p>
            <a:pPr indent="0" lvl="1" marL="45720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366092"/>
              </a:solidFill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>
            <a:gsLst>
              <a:gs pos="0">
                <a:srgbClr val="F4F8FB"/>
              </a:gs>
              <a:gs pos="83000">
                <a:srgbClr val="AEC5E1"/>
              </a:gs>
              <a:gs pos="100000">
                <a:srgbClr val="C8D8EB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 fontScale="97500"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Calibri"/>
              <a:buNone/>
            </a:pPr>
            <a:r>
              <a:rPr b="1" i="0" lang="en-US" sz="44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Basics of Java</a:t>
            </a:r>
            <a:endParaRPr b="1" i="0" sz="44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1" name="Google Shape;141;p8"/>
          <p:cNvGraphicFramePr/>
          <p:nvPr/>
        </p:nvGraphicFramePr>
        <p:xfrm>
          <a:off x="381000" y="1404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{0150D093-CB48-45A6-A42C-9EAC663DC317}</a:tableStyleId>
              </a:tblPr>
              <a:tblGrid>
                <a:gridCol w="1282575"/>
                <a:gridCol w="950400"/>
                <a:gridCol w="891250"/>
              </a:tblGrid>
              <a:tr h="602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24406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Type</a:t>
                      </a:r>
                      <a:endParaRPr sz="1800" u="none" cap="none" strike="noStrike">
                        <a:solidFill>
                          <a:srgbClr val="24406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2005E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05E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05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24406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Default Value</a:t>
                      </a:r>
                      <a:endParaRPr sz="1800" u="none" cap="none" strike="noStrike">
                        <a:solidFill>
                          <a:srgbClr val="24406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2005E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05E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05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24406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Default size</a:t>
                      </a:r>
                      <a:endParaRPr sz="1800" u="none" cap="none" strike="noStrike">
                        <a:solidFill>
                          <a:srgbClr val="24406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2005E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005E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005E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FE1"/>
                    </a:solidFill>
                  </a:tcPr>
                </a:tc>
              </a:tr>
              <a:tr h="4988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24406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boolean</a:t>
                      </a:r>
                      <a:endParaRPr b="0" i="0" sz="1800" u="none" cap="none" strike="noStrike">
                        <a:solidFill>
                          <a:srgbClr val="24406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24406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false</a:t>
                      </a:r>
                      <a:endParaRPr/>
                    </a:p>
                  </a:txBody>
                  <a:tcPr marT="47625" marB="47625" marR="47625" marL="47625">
                    <a:lnL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24406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 bit</a:t>
                      </a:r>
                      <a:endParaRPr/>
                    </a:p>
                  </a:txBody>
                  <a:tcPr marT="47625" marB="47625" marR="47625" marL="47625">
                    <a:lnL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970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24406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char</a:t>
                      </a:r>
                      <a:endParaRPr/>
                    </a:p>
                  </a:txBody>
                  <a:tcPr marT="47625" marB="47625" marR="47625" marL="47625">
                    <a:lnL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24406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'\u0000'</a:t>
                      </a:r>
                      <a:endParaRPr/>
                    </a:p>
                  </a:txBody>
                  <a:tcPr marT="47625" marB="47625" marR="47625" marL="47625">
                    <a:lnL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24406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 byte</a:t>
                      </a:r>
                      <a:endParaRPr/>
                    </a:p>
                  </a:txBody>
                  <a:tcPr marT="47625" marB="47625" marR="47625" marL="47625">
                    <a:lnL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FE1"/>
                    </a:solidFill>
                  </a:tcPr>
                </a:tc>
              </a:tr>
              <a:tr h="4988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24406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byte</a:t>
                      </a:r>
                      <a:endParaRPr/>
                    </a:p>
                  </a:txBody>
                  <a:tcPr marT="47625" marB="47625" marR="47625" marL="47625">
                    <a:lnL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24406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/>
                    </a:p>
                  </a:txBody>
                  <a:tcPr marT="47625" marB="47625" marR="47625" marL="47625">
                    <a:lnL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24406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 byte</a:t>
                      </a:r>
                      <a:endParaRPr/>
                    </a:p>
                  </a:txBody>
                  <a:tcPr marT="47625" marB="47625" marR="47625" marL="47625">
                    <a:lnL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988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24406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short</a:t>
                      </a:r>
                      <a:endParaRPr/>
                    </a:p>
                  </a:txBody>
                  <a:tcPr marT="47625" marB="47625" marR="47625" marL="47625">
                    <a:lnL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24406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/>
                    </a:p>
                  </a:txBody>
                  <a:tcPr marT="47625" marB="47625" marR="47625" marL="47625">
                    <a:lnL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24406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 byte</a:t>
                      </a:r>
                      <a:endParaRPr/>
                    </a:p>
                  </a:txBody>
                  <a:tcPr marT="47625" marB="47625" marR="47625" marL="47625">
                    <a:lnL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FE1"/>
                    </a:solidFill>
                  </a:tcPr>
                </a:tc>
              </a:tr>
              <a:tr h="4988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24406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int</a:t>
                      </a:r>
                      <a:endParaRPr b="0" i="0" sz="1800" u="none" cap="none" strike="noStrike">
                        <a:solidFill>
                          <a:srgbClr val="24406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24406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/>
                    </a:p>
                  </a:txBody>
                  <a:tcPr marT="47625" marB="47625" marR="47625" marL="47625">
                    <a:lnL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24406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 byte</a:t>
                      </a:r>
                      <a:endParaRPr/>
                    </a:p>
                  </a:txBody>
                  <a:tcPr marT="47625" marB="47625" marR="47625" marL="47625">
                    <a:lnL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988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24406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long</a:t>
                      </a:r>
                      <a:endParaRPr/>
                    </a:p>
                  </a:txBody>
                  <a:tcPr marT="47625" marB="47625" marR="47625" marL="47625">
                    <a:lnL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24406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0L</a:t>
                      </a:r>
                      <a:endParaRPr/>
                    </a:p>
                  </a:txBody>
                  <a:tcPr marT="47625" marB="47625" marR="47625" marL="47625">
                    <a:lnL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24406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 byte</a:t>
                      </a:r>
                      <a:endParaRPr/>
                    </a:p>
                  </a:txBody>
                  <a:tcPr marT="47625" marB="47625" marR="47625" marL="47625">
                    <a:lnL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FE1"/>
                    </a:solidFill>
                  </a:tcPr>
                </a:tc>
              </a:tr>
              <a:tr h="4988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24406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float</a:t>
                      </a:r>
                      <a:endParaRPr/>
                    </a:p>
                  </a:txBody>
                  <a:tcPr marT="47625" marB="47625" marR="47625" marL="47625">
                    <a:lnL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24406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0.0f</a:t>
                      </a:r>
                      <a:endParaRPr/>
                    </a:p>
                  </a:txBody>
                  <a:tcPr marT="47625" marB="47625" marR="47625" marL="47625">
                    <a:lnL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24406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 byte</a:t>
                      </a:r>
                      <a:endParaRPr/>
                    </a:p>
                  </a:txBody>
                  <a:tcPr marT="47625" marB="47625" marR="47625" marL="47625">
                    <a:lnL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988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24406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double</a:t>
                      </a:r>
                      <a:endParaRPr/>
                    </a:p>
                  </a:txBody>
                  <a:tcPr marT="47625" marB="47625" marR="47625" marL="47625">
                    <a:lnL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24406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0.0d</a:t>
                      </a:r>
                      <a:endParaRPr/>
                    </a:p>
                  </a:txBody>
                  <a:tcPr marT="47625" marB="47625" marR="47625" marL="47625">
                    <a:lnL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24406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 byte</a:t>
                      </a:r>
                      <a:endParaRPr/>
                    </a:p>
                  </a:txBody>
                  <a:tcPr marT="47625" marB="47625" marR="47625" marL="47625">
                    <a:lnL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0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FE1"/>
                    </a:solidFill>
                  </a:tcPr>
                </a:tc>
              </a:tr>
            </a:tbl>
          </a:graphicData>
        </a:graphic>
      </p:graphicFrame>
      <p:pic>
        <p:nvPicPr>
          <p:cNvPr id="142" name="Google Shape;14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1" y="1404938"/>
            <a:ext cx="5333999" cy="431006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8"/>
          <p:cNvSpPr txBox="1"/>
          <p:nvPr/>
        </p:nvSpPr>
        <p:spPr>
          <a:xfrm>
            <a:off x="0" y="6248400"/>
            <a:ext cx="9144000" cy="728662"/>
          </a:xfrm>
          <a:prstGeom prst="rect">
            <a:avLst/>
          </a:prstGeom>
          <a:gradFill>
            <a:gsLst>
              <a:gs pos="0">
                <a:srgbClr val="F4F8FB"/>
              </a:gs>
              <a:gs pos="83000">
                <a:srgbClr val="AEC5E1"/>
              </a:gs>
              <a:gs pos="100000">
                <a:srgbClr val="C8D8EB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Continued..</a:t>
            </a:r>
            <a:endParaRPr b="1" i="0" sz="16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idx="1" type="body"/>
          </p:nvPr>
        </p:nvSpPr>
        <p:spPr>
          <a:xfrm>
            <a:off x="914400" y="762000"/>
            <a:ext cx="7772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Classes 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 Template or blueprint from which objects are created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rgbClr val="366092"/>
              </a:buClr>
              <a:buSzPts val="1200"/>
              <a:buFont typeface="Noto Sans Symbols"/>
              <a:buChar char="⮚"/>
            </a:pPr>
            <a:r>
              <a:rPr lang="en-US" sz="1200">
                <a:solidFill>
                  <a:srgbClr val="366092"/>
                </a:solidFill>
              </a:rPr>
              <a:t>data member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rgbClr val="366092"/>
              </a:buClr>
              <a:buSzPts val="1200"/>
              <a:buFont typeface="Noto Sans Symbols"/>
              <a:buChar char="⮚"/>
            </a:pPr>
            <a:r>
              <a:rPr lang="en-US" sz="1200">
                <a:solidFill>
                  <a:srgbClr val="366092"/>
                </a:solidFill>
              </a:rPr>
              <a:t>method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rgbClr val="366092"/>
              </a:buClr>
              <a:buSzPts val="1200"/>
              <a:buFont typeface="Noto Sans Symbols"/>
              <a:buChar char="⮚"/>
            </a:pPr>
            <a:r>
              <a:rPr lang="en-US" sz="1200">
                <a:solidFill>
                  <a:srgbClr val="366092"/>
                </a:solidFill>
              </a:rPr>
              <a:t>Constructor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Syntax</a:t>
            </a:r>
            <a:endParaRPr sz="2000">
              <a:solidFill>
                <a:srgbClr val="366092"/>
              </a:solidFill>
            </a:endParaRPr>
          </a:p>
          <a:p>
            <a:pPr indent="0" lvl="2" marL="857250" rtl="0" algn="l">
              <a:spcBef>
                <a:spcPts val="280"/>
              </a:spcBef>
              <a:spcAft>
                <a:spcPts val="0"/>
              </a:spcAft>
              <a:buClr>
                <a:srgbClr val="366092"/>
              </a:buClr>
              <a:buSzPts val="1400"/>
              <a:buNone/>
            </a:pPr>
            <a:r>
              <a:rPr lang="en-US" sz="1400">
                <a:solidFill>
                  <a:srgbClr val="366092"/>
                </a:solidFill>
              </a:rPr>
              <a:t>class &lt;class_name&gt;{  </a:t>
            </a:r>
            <a:endParaRPr/>
          </a:p>
          <a:p>
            <a:pPr indent="0" lvl="2" marL="857250" rtl="0" algn="l">
              <a:spcBef>
                <a:spcPts val="280"/>
              </a:spcBef>
              <a:spcAft>
                <a:spcPts val="0"/>
              </a:spcAft>
              <a:buClr>
                <a:srgbClr val="366092"/>
              </a:buClr>
              <a:buSzPts val="1400"/>
              <a:buNone/>
            </a:pPr>
            <a:r>
              <a:rPr lang="en-US" sz="1400">
                <a:solidFill>
                  <a:srgbClr val="366092"/>
                </a:solidFill>
              </a:rPr>
              <a:t>    data member;  </a:t>
            </a:r>
            <a:endParaRPr/>
          </a:p>
          <a:p>
            <a:pPr indent="0" lvl="2" marL="857250" rtl="0" algn="l">
              <a:spcBef>
                <a:spcPts val="280"/>
              </a:spcBef>
              <a:spcAft>
                <a:spcPts val="0"/>
              </a:spcAft>
              <a:buClr>
                <a:srgbClr val="366092"/>
              </a:buClr>
              <a:buSzPts val="1400"/>
              <a:buNone/>
            </a:pPr>
            <a:r>
              <a:rPr lang="en-US" sz="1400">
                <a:solidFill>
                  <a:srgbClr val="366092"/>
                </a:solidFill>
              </a:rPr>
              <a:t>    method;  </a:t>
            </a:r>
            <a:endParaRPr/>
          </a:p>
          <a:p>
            <a:pPr indent="0" lvl="2" marL="857250" rtl="0" algn="l">
              <a:spcBef>
                <a:spcPts val="280"/>
              </a:spcBef>
              <a:spcAft>
                <a:spcPts val="0"/>
              </a:spcAft>
              <a:buClr>
                <a:srgbClr val="366092"/>
              </a:buClr>
              <a:buSzPts val="1400"/>
              <a:buNone/>
            </a:pPr>
            <a:r>
              <a:rPr lang="en-US" sz="1400">
                <a:solidFill>
                  <a:srgbClr val="366092"/>
                </a:solidFill>
              </a:rPr>
              <a:t>}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6609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366092"/>
                </a:solidFill>
              </a:rPr>
              <a:t>Objects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rgbClr val="366092"/>
                </a:solidFill>
              </a:rPr>
              <a:t>Object is an instance of a class.</a:t>
            </a:r>
            <a:endParaRPr/>
          </a:p>
          <a:p>
            <a:pPr indent="0" lvl="1" marL="45720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366092"/>
              </a:buClr>
              <a:buSzPts val="1600"/>
              <a:buNone/>
            </a:pPr>
            <a:r>
              <a:rPr lang="en-US" sz="1600">
                <a:solidFill>
                  <a:srgbClr val="366092"/>
                </a:solidFill>
              </a:rPr>
              <a:t>	&lt;class name&gt;  objName=new  &lt;class name&gt;();</a:t>
            </a:r>
            <a:endParaRPr sz="1600">
              <a:solidFill>
                <a:srgbClr val="366092"/>
              </a:solidFill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rgbClr val="F4F8FB"/>
              </a:gs>
              <a:gs pos="83000">
                <a:srgbClr val="AEC5E1"/>
              </a:gs>
              <a:gs pos="100000">
                <a:srgbClr val="C8D8EB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ct val="100000"/>
              <a:buFont typeface="Calibri"/>
              <a:buNone/>
            </a:pPr>
            <a:r>
              <a:rPr b="1" i="0" lang="en-US" sz="44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Classes &amp; Objects</a:t>
            </a:r>
            <a:endParaRPr b="1" i="0" sz="44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F4F8FB"/>
              </a:gs>
              <a:gs pos="83000">
                <a:srgbClr val="AEC5E1"/>
              </a:gs>
              <a:gs pos="100000">
                <a:srgbClr val="C8D8EB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Continued..</a:t>
            </a:r>
            <a:endParaRPr b="1" i="0" sz="16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2016-07-06T17:43:00Z</dcterms:created>
  <dc:creator>Anil</dc:creator>
</cp:coreProperties>
</file>