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Gill Sans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8F2FDB-973B-459F-BD9B-7D85E9F85FF6}">
  <a:tblStyle styleId="{7A8F2FDB-973B-459F-BD9B-7D85E9F85FF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8D48358-0D9E-4190-BA00-0E3F2F11F5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83504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782785" y="599230"/>
            <a:ext cx="4509353" cy="349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1083504" y="2404119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85" name="Google Shape;85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087747" y="2359494"/>
            <a:ext cx="4143303" cy="150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085537" y="4102393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3" name="Google Shape;93;p13"/>
          <p:cNvCxnSpPr/>
          <p:nvPr/>
        </p:nvCxnSpPr>
        <p:spPr>
          <a:xfrm>
            <a:off x="1085537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3395933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sz="21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090679" y="2854647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85394" y="60312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809272" y="1517253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809272" y="2116119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510450" y="1650325"/>
            <a:ext cx="81231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IN"/>
              <a:t> </a:t>
            </a:r>
            <a:r>
              <a:rPr lang="en-IN" sz="1050"/>
              <a:t>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510450" y="2845825"/>
            <a:ext cx="82878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>
                <a:solidFill>
                  <a:srgbClr val="000000"/>
                </a:solidFill>
              </a:rPr>
              <a:t>GROUP MEMBERS -								GUIDED BY -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HARSH MUNOT             </a:t>
            </a:r>
            <a:r>
              <a:rPr lang="en-IN" sz="1800">
                <a:solidFill>
                  <a:srgbClr val="000000"/>
                </a:solidFill>
              </a:rPr>
              <a:t>- BECOB212      		</a:t>
            </a:r>
            <a:r>
              <a:rPr b="1" lang="en-IN" sz="1800">
                <a:solidFill>
                  <a:srgbClr val="000000"/>
                </a:solidFill>
              </a:rPr>
              <a:t>PROF. PRIYA SURANA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000000"/>
                </a:solidFill>
              </a:rPr>
              <a:t>PAYAL NARKHEDE          - BECOB214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000000"/>
                </a:solidFill>
              </a:rPr>
              <a:t>SNEHAL PATIL	           - BECOB226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50" y="241006"/>
            <a:ext cx="1162406" cy="1040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16"/>
          <p:cNvGraphicFramePr/>
          <p:nvPr/>
        </p:nvGraphicFramePr>
        <p:xfrm>
          <a:off x="510450" y="241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{7A8F2FDB-973B-459F-BD9B-7D85E9F85FF6}</a:tableStyleId>
              </a:tblPr>
              <a:tblGrid>
                <a:gridCol w="326425"/>
                <a:gridCol w="7796675"/>
              </a:tblGrid>
              <a:tr h="520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`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</a:rPr>
                        <a:t>Pimpri Chinchwad Education Trust’s</a:t>
                      </a:r>
                      <a:endParaRPr b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</a:rPr>
                        <a:t>Pimpri Chinchwad College of Engineering</a:t>
                      </a:r>
                      <a:endParaRPr b="0"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0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</a:rPr>
                        <a:t>Department of Computer Engineering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Year: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2020-2021         </a:t>
                      </a: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Semester: </a:t>
                      </a: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16"/>
          <p:cNvSpPr txBox="1"/>
          <p:nvPr/>
        </p:nvSpPr>
        <p:spPr>
          <a:xfrm>
            <a:off x="137550" y="1436506"/>
            <a:ext cx="8660700" cy="104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200400" marR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0" i="0" lang="en-I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                                                  </a:t>
            </a:r>
            <a:endParaRPr/>
          </a:p>
          <a:p>
            <a:pPr indent="0" lvl="0" marL="3200400" marR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tock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 Trend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23495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285275" y="1031275"/>
            <a:ext cx="8573446" cy="992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STOCK   MARKET  TREND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past decades, there is an increasing interest in predicting markets among       economists, policymakers, academics and market makers.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of the proposed work is to study and improve the supervised learning algorithms to predict the stock price.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50 stocks in Nifty.From wh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ich we have chosen KOTAKBANK dataset.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NIFTY 50 is a benchmark Indian stock market index that represents the weighted average of 50 of the largest Indian companies listed on the National Stock Exchange.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prediction of a stock market direction may serve as an early recommendation system for short-term investors and as an early financial distress warning system for long-term shareholders.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Forecasting accuracy is the most important factor in selecting any forecasting methods.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efforts in improving the accuracy of forecasting models are increasing since the last decade.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appropriate stock selections those are suitable for investment is a very difficult task.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0" lang="en-IN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factor for each investor is to  earn maximum profits on their investments.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050"/>
            </a:br>
            <a:endParaRPr b="0"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IN"/>
              <a:t>REQUIREMENTS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19963"/>
            <a:ext cx="8520600" cy="3544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eriod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- for Linear Algebra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eriod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- for Data Preprocessing and CSV I/O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eriod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- Data 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for Data Visualization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23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sklearn.neighbors - for KNeighbors Classifier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23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sklearn..tree - for DecisionTreeClassifier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sklearn.metrics - for Accuracy Score, Confusion Matrix and Classification Report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8.TA-lib- for RSI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50"/>
              <a:buAutoNum type="arabicPeriod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sklearn.metrics - for Accuracy Score, Confusion Matrix and Classification Report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marR="38100" rtl="0" algn="just">
              <a:lnSpc>
                <a:spcPct val="100000"/>
              </a:lnSpc>
              <a:spcBef>
                <a:spcPts val="18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 u="sng">
                <a:latin typeface="Arial"/>
                <a:ea typeface="Arial"/>
                <a:cs typeface="Arial"/>
                <a:sym typeface="Arial"/>
              </a:rPr>
              <a:t>Algorithms Used in this project:</a:t>
            </a: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38100" rtl="0" algn="just">
              <a:lnSpc>
                <a:spcPct val="100000"/>
              </a:lnSpc>
              <a:spcBef>
                <a:spcPts val="1818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38100" rtl="0" algn="just">
              <a:lnSpc>
                <a:spcPct val="100000"/>
              </a:lnSpc>
              <a:spcBef>
                <a:spcPts val="1818"/>
              </a:spcBef>
              <a:spcAft>
                <a:spcPts val="0"/>
              </a:spcAft>
              <a:buNone/>
            </a:pPr>
            <a:r>
              <a:rPr b="1" lang="en-IN" sz="1400">
                <a:latin typeface="Arial"/>
                <a:ea typeface="Arial"/>
                <a:cs typeface="Arial"/>
                <a:sym typeface="Arial"/>
              </a:rPr>
              <a:t>1)Decision Tree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38100" rtl="0" algn="just">
              <a:lnSpc>
                <a:spcPct val="100000"/>
              </a:lnSpc>
              <a:spcBef>
                <a:spcPts val="1818"/>
              </a:spcBef>
              <a:spcAft>
                <a:spcPts val="0"/>
              </a:spcAft>
              <a:buNone/>
            </a:pPr>
            <a:r>
              <a:rPr b="1" lang="en-IN" sz="1400">
                <a:latin typeface="Arial"/>
                <a:ea typeface="Arial"/>
                <a:cs typeface="Arial"/>
                <a:sym typeface="Arial"/>
              </a:rPr>
              <a:t>2)Naive Bayes Classifier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just">
              <a:lnSpc>
                <a:spcPct val="100000"/>
              </a:lnSpc>
              <a:spcBef>
                <a:spcPts val="18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>
                <a:latin typeface="Arial"/>
                <a:ea typeface="Arial"/>
                <a:cs typeface="Arial"/>
                <a:sym typeface="Arial"/>
              </a:rPr>
              <a:t>3) KNN K Nearest Neighbor(KNN)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Times New Roman"/>
              <a:buNone/>
            </a:pPr>
            <a:br>
              <a:rPr b="1" i="0" lang="en-IN" sz="28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b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-IN" sz="11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{C8D48358-0D9E-4190-BA00-0E3F2F11F5CD}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Confusion matrix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52.038%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[[155 245]</a:t>
                      </a:r>
                      <a:endParaRPr sz="1400">
                        <a:solidFill>
                          <a:srgbClr val="29292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[167 266]]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Naive Bayes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52.09%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[[76 324]]</a:t>
                      </a:r>
                      <a:endParaRPr sz="1400">
                        <a:solidFill>
                          <a:srgbClr val="29292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[86 374]]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KNN(K-nearest neighbor)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[[206 194]</a:t>
                      </a:r>
                      <a:endParaRPr sz="1400">
                        <a:solidFill>
                          <a:srgbClr val="29292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>
                          <a:solidFill>
                            <a:srgbClr val="2929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[217 216]]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1026600" y="618775"/>
            <a:ext cx="66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marR="0" rtl="0" algn="just">
              <a:lnSpc>
                <a:spcPct val="99325"/>
              </a:lnSpc>
              <a:spcBef>
                <a:spcPts val="12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all algorithms on KOTAKBANK.csv Dataset: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90250" y="-1502735"/>
            <a:ext cx="8337100" cy="60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Font typeface="Times New Roman"/>
              <a:buNone/>
            </a:pPr>
            <a:br>
              <a:rPr b="0" i="0" lang="en-IN" sz="20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476250" y="2040612"/>
            <a:ext cx="8191622" cy="1062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