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  <p:sldId id="260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48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94A01-C610-A14C-9BE3-35627A550E90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2B7B2-2F34-4947-832B-A36BEEE2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2B7B2-2F34-4947-832B-A36BEEE27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6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300-937E-2748-8848-0EF7B5B7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5868" y="1544782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Skin Cancer Detection using CNN and Transfer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4F575-FE0C-FC43-989F-CFCAC27B2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750076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err="1"/>
              <a:t>Snehal</a:t>
            </a:r>
            <a:r>
              <a:rPr lang="en-US" sz="2000" b="1"/>
              <a:t> Pimple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05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9DD792-14DB-6B4F-A066-FD9A61A8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403315"/>
            <a:ext cx="8911687" cy="91286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6274D2-C5E9-E345-8796-8E8A7AED947E}"/>
              </a:ext>
            </a:extLst>
          </p:cNvPr>
          <p:cNvSpPr txBox="1"/>
          <p:nvPr/>
        </p:nvSpPr>
        <p:spPr>
          <a:xfrm>
            <a:off x="1085850" y="2100263"/>
            <a:ext cx="10072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400" dirty="0"/>
              <a:t>For skin cancer detection, CNN model achieved </a:t>
            </a:r>
            <a:r>
              <a:rPr lang="en-US" sz="2400" b="1" dirty="0"/>
              <a:t>84.70% </a:t>
            </a:r>
            <a:r>
              <a:rPr lang="en-US" sz="2400" dirty="0"/>
              <a:t>accuracy on test data.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With Transfer Learning, CNN model achieved </a:t>
            </a:r>
            <a:r>
              <a:rPr lang="en-US" sz="2400" b="1" dirty="0"/>
              <a:t>82.42% </a:t>
            </a:r>
            <a:r>
              <a:rPr lang="en-US" sz="2400" dirty="0"/>
              <a:t>accuracy.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Complex model does not necessarily give the highest accuracy; could lead to the overfitting problem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Approaches to boost accuracy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400" dirty="0"/>
              <a:t>Increase sample size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400" dirty="0"/>
              <a:t>Hyperparameter tuning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400" dirty="0"/>
              <a:t>Data augmentation  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400" dirty="0"/>
              <a:t>Transfer learning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8CFE3-9762-CC4D-82A7-7FA530B6BEC9}"/>
              </a:ext>
            </a:extLst>
          </p:cNvPr>
          <p:cNvSpPr txBox="1"/>
          <p:nvPr/>
        </p:nvSpPr>
        <p:spPr>
          <a:xfrm>
            <a:off x="1085850" y="3709988"/>
            <a:ext cx="100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24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CD51-4150-5A4C-973C-39BD5297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403315"/>
            <a:ext cx="8911687" cy="912867"/>
          </a:xfrm>
        </p:spPr>
        <p:txBody>
          <a:bodyPr/>
          <a:lstStyle/>
          <a:p>
            <a:r>
              <a:rPr lang="en-US" dirty="0"/>
              <a:t>Dataset &amp; Preprocessing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B5B19EE-55C0-0C4B-9394-CAADB2FA0C74}"/>
              </a:ext>
            </a:extLst>
          </p:cNvPr>
          <p:cNvGrpSpPr/>
          <p:nvPr/>
        </p:nvGrpSpPr>
        <p:grpSpPr>
          <a:xfrm>
            <a:off x="7696574" y="1390950"/>
            <a:ext cx="4235189" cy="5202380"/>
            <a:chOff x="7696574" y="1390950"/>
            <a:chExt cx="4235189" cy="5202380"/>
          </a:xfrm>
        </p:grpSpPr>
        <p:sp>
          <p:nvSpPr>
            <p:cNvPr id="6" name="Can 5">
              <a:extLst>
                <a:ext uri="{FF2B5EF4-FFF2-40B4-BE49-F238E27FC236}">
                  <a16:creationId xmlns:a16="http://schemas.microsoft.com/office/drawing/2014/main" id="{A2B0FD5F-5BBC-E740-BEB8-9AFCAF1DAAEC}"/>
                </a:ext>
              </a:extLst>
            </p:cNvPr>
            <p:cNvSpPr/>
            <p:nvPr/>
          </p:nvSpPr>
          <p:spPr>
            <a:xfrm>
              <a:off x="9722643" y="5425305"/>
              <a:ext cx="635794" cy="456508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F1AF5A-DB1A-D348-8722-67FA1E5DB0E5}"/>
                </a:ext>
              </a:extLst>
            </p:cNvPr>
            <p:cNvSpPr txBox="1"/>
            <p:nvPr/>
          </p:nvSpPr>
          <p:spPr>
            <a:xfrm>
              <a:off x="8636731" y="6223998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= </a:t>
              </a:r>
              <a:r>
                <a:rPr lang="en-US" b="1" dirty="0"/>
                <a:t>3297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B27BB3-54A9-E545-B26F-A4EB3B543BD1}"/>
                </a:ext>
              </a:extLst>
            </p:cNvPr>
            <p:cNvSpPr txBox="1"/>
            <p:nvPr/>
          </p:nvSpPr>
          <p:spPr>
            <a:xfrm>
              <a:off x="8341599" y="296705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1440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8A0BFC65-85E2-9A41-A147-8308D41F3797}"/>
                </a:ext>
              </a:extLst>
            </p:cNvPr>
            <p:cNvSpPr/>
            <p:nvPr/>
          </p:nvSpPr>
          <p:spPr>
            <a:xfrm>
              <a:off x="9722643" y="5083101"/>
              <a:ext cx="635794" cy="456508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FCC089F6-7DD1-BA4D-9BF1-2CC2C0D512C1}"/>
                </a:ext>
              </a:extLst>
            </p:cNvPr>
            <p:cNvSpPr/>
            <p:nvPr/>
          </p:nvSpPr>
          <p:spPr>
            <a:xfrm>
              <a:off x="9721412" y="4300344"/>
              <a:ext cx="635794" cy="456508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4A2364C3-843E-104E-AE0C-22D4B423063A}"/>
                </a:ext>
              </a:extLst>
            </p:cNvPr>
            <p:cNvSpPr/>
            <p:nvPr/>
          </p:nvSpPr>
          <p:spPr>
            <a:xfrm>
              <a:off x="9721412" y="3958140"/>
              <a:ext cx="635794" cy="456508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D4F489BB-1D54-C04D-813D-9AD3405333F4}"/>
                </a:ext>
              </a:extLst>
            </p:cNvPr>
            <p:cNvSpPr/>
            <p:nvPr/>
          </p:nvSpPr>
          <p:spPr>
            <a:xfrm>
              <a:off x="9715500" y="3024208"/>
              <a:ext cx="635794" cy="732911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an 3">
              <a:extLst>
                <a:ext uri="{FF2B5EF4-FFF2-40B4-BE49-F238E27FC236}">
                  <a16:creationId xmlns:a16="http://schemas.microsoft.com/office/drawing/2014/main" id="{7B406557-3D30-2B4A-B339-BA4CD41894D0}"/>
                </a:ext>
              </a:extLst>
            </p:cNvPr>
            <p:cNvSpPr/>
            <p:nvPr/>
          </p:nvSpPr>
          <p:spPr>
            <a:xfrm>
              <a:off x="9715499" y="2166980"/>
              <a:ext cx="635795" cy="1019135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B04EBF-565B-7C4B-A2F7-610BC4838207}"/>
                </a:ext>
              </a:extLst>
            </p:cNvPr>
            <p:cNvSpPr txBox="1"/>
            <p:nvPr/>
          </p:nvSpPr>
          <p:spPr>
            <a:xfrm>
              <a:off x="9691726" y="297308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2BA412-2525-114F-BBE2-32EC966F06BF}"/>
                </a:ext>
              </a:extLst>
            </p:cNvPr>
            <p:cNvSpPr txBox="1"/>
            <p:nvPr/>
          </p:nvSpPr>
          <p:spPr>
            <a:xfrm>
              <a:off x="9767969" y="421641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527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27F802-32B9-4940-9186-AFCF3362453B}"/>
                </a:ext>
              </a:extLst>
            </p:cNvPr>
            <p:cNvSpPr txBox="1"/>
            <p:nvPr/>
          </p:nvSpPr>
          <p:spPr>
            <a:xfrm>
              <a:off x="9767968" y="532528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660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363F00-B657-1E41-9203-03EEF28AD064}"/>
                </a:ext>
              </a:extLst>
            </p:cNvPr>
            <p:cNvSpPr txBox="1"/>
            <p:nvPr/>
          </p:nvSpPr>
          <p:spPr>
            <a:xfrm>
              <a:off x="8332368" y="1450696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BENIGN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59E8AC-FAC1-2F4F-B131-01C0FFB1E0FC}"/>
                </a:ext>
              </a:extLst>
            </p:cNvPr>
            <p:cNvSpPr txBox="1"/>
            <p:nvPr/>
          </p:nvSpPr>
          <p:spPr>
            <a:xfrm>
              <a:off x="10389353" y="1422226"/>
              <a:ext cx="154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MALIGNANT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AE27A0-5014-284C-A124-6248666AD67D}"/>
                </a:ext>
              </a:extLst>
            </p:cNvPr>
            <p:cNvSpPr txBox="1"/>
            <p:nvPr/>
          </p:nvSpPr>
          <p:spPr>
            <a:xfrm>
              <a:off x="10389353" y="296255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1322BE-D8A3-4340-9082-3A0D667660A6}"/>
                </a:ext>
              </a:extLst>
            </p:cNvPr>
            <p:cNvSpPr txBox="1"/>
            <p:nvPr/>
          </p:nvSpPr>
          <p:spPr>
            <a:xfrm>
              <a:off x="10350055" y="418817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ED7ECD-50D1-8F42-BBB7-6B9B4548DC55}"/>
                </a:ext>
              </a:extLst>
            </p:cNvPr>
            <p:cNvSpPr txBox="1"/>
            <p:nvPr/>
          </p:nvSpPr>
          <p:spPr>
            <a:xfrm>
              <a:off x="10350055" y="5268481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40580DD6-B634-F04F-922B-2F4EEC4E7DE1}"/>
                </a:ext>
              </a:extLst>
            </p:cNvPr>
            <p:cNvSpPr/>
            <p:nvPr/>
          </p:nvSpPr>
          <p:spPr>
            <a:xfrm>
              <a:off x="8346689" y="3317040"/>
              <a:ext cx="652096" cy="1354084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81CC6B44-2036-0949-9297-CC4FF194730D}"/>
                </a:ext>
              </a:extLst>
            </p:cNvPr>
            <p:cNvSpPr/>
            <p:nvPr/>
          </p:nvSpPr>
          <p:spPr>
            <a:xfrm>
              <a:off x="8343941" y="2166980"/>
              <a:ext cx="654844" cy="1505099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A03A3F-5343-6245-A4EE-96566E4BB907}"/>
                </a:ext>
              </a:extLst>
            </p:cNvPr>
            <p:cNvSpPr txBox="1"/>
            <p:nvPr/>
          </p:nvSpPr>
          <p:spPr>
            <a:xfrm>
              <a:off x="8340466" y="345745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2637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1397121-87B3-734D-BE91-1B2D6BEFD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5386" y="2676549"/>
              <a:ext cx="554908" cy="714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5412DD7-9711-8C49-9161-8F8BE3645AD3}"/>
                </a:ext>
              </a:extLst>
            </p:cNvPr>
            <p:cNvCxnSpPr>
              <a:cxnSpLocks/>
            </p:cNvCxnSpPr>
            <p:nvPr/>
          </p:nvCxnSpPr>
          <p:spPr>
            <a:xfrm>
              <a:off x="9121138" y="3689503"/>
              <a:ext cx="525383" cy="601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C1C59CD2-EBAB-864E-9AFB-0EF56736EE4F}"/>
                </a:ext>
              </a:extLst>
            </p:cNvPr>
            <p:cNvSpPr/>
            <p:nvPr/>
          </p:nvSpPr>
          <p:spPr>
            <a:xfrm>
              <a:off x="8346689" y="5425305"/>
              <a:ext cx="635794" cy="456508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an 47">
              <a:extLst>
                <a:ext uri="{FF2B5EF4-FFF2-40B4-BE49-F238E27FC236}">
                  <a16:creationId xmlns:a16="http://schemas.microsoft.com/office/drawing/2014/main" id="{A423458E-1D7D-EC44-BFC7-97B560EAA084}"/>
                </a:ext>
              </a:extLst>
            </p:cNvPr>
            <p:cNvSpPr/>
            <p:nvPr/>
          </p:nvSpPr>
          <p:spPr>
            <a:xfrm>
              <a:off x="8346689" y="5083101"/>
              <a:ext cx="635794" cy="456508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E338C7-B4BF-AA4B-83E7-2BD8BD9B58E6}"/>
                </a:ext>
              </a:extLst>
            </p:cNvPr>
            <p:cNvSpPr txBox="1"/>
            <p:nvPr/>
          </p:nvSpPr>
          <p:spPr>
            <a:xfrm>
              <a:off x="8392014" y="532528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660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3DA2A30-5195-2146-98D3-3EFB49E627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900" y="5451065"/>
              <a:ext cx="503995" cy="2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n 54">
              <a:extLst>
                <a:ext uri="{FF2B5EF4-FFF2-40B4-BE49-F238E27FC236}">
                  <a16:creationId xmlns:a16="http://schemas.microsoft.com/office/drawing/2014/main" id="{AD03CE7C-4065-7F4C-89BF-AD914181579E}"/>
                </a:ext>
              </a:extLst>
            </p:cNvPr>
            <p:cNvSpPr/>
            <p:nvPr/>
          </p:nvSpPr>
          <p:spPr>
            <a:xfrm>
              <a:off x="7696574" y="1407108"/>
              <a:ext cx="635794" cy="456508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4C2BDDD9-F71B-D24F-B720-2D7D80BD26A4}"/>
                </a:ext>
              </a:extLst>
            </p:cNvPr>
            <p:cNvSpPr/>
            <p:nvPr/>
          </p:nvSpPr>
          <p:spPr>
            <a:xfrm>
              <a:off x="9746108" y="1390950"/>
              <a:ext cx="635794" cy="456508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302C652-3EA7-4A4F-988E-C7D7ABC5F505}"/>
                </a:ext>
              </a:extLst>
            </p:cNvPr>
            <p:cNvSpPr txBox="1"/>
            <p:nvPr/>
          </p:nvSpPr>
          <p:spPr>
            <a:xfrm>
              <a:off x="9088320" y="3772117"/>
              <a:ext cx="570990" cy="338554"/>
            </a:xfrm>
            <a:prstGeom prst="rect">
              <a:avLst/>
            </a:prstGeom>
            <a:gradFill rotWithShape="0">
              <a:gsLst>
                <a:gs pos="0">
                  <a:schemeClr val="bg2">
                    <a:tint val="90000"/>
                    <a:satMod val="92000"/>
                    <a:lumMod val="120000"/>
                  </a:schemeClr>
                </a:gs>
                <a:gs pos="100000">
                  <a:schemeClr val="bg2">
                    <a:shade val="98000"/>
                    <a:satMod val="120000"/>
                    <a:lumMod val="98000"/>
                  </a:schemeClr>
                </a:gs>
              </a:gsLst>
              <a:path path="circle">
                <a:fillToRect l="-472548" t="152068" r="1554692" b="876365"/>
              </a:path>
              <a:tileRect l="-1454692" t="-776365" r="-409596" b="-980501"/>
            </a:gradFill>
          </p:spPr>
          <p:txBody>
            <a:bodyPr wrap="non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1600" dirty="0"/>
                <a:t>20%</a:t>
              </a:r>
            </a:p>
          </p:txBody>
        </p:sp>
        <p:sp useBgFill="1">
          <p:nvSpPr>
            <p:cNvPr id="58" name="TextBox 57">
              <a:extLst>
                <a:ext uri="{FF2B5EF4-FFF2-40B4-BE49-F238E27FC236}">
                  <a16:creationId xmlns:a16="http://schemas.microsoft.com/office/drawing/2014/main" id="{665F38B5-404A-844A-91E2-CFA2C6902738}"/>
                </a:ext>
              </a:extLst>
            </p:cNvPr>
            <p:cNvSpPr txBox="1"/>
            <p:nvPr/>
          </p:nvSpPr>
          <p:spPr>
            <a:xfrm>
              <a:off x="9115385" y="2870810"/>
              <a:ext cx="570990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80%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2BCF1B0-FBD6-0B43-94BA-594724A9186E}"/>
              </a:ext>
            </a:extLst>
          </p:cNvPr>
          <p:cNvGrpSpPr/>
          <p:nvPr/>
        </p:nvGrpSpPr>
        <p:grpSpPr>
          <a:xfrm>
            <a:off x="449718" y="1117453"/>
            <a:ext cx="2449575" cy="5475877"/>
            <a:chOff x="449718" y="1117453"/>
            <a:chExt cx="2449575" cy="5475877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7CCCA46-76FB-474B-B3F5-8B7A2F1B8D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865" t="17164" r="6605" b="13273"/>
            <a:stretch/>
          </p:blipFill>
          <p:spPr>
            <a:xfrm>
              <a:off x="954459" y="4419924"/>
              <a:ext cx="1939974" cy="182178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0C825E41-A110-424E-A39D-EDD0F8B0B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459" y="1486785"/>
              <a:ext cx="1944834" cy="1845099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6CC465D-2283-8E4D-99D7-85F08428C911}"/>
                </a:ext>
              </a:extLst>
            </p:cNvPr>
            <p:cNvSpPr txBox="1"/>
            <p:nvPr/>
          </p:nvSpPr>
          <p:spPr>
            <a:xfrm>
              <a:off x="1449388" y="1117453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BENIGN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194E27-4116-C944-87FC-784EAF34E55C}"/>
                </a:ext>
              </a:extLst>
            </p:cNvPr>
            <p:cNvSpPr txBox="1"/>
            <p:nvPr/>
          </p:nvSpPr>
          <p:spPr>
            <a:xfrm>
              <a:off x="1204928" y="4020767"/>
              <a:ext cx="154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MALIGNANT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A772838-62F8-7E41-8EBC-1B3DC6B4D90C}"/>
                </a:ext>
              </a:extLst>
            </p:cNvPr>
            <p:cNvSpPr txBox="1"/>
            <p:nvPr/>
          </p:nvSpPr>
          <p:spPr>
            <a:xfrm>
              <a:off x="1670508" y="334242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FA35C60-C722-DF4F-A763-4D3DA7C61F63}"/>
                </a:ext>
              </a:extLst>
            </p:cNvPr>
            <p:cNvSpPr txBox="1"/>
            <p:nvPr/>
          </p:nvSpPr>
          <p:spPr>
            <a:xfrm>
              <a:off x="450934" y="222466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05368A5-7CA9-8C46-9953-551984D8ACB2}"/>
                </a:ext>
              </a:extLst>
            </p:cNvPr>
            <p:cNvSpPr txBox="1"/>
            <p:nvPr/>
          </p:nvSpPr>
          <p:spPr>
            <a:xfrm>
              <a:off x="449718" y="51825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F9B46F2-2594-5747-8A9E-53032F51CF9B}"/>
                </a:ext>
              </a:extLst>
            </p:cNvPr>
            <p:cNvSpPr txBox="1"/>
            <p:nvPr/>
          </p:nvSpPr>
          <p:spPr>
            <a:xfrm>
              <a:off x="1678125" y="6223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0813638-A777-E140-84A4-BD605335BFD3}"/>
              </a:ext>
            </a:extLst>
          </p:cNvPr>
          <p:cNvGrpSpPr/>
          <p:nvPr/>
        </p:nvGrpSpPr>
        <p:grpSpPr>
          <a:xfrm>
            <a:off x="3765973" y="1949247"/>
            <a:ext cx="1591712" cy="3602656"/>
            <a:chOff x="3765973" y="1949247"/>
            <a:chExt cx="1591712" cy="3602656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40F3AF0-88D3-C149-8D6D-DB06895C7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628" y="2330450"/>
              <a:ext cx="1166057" cy="1106258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BA75B11-DF7E-4546-8B66-53A4F5B6B46F}"/>
                </a:ext>
              </a:extLst>
            </p:cNvPr>
            <p:cNvGrpSpPr/>
            <p:nvPr/>
          </p:nvGrpSpPr>
          <p:grpSpPr>
            <a:xfrm>
              <a:off x="3765973" y="1949247"/>
              <a:ext cx="1578375" cy="3602656"/>
              <a:chOff x="3765973" y="1949247"/>
              <a:chExt cx="1578375" cy="3602656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69379F40-4424-B642-A549-BBE1F4106C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3865" t="17164" r="6605" b="13273"/>
              <a:stretch/>
            </p:blipFill>
            <p:spPr>
              <a:xfrm>
                <a:off x="4178105" y="4456711"/>
                <a:ext cx="1166243" cy="1095192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00BCDF8-47E4-BA4A-B823-0AA78B438606}"/>
                  </a:ext>
                </a:extLst>
              </p:cNvPr>
              <p:cNvSpPr txBox="1"/>
              <p:nvPr/>
            </p:nvSpPr>
            <p:spPr>
              <a:xfrm>
                <a:off x="4520518" y="194924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4A593C5-0320-474C-81C7-2A7EA08872D1}"/>
                  </a:ext>
                </a:extLst>
              </p:cNvPr>
              <p:cNvSpPr txBox="1"/>
              <p:nvPr/>
            </p:nvSpPr>
            <p:spPr>
              <a:xfrm>
                <a:off x="3788195" y="265487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3DB2207-E32D-DC4B-B0A9-F62E5E7D923F}"/>
                  </a:ext>
                </a:extLst>
              </p:cNvPr>
              <p:cNvSpPr txBox="1"/>
              <p:nvPr/>
            </p:nvSpPr>
            <p:spPr>
              <a:xfrm>
                <a:off x="4520518" y="404531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B4D0F63-0B6B-884C-91EE-8C2F61640E21}"/>
                  </a:ext>
                </a:extLst>
              </p:cNvPr>
              <p:cNvSpPr txBox="1"/>
              <p:nvPr/>
            </p:nvSpPr>
            <p:spPr>
              <a:xfrm>
                <a:off x="3765973" y="479876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905F526-A8C3-2148-A9D4-E1294F3705FF}"/>
              </a:ext>
            </a:extLst>
          </p:cNvPr>
          <p:cNvGrpSpPr/>
          <p:nvPr/>
        </p:nvGrpSpPr>
        <p:grpSpPr>
          <a:xfrm>
            <a:off x="2992005" y="3504871"/>
            <a:ext cx="891881" cy="634741"/>
            <a:chOff x="2992005" y="3504871"/>
            <a:chExt cx="891881" cy="634741"/>
          </a:xfrm>
        </p:grpSpPr>
        <p:sp>
          <p:nvSpPr>
            <p:cNvPr id="76" name="Right Arrow 75">
              <a:extLst>
                <a:ext uri="{FF2B5EF4-FFF2-40B4-BE49-F238E27FC236}">
                  <a16:creationId xmlns:a16="http://schemas.microsoft.com/office/drawing/2014/main" id="{6A2D0997-3474-FE45-8E0F-3E1A719FCFE7}"/>
                </a:ext>
              </a:extLst>
            </p:cNvPr>
            <p:cNvSpPr/>
            <p:nvPr/>
          </p:nvSpPr>
          <p:spPr>
            <a:xfrm>
              <a:off x="3026441" y="3827421"/>
              <a:ext cx="857445" cy="312191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48CBCC9-7757-2C4C-BBF6-01F1D93B2B90}"/>
                </a:ext>
              </a:extLst>
            </p:cNvPr>
            <p:cNvSpPr txBox="1"/>
            <p:nvPr/>
          </p:nvSpPr>
          <p:spPr>
            <a:xfrm>
              <a:off x="2992005" y="3504871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Resize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46279ED-8CDC-4248-AA5E-BE838E367BF8}"/>
              </a:ext>
            </a:extLst>
          </p:cNvPr>
          <p:cNvGrpSpPr/>
          <p:nvPr/>
        </p:nvGrpSpPr>
        <p:grpSpPr>
          <a:xfrm>
            <a:off x="4871252" y="3510488"/>
            <a:ext cx="1713931" cy="675906"/>
            <a:chOff x="5044149" y="3398124"/>
            <a:chExt cx="1713931" cy="675906"/>
          </a:xfrm>
        </p:grpSpPr>
        <p:sp>
          <p:nvSpPr>
            <p:cNvPr id="78" name="Right Arrow 77">
              <a:extLst>
                <a:ext uri="{FF2B5EF4-FFF2-40B4-BE49-F238E27FC236}">
                  <a16:creationId xmlns:a16="http://schemas.microsoft.com/office/drawing/2014/main" id="{870EC468-9FF9-6F4C-909F-EC4CADF3EBE8}"/>
                </a:ext>
              </a:extLst>
            </p:cNvPr>
            <p:cNvSpPr/>
            <p:nvPr/>
          </p:nvSpPr>
          <p:spPr>
            <a:xfrm>
              <a:off x="5418350" y="3761839"/>
              <a:ext cx="857445" cy="312191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D3BD79B-F67E-5449-9A2E-F2B79D2F837B}"/>
                </a:ext>
              </a:extLst>
            </p:cNvPr>
            <p:cNvSpPr txBox="1"/>
            <p:nvPr/>
          </p:nvSpPr>
          <p:spPr>
            <a:xfrm>
              <a:off x="5044149" y="3398124"/>
              <a:ext cx="1713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Normalization</a:t>
              </a:r>
            </a:p>
          </p:txBody>
        </p:sp>
      </p:grpSp>
      <p:graphicFrame>
        <p:nvGraphicFramePr>
          <p:cNvPr id="84" name="Table 84">
            <a:extLst>
              <a:ext uri="{FF2B5EF4-FFF2-40B4-BE49-F238E27FC236}">
                <a16:creationId xmlns:a16="http://schemas.microsoft.com/office/drawing/2014/main" id="{AA7A2C68-934D-7340-84B3-BB58EC776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0365"/>
              </p:ext>
            </p:extLst>
          </p:nvPr>
        </p:nvGraphicFramePr>
        <p:xfrm>
          <a:off x="6246587" y="2355629"/>
          <a:ext cx="1039068" cy="1095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178">
                  <a:extLst>
                    <a:ext uri="{9D8B030D-6E8A-4147-A177-3AD203B41FA5}">
                      <a16:colId xmlns:a16="http://schemas.microsoft.com/office/drawing/2014/main" val="2800700342"/>
                    </a:ext>
                  </a:extLst>
                </a:gridCol>
                <a:gridCol w="173178">
                  <a:extLst>
                    <a:ext uri="{9D8B030D-6E8A-4147-A177-3AD203B41FA5}">
                      <a16:colId xmlns:a16="http://schemas.microsoft.com/office/drawing/2014/main" val="2648315805"/>
                    </a:ext>
                  </a:extLst>
                </a:gridCol>
                <a:gridCol w="173178">
                  <a:extLst>
                    <a:ext uri="{9D8B030D-6E8A-4147-A177-3AD203B41FA5}">
                      <a16:colId xmlns:a16="http://schemas.microsoft.com/office/drawing/2014/main" val="884207948"/>
                    </a:ext>
                  </a:extLst>
                </a:gridCol>
                <a:gridCol w="173178">
                  <a:extLst>
                    <a:ext uri="{9D8B030D-6E8A-4147-A177-3AD203B41FA5}">
                      <a16:colId xmlns:a16="http://schemas.microsoft.com/office/drawing/2014/main" val="2729103183"/>
                    </a:ext>
                  </a:extLst>
                </a:gridCol>
                <a:gridCol w="173178">
                  <a:extLst>
                    <a:ext uri="{9D8B030D-6E8A-4147-A177-3AD203B41FA5}">
                      <a16:colId xmlns:a16="http://schemas.microsoft.com/office/drawing/2014/main" val="875529314"/>
                    </a:ext>
                  </a:extLst>
                </a:gridCol>
                <a:gridCol w="173178">
                  <a:extLst>
                    <a:ext uri="{9D8B030D-6E8A-4147-A177-3AD203B41FA5}">
                      <a16:colId xmlns:a16="http://schemas.microsoft.com/office/drawing/2014/main" val="3553432581"/>
                    </a:ext>
                  </a:extLst>
                </a:gridCol>
              </a:tblGrid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1865302716"/>
                  </a:ext>
                </a:extLst>
              </a:tr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1830564407"/>
                  </a:ext>
                </a:extLst>
              </a:tr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1092127619"/>
                  </a:ext>
                </a:extLst>
              </a:tr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3228696033"/>
                  </a:ext>
                </a:extLst>
              </a:tr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3039471624"/>
                  </a:ext>
                </a:extLst>
              </a:tr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915814082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15079298-B8C2-8346-9DF4-26146FE98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33603"/>
              </p:ext>
            </p:extLst>
          </p:nvPr>
        </p:nvGraphicFramePr>
        <p:xfrm>
          <a:off x="6242568" y="4462713"/>
          <a:ext cx="1039068" cy="1095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178">
                  <a:extLst>
                    <a:ext uri="{9D8B030D-6E8A-4147-A177-3AD203B41FA5}">
                      <a16:colId xmlns:a16="http://schemas.microsoft.com/office/drawing/2014/main" val="2800700342"/>
                    </a:ext>
                  </a:extLst>
                </a:gridCol>
                <a:gridCol w="173178">
                  <a:extLst>
                    <a:ext uri="{9D8B030D-6E8A-4147-A177-3AD203B41FA5}">
                      <a16:colId xmlns:a16="http://schemas.microsoft.com/office/drawing/2014/main" val="2648315805"/>
                    </a:ext>
                  </a:extLst>
                </a:gridCol>
                <a:gridCol w="173178">
                  <a:extLst>
                    <a:ext uri="{9D8B030D-6E8A-4147-A177-3AD203B41FA5}">
                      <a16:colId xmlns:a16="http://schemas.microsoft.com/office/drawing/2014/main" val="884207948"/>
                    </a:ext>
                  </a:extLst>
                </a:gridCol>
                <a:gridCol w="173178">
                  <a:extLst>
                    <a:ext uri="{9D8B030D-6E8A-4147-A177-3AD203B41FA5}">
                      <a16:colId xmlns:a16="http://schemas.microsoft.com/office/drawing/2014/main" val="2729103183"/>
                    </a:ext>
                  </a:extLst>
                </a:gridCol>
                <a:gridCol w="173178">
                  <a:extLst>
                    <a:ext uri="{9D8B030D-6E8A-4147-A177-3AD203B41FA5}">
                      <a16:colId xmlns:a16="http://schemas.microsoft.com/office/drawing/2014/main" val="875529314"/>
                    </a:ext>
                  </a:extLst>
                </a:gridCol>
                <a:gridCol w="173178">
                  <a:extLst>
                    <a:ext uri="{9D8B030D-6E8A-4147-A177-3AD203B41FA5}">
                      <a16:colId xmlns:a16="http://schemas.microsoft.com/office/drawing/2014/main" val="3553432581"/>
                    </a:ext>
                  </a:extLst>
                </a:gridCol>
              </a:tblGrid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1865302716"/>
                  </a:ext>
                </a:extLst>
              </a:tr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1830564407"/>
                  </a:ext>
                </a:extLst>
              </a:tr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1092127619"/>
                  </a:ext>
                </a:extLst>
              </a:tr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3228696033"/>
                  </a:ext>
                </a:extLst>
              </a:tr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3039471624"/>
                  </a:ext>
                </a:extLst>
              </a:tr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915814082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FD3B838B-690B-8F43-8DF1-149081784505}"/>
              </a:ext>
            </a:extLst>
          </p:cNvPr>
          <p:cNvSpPr txBox="1"/>
          <p:nvPr/>
        </p:nvSpPr>
        <p:spPr>
          <a:xfrm>
            <a:off x="8457428" y="803230"/>
            <a:ext cx="2557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Dataset Distribution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282265-1039-6044-8128-2A48DB8FC808}"/>
              </a:ext>
            </a:extLst>
          </p:cNvPr>
          <p:cNvSpPr txBox="1"/>
          <p:nvPr/>
        </p:nvSpPr>
        <p:spPr>
          <a:xfrm>
            <a:off x="1448202" y="6557618"/>
            <a:ext cx="614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https://</a:t>
            </a:r>
            <a:r>
              <a:rPr lang="en-US" sz="1400" dirty="0" err="1">
                <a:solidFill>
                  <a:srgbClr val="0070C0"/>
                </a:solidFill>
              </a:rPr>
              <a:t>www.kaggle.com</a:t>
            </a:r>
            <a:r>
              <a:rPr lang="en-US" sz="1400" dirty="0">
                <a:solidFill>
                  <a:srgbClr val="0070C0"/>
                </a:solidFill>
              </a:rPr>
              <a:t>/</a:t>
            </a:r>
            <a:r>
              <a:rPr lang="en-US" sz="1400" dirty="0" err="1">
                <a:solidFill>
                  <a:srgbClr val="0070C0"/>
                </a:solidFill>
              </a:rPr>
              <a:t>fanconic</a:t>
            </a:r>
            <a:r>
              <a:rPr lang="en-US" sz="1400" dirty="0">
                <a:solidFill>
                  <a:srgbClr val="0070C0"/>
                </a:solidFill>
              </a:rPr>
              <a:t>/skin-cancer-malignant-vs-benign</a:t>
            </a:r>
          </a:p>
        </p:txBody>
      </p:sp>
    </p:spTree>
    <p:extLst>
      <p:ext uri="{BB962C8B-B14F-4D97-AF65-F5344CB8AC3E}">
        <p14:creationId xmlns:p14="http://schemas.microsoft.com/office/powerpoint/2010/main" val="36259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  <a:alpha val="60902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C3B30B-B881-F044-8AA1-342879C7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403315"/>
            <a:ext cx="8911687" cy="912867"/>
          </a:xfrm>
        </p:spPr>
        <p:txBody>
          <a:bodyPr>
            <a:normAutofit/>
          </a:bodyPr>
          <a:lstStyle/>
          <a:p>
            <a:r>
              <a:rPr lang="en-US" dirty="0"/>
              <a:t>Convolutional Neural Network (CNN)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EA89E3-4F48-5043-8F26-A73D500098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4000"/>
          </a:blip>
          <a:srcRect l="10189" t="41728" r="10536" b="25432"/>
          <a:stretch/>
        </p:blipFill>
        <p:spPr>
          <a:xfrm>
            <a:off x="1782350" y="2428707"/>
            <a:ext cx="9181784" cy="23772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CBAF5F-BFCF-7342-9A91-2C7A682311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65" t="17164" r="6605" b="13273"/>
          <a:stretch/>
        </p:blipFill>
        <p:spPr>
          <a:xfrm>
            <a:off x="314402" y="3004100"/>
            <a:ext cx="1060876" cy="996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9B74D4-6735-0B46-9713-01F914C9C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68" y="3214685"/>
            <a:ext cx="1060876" cy="1060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1D848D-9E50-A443-ABD4-C31E0B0A0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25" y="3425999"/>
            <a:ext cx="1118221" cy="1060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2CF508-7D51-6B4F-867B-92091D26EB5B}"/>
              </a:ext>
            </a:extLst>
          </p:cNvPr>
          <p:cNvSpPr txBox="1"/>
          <p:nvPr/>
        </p:nvSpPr>
        <p:spPr>
          <a:xfrm>
            <a:off x="10918259" y="3116623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MALIGNANT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F10FF-4F12-C941-BCC4-5CEEE6904747}"/>
              </a:ext>
            </a:extLst>
          </p:cNvPr>
          <p:cNvSpPr txBox="1"/>
          <p:nvPr/>
        </p:nvSpPr>
        <p:spPr>
          <a:xfrm>
            <a:off x="11056917" y="3940684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BENIGN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252C8-C8BE-8C48-BE8D-10CB3479C13E}"/>
              </a:ext>
            </a:extLst>
          </p:cNvPr>
          <p:cNvSpPr txBox="1"/>
          <p:nvPr/>
        </p:nvSpPr>
        <p:spPr>
          <a:xfrm>
            <a:off x="1830925" y="2428707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64@32x32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25BEA9-3787-7341-A851-F2127D5153CB}"/>
              </a:ext>
            </a:extLst>
          </p:cNvPr>
          <p:cNvSpPr txBox="1"/>
          <p:nvPr/>
        </p:nvSpPr>
        <p:spPr>
          <a:xfrm>
            <a:off x="3227755" y="2778069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64@16x16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E3627-46AB-314A-92BD-2C6F59CE2619}"/>
              </a:ext>
            </a:extLst>
          </p:cNvPr>
          <p:cNvSpPr txBox="1"/>
          <p:nvPr/>
        </p:nvSpPr>
        <p:spPr>
          <a:xfrm>
            <a:off x="3990398" y="2304725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64@16x16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1895A0-4337-844E-8680-19BBC0E658C8}"/>
              </a:ext>
            </a:extLst>
          </p:cNvPr>
          <p:cNvSpPr txBox="1"/>
          <p:nvPr/>
        </p:nvSpPr>
        <p:spPr>
          <a:xfrm>
            <a:off x="5428039" y="3004100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64@8x8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5AAC1-E023-B048-926C-4B3865B3F169}"/>
              </a:ext>
            </a:extLst>
          </p:cNvPr>
          <p:cNvSpPr txBox="1"/>
          <p:nvPr/>
        </p:nvSpPr>
        <p:spPr>
          <a:xfrm>
            <a:off x="5875206" y="2669667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128@8x8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3670D-A5B0-4C49-BB08-1811CF611208}"/>
              </a:ext>
            </a:extLst>
          </p:cNvPr>
          <p:cNvSpPr txBox="1"/>
          <p:nvPr/>
        </p:nvSpPr>
        <p:spPr>
          <a:xfrm>
            <a:off x="6729525" y="2793649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128@4x4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56099A-6CF2-B94F-BC88-F8B6800B9ED2}"/>
              </a:ext>
            </a:extLst>
          </p:cNvPr>
          <p:cNvSpPr txBox="1"/>
          <p:nvPr/>
        </p:nvSpPr>
        <p:spPr>
          <a:xfrm>
            <a:off x="8004277" y="246486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1x256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65392F-AF0E-A848-BC5B-DEF953155665}"/>
              </a:ext>
            </a:extLst>
          </p:cNvPr>
          <p:cNvSpPr txBox="1"/>
          <p:nvPr/>
        </p:nvSpPr>
        <p:spPr>
          <a:xfrm>
            <a:off x="9814498" y="3024748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1x80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D7D8F-EE57-DD4F-A579-5BB9FF76C931}"/>
              </a:ext>
            </a:extLst>
          </p:cNvPr>
          <p:cNvSpPr txBox="1"/>
          <p:nvPr/>
        </p:nvSpPr>
        <p:spPr>
          <a:xfrm>
            <a:off x="2355049" y="457141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Conv2D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4A6EEF-C895-2849-A428-72546C294947}"/>
              </a:ext>
            </a:extLst>
          </p:cNvPr>
          <p:cNvSpPr txBox="1"/>
          <p:nvPr/>
        </p:nvSpPr>
        <p:spPr>
          <a:xfrm>
            <a:off x="4040096" y="4185895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</a:t>
            </a:r>
          </a:p>
          <a:p>
            <a:r>
              <a:rPr lang="en-US" dirty="0"/>
              <a:t>Pooling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D11042-6F26-0142-921B-F2B7128AE15A}"/>
              </a:ext>
            </a:extLst>
          </p:cNvPr>
          <p:cNvSpPr txBox="1"/>
          <p:nvPr/>
        </p:nvSpPr>
        <p:spPr>
          <a:xfrm>
            <a:off x="5717871" y="466589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Conv2D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560B7F-4432-874E-B020-646DF18B84D0}"/>
              </a:ext>
            </a:extLst>
          </p:cNvPr>
          <p:cNvSpPr txBox="1"/>
          <p:nvPr/>
        </p:nvSpPr>
        <p:spPr>
          <a:xfrm>
            <a:off x="6398747" y="3981814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</a:t>
            </a:r>
          </a:p>
          <a:p>
            <a:r>
              <a:rPr lang="en-US" dirty="0"/>
              <a:t>Pooling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29BAA-E72C-2B46-9F6E-A9E2D5CB245F}"/>
              </a:ext>
            </a:extLst>
          </p:cNvPr>
          <p:cNvSpPr txBox="1"/>
          <p:nvPr/>
        </p:nvSpPr>
        <p:spPr>
          <a:xfrm>
            <a:off x="7281162" y="42578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Conv2D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A33C96-7868-FB47-8B2C-2B5E5874EB40}"/>
              </a:ext>
            </a:extLst>
          </p:cNvPr>
          <p:cNvSpPr txBox="1"/>
          <p:nvPr/>
        </p:nvSpPr>
        <p:spPr>
          <a:xfrm>
            <a:off x="8308531" y="4227016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</a:t>
            </a:r>
          </a:p>
          <a:p>
            <a:r>
              <a:rPr lang="en-US" dirty="0"/>
              <a:t>Pooling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E3EE4-E704-4B46-BA52-6531770CDFD2}"/>
              </a:ext>
            </a:extLst>
          </p:cNvPr>
          <p:cNvSpPr txBox="1"/>
          <p:nvPr/>
        </p:nvSpPr>
        <p:spPr>
          <a:xfrm>
            <a:off x="10720" y="474526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Size = 16</a:t>
            </a:r>
          </a:p>
        </p:txBody>
      </p:sp>
    </p:spTree>
    <p:extLst>
      <p:ext uri="{BB962C8B-B14F-4D97-AF65-F5344CB8AC3E}">
        <p14:creationId xmlns:p14="http://schemas.microsoft.com/office/powerpoint/2010/main" val="130453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9DD792-14DB-6B4F-A066-FD9A61A8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403315"/>
            <a:ext cx="9913400" cy="912867"/>
          </a:xfrm>
        </p:spPr>
        <p:txBody>
          <a:bodyPr>
            <a:normAutofit fontScale="90000"/>
          </a:bodyPr>
          <a:lstStyle/>
          <a:p>
            <a:r>
              <a:rPr lang="en-US" dirty="0"/>
              <a:t>Hyperparameter Selection – Number of layers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3863A01-DDC8-304E-AB0F-CBF746A7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61994"/>
              </p:ext>
            </p:extLst>
          </p:nvPr>
        </p:nvGraphicFramePr>
        <p:xfrm>
          <a:off x="752474" y="2245041"/>
          <a:ext cx="10991850" cy="3817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095">
                  <a:extLst>
                    <a:ext uri="{9D8B030D-6E8A-4147-A177-3AD203B41FA5}">
                      <a16:colId xmlns:a16="http://schemas.microsoft.com/office/drawing/2014/main" val="4146040705"/>
                    </a:ext>
                  </a:extLst>
                </a:gridCol>
                <a:gridCol w="2741855">
                  <a:extLst>
                    <a:ext uri="{9D8B030D-6E8A-4147-A177-3AD203B41FA5}">
                      <a16:colId xmlns:a16="http://schemas.microsoft.com/office/drawing/2014/main" val="1257009380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3445377332"/>
                    </a:ext>
                  </a:extLst>
                </a:gridCol>
                <a:gridCol w="1995489">
                  <a:extLst>
                    <a:ext uri="{9D8B030D-6E8A-4147-A177-3AD203B41FA5}">
                      <a16:colId xmlns:a16="http://schemas.microsoft.com/office/drawing/2014/main" val="3054466036"/>
                    </a:ext>
                  </a:extLst>
                </a:gridCol>
                <a:gridCol w="1668461">
                  <a:extLst>
                    <a:ext uri="{9D8B030D-6E8A-4147-A177-3AD203B41FA5}">
                      <a16:colId xmlns:a16="http://schemas.microsoft.com/office/drawing/2014/main" val="3148136296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4165578332"/>
                    </a:ext>
                  </a:extLst>
                </a:gridCol>
              </a:tblGrid>
              <a:tr h="110180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Exp. No.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Convolutional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Dense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Train 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Val </a:t>
                      </a:r>
                    </a:p>
                    <a:p>
                      <a:pPr algn="ctr"/>
                      <a:r>
                        <a:rPr lang="en-US" b="0" dirty="0"/>
                        <a:t>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Test 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87432"/>
                  </a:ext>
                </a:extLst>
              </a:tr>
              <a:tr h="1034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Conv2D (32@3x3)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Conv2D (32@3x3)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392744"/>
                  </a:ext>
                </a:extLst>
              </a:tr>
              <a:tr h="7666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Conv2D (32@3x3)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Conv2D (32@3x3)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(256)</a:t>
                      </a:r>
                    </a:p>
                    <a:p>
                      <a:pPr algn="ctr"/>
                      <a:r>
                        <a:rPr lang="en-US" dirty="0"/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442730"/>
                  </a:ext>
                </a:extLst>
              </a:tr>
              <a:tr h="7666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Conv2D (32@3x3)</a:t>
                      </a:r>
                    </a:p>
                    <a:p>
                      <a:pPr algn="ctr"/>
                      <a:r>
                        <a:rPr lang="en-US" dirty="0"/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Conv2D (32@3x3)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Dense (256)</a:t>
                      </a:r>
                    </a:p>
                    <a:p>
                      <a:pPr algn="ctr"/>
                      <a:r>
                        <a:rPr lang="en-US" dirty="0"/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807357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28EC4B4-9521-C647-86D8-196660670BF5}"/>
              </a:ext>
            </a:extLst>
          </p:cNvPr>
          <p:cNvSpPr/>
          <p:nvPr/>
        </p:nvSpPr>
        <p:spPr>
          <a:xfrm>
            <a:off x="1502569" y="4153921"/>
            <a:ext cx="8958262" cy="1071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Increasing the number of layers improved the accuracy.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3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9DD792-14DB-6B4F-A066-FD9A61A8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403315"/>
            <a:ext cx="9913400" cy="912867"/>
          </a:xfrm>
        </p:spPr>
        <p:txBody>
          <a:bodyPr>
            <a:normAutofit fontScale="90000"/>
          </a:bodyPr>
          <a:lstStyle/>
          <a:p>
            <a:r>
              <a:rPr lang="en-US" dirty="0"/>
              <a:t>Hyperparameter Selection – Number of Kernels   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3863A01-DDC8-304E-AB0F-CBF746A7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50261"/>
              </p:ext>
            </p:extLst>
          </p:nvPr>
        </p:nvGraphicFramePr>
        <p:xfrm>
          <a:off x="752474" y="2245041"/>
          <a:ext cx="10991850" cy="39655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095">
                  <a:extLst>
                    <a:ext uri="{9D8B030D-6E8A-4147-A177-3AD203B41FA5}">
                      <a16:colId xmlns:a16="http://schemas.microsoft.com/office/drawing/2014/main" val="4146040705"/>
                    </a:ext>
                  </a:extLst>
                </a:gridCol>
                <a:gridCol w="2741855">
                  <a:extLst>
                    <a:ext uri="{9D8B030D-6E8A-4147-A177-3AD203B41FA5}">
                      <a16:colId xmlns:a16="http://schemas.microsoft.com/office/drawing/2014/main" val="1257009380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3445377332"/>
                    </a:ext>
                  </a:extLst>
                </a:gridCol>
                <a:gridCol w="1995489">
                  <a:extLst>
                    <a:ext uri="{9D8B030D-6E8A-4147-A177-3AD203B41FA5}">
                      <a16:colId xmlns:a16="http://schemas.microsoft.com/office/drawing/2014/main" val="3054466036"/>
                    </a:ext>
                  </a:extLst>
                </a:gridCol>
                <a:gridCol w="1668461">
                  <a:extLst>
                    <a:ext uri="{9D8B030D-6E8A-4147-A177-3AD203B41FA5}">
                      <a16:colId xmlns:a16="http://schemas.microsoft.com/office/drawing/2014/main" val="3148136296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4165578332"/>
                    </a:ext>
                  </a:extLst>
                </a:gridCol>
              </a:tblGrid>
              <a:tr h="110180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Exp. No.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Convolutional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Dense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Train 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Val </a:t>
                      </a:r>
                    </a:p>
                    <a:p>
                      <a:pPr algn="ctr"/>
                      <a:r>
                        <a:rPr lang="en-US" b="0" dirty="0"/>
                        <a:t>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Test 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87432"/>
                  </a:ext>
                </a:extLst>
              </a:tr>
              <a:tr h="1034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Conv2D (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32</a:t>
                      </a:r>
                      <a:r>
                        <a:rPr lang="en-US" dirty="0"/>
                        <a:t>@3x3)</a:t>
                      </a:r>
                    </a:p>
                    <a:p>
                      <a:pPr algn="ctr"/>
                      <a:r>
                        <a:rPr lang="en-US" dirty="0"/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Conv2D (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dirty="0"/>
                        <a:t>@3x3)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(256)</a:t>
                      </a:r>
                    </a:p>
                    <a:p>
                      <a:pPr algn="ctr"/>
                      <a:r>
                        <a:rPr lang="en-US" dirty="0"/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392744"/>
                  </a:ext>
                </a:extLst>
              </a:tr>
              <a:tr h="7666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Conv2D (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dirty="0"/>
                        <a:t>@3x3)</a:t>
                      </a:r>
                    </a:p>
                    <a:p>
                      <a:pPr algn="ctr"/>
                      <a:r>
                        <a:rPr lang="en-US" dirty="0"/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Conv2D (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dirty="0"/>
                        <a:t>@3x3)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(256)</a:t>
                      </a:r>
                    </a:p>
                    <a:p>
                      <a:pPr algn="ctr"/>
                      <a:r>
                        <a:rPr lang="en-US" dirty="0"/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97.97</a:t>
                      </a:r>
                    </a:p>
                    <a:p>
                      <a:pPr algn="ctr"/>
                      <a:r>
                        <a:rPr lang="en-US" dirty="0"/>
                        <a:t>(epoch 26/100)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442730"/>
                  </a:ext>
                </a:extLst>
              </a:tr>
              <a:tr h="76662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Conv2D (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@3x3)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Conv2D (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@3x3)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Dense (256)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89.65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(epoch 19/100)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807357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A6B6F0-551E-014D-9356-A39236665BE9}"/>
              </a:ext>
            </a:extLst>
          </p:cNvPr>
          <p:cNvSpPr/>
          <p:nvPr/>
        </p:nvSpPr>
        <p:spPr>
          <a:xfrm>
            <a:off x="1965594" y="3692028"/>
            <a:ext cx="8958262" cy="1071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Increasing the number of kernels improved the accuracy, however up to certain numbers.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9DD792-14DB-6B4F-A066-FD9A61A8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403315"/>
            <a:ext cx="9913400" cy="912867"/>
          </a:xfrm>
        </p:spPr>
        <p:txBody>
          <a:bodyPr>
            <a:normAutofit/>
          </a:bodyPr>
          <a:lstStyle/>
          <a:p>
            <a:r>
              <a:rPr lang="en-US" dirty="0"/>
              <a:t>Hyperparameter Selection – Kernel Size  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3863A01-DDC8-304E-AB0F-CBF746A7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103136"/>
              </p:ext>
            </p:extLst>
          </p:nvPr>
        </p:nvGraphicFramePr>
        <p:xfrm>
          <a:off x="752474" y="2245041"/>
          <a:ext cx="10991850" cy="2930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095">
                  <a:extLst>
                    <a:ext uri="{9D8B030D-6E8A-4147-A177-3AD203B41FA5}">
                      <a16:colId xmlns:a16="http://schemas.microsoft.com/office/drawing/2014/main" val="4146040705"/>
                    </a:ext>
                  </a:extLst>
                </a:gridCol>
                <a:gridCol w="2741855">
                  <a:extLst>
                    <a:ext uri="{9D8B030D-6E8A-4147-A177-3AD203B41FA5}">
                      <a16:colId xmlns:a16="http://schemas.microsoft.com/office/drawing/2014/main" val="1257009380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3445377332"/>
                    </a:ext>
                  </a:extLst>
                </a:gridCol>
                <a:gridCol w="1995489">
                  <a:extLst>
                    <a:ext uri="{9D8B030D-6E8A-4147-A177-3AD203B41FA5}">
                      <a16:colId xmlns:a16="http://schemas.microsoft.com/office/drawing/2014/main" val="3054466036"/>
                    </a:ext>
                  </a:extLst>
                </a:gridCol>
                <a:gridCol w="1668461">
                  <a:extLst>
                    <a:ext uri="{9D8B030D-6E8A-4147-A177-3AD203B41FA5}">
                      <a16:colId xmlns:a16="http://schemas.microsoft.com/office/drawing/2014/main" val="3148136296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4165578332"/>
                    </a:ext>
                  </a:extLst>
                </a:gridCol>
              </a:tblGrid>
              <a:tr h="110180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Exp. No.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Convolutional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Dense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Train 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Val </a:t>
                      </a:r>
                    </a:p>
                    <a:p>
                      <a:pPr algn="ctr"/>
                      <a:r>
                        <a:rPr lang="en-US" b="0" dirty="0"/>
                        <a:t>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Test 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87432"/>
                  </a:ext>
                </a:extLst>
              </a:tr>
              <a:tr h="7666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Conv2D (64@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3x3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r>
                        <a:rPr lang="en-US" dirty="0"/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Conv2D (64@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3x3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(256)</a:t>
                      </a:r>
                    </a:p>
                    <a:p>
                      <a:pPr algn="ctr"/>
                      <a:r>
                        <a:rPr lang="en-US" dirty="0"/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97.97</a:t>
                      </a:r>
                    </a:p>
                    <a:p>
                      <a:pPr algn="ctr"/>
                      <a:r>
                        <a:rPr lang="en-US" dirty="0"/>
                        <a:t>(epoch 26/100)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442730"/>
                  </a:ext>
                </a:extLst>
              </a:tr>
              <a:tr h="76662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Conv2D (64@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5x5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Conv2D (64@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5x5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Dense (256)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85.01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(epoch 22/100)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71.48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81.39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807357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A6B6F0-551E-014D-9356-A39236665BE9}"/>
              </a:ext>
            </a:extLst>
          </p:cNvPr>
          <p:cNvSpPr/>
          <p:nvPr/>
        </p:nvSpPr>
        <p:spPr>
          <a:xfrm>
            <a:off x="1616869" y="3429000"/>
            <a:ext cx="8958262" cy="1071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Increasing the number of kernel size did not improve the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9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9DD792-14DB-6B4F-A066-FD9A61A8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403315"/>
            <a:ext cx="8911687" cy="912867"/>
          </a:xfrm>
        </p:spPr>
        <p:txBody>
          <a:bodyPr/>
          <a:lstStyle/>
          <a:p>
            <a:r>
              <a:rPr lang="en-US" dirty="0"/>
              <a:t>Final selected architecture 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77F960-035C-3E4B-929F-AF2E7D2C2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75791"/>
              </p:ext>
            </p:extLst>
          </p:nvPr>
        </p:nvGraphicFramePr>
        <p:xfrm>
          <a:off x="600075" y="1602103"/>
          <a:ext cx="10991850" cy="3662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095">
                  <a:extLst>
                    <a:ext uri="{9D8B030D-6E8A-4147-A177-3AD203B41FA5}">
                      <a16:colId xmlns:a16="http://schemas.microsoft.com/office/drawing/2014/main" val="4146040705"/>
                    </a:ext>
                  </a:extLst>
                </a:gridCol>
                <a:gridCol w="2741855">
                  <a:extLst>
                    <a:ext uri="{9D8B030D-6E8A-4147-A177-3AD203B41FA5}">
                      <a16:colId xmlns:a16="http://schemas.microsoft.com/office/drawing/2014/main" val="1257009380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3445377332"/>
                    </a:ext>
                  </a:extLst>
                </a:gridCol>
                <a:gridCol w="1995489">
                  <a:extLst>
                    <a:ext uri="{9D8B030D-6E8A-4147-A177-3AD203B41FA5}">
                      <a16:colId xmlns:a16="http://schemas.microsoft.com/office/drawing/2014/main" val="3054466036"/>
                    </a:ext>
                  </a:extLst>
                </a:gridCol>
                <a:gridCol w="1668461">
                  <a:extLst>
                    <a:ext uri="{9D8B030D-6E8A-4147-A177-3AD203B41FA5}">
                      <a16:colId xmlns:a16="http://schemas.microsoft.com/office/drawing/2014/main" val="3148136296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4165578332"/>
                    </a:ext>
                  </a:extLst>
                </a:gridCol>
              </a:tblGrid>
              <a:tr h="110180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Exp. No.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Convolutional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Dense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Train 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Val </a:t>
                      </a:r>
                    </a:p>
                    <a:p>
                      <a:pPr algn="ctr"/>
                      <a:r>
                        <a:rPr lang="en-US" b="0" dirty="0"/>
                        <a:t>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Test 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87432"/>
                  </a:ext>
                </a:extLst>
              </a:tr>
              <a:tr h="7666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Conv2D (64@3x3)</a:t>
                      </a:r>
                    </a:p>
                    <a:p>
                      <a:pPr algn="ctr"/>
                      <a:r>
                        <a:rPr lang="en-US" dirty="0"/>
                        <a:t>Max Pooling (2x2)</a:t>
                      </a:r>
                    </a:p>
                    <a:p>
                      <a:pPr algn="ctr"/>
                      <a:r>
                        <a:rPr lang="en-US" dirty="0"/>
                        <a:t>Dropout (0.5)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Conv2D (64@3x3)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Dropout (0.5)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Conv2D (128@3x3)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Dropout (0.5)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(256)</a:t>
                      </a:r>
                    </a:p>
                    <a:p>
                      <a:pPr algn="ctr"/>
                      <a:r>
                        <a:rPr lang="en-US" dirty="0"/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82.80</a:t>
                      </a:r>
                    </a:p>
                    <a:p>
                      <a:pPr algn="ctr"/>
                      <a:r>
                        <a:rPr lang="en-US" dirty="0"/>
                        <a:t>(epoch 26/100)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442730"/>
                  </a:ext>
                </a:extLst>
              </a:tr>
            </a:tbl>
          </a:graphicData>
        </a:graphic>
      </p:graphicFrame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D6EC09E-D36F-3742-9EAA-DBB46F4F9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460753"/>
            <a:ext cx="5705206" cy="380347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5DB37E8-4323-6F43-8896-618930AEE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57" y="1460752"/>
            <a:ext cx="5705206" cy="380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5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9DD792-14DB-6B4F-A066-FD9A61A8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403315"/>
            <a:ext cx="8911687" cy="912867"/>
          </a:xfrm>
        </p:spPr>
        <p:txBody>
          <a:bodyPr/>
          <a:lstStyle/>
          <a:p>
            <a:r>
              <a:rPr lang="en-US" dirty="0"/>
              <a:t>Transfer Learning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CF109F-9CB3-044A-867B-EE5B18C059EB}"/>
              </a:ext>
            </a:extLst>
          </p:cNvPr>
          <p:cNvGrpSpPr/>
          <p:nvPr/>
        </p:nvGrpSpPr>
        <p:grpSpPr>
          <a:xfrm>
            <a:off x="249440" y="4187431"/>
            <a:ext cx="12051607" cy="2730503"/>
            <a:chOff x="249440" y="4187431"/>
            <a:chExt cx="12051607" cy="2730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316B82-8102-194A-AA41-81BFF3F65B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65" t="17164" r="6605" b="13273"/>
            <a:stretch/>
          </p:blipFill>
          <p:spPr>
            <a:xfrm>
              <a:off x="249440" y="4519178"/>
              <a:ext cx="1060876" cy="9962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6B191D4-E5FF-494E-AEFD-EAC584B2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198" y="4736814"/>
              <a:ext cx="1060876" cy="106087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914CF2-1F7E-2D40-A57D-DD7E047A7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817" y="5014909"/>
              <a:ext cx="1118221" cy="106087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2F1196-921F-E64D-BF8D-3BCE15B5C74D}"/>
                </a:ext>
              </a:extLst>
            </p:cNvPr>
            <p:cNvSpPr txBox="1"/>
            <p:nvPr/>
          </p:nvSpPr>
          <p:spPr>
            <a:xfrm>
              <a:off x="10909319" y="5754082"/>
              <a:ext cx="1391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MALIGNANT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8495CD5-8A1B-8649-8AC4-5066907A7B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4000"/>
            </a:blip>
            <a:srcRect l="10189" t="41728" r="10536" b="25432"/>
            <a:stretch/>
          </p:blipFill>
          <p:spPr>
            <a:xfrm>
              <a:off x="1830925" y="4311413"/>
              <a:ext cx="9181784" cy="237724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C81EA0-0640-8D45-9A98-2227A2F42978}"/>
                </a:ext>
              </a:extLst>
            </p:cNvPr>
            <p:cNvSpPr txBox="1"/>
            <p:nvPr/>
          </p:nvSpPr>
          <p:spPr>
            <a:xfrm>
              <a:off x="11033020" y="516377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BENIGN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AEA5B9-BDAC-EA44-87E3-F89BF9F42288}"/>
                </a:ext>
              </a:extLst>
            </p:cNvPr>
            <p:cNvSpPr txBox="1"/>
            <p:nvPr/>
          </p:nvSpPr>
          <p:spPr>
            <a:xfrm>
              <a:off x="1879500" y="4311413"/>
              <a:ext cx="114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64@32x32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26D5CF-8681-2947-8193-DDEEC9AE14EB}"/>
                </a:ext>
              </a:extLst>
            </p:cNvPr>
            <p:cNvSpPr txBox="1"/>
            <p:nvPr/>
          </p:nvSpPr>
          <p:spPr>
            <a:xfrm>
              <a:off x="3276330" y="4660775"/>
              <a:ext cx="114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64@16x16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2576CA-8F6C-E84E-9B4C-B3D09C713D81}"/>
                </a:ext>
              </a:extLst>
            </p:cNvPr>
            <p:cNvSpPr txBox="1"/>
            <p:nvPr/>
          </p:nvSpPr>
          <p:spPr>
            <a:xfrm>
              <a:off x="4038973" y="4187431"/>
              <a:ext cx="114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64@16x16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69288D-A43F-AB4C-ABD8-43DF6B5A1F11}"/>
                </a:ext>
              </a:extLst>
            </p:cNvPr>
            <p:cNvSpPr txBox="1"/>
            <p:nvPr/>
          </p:nvSpPr>
          <p:spPr>
            <a:xfrm>
              <a:off x="5476614" y="4886806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64@8x8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8243CC-70A1-EC42-8548-60067C4E7E87}"/>
                </a:ext>
              </a:extLst>
            </p:cNvPr>
            <p:cNvSpPr txBox="1"/>
            <p:nvPr/>
          </p:nvSpPr>
          <p:spPr>
            <a:xfrm>
              <a:off x="5923781" y="4552373"/>
              <a:ext cx="1029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128@8x8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B0309F-AF17-0D40-AB74-8B8BFB71DB26}"/>
                </a:ext>
              </a:extLst>
            </p:cNvPr>
            <p:cNvSpPr txBox="1"/>
            <p:nvPr/>
          </p:nvSpPr>
          <p:spPr>
            <a:xfrm>
              <a:off x="6778100" y="4676355"/>
              <a:ext cx="1029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128@4x4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B7BFB9-3963-0242-A733-7C987F036A43}"/>
                </a:ext>
              </a:extLst>
            </p:cNvPr>
            <p:cNvSpPr txBox="1"/>
            <p:nvPr/>
          </p:nvSpPr>
          <p:spPr>
            <a:xfrm>
              <a:off x="8052852" y="4347574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1x256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AF8666-A3BE-E742-A9FB-45A783829774}"/>
                </a:ext>
              </a:extLst>
            </p:cNvPr>
            <p:cNvSpPr txBox="1"/>
            <p:nvPr/>
          </p:nvSpPr>
          <p:spPr>
            <a:xfrm>
              <a:off x="9863073" y="4907454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1x80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F4FE80-8693-B74C-A77D-0B3D22056FB8}"/>
                </a:ext>
              </a:extLst>
            </p:cNvPr>
            <p:cNvSpPr txBox="1"/>
            <p:nvPr/>
          </p:nvSpPr>
          <p:spPr>
            <a:xfrm>
              <a:off x="2403624" y="6454116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Conv2D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58BAB1-4C51-544F-BF81-7BFBF91E7B5E}"/>
                </a:ext>
              </a:extLst>
            </p:cNvPr>
            <p:cNvSpPr txBox="1"/>
            <p:nvPr/>
          </p:nvSpPr>
          <p:spPr>
            <a:xfrm>
              <a:off x="4088671" y="6068601"/>
              <a:ext cx="10118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 </a:t>
              </a:r>
            </a:p>
            <a:p>
              <a:r>
                <a:rPr lang="en-US" dirty="0"/>
                <a:t>Pooling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82EDC5-8757-6D46-AE70-DE009FC1A714}"/>
                </a:ext>
              </a:extLst>
            </p:cNvPr>
            <p:cNvSpPr txBox="1"/>
            <p:nvPr/>
          </p:nvSpPr>
          <p:spPr>
            <a:xfrm>
              <a:off x="5766446" y="6548602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Conv2D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88D778-2946-B248-ABE7-6E33BFFDF955}"/>
                </a:ext>
              </a:extLst>
            </p:cNvPr>
            <p:cNvSpPr txBox="1"/>
            <p:nvPr/>
          </p:nvSpPr>
          <p:spPr>
            <a:xfrm>
              <a:off x="6447322" y="5864520"/>
              <a:ext cx="10118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 </a:t>
              </a:r>
            </a:p>
            <a:p>
              <a:r>
                <a:rPr lang="en-US" dirty="0"/>
                <a:t>Pooling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72FEA0-4A42-6A45-AE84-2FCB0B8DB409}"/>
                </a:ext>
              </a:extLst>
            </p:cNvPr>
            <p:cNvSpPr txBox="1"/>
            <p:nvPr/>
          </p:nvSpPr>
          <p:spPr>
            <a:xfrm>
              <a:off x="7329737" y="614051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Conv2D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DB77B7-E6EE-7440-8F36-16D17E8024B1}"/>
                </a:ext>
              </a:extLst>
            </p:cNvPr>
            <p:cNvSpPr txBox="1"/>
            <p:nvPr/>
          </p:nvSpPr>
          <p:spPr>
            <a:xfrm>
              <a:off x="8357106" y="6109722"/>
              <a:ext cx="10118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 </a:t>
              </a:r>
            </a:p>
            <a:p>
              <a:r>
                <a:rPr lang="en-US" dirty="0"/>
                <a:t>Pooling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8B486FE-79E7-7047-9BFF-12DCEDBDAF2E}"/>
              </a:ext>
            </a:extLst>
          </p:cNvPr>
          <p:cNvGrpSpPr/>
          <p:nvPr/>
        </p:nvGrpSpPr>
        <p:grpSpPr>
          <a:xfrm>
            <a:off x="262269" y="1209285"/>
            <a:ext cx="11475845" cy="2606521"/>
            <a:chOff x="263607" y="1146760"/>
            <a:chExt cx="11475845" cy="26065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8E7D551-11C0-154C-9A13-435AAFB58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4000"/>
            </a:blip>
            <a:srcRect l="10189" t="41728" r="10536" b="25432"/>
            <a:stretch/>
          </p:blipFill>
          <p:spPr>
            <a:xfrm>
              <a:off x="1830925" y="1146760"/>
              <a:ext cx="9181784" cy="237724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1E804C-B14E-BB42-9DE5-A9F1BFF09392}"/>
                </a:ext>
              </a:extLst>
            </p:cNvPr>
            <p:cNvSpPr txBox="1"/>
            <p:nvPr/>
          </p:nvSpPr>
          <p:spPr>
            <a:xfrm>
              <a:off x="1879500" y="1146760"/>
              <a:ext cx="114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64@32x32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A5625E-75D8-D142-A2AA-6026E16DF639}"/>
                </a:ext>
              </a:extLst>
            </p:cNvPr>
            <p:cNvSpPr txBox="1"/>
            <p:nvPr/>
          </p:nvSpPr>
          <p:spPr>
            <a:xfrm>
              <a:off x="3276330" y="1496122"/>
              <a:ext cx="114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64@16x16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33474C-794F-0748-94E9-51FA4F329ED8}"/>
                </a:ext>
              </a:extLst>
            </p:cNvPr>
            <p:cNvSpPr txBox="1"/>
            <p:nvPr/>
          </p:nvSpPr>
          <p:spPr>
            <a:xfrm>
              <a:off x="5476614" y="1722153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64@8x8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8B6B49-B5F4-2A40-BB2D-16E2BF6D28C6}"/>
                </a:ext>
              </a:extLst>
            </p:cNvPr>
            <p:cNvSpPr txBox="1"/>
            <p:nvPr/>
          </p:nvSpPr>
          <p:spPr>
            <a:xfrm>
              <a:off x="5923781" y="1387720"/>
              <a:ext cx="1029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128@8x8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79CCF5-F996-2F4F-BAC2-85238004734C}"/>
                </a:ext>
              </a:extLst>
            </p:cNvPr>
            <p:cNvSpPr txBox="1"/>
            <p:nvPr/>
          </p:nvSpPr>
          <p:spPr>
            <a:xfrm>
              <a:off x="6778100" y="1511702"/>
              <a:ext cx="1029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128@4x4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2B21B0-EEC7-CB4F-8DA4-E0D89512B832}"/>
                </a:ext>
              </a:extLst>
            </p:cNvPr>
            <p:cNvSpPr txBox="1"/>
            <p:nvPr/>
          </p:nvSpPr>
          <p:spPr>
            <a:xfrm>
              <a:off x="8052852" y="1182921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1x256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7FB559-3D0E-3349-A1DD-F91C5AE59E2C}"/>
                </a:ext>
              </a:extLst>
            </p:cNvPr>
            <p:cNvSpPr txBox="1"/>
            <p:nvPr/>
          </p:nvSpPr>
          <p:spPr>
            <a:xfrm>
              <a:off x="9863073" y="1742801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1x80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298960-B816-DD40-BC86-65637B740051}"/>
                </a:ext>
              </a:extLst>
            </p:cNvPr>
            <p:cNvSpPr txBox="1"/>
            <p:nvPr/>
          </p:nvSpPr>
          <p:spPr>
            <a:xfrm>
              <a:off x="2403624" y="3289463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Conv2D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D7438D-B3E6-C544-9CB6-2455B31057FC}"/>
                </a:ext>
              </a:extLst>
            </p:cNvPr>
            <p:cNvSpPr txBox="1"/>
            <p:nvPr/>
          </p:nvSpPr>
          <p:spPr>
            <a:xfrm>
              <a:off x="4088671" y="2903948"/>
              <a:ext cx="10118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 </a:t>
              </a:r>
            </a:p>
            <a:p>
              <a:r>
                <a:rPr lang="en-US" dirty="0"/>
                <a:t>Pooling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476663-1089-004E-B4D5-7DDA0449185F}"/>
                </a:ext>
              </a:extLst>
            </p:cNvPr>
            <p:cNvSpPr txBox="1"/>
            <p:nvPr/>
          </p:nvSpPr>
          <p:spPr>
            <a:xfrm>
              <a:off x="5766446" y="3383949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Conv2D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77A15A-10EE-A743-BD71-215A6F2C2EA2}"/>
                </a:ext>
              </a:extLst>
            </p:cNvPr>
            <p:cNvSpPr txBox="1"/>
            <p:nvPr/>
          </p:nvSpPr>
          <p:spPr>
            <a:xfrm>
              <a:off x="6447322" y="2699867"/>
              <a:ext cx="10118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 </a:t>
              </a:r>
            </a:p>
            <a:p>
              <a:r>
                <a:rPr lang="en-US" dirty="0"/>
                <a:t>Pooling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6982AA-DAA9-5844-A8CE-5E0AF46B0448}"/>
                </a:ext>
              </a:extLst>
            </p:cNvPr>
            <p:cNvSpPr txBox="1"/>
            <p:nvPr/>
          </p:nvSpPr>
          <p:spPr>
            <a:xfrm>
              <a:off x="7329737" y="2975861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Conv2D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51B497-889D-6E42-9C88-6970E3782D17}"/>
                </a:ext>
              </a:extLst>
            </p:cNvPr>
            <p:cNvSpPr txBox="1"/>
            <p:nvPr/>
          </p:nvSpPr>
          <p:spPr>
            <a:xfrm>
              <a:off x="8357106" y="2945069"/>
              <a:ext cx="10118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 </a:t>
              </a:r>
            </a:p>
            <a:p>
              <a:r>
                <a:rPr lang="en-US" dirty="0"/>
                <a:t>Pooling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A42F0A5-71CC-734E-9738-C2A866E73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3607" y="1361332"/>
              <a:ext cx="1301681" cy="86778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F258E54-03A3-BE49-92D7-05A7A4FAB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6636" y="1768608"/>
              <a:ext cx="1298139" cy="93807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2FFEE87-386B-FD45-8DDC-34ADE559A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8761" y="2154652"/>
              <a:ext cx="1298139" cy="89655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AB2A3B1-61BC-E847-BDBF-FEDB45863485}"/>
                </a:ext>
              </a:extLst>
            </p:cNvPr>
            <p:cNvSpPr txBox="1"/>
            <p:nvPr/>
          </p:nvSpPr>
          <p:spPr>
            <a:xfrm>
              <a:off x="11045031" y="2546587"/>
              <a:ext cx="6944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DOG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7A550C-EE58-234E-847F-53F41431D416}"/>
                </a:ext>
              </a:extLst>
            </p:cNvPr>
            <p:cNvSpPr txBox="1"/>
            <p:nvPr/>
          </p:nvSpPr>
          <p:spPr>
            <a:xfrm>
              <a:off x="11091518" y="1956283"/>
              <a:ext cx="6479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CAT </a:t>
              </a:r>
            </a:p>
          </p:txBody>
        </p:sp>
      </p:grpSp>
      <p:sp>
        <p:nvSpPr>
          <p:cNvPr id="48" name="Down Arrow 47">
            <a:extLst>
              <a:ext uri="{FF2B5EF4-FFF2-40B4-BE49-F238E27FC236}">
                <a16:creationId xmlns:a16="http://schemas.microsoft.com/office/drawing/2014/main" id="{09CAB4A0-9DFB-674C-B375-9B03117AB472}"/>
              </a:ext>
            </a:extLst>
          </p:cNvPr>
          <p:cNvSpPr/>
          <p:nvPr/>
        </p:nvSpPr>
        <p:spPr>
          <a:xfrm>
            <a:off x="5256342" y="3699865"/>
            <a:ext cx="329554" cy="727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A03C90-457C-EA44-96BB-3F03C4EE4B93}"/>
              </a:ext>
            </a:extLst>
          </p:cNvPr>
          <p:cNvSpPr txBox="1"/>
          <p:nvPr/>
        </p:nvSpPr>
        <p:spPr>
          <a:xfrm>
            <a:off x="5518067" y="380182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Transfer Knowledge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B0F4A58-6D98-6C47-B20C-78F6479F2F11}"/>
              </a:ext>
            </a:extLst>
          </p:cNvPr>
          <p:cNvSpPr/>
          <p:nvPr/>
        </p:nvSpPr>
        <p:spPr>
          <a:xfrm>
            <a:off x="1774509" y="4493815"/>
            <a:ext cx="5926454" cy="2071020"/>
          </a:xfrm>
          <a:prstGeom prst="roundRect">
            <a:avLst/>
          </a:prstGeom>
          <a:solidFill>
            <a:schemeClr val="accent1">
              <a:alpha val="59600"/>
            </a:schemeClr>
          </a:solidFill>
          <a:ln>
            <a:solidFill>
              <a:schemeClr val="accent1">
                <a:shade val="50000"/>
                <a:alpha val="2286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Frozen Weights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3C08B5-A9A2-054F-B9C3-7D5471BC213A}"/>
              </a:ext>
            </a:extLst>
          </p:cNvPr>
          <p:cNvSpPr txBox="1"/>
          <p:nvPr/>
        </p:nvSpPr>
        <p:spPr>
          <a:xfrm>
            <a:off x="4038973" y="1034296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64@16x16</a:t>
            </a:r>
          </a:p>
        </p:txBody>
      </p:sp>
    </p:spTree>
    <p:extLst>
      <p:ext uri="{BB962C8B-B14F-4D97-AF65-F5344CB8AC3E}">
        <p14:creationId xmlns:p14="http://schemas.microsoft.com/office/powerpoint/2010/main" val="305332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9DD792-14DB-6B4F-A066-FD9A61A8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403315"/>
            <a:ext cx="8911687" cy="912867"/>
          </a:xfrm>
        </p:spPr>
        <p:txBody>
          <a:bodyPr/>
          <a:lstStyle/>
          <a:p>
            <a:r>
              <a:rPr lang="en-US" dirty="0"/>
              <a:t>Transfer Learning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A14A0B-A934-DC47-8BA8-9EB7F0C8F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821402"/>
              </p:ext>
            </p:extLst>
          </p:nvPr>
        </p:nvGraphicFramePr>
        <p:xfrm>
          <a:off x="409575" y="1073465"/>
          <a:ext cx="11372849" cy="566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06">
                  <a:extLst>
                    <a:ext uri="{9D8B030D-6E8A-4147-A177-3AD203B41FA5}">
                      <a16:colId xmlns:a16="http://schemas.microsoft.com/office/drawing/2014/main" val="4146040705"/>
                    </a:ext>
                  </a:extLst>
                </a:gridCol>
                <a:gridCol w="1051140">
                  <a:extLst>
                    <a:ext uri="{9D8B030D-6E8A-4147-A177-3AD203B41FA5}">
                      <a16:colId xmlns:a16="http://schemas.microsoft.com/office/drawing/2014/main" val="1702143919"/>
                    </a:ext>
                  </a:extLst>
                </a:gridCol>
                <a:gridCol w="1980273">
                  <a:extLst>
                    <a:ext uri="{9D8B030D-6E8A-4147-A177-3AD203B41FA5}">
                      <a16:colId xmlns:a16="http://schemas.microsoft.com/office/drawing/2014/main" val="1257009380"/>
                    </a:ext>
                  </a:extLst>
                </a:gridCol>
                <a:gridCol w="1515706">
                  <a:extLst>
                    <a:ext uri="{9D8B030D-6E8A-4147-A177-3AD203B41FA5}">
                      <a16:colId xmlns:a16="http://schemas.microsoft.com/office/drawing/2014/main" val="296995010"/>
                    </a:ext>
                  </a:extLst>
                </a:gridCol>
                <a:gridCol w="1515706">
                  <a:extLst>
                    <a:ext uri="{9D8B030D-6E8A-4147-A177-3AD203B41FA5}">
                      <a16:colId xmlns:a16="http://schemas.microsoft.com/office/drawing/2014/main" val="3445377332"/>
                    </a:ext>
                  </a:extLst>
                </a:gridCol>
                <a:gridCol w="1650991">
                  <a:extLst>
                    <a:ext uri="{9D8B030D-6E8A-4147-A177-3AD203B41FA5}">
                      <a16:colId xmlns:a16="http://schemas.microsoft.com/office/drawing/2014/main" val="3054466036"/>
                    </a:ext>
                  </a:extLst>
                </a:gridCol>
                <a:gridCol w="1380421">
                  <a:extLst>
                    <a:ext uri="{9D8B030D-6E8A-4147-A177-3AD203B41FA5}">
                      <a16:colId xmlns:a16="http://schemas.microsoft.com/office/drawing/2014/main" val="3148136296"/>
                    </a:ext>
                  </a:extLst>
                </a:gridCol>
                <a:gridCol w="1515706">
                  <a:extLst>
                    <a:ext uri="{9D8B030D-6E8A-4147-A177-3AD203B41FA5}">
                      <a16:colId xmlns:a16="http://schemas.microsoft.com/office/drawing/2014/main" val="4165578332"/>
                    </a:ext>
                  </a:extLst>
                </a:gridCol>
              </a:tblGrid>
              <a:tr h="85180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Exp. No.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Convolutional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Frozen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Dense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Train 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Val </a:t>
                      </a:r>
                    </a:p>
                    <a:p>
                      <a:pPr algn="ctr"/>
                      <a:r>
                        <a:rPr lang="en-US" b="0" dirty="0"/>
                        <a:t>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Test 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87432"/>
                  </a:ext>
                </a:extLst>
              </a:tr>
              <a:tr h="1873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Cats vs Dogs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Conv2D (64@3x3)</a:t>
                      </a:r>
                    </a:p>
                    <a:p>
                      <a:pPr algn="ctr"/>
                      <a:r>
                        <a:rPr lang="en-US" sz="1400" dirty="0"/>
                        <a:t>Max Pooling (2x2)</a:t>
                      </a:r>
                    </a:p>
                    <a:p>
                      <a:pPr algn="ctr"/>
                      <a:r>
                        <a:rPr lang="en-US" sz="1400" dirty="0"/>
                        <a:t>Dropout (0.5)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Conv2D (64@3x3)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Dropout (0.5)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Conv2D (128@3x3)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Dropout (0.5)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(256)</a:t>
                      </a:r>
                    </a:p>
                    <a:p>
                      <a:pPr algn="ctr"/>
                      <a:r>
                        <a:rPr lang="en-US" dirty="0"/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83.48</a:t>
                      </a:r>
                    </a:p>
                    <a:p>
                      <a:pPr algn="ctr"/>
                      <a:r>
                        <a:rPr lang="en-US" dirty="0"/>
                        <a:t>(epoch 42/100)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442730"/>
                  </a:ext>
                </a:extLst>
              </a:tr>
              <a:tr h="851808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17 -19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Benign vs Malignant </a:t>
                      </a:r>
                    </a:p>
                    <a:p>
                      <a:pPr algn="ctr"/>
                      <a:r>
                        <a:rPr lang="en-US" sz="1600" dirty="0"/>
                        <a:t>with Transfer Learning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Conv2D (64@3x3)</a:t>
                      </a:r>
                    </a:p>
                    <a:p>
                      <a:pPr algn="ctr"/>
                      <a:r>
                        <a:rPr lang="en-US" sz="1400" dirty="0"/>
                        <a:t>Max Pooling (2x2)</a:t>
                      </a:r>
                    </a:p>
                    <a:p>
                      <a:pPr algn="ctr"/>
                      <a:r>
                        <a:rPr lang="en-US" sz="1400" dirty="0"/>
                        <a:t>Dropout (0.5)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Conv2D (64@3x3)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Dropout (0.5)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Conv2D (128@3x3)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Dropout (0.5)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three Conv2D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(256)</a:t>
                      </a:r>
                    </a:p>
                    <a:p>
                      <a:pPr algn="ctr"/>
                      <a:r>
                        <a:rPr lang="en-US" dirty="0"/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79.12</a:t>
                      </a:r>
                    </a:p>
                    <a:p>
                      <a:pPr algn="ctr"/>
                      <a:r>
                        <a:rPr lang="en-US" dirty="0"/>
                        <a:t>(epoch 14/100)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737315"/>
                  </a:ext>
                </a:extLst>
              </a:tr>
              <a:tr h="8518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two Conv2D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83.14</a:t>
                      </a:r>
                    </a:p>
                    <a:p>
                      <a:pPr algn="ctr"/>
                      <a:r>
                        <a:rPr lang="en-US" dirty="0"/>
                        <a:t>(epoch 17/100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02934"/>
                  </a:ext>
                </a:extLst>
              </a:tr>
              <a:tr h="8518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first Conv2D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84.75</a:t>
                      </a:r>
                    </a:p>
                    <a:p>
                      <a:pPr algn="ctr"/>
                      <a:r>
                        <a:rPr lang="en-US" dirty="0"/>
                        <a:t>(epoch 16/100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83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6761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7072</TotalTime>
  <Words>733</Words>
  <Application>Microsoft Macintosh PowerPoint</Application>
  <PresentationFormat>Widescreen</PresentationFormat>
  <Paragraphs>285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Skin Cancer Detection using CNN and Transfer Learning </vt:lpstr>
      <vt:lpstr>Dataset &amp; Preprocessing</vt:lpstr>
      <vt:lpstr>Convolutional Neural Network (CNN)</vt:lpstr>
      <vt:lpstr>Hyperparameter Selection – Number of layers</vt:lpstr>
      <vt:lpstr>Hyperparameter Selection – Number of Kernels    </vt:lpstr>
      <vt:lpstr>Hyperparameter Selection – Kernel Size   </vt:lpstr>
      <vt:lpstr>Final selected architecture  </vt:lpstr>
      <vt:lpstr>Transfer Learning</vt:lpstr>
      <vt:lpstr>Transfer Learning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Cancer Detection using CNN and Transfer Learning </dc:title>
  <dc:creator>Snehal Pimple</dc:creator>
  <cp:lastModifiedBy>Snehal Pimple</cp:lastModifiedBy>
  <cp:revision>6</cp:revision>
  <dcterms:created xsi:type="dcterms:W3CDTF">2021-04-21T17:36:25Z</dcterms:created>
  <dcterms:modified xsi:type="dcterms:W3CDTF">2021-07-14T21:42:11Z</dcterms:modified>
</cp:coreProperties>
</file>