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20" r:id="rId1"/>
  </p:sldMasterIdLst>
  <p:notesMasterIdLst>
    <p:notesMasterId r:id="rId15"/>
  </p:notesMasterIdLst>
  <p:sldIdLst>
    <p:sldId id="257" r:id="rId2"/>
    <p:sldId id="258" r:id="rId3"/>
    <p:sldId id="259" r:id="rId4"/>
    <p:sldId id="260" r:id="rId5"/>
    <p:sldId id="270" r:id="rId6"/>
    <p:sldId id="269" r:id="rId7"/>
    <p:sldId id="262" r:id="rId8"/>
    <p:sldId id="261" r:id="rId9"/>
    <p:sldId id="271" r:id="rId10"/>
    <p:sldId id="264" r:id="rId11"/>
    <p:sldId id="268" r:id="rId12"/>
    <p:sldId id="266"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9F50C-EDDF-4E58-9ACE-4BBC8BC4F8DF}" type="datetimeFigureOut">
              <a:rPr lang="en-US" smtClean="0"/>
              <a:t>10/12/2022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979BA-75AC-4F65-BEF8-005406F4A761}" type="slidenum">
              <a:rPr lang="en-US" smtClean="0"/>
              <a:t>‹#›</a:t>
            </a:fld>
            <a:endParaRPr lang="en-US" dirty="0"/>
          </a:p>
        </p:txBody>
      </p:sp>
    </p:spTree>
    <p:extLst>
      <p:ext uri="{BB962C8B-B14F-4D97-AF65-F5344CB8AC3E}">
        <p14:creationId xmlns:p14="http://schemas.microsoft.com/office/powerpoint/2010/main" val="1194136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3979BA-75AC-4F65-BEF8-005406F4A761}" type="slidenum">
              <a:rPr lang="en-US" smtClean="0"/>
              <a:t>4</a:t>
            </a:fld>
            <a:endParaRPr lang="en-US" dirty="0"/>
          </a:p>
        </p:txBody>
      </p:sp>
    </p:spTree>
    <p:extLst>
      <p:ext uri="{BB962C8B-B14F-4D97-AF65-F5344CB8AC3E}">
        <p14:creationId xmlns:p14="http://schemas.microsoft.com/office/powerpoint/2010/main" val="1364122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BF3C0-7C11-482D-87FC-402B8FE99BB4}" type="slidenum">
              <a:rPr lang="en-US" smtClean="0"/>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BF3C0-7C11-482D-87FC-402B8FE99BB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BF3C0-7C11-482D-87FC-402B8FE99BB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BF3C0-7C11-482D-87FC-402B8FE99BB4}"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CBF3C0-7C11-482D-87FC-402B8FE99BB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BF3C0-7C11-482D-87FC-402B8FE99BB4}"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CBF3C0-7C11-482D-87FC-402B8FE99BB4}"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CBF3C0-7C11-482D-87FC-402B8FE99BB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CBF3C0-7C11-482D-87FC-402B8FE99BB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BF3C0-7C11-482D-87FC-402B8FE99BB4}"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4CB8B-3A42-463A-B76C-DA9D3D534BEE}"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CBF3C0-7C11-482D-87FC-402B8FE99BB4}" type="slidenum">
              <a:rPr lang="en-US" smtClean="0"/>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D64CB8B-3A42-463A-B76C-DA9D3D534BEE}" type="datetimeFigureOut">
              <a:rPr lang="en-US" smtClean="0"/>
              <a:t>10/12/2022</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0CBF3C0-7C11-482D-87FC-402B8FE99BB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eft, Right or Cross? Different types of SQL joins explained - IMELGRAT.ME"/>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7762" y="1209545"/>
            <a:ext cx="7768473" cy="2215991"/>
          </a:xfrm>
          <a:prstGeom prst="rect">
            <a:avLst/>
          </a:prstGeom>
          <a:noFill/>
        </p:spPr>
        <p:txBody>
          <a:bodyPr wrap="none" rtlCol="0">
            <a:spAutoFit/>
          </a:bodyPr>
          <a:lstStyle/>
          <a:p>
            <a:r>
              <a:rPr lang="en-US" sz="13800" dirty="0" smtClean="0">
                <a:latin typeface="Algerian" pitchFamily="82" charset="0"/>
              </a:rPr>
              <a:t>SQL  JOIN</a:t>
            </a:r>
            <a:endParaRPr lang="en-US" sz="13800" dirty="0">
              <a:latin typeface="Algerian" pitchFamily="82" charset="0"/>
            </a:endParaRPr>
          </a:p>
        </p:txBody>
      </p:sp>
      <p:sp>
        <p:nvSpPr>
          <p:cNvPr id="4" name="TextBox 3"/>
          <p:cNvSpPr txBox="1"/>
          <p:nvPr/>
        </p:nvSpPr>
        <p:spPr>
          <a:xfrm>
            <a:off x="4544289" y="4800600"/>
            <a:ext cx="4191001" cy="830997"/>
          </a:xfrm>
          <a:prstGeom prst="rect">
            <a:avLst/>
          </a:prstGeom>
          <a:noFill/>
        </p:spPr>
        <p:txBody>
          <a:bodyPr wrap="square" rtlCol="0">
            <a:spAutoFit/>
          </a:bodyPr>
          <a:lstStyle/>
          <a:p>
            <a:r>
              <a:rPr lang="en-US" sz="2400" b="1" dirty="0" smtClean="0">
                <a:solidFill>
                  <a:srgbClr val="C00000"/>
                </a:solidFill>
                <a:latin typeface="Sylfaen" pitchFamily="18" charset="0"/>
              </a:rPr>
              <a:t>Snehal Raghunath Thomake</a:t>
            </a:r>
          </a:p>
          <a:p>
            <a:r>
              <a:rPr lang="en-US" sz="2400" b="1" dirty="0" smtClean="0">
                <a:solidFill>
                  <a:srgbClr val="C00000"/>
                </a:solidFill>
                <a:latin typeface="Sylfaen" pitchFamily="18" charset="0"/>
              </a:rPr>
              <a:t>Batch = 7670</a:t>
            </a:r>
            <a:endParaRPr lang="en-US" sz="2400" b="1" dirty="0">
              <a:solidFill>
                <a:srgbClr val="C00000"/>
              </a:solidFill>
              <a:latin typeface="Sylfaen" pitchFamily="18" charset="0"/>
            </a:endParaRPr>
          </a:p>
        </p:txBody>
      </p:sp>
    </p:spTree>
    <p:extLst>
      <p:ext uri="{BB962C8B-B14F-4D97-AF65-F5344CB8AC3E}">
        <p14:creationId xmlns:p14="http://schemas.microsoft.com/office/powerpoint/2010/main" val="3570657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05479"/>
            <a:ext cx="8534400" cy="6494085"/>
          </a:xfrm>
          <a:prstGeom prst="rect">
            <a:avLst/>
          </a:prstGeom>
        </p:spPr>
        <p:txBody>
          <a:bodyPr wrap="square">
            <a:spAutoFit/>
          </a:bodyPr>
          <a:lstStyle/>
          <a:p>
            <a:pPr algn="ctr" fontAlgn="base"/>
            <a:r>
              <a:rPr lang="en-US" sz="3200" b="1" dirty="0">
                <a:solidFill>
                  <a:schemeClr val="accent5"/>
                </a:solidFill>
                <a:latin typeface="Times New Roman" pitchFamily="18" charset="0"/>
                <a:cs typeface="Times New Roman" pitchFamily="18" charset="0"/>
              </a:rPr>
              <a:t> </a:t>
            </a:r>
            <a:r>
              <a:rPr lang="en-US" sz="3600" b="1" dirty="0">
                <a:solidFill>
                  <a:schemeClr val="accent5"/>
                </a:solidFill>
                <a:latin typeface="Times New Roman" pitchFamily="18" charset="0"/>
                <a:cs typeface="Times New Roman" pitchFamily="18" charset="0"/>
              </a:rPr>
              <a:t>RIGHT </a:t>
            </a:r>
            <a:r>
              <a:rPr lang="en-US" sz="3600" b="1" dirty="0" smtClean="0">
                <a:solidFill>
                  <a:schemeClr val="accent5"/>
                </a:solidFill>
                <a:latin typeface="Times New Roman" pitchFamily="18" charset="0"/>
                <a:cs typeface="Times New Roman" pitchFamily="18" charset="0"/>
              </a:rPr>
              <a:t>JOIN</a:t>
            </a:r>
          </a:p>
          <a:p>
            <a:pPr algn="ctr" fontAlgn="base"/>
            <a:endParaRPr lang="en-US" sz="3200" b="1" dirty="0">
              <a:solidFill>
                <a:schemeClr val="accent5"/>
              </a:solidFill>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RIGHT JOIN is similar to LEFT JOIN. This join returns all the rows of the table on the right side of the join and matching rows for the table on the left side of the join. For the rows for which there is no matching row on the left side, the result-set will contain null. RIGHT JOIN is also known as RIGHT OUTER JOIN. </a:t>
            </a:r>
            <a:endParaRPr lang="en-US" sz="2400" dirty="0" smtClean="0">
              <a:latin typeface="Times New Roman" pitchFamily="18" charset="0"/>
              <a:cs typeface="Times New Roman" pitchFamily="18" charset="0"/>
            </a:endParaRPr>
          </a:p>
          <a:p>
            <a:pPr algn="ctr" fontAlgn="base"/>
            <a:endParaRPr lang="en-US" sz="2400" b="1" dirty="0" smtClean="0"/>
          </a:p>
          <a:p>
            <a:pPr algn="ctr" fontAlgn="base"/>
            <a:r>
              <a:rPr lang="en-US" sz="2400" b="1" dirty="0" smtClean="0"/>
              <a:t>Syntax</a:t>
            </a:r>
            <a:r>
              <a:rPr lang="en-US" sz="2400" dirty="0"/>
              <a:t> </a:t>
            </a:r>
            <a:endParaRPr lang="en-US" sz="2400" dirty="0" smtClean="0"/>
          </a:p>
          <a:p>
            <a:pPr algn="ctr" fontAlgn="base"/>
            <a:endParaRPr lang="en-US" sz="2400" dirty="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SELECT table1.column1,table1.column2,table2.column1,....</a:t>
            </a:r>
          </a:p>
          <a:p>
            <a:pPr fontAlgn="base"/>
            <a:r>
              <a:rPr lang="en-US" sz="2400" dirty="0" smtClean="0">
                <a:latin typeface="Times New Roman" pitchFamily="18" charset="0"/>
                <a:cs typeface="Times New Roman" pitchFamily="18" charset="0"/>
              </a:rPr>
              <a:t> FROM table1 </a:t>
            </a:r>
          </a:p>
          <a:p>
            <a:pPr fontAlgn="base"/>
            <a:r>
              <a:rPr lang="en-US" sz="2400" dirty="0" smtClean="0">
                <a:latin typeface="Times New Roman" pitchFamily="18" charset="0"/>
                <a:cs typeface="Times New Roman" pitchFamily="18" charset="0"/>
              </a:rPr>
              <a:t>RIGHT JOIN table2 </a:t>
            </a:r>
          </a:p>
          <a:p>
            <a:pPr fontAlgn="base"/>
            <a:r>
              <a:rPr lang="en-US" sz="2400" dirty="0" smtClean="0">
                <a:latin typeface="Times New Roman" pitchFamily="18" charset="0"/>
                <a:cs typeface="Times New Roman" pitchFamily="18" charset="0"/>
              </a:rPr>
              <a:t>ON table1.matching_column = table2.matching_column; </a:t>
            </a:r>
          </a:p>
          <a:p>
            <a:pPr fontAlgn="base"/>
            <a:endParaRPr lang="en-US" sz="2400" dirty="0" smtClean="0">
              <a:latin typeface="Times New Roman" pitchFamily="18" charset="0"/>
              <a:cs typeface="Times New Roman" pitchFamily="18" charset="0"/>
            </a:endParaRPr>
          </a:p>
          <a:p>
            <a:r>
              <a:rPr lang="en-US" dirty="0" smtClean="0"/>
              <a:t/>
            </a:r>
            <a:br>
              <a:rPr lang="en-US" dirty="0" smtClean="0"/>
            </a:br>
            <a:endParaRPr lang="en-US" dirty="0"/>
          </a:p>
        </p:txBody>
      </p:sp>
    </p:spTree>
    <p:extLst>
      <p:ext uri="{BB962C8B-B14F-4D97-AF65-F5344CB8AC3E}">
        <p14:creationId xmlns:p14="http://schemas.microsoft.com/office/powerpoint/2010/main" val="2346860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685800"/>
            <a:ext cx="75438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SELECT Employee.EmpFname, Employee.EmpLname, Projects.ProjectID, Projects.ProjectName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FROM Employee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RIGHT JOIN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ON Employee.EmpID = Projects.EmpID;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84656541"/>
              </p:ext>
            </p:extLst>
          </p:nvPr>
        </p:nvGraphicFramePr>
        <p:xfrm>
          <a:off x="381000" y="3124200"/>
          <a:ext cx="8305800" cy="3531428"/>
        </p:xfrm>
        <a:graphic>
          <a:graphicData uri="http://schemas.openxmlformats.org/drawingml/2006/table">
            <a:tbl>
              <a:tblPr>
                <a:tableStyleId>{08FB837D-C827-4EFA-A057-4D05807E0F7C}</a:tableStyleId>
              </a:tblPr>
              <a:tblGrid>
                <a:gridCol w="2045840"/>
                <a:gridCol w="2076386"/>
                <a:gridCol w="2076386"/>
                <a:gridCol w="2107188"/>
              </a:tblGrid>
              <a:tr h="624036">
                <a:tc>
                  <a:txBody>
                    <a:bodyPr/>
                    <a:lstStyle/>
                    <a:p>
                      <a:pPr algn="ctr"/>
                      <a:r>
                        <a:rPr lang="en-US" sz="1800" dirty="0">
                          <a:effectLst/>
                        </a:rPr>
                        <a:t>EmpFname</a:t>
                      </a:r>
                    </a:p>
                  </a:txBody>
                  <a:tcPr marL="46408" marR="89104" marT="44552" marB="44552" anchor="ctr"/>
                </a:tc>
                <a:tc>
                  <a:txBody>
                    <a:bodyPr/>
                    <a:lstStyle/>
                    <a:p>
                      <a:pPr algn="ctr"/>
                      <a:r>
                        <a:rPr lang="en-US" sz="1800" dirty="0">
                          <a:effectLst/>
                        </a:rPr>
                        <a:t>EmpLname</a:t>
                      </a:r>
                    </a:p>
                  </a:txBody>
                  <a:tcPr marL="46408" marR="89104" marT="44552" marB="44552" anchor="ctr"/>
                </a:tc>
                <a:tc>
                  <a:txBody>
                    <a:bodyPr/>
                    <a:lstStyle/>
                    <a:p>
                      <a:pPr algn="ctr"/>
                      <a:r>
                        <a:rPr lang="en-US" sz="1800" dirty="0">
                          <a:effectLst/>
                        </a:rPr>
                        <a:t>ProjectID</a:t>
                      </a:r>
                    </a:p>
                  </a:txBody>
                  <a:tcPr marL="46408" marR="89104" marT="44552" marB="44552" anchor="ctr"/>
                </a:tc>
                <a:tc>
                  <a:txBody>
                    <a:bodyPr/>
                    <a:lstStyle/>
                    <a:p>
                      <a:pPr algn="ctr"/>
                      <a:r>
                        <a:rPr lang="en-US" sz="1800" dirty="0">
                          <a:effectLst/>
                        </a:rPr>
                        <a:t>ProjectName</a:t>
                      </a:r>
                    </a:p>
                  </a:txBody>
                  <a:tcPr marL="46408" marR="89104" marT="44552" marB="44552" anchor="ctr"/>
                </a:tc>
              </a:tr>
              <a:tr h="355612">
                <a:tc>
                  <a:txBody>
                    <a:bodyPr/>
                    <a:lstStyle/>
                    <a:p>
                      <a:pPr algn="ctr"/>
                      <a:r>
                        <a:rPr lang="en-US" sz="1800" dirty="0">
                          <a:effectLst/>
                        </a:rPr>
                        <a:t>Vardhan</a:t>
                      </a:r>
                    </a:p>
                  </a:txBody>
                  <a:tcPr marL="46408" marR="89104" marT="44552" marB="44552" anchor="ctr"/>
                </a:tc>
                <a:tc>
                  <a:txBody>
                    <a:bodyPr/>
                    <a:lstStyle/>
                    <a:p>
                      <a:pPr algn="ctr"/>
                      <a:r>
                        <a:rPr lang="en-US" sz="1800" dirty="0">
                          <a:effectLst/>
                        </a:rPr>
                        <a:t>Kumar</a:t>
                      </a:r>
                    </a:p>
                  </a:txBody>
                  <a:tcPr marL="46408" marR="89104" marT="44552" marB="44552" anchor="ctr"/>
                </a:tc>
                <a:tc>
                  <a:txBody>
                    <a:bodyPr/>
                    <a:lstStyle/>
                    <a:p>
                      <a:pPr algn="ctr"/>
                      <a:r>
                        <a:rPr lang="en-US" sz="1800" dirty="0">
                          <a:effectLst/>
                        </a:rPr>
                        <a:t>111</a:t>
                      </a:r>
                    </a:p>
                  </a:txBody>
                  <a:tcPr marL="46408" marR="89104" marT="44552" marB="44552" anchor="ctr"/>
                </a:tc>
                <a:tc>
                  <a:txBody>
                    <a:bodyPr/>
                    <a:lstStyle/>
                    <a:p>
                      <a:pPr algn="ctr"/>
                      <a:r>
                        <a:rPr lang="en-US" sz="1800" dirty="0">
                          <a:effectLst/>
                        </a:rPr>
                        <a:t>Project1</a:t>
                      </a:r>
                    </a:p>
                  </a:txBody>
                  <a:tcPr marL="46408" marR="89104" marT="44552" marB="44552" anchor="ctr"/>
                </a:tc>
              </a:tr>
              <a:tr h="355612">
                <a:tc>
                  <a:txBody>
                    <a:bodyPr/>
                    <a:lstStyle/>
                    <a:p>
                      <a:pPr algn="ctr"/>
                      <a:r>
                        <a:rPr lang="en-US" sz="1800" dirty="0">
                          <a:effectLst/>
                        </a:rPr>
                        <a:t>Himani</a:t>
                      </a:r>
                    </a:p>
                  </a:txBody>
                  <a:tcPr marL="46408" marR="89104" marT="44552" marB="44552" anchor="ctr"/>
                </a:tc>
                <a:tc>
                  <a:txBody>
                    <a:bodyPr/>
                    <a:lstStyle/>
                    <a:p>
                      <a:pPr algn="ctr"/>
                      <a:r>
                        <a:rPr lang="en-US" sz="1800" dirty="0">
                          <a:effectLst/>
                        </a:rPr>
                        <a:t>Sharma</a:t>
                      </a:r>
                    </a:p>
                  </a:txBody>
                  <a:tcPr marL="46408" marR="89104" marT="44552" marB="44552" anchor="ctr"/>
                </a:tc>
                <a:tc>
                  <a:txBody>
                    <a:bodyPr/>
                    <a:lstStyle/>
                    <a:p>
                      <a:pPr algn="ctr"/>
                      <a:r>
                        <a:rPr lang="en-US" sz="1800" dirty="0">
                          <a:effectLst/>
                        </a:rPr>
                        <a:t>222</a:t>
                      </a:r>
                    </a:p>
                  </a:txBody>
                  <a:tcPr marL="46408" marR="89104" marT="44552" marB="44552" anchor="ctr"/>
                </a:tc>
                <a:tc>
                  <a:txBody>
                    <a:bodyPr/>
                    <a:lstStyle/>
                    <a:p>
                      <a:pPr algn="ctr"/>
                      <a:r>
                        <a:rPr lang="en-US" sz="1800" dirty="0">
                          <a:effectLst/>
                        </a:rPr>
                        <a:t>Project2</a:t>
                      </a:r>
                    </a:p>
                  </a:txBody>
                  <a:tcPr marL="46408" marR="89104" marT="44552" marB="44552" anchor="ctr"/>
                </a:tc>
              </a:tr>
              <a:tr h="355612">
                <a:tc>
                  <a:txBody>
                    <a:bodyPr/>
                    <a:lstStyle/>
                    <a:p>
                      <a:pPr algn="ctr"/>
                      <a:r>
                        <a:rPr lang="en-US" sz="1800" dirty="0">
                          <a:effectLst/>
                        </a:rPr>
                        <a:t>Aayushi</a:t>
                      </a:r>
                    </a:p>
                  </a:txBody>
                  <a:tcPr marL="46408" marR="89104" marT="44552" marB="44552" anchor="ctr"/>
                </a:tc>
                <a:tc>
                  <a:txBody>
                    <a:bodyPr/>
                    <a:lstStyle/>
                    <a:p>
                      <a:pPr algn="ctr"/>
                      <a:r>
                        <a:rPr lang="en-US" sz="1800" dirty="0">
                          <a:effectLst/>
                        </a:rPr>
                        <a:t>Shreshth</a:t>
                      </a:r>
                    </a:p>
                  </a:txBody>
                  <a:tcPr marL="46408" marR="89104" marT="44552" marB="44552" anchor="ctr"/>
                </a:tc>
                <a:tc>
                  <a:txBody>
                    <a:bodyPr/>
                    <a:lstStyle/>
                    <a:p>
                      <a:pPr algn="ctr"/>
                      <a:r>
                        <a:rPr lang="en-US" sz="1800" dirty="0">
                          <a:effectLst/>
                        </a:rPr>
                        <a:t>333</a:t>
                      </a:r>
                    </a:p>
                  </a:txBody>
                  <a:tcPr marL="46408" marR="89104" marT="44552" marB="44552" anchor="ctr"/>
                </a:tc>
                <a:tc>
                  <a:txBody>
                    <a:bodyPr/>
                    <a:lstStyle/>
                    <a:p>
                      <a:pPr algn="ctr"/>
                      <a:r>
                        <a:rPr lang="en-US" sz="1800" dirty="0">
                          <a:effectLst/>
                        </a:rPr>
                        <a:t>Project3</a:t>
                      </a:r>
                    </a:p>
                  </a:txBody>
                  <a:tcPr marL="46408" marR="89104" marT="44552" marB="44552" anchor="ctr"/>
                </a:tc>
              </a:tr>
              <a:tr h="355612">
                <a:tc>
                  <a:txBody>
                    <a:bodyPr/>
                    <a:lstStyle/>
                    <a:p>
                      <a:pPr algn="ctr"/>
                      <a:r>
                        <a:rPr lang="en-US" sz="1800" dirty="0">
                          <a:effectLst/>
                        </a:rPr>
                        <a:t>Aayushi</a:t>
                      </a:r>
                    </a:p>
                  </a:txBody>
                  <a:tcPr marL="46408" marR="89104" marT="44552" marB="44552" anchor="ctr"/>
                </a:tc>
                <a:tc>
                  <a:txBody>
                    <a:bodyPr/>
                    <a:lstStyle/>
                    <a:p>
                      <a:pPr algn="ctr"/>
                      <a:r>
                        <a:rPr lang="en-US" sz="1800" dirty="0">
                          <a:effectLst/>
                        </a:rPr>
                        <a:t>Shreshth</a:t>
                      </a:r>
                    </a:p>
                  </a:txBody>
                  <a:tcPr marL="46408" marR="89104" marT="44552" marB="44552" anchor="ctr"/>
                </a:tc>
                <a:tc>
                  <a:txBody>
                    <a:bodyPr/>
                    <a:lstStyle/>
                    <a:p>
                      <a:pPr algn="ctr"/>
                      <a:r>
                        <a:rPr lang="en-US" sz="1800" dirty="0">
                          <a:effectLst/>
                        </a:rPr>
                        <a:t>444</a:t>
                      </a:r>
                    </a:p>
                  </a:txBody>
                  <a:tcPr marL="46408" marR="89104" marT="44552" marB="44552" anchor="ctr"/>
                </a:tc>
                <a:tc>
                  <a:txBody>
                    <a:bodyPr/>
                    <a:lstStyle/>
                    <a:p>
                      <a:pPr algn="ctr"/>
                      <a:r>
                        <a:rPr lang="en-US" sz="1800" dirty="0">
                          <a:effectLst/>
                        </a:rPr>
                        <a:t>Project4</a:t>
                      </a:r>
                    </a:p>
                  </a:txBody>
                  <a:tcPr marL="46408" marR="89104" marT="44552" marB="44552" anchor="ctr"/>
                </a:tc>
              </a:tr>
              <a:tr h="355612">
                <a:tc>
                  <a:txBody>
                    <a:bodyPr/>
                    <a:lstStyle/>
                    <a:p>
                      <a:pPr algn="ctr"/>
                      <a:r>
                        <a:rPr lang="en-US" sz="1800" dirty="0">
                          <a:effectLst/>
                        </a:rPr>
                        <a:t>Swatee</a:t>
                      </a:r>
                    </a:p>
                  </a:txBody>
                  <a:tcPr marL="46408" marR="89104" marT="44552" marB="44552" anchor="ctr"/>
                </a:tc>
                <a:tc>
                  <a:txBody>
                    <a:bodyPr/>
                    <a:lstStyle/>
                    <a:p>
                      <a:pPr algn="ctr"/>
                      <a:r>
                        <a:rPr lang="en-US" sz="1800" dirty="0">
                          <a:effectLst/>
                        </a:rPr>
                        <a:t>Kapoor</a:t>
                      </a:r>
                    </a:p>
                  </a:txBody>
                  <a:tcPr marL="46408" marR="89104" marT="44552" marB="44552" anchor="ctr"/>
                </a:tc>
                <a:tc>
                  <a:txBody>
                    <a:bodyPr/>
                    <a:lstStyle/>
                    <a:p>
                      <a:pPr algn="ctr"/>
                      <a:r>
                        <a:rPr lang="en-US" sz="1800" dirty="0">
                          <a:effectLst/>
                        </a:rPr>
                        <a:t>555</a:t>
                      </a:r>
                    </a:p>
                  </a:txBody>
                  <a:tcPr marL="46408" marR="89104" marT="44552" marB="44552" anchor="ctr"/>
                </a:tc>
                <a:tc>
                  <a:txBody>
                    <a:bodyPr/>
                    <a:lstStyle/>
                    <a:p>
                      <a:pPr algn="ctr"/>
                      <a:r>
                        <a:rPr lang="en-US" sz="1800" dirty="0">
                          <a:effectLst/>
                        </a:rPr>
                        <a:t>Project5</a:t>
                      </a:r>
                    </a:p>
                  </a:txBody>
                  <a:tcPr marL="46408" marR="89104" marT="44552" marB="44552" anchor="ctr"/>
                </a:tc>
              </a:tr>
              <a:tr h="355612">
                <a:tc>
                  <a:txBody>
                    <a:bodyPr/>
                    <a:lstStyle/>
                    <a:p>
                      <a:pPr algn="ctr"/>
                      <a:r>
                        <a:rPr lang="en-US" sz="1800" dirty="0">
                          <a:effectLst/>
                        </a:rPr>
                        <a:t>NULL</a:t>
                      </a:r>
                    </a:p>
                  </a:txBody>
                  <a:tcPr marL="46408" marR="89104" marT="44552" marB="44552" anchor="ctr"/>
                </a:tc>
                <a:tc>
                  <a:txBody>
                    <a:bodyPr/>
                    <a:lstStyle/>
                    <a:p>
                      <a:pPr algn="ctr"/>
                      <a:r>
                        <a:rPr lang="en-US" sz="1800" dirty="0">
                          <a:effectLst/>
                        </a:rPr>
                        <a:t>NULL</a:t>
                      </a:r>
                    </a:p>
                  </a:txBody>
                  <a:tcPr marL="46408" marR="89104" marT="44552" marB="44552" anchor="ctr"/>
                </a:tc>
                <a:tc>
                  <a:txBody>
                    <a:bodyPr/>
                    <a:lstStyle/>
                    <a:p>
                      <a:pPr algn="ctr"/>
                      <a:r>
                        <a:rPr lang="en-US" sz="1800" dirty="0">
                          <a:effectLst/>
                        </a:rPr>
                        <a:t>666</a:t>
                      </a:r>
                    </a:p>
                  </a:txBody>
                  <a:tcPr marL="46408" marR="89104" marT="44552" marB="44552" anchor="ctr"/>
                </a:tc>
                <a:tc>
                  <a:txBody>
                    <a:bodyPr/>
                    <a:lstStyle/>
                    <a:p>
                      <a:pPr algn="ctr"/>
                      <a:r>
                        <a:rPr lang="en-US" sz="1800" dirty="0">
                          <a:effectLst/>
                        </a:rPr>
                        <a:t>Project6</a:t>
                      </a:r>
                    </a:p>
                  </a:txBody>
                  <a:tcPr marL="46408" marR="89104" marT="44552" marB="44552" anchor="ctr"/>
                </a:tc>
              </a:tr>
              <a:tr h="355612">
                <a:tc>
                  <a:txBody>
                    <a:bodyPr/>
                    <a:lstStyle/>
                    <a:p>
                      <a:pPr algn="ctr"/>
                      <a:r>
                        <a:rPr lang="en-US" sz="1800" dirty="0">
                          <a:effectLst/>
                        </a:rPr>
                        <a:t>NULL</a:t>
                      </a:r>
                    </a:p>
                  </a:txBody>
                  <a:tcPr marL="46408" marR="89104" marT="44552" marB="44552" anchor="ctr"/>
                </a:tc>
                <a:tc>
                  <a:txBody>
                    <a:bodyPr/>
                    <a:lstStyle/>
                    <a:p>
                      <a:pPr algn="ctr"/>
                      <a:r>
                        <a:rPr lang="en-US" sz="1800" dirty="0">
                          <a:effectLst/>
                        </a:rPr>
                        <a:t>NULL</a:t>
                      </a:r>
                    </a:p>
                  </a:txBody>
                  <a:tcPr marL="46408" marR="89104" marT="44552" marB="44552" anchor="ctr"/>
                </a:tc>
                <a:tc>
                  <a:txBody>
                    <a:bodyPr/>
                    <a:lstStyle/>
                    <a:p>
                      <a:pPr algn="ctr"/>
                      <a:r>
                        <a:rPr lang="en-US" sz="1800" dirty="0">
                          <a:effectLst/>
                        </a:rPr>
                        <a:t>777</a:t>
                      </a:r>
                    </a:p>
                  </a:txBody>
                  <a:tcPr marL="46408" marR="89104" marT="44552" marB="44552" anchor="ctr"/>
                </a:tc>
                <a:tc>
                  <a:txBody>
                    <a:bodyPr/>
                    <a:lstStyle/>
                    <a:p>
                      <a:pPr algn="ctr"/>
                      <a:r>
                        <a:rPr lang="en-US" sz="1800" dirty="0">
                          <a:effectLst/>
                        </a:rPr>
                        <a:t>Project7</a:t>
                      </a:r>
                    </a:p>
                  </a:txBody>
                  <a:tcPr marL="46408" marR="89104" marT="44552" marB="44552" anchor="ctr"/>
                </a:tc>
              </a:tr>
              <a:tr h="355612">
                <a:tc>
                  <a:txBody>
                    <a:bodyPr/>
                    <a:lstStyle/>
                    <a:p>
                      <a:pPr algn="ctr"/>
                      <a:r>
                        <a:rPr lang="en-US" sz="1800" dirty="0">
                          <a:effectLst/>
                        </a:rPr>
                        <a:t> NULL</a:t>
                      </a:r>
                    </a:p>
                  </a:txBody>
                  <a:tcPr marL="46408" marR="89104" marT="44552" marB="44552" anchor="ctr"/>
                </a:tc>
                <a:tc>
                  <a:txBody>
                    <a:bodyPr/>
                    <a:lstStyle/>
                    <a:p>
                      <a:pPr algn="ctr"/>
                      <a:r>
                        <a:rPr lang="en-US" sz="1800" dirty="0">
                          <a:effectLst/>
                        </a:rPr>
                        <a:t> NULL</a:t>
                      </a:r>
                    </a:p>
                  </a:txBody>
                  <a:tcPr marL="46408" marR="89104" marT="44552" marB="44552" anchor="ctr"/>
                </a:tc>
                <a:tc>
                  <a:txBody>
                    <a:bodyPr/>
                    <a:lstStyle/>
                    <a:p>
                      <a:pPr algn="ctr"/>
                      <a:r>
                        <a:rPr lang="en-US" sz="1800" dirty="0">
                          <a:effectLst/>
                        </a:rPr>
                        <a:t>888</a:t>
                      </a:r>
                    </a:p>
                  </a:txBody>
                  <a:tcPr marL="46408" marR="89104" marT="44552" marB="44552" anchor="ctr"/>
                </a:tc>
                <a:tc>
                  <a:txBody>
                    <a:bodyPr/>
                    <a:lstStyle/>
                    <a:p>
                      <a:pPr algn="ctr"/>
                      <a:r>
                        <a:rPr lang="en-US" sz="1800" dirty="0">
                          <a:effectLst/>
                        </a:rPr>
                        <a:t>Project8</a:t>
                      </a:r>
                    </a:p>
                  </a:txBody>
                  <a:tcPr marL="46408" marR="89104" marT="44552" marB="44552" anchor="ctr"/>
                </a:tc>
              </a:tr>
            </a:tbl>
          </a:graphicData>
        </a:graphic>
      </p:graphicFrame>
      <p:sp>
        <p:nvSpPr>
          <p:cNvPr id="4" name="Rectangle 3"/>
          <p:cNvSpPr/>
          <p:nvPr/>
        </p:nvSpPr>
        <p:spPr>
          <a:xfrm>
            <a:off x="3165874" y="228600"/>
            <a:ext cx="1346844" cy="461665"/>
          </a:xfrm>
          <a:prstGeom prst="rect">
            <a:avLst/>
          </a:prstGeom>
        </p:spPr>
        <p:txBody>
          <a:bodyPr wrap="none">
            <a:spAutoFit/>
          </a:bodyPr>
          <a:lstStyle/>
          <a:p>
            <a:pPr lvl="0" algn="ctr" fontAlgn="base">
              <a:spcBef>
                <a:spcPct val="0"/>
              </a:spcBef>
              <a:spcAft>
                <a:spcPct val="0"/>
              </a:spcAft>
            </a:pPr>
            <a:r>
              <a:rPr kumimoji="0" lang="en-US" sz="2400" b="1" i="0" u="none" strike="noStrike" cap="none" normalizeH="0" baseline="0" dirty="0" smtClean="0">
                <a:ln>
                  <a:noFill/>
                </a:ln>
                <a:solidFill>
                  <a:srgbClr val="FF0000"/>
                </a:solidFill>
                <a:effectLst/>
                <a:latin typeface="Times New Roman" pitchFamily="18" charset="0"/>
                <a:cs typeface="Times New Roman" pitchFamily="18" charset="0"/>
              </a:rPr>
              <a:t>Example</a:t>
            </a:r>
          </a:p>
        </p:txBody>
      </p:sp>
      <p:sp>
        <p:nvSpPr>
          <p:cNvPr id="5" name="Rectangle 4"/>
          <p:cNvSpPr/>
          <p:nvPr/>
        </p:nvSpPr>
        <p:spPr>
          <a:xfrm>
            <a:off x="3489682" y="2548684"/>
            <a:ext cx="1143262" cy="461665"/>
          </a:xfrm>
          <a:prstGeom prst="rect">
            <a:avLst/>
          </a:prstGeom>
        </p:spPr>
        <p:txBody>
          <a:bodyPr wrap="none">
            <a:spAutoFit/>
          </a:bodyPr>
          <a:lstStyle/>
          <a:p>
            <a:pPr algn="ctr"/>
            <a:r>
              <a:rPr lang="en-US" sz="2400" b="1" dirty="0" smtClean="0">
                <a:solidFill>
                  <a:srgbClr val="002060"/>
                </a:solidFill>
                <a:latin typeface="Times New Roman" pitchFamily="18" charset="0"/>
                <a:cs typeface="Times New Roman" pitchFamily="18" charset="0"/>
              </a:rPr>
              <a:t>Output</a:t>
            </a:r>
            <a:endParaRPr lang="en-US"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104174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8610600" cy="5386090"/>
          </a:xfrm>
          <a:prstGeom prst="rect">
            <a:avLst/>
          </a:prstGeom>
        </p:spPr>
        <p:txBody>
          <a:bodyPr wrap="square">
            <a:spAutoFit/>
          </a:bodyPr>
          <a:lstStyle/>
          <a:p>
            <a:pPr algn="ctr" fontAlgn="base"/>
            <a:r>
              <a:rPr lang="en-US" sz="3600" b="1" dirty="0">
                <a:solidFill>
                  <a:schemeClr val="accent5"/>
                </a:solidFill>
                <a:latin typeface="Times New Roman" pitchFamily="18" charset="0"/>
                <a:cs typeface="Times New Roman" pitchFamily="18" charset="0"/>
              </a:rPr>
              <a:t>FULL </a:t>
            </a:r>
            <a:r>
              <a:rPr lang="en-US" sz="3600" b="1" dirty="0" smtClean="0">
                <a:solidFill>
                  <a:schemeClr val="accent5"/>
                </a:solidFill>
                <a:latin typeface="Times New Roman" pitchFamily="18" charset="0"/>
                <a:cs typeface="Times New Roman" pitchFamily="18" charset="0"/>
              </a:rPr>
              <a:t>JOIN</a:t>
            </a:r>
          </a:p>
          <a:p>
            <a:pPr algn="ctr" fontAlgn="base"/>
            <a:endParaRPr lang="en-US" sz="3600" b="1" dirty="0">
              <a:solidFill>
                <a:schemeClr val="accent5"/>
              </a:solidFill>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FULL JOIN creates the result-set by combining results of both LEFT JOIN and RIGHT JOIN. The result-set will contain all the rows from both tables. For the rows for which there is no matching, the result-set will contain NULL values</a:t>
            </a:r>
            <a:r>
              <a:rPr lang="en-US" sz="2400" dirty="0" smtClean="0">
                <a:latin typeface="Times New Roman" pitchFamily="18" charset="0"/>
                <a:cs typeface="Times New Roman" pitchFamily="18" charset="0"/>
              </a:rPr>
              <a:t>.</a:t>
            </a:r>
          </a:p>
          <a:p>
            <a:pPr algn="ctr" fontAlgn="base"/>
            <a:endParaRPr lang="en-US" sz="2800" b="1" dirty="0" smtClean="0">
              <a:latin typeface="Times New Roman" pitchFamily="18" charset="0"/>
              <a:cs typeface="Times New Roman" pitchFamily="18" charset="0"/>
            </a:endParaRPr>
          </a:p>
          <a:p>
            <a:pPr algn="ctr" fontAlgn="base"/>
            <a:r>
              <a:rPr lang="en-US" sz="2800" b="1" dirty="0" smtClean="0">
                <a:latin typeface="Times New Roman" pitchFamily="18" charset="0"/>
                <a:cs typeface="Times New Roman" pitchFamily="18" charset="0"/>
              </a:rPr>
              <a:t>Syntax</a:t>
            </a:r>
          </a:p>
          <a:p>
            <a:pPr fontAlgn="base"/>
            <a:endParaRPr lang="en-US" sz="2400" dirty="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SELECT table1.column1,table1.column2,table2.column1,.... </a:t>
            </a:r>
          </a:p>
          <a:p>
            <a:pPr fontAlgn="base"/>
            <a:r>
              <a:rPr lang="en-US" sz="2400" dirty="0" smtClean="0">
                <a:latin typeface="Times New Roman" pitchFamily="18" charset="0"/>
                <a:cs typeface="Times New Roman" pitchFamily="18" charset="0"/>
              </a:rPr>
              <a:t>FROM table1 </a:t>
            </a:r>
          </a:p>
          <a:p>
            <a:pPr fontAlgn="base"/>
            <a:r>
              <a:rPr lang="en-US" sz="2400" dirty="0" smtClean="0">
                <a:latin typeface="Times New Roman" pitchFamily="18" charset="0"/>
                <a:cs typeface="Times New Roman" pitchFamily="18" charset="0"/>
              </a:rPr>
              <a:t>FULL JOIN table2 </a:t>
            </a:r>
          </a:p>
          <a:p>
            <a:pPr fontAlgn="base"/>
            <a:r>
              <a:rPr lang="en-US" sz="2400" dirty="0" smtClean="0">
                <a:latin typeface="Times New Roman" pitchFamily="18" charset="0"/>
                <a:cs typeface="Times New Roman" pitchFamily="18" charset="0"/>
              </a:rPr>
              <a:t>ON table1.matching_column = table2.matching_column;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740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3505200" y="238784"/>
            <a:ext cx="1476366"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New Roman" pitchFamily="18" charset="0"/>
                <a:cs typeface="Times New Roman" pitchFamily="18" charset="0"/>
              </a:rPr>
              <a:t>Example:</a:t>
            </a:r>
            <a:endParaRPr kumimoji="0" lang="en-US" sz="2800" b="0"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6"/>
          <p:cNvSpPr>
            <a:spLocks noChangeArrowheads="1"/>
          </p:cNvSpPr>
          <p:nvPr/>
        </p:nvSpPr>
        <p:spPr bwMode="auto">
          <a:xfrm>
            <a:off x="685800" y="888154"/>
            <a:ext cx="81534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SELECT Employee.EmpFname, Employee.EmpLname, Projects.ProjectID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FROM Employee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FULL JOIN Projects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cs typeface="Times New Roman" pitchFamily="18" charset="0"/>
              </a:rPr>
              <a:t>ON Employee.EmpID = Projects.EmpID;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60976747"/>
              </p:ext>
            </p:extLst>
          </p:nvPr>
        </p:nvGraphicFramePr>
        <p:xfrm>
          <a:off x="228600" y="3276600"/>
          <a:ext cx="8610600" cy="3475040"/>
        </p:xfrm>
        <a:graphic>
          <a:graphicData uri="http://schemas.openxmlformats.org/drawingml/2006/table">
            <a:tbl>
              <a:tblPr>
                <a:tableStyleId>{08FB837D-C827-4EFA-A057-4D05807E0F7C}</a:tableStyleId>
              </a:tblPr>
              <a:tblGrid>
                <a:gridCol w="2808616"/>
                <a:gridCol w="2839406"/>
                <a:gridCol w="2962578"/>
              </a:tblGrid>
              <a:tr h="347504">
                <a:tc>
                  <a:txBody>
                    <a:bodyPr/>
                    <a:lstStyle/>
                    <a:p>
                      <a:pPr algn="ctr"/>
                      <a:r>
                        <a:rPr lang="en-US" sz="1700" dirty="0">
                          <a:effectLst/>
                        </a:rPr>
                        <a:t>EmpFname</a:t>
                      </a:r>
                    </a:p>
                  </a:txBody>
                  <a:tcPr marL="45248" marR="86876" marT="43438" marB="43438" anchor="ctr"/>
                </a:tc>
                <a:tc>
                  <a:txBody>
                    <a:bodyPr/>
                    <a:lstStyle/>
                    <a:p>
                      <a:pPr algn="ctr"/>
                      <a:r>
                        <a:rPr lang="en-US" sz="1700" dirty="0">
                          <a:effectLst/>
                        </a:rPr>
                        <a:t>EmpLname</a:t>
                      </a:r>
                    </a:p>
                  </a:txBody>
                  <a:tcPr marL="45248" marR="86876" marT="43438" marB="43438" anchor="ctr"/>
                </a:tc>
                <a:tc>
                  <a:txBody>
                    <a:bodyPr/>
                    <a:lstStyle/>
                    <a:p>
                      <a:pPr algn="ctr"/>
                      <a:r>
                        <a:rPr lang="en-US" sz="1700" dirty="0">
                          <a:effectLst/>
                        </a:rPr>
                        <a:t>ProjectID</a:t>
                      </a:r>
                    </a:p>
                  </a:txBody>
                  <a:tcPr marL="45248" marR="86876" marT="43438" marB="43438" anchor="ctr"/>
                </a:tc>
              </a:tr>
              <a:tr h="347504">
                <a:tc>
                  <a:txBody>
                    <a:bodyPr/>
                    <a:lstStyle/>
                    <a:p>
                      <a:pPr algn="ctr"/>
                      <a:r>
                        <a:rPr lang="en-US" sz="1700" dirty="0">
                          <a:effectLst/>
                        </a:rPr>
                        <a:t>Vardhan</a:t>
                      </a:r>
                    </a:p>
                  </a:txBody>
                  <a:tcPr marL="45248" marR="86876" marT="43438" marB="43438" anchor="ctr"/>
                </a:tc>
                <a:tc>
                  <a:txBody>
                    <a:bodyPr/>
                    <a:lstStyle/>
                    <a:p>
                      <a:pPr algn="ctr"/>
                      <a:r>
                        <a:rPr lang="en-US" sz="1700" dirty="0">
                          <a:effectLst/>
                        </a:rPr>
                        <a:t>Kumar</a:t>
                      </a:r>
                    </a:p>
                  </a:txBody>
                  <a:tcPr marL="45248" marR="86876" marT="43438" marB="43438" anchor="ctr"/>
                </a:tc>
                <a:tc>
                  <a:txBody>
                    <a:bodyPr/>
                    <a:lstStyle/>
                    <a:p>
                      <a:pPr algn="ctr"/>
                      <a:r>
                        <a:rPr lang="en-US" sz="1700" dirty="0">
                          <a:effectLst/>
                        </a:rPr>
                        <a:t>111</a:t>
                      </a:r>
                    </a:p>
                  </a:txBody>
                  <a:tcPr marL="45248" marR="86876" marT="43438" marB="43438" anchor="ctr"/>
                </a:tc>
              </a:tr>
              <a:tr h="347504">
                <a:tc>
                  <a:txBody>
                    <a:bodyPr/>
                    <a:lstStyle/>
                    <a:p>
                      <a:pPr algn="ctr"/>
                      <a:r>
                        <a:rPr lang="en-US" sz="1700" dirty="0">
                          <a:effectLst/>
                        </a:rPr>
                        <a:t> Himani</a:t>
                      </a:r>
                    </a:p>
                  </a:txBody>
                  <a:tcPr marL="45248" marR="86876" marT="43438" marB="43438" anchor="ctr"/>
                </a:tc>
                <a:tc>
                  <a:txBody>
                    <a:bodyPr/>
                    <a:lstStyle/>
                    <a:p>
                      <a:pPr algn="ctr"/>
                      <a:r>
                        <a:rPr lang="en-US" sz="1700" dirty="0">
                          <a:effectLst/>
                        </a:rPr>
                        <a:t>Sharma</a:t>
                      </a:r>
                    </a:p>
                  </a:txBody>
                  <a:tcPr marL="45248" marR="86876" marT="43438" marB="43438" anchor="ctr"/>
                </a:tc>
                <a:tc>
                  <a:txBody>
                    <a:bodyPr/>
                    <a:lstStyle/>
                    <a:p>
                      <a:pPr algn="ctr"/>
                      <a:r>
                        <a:rPr lang="en-US" sz="1700" dirty="0">
                          <a:effectLst/>
                        </a:rPr>
                        <a:t>222</a:t>
                      </a:r>
                    </a:p>
                  </a:txBody>
                  <a:tcPr marL="45248" marR="86876" marT="43438" marB="43438" anchor="ctr"/>
                </a:tc>
              </a:tr>
              <a:tr h="347504">
                <a:tc>
                  <a:txBody>
                    <a:bodyPr/>
                    <a:lstStyle/>
                    <a:p>
                      <a:pPr algn="ctr"/>
                      <a:r>
                        <a:rPr lang="en-US" sz="1700" dirty="0">
                          <a:effectLst/>
                        </a:rPr>
                        <a:t>Aayushi</a:t>
                      </a:r>
                    </a:p>
                  </a:txBody>
                  <a:tcPr marL="45248" marR="86876" marT="43438" marB="43438" anchor="ctr"/>
                </a:tc>
                <a:tc>
                  <a:txBody>
                    <a:bodyPr/>
                    <a:lstStyle/>
                    <a:p>
                      <a:pPr algn="ctr"/>
                      <a:r>
                        <a:rPr lang="en-US" sz="1700" dirty="0">
                          <a:effectLst/>
                        </a:rPr>
                        <a:t>Shreshth</a:t>
                      </a:r>
                    </a:p>
                  </a:txBody>
                  <a:tcPr marL="45248" marR="86876" marT="43438" marB="43438" anchor="ctr"/>
                </a:tc>
                <a:tc>
                  <a:txBody>
                    <a:bodyPr/>
                    <a:lstStyle/>
                    <a:p>
                      <a:pPr algn="ctr"/>
                      <a:r>
                        <a:rPr lang="en-US" sz="1700" dirty="0">
                          <a:effectLst/>
                        </a:rPr>
                        <a:t>333</a:t>
                      </a:r>
                    </a:p>
                  </a:txBody>
                  <a:tcPr marL="45248" marR="86876" marT="43438" marB="43438" anchor="ctr"/>
                </a:tc>
              </a:tr>
              <a:tr h="347504">
                <a:tc>
                  <a:txBody>
                    <a:bodyPr/>
                    <a:lstStyle/>
                    <a:p>
                      <a:pPr algn="ctr"/>
                      <a:r>
                        <a:rPr lang="en-US" sz="1700" dirty="0">
                          <a:effectLst/>
                        </a:rPr>
                        <a:t>Aayushi</a:t>
                      </a:r>
                    </a:p>
                  </a:txBody>
                  <a:tcPr marL="45248" marR="86876" marT="43438" marB="43438" anchor="ctr"/>
                </a:tc>
                <a:tc>
                  <a:txBody>
                    <a:bodyPr/>
                    <a:lstStyle/>
                    <a:p>
                      <a:pPr algn="ctr"/>
                      <a:r>
                        <a:rPr lang="en-US" sz="1700" dirty="0">
                          <a:effectLst/>
                        </a:rPr>
                        <a:t>Shreshth</a:t>
                      </a:r>
                    </a:p>
                  </a:txBody>
                  <a:tcPr marL="45248" marR="86876" marT="43438" marB="43438" anchor="ctr"/>
                </a:tc>
                <a:tc>
                  <a:txBody>
                    <a:bodyPr/>
                    <a:lstStyle/>
                    <a:p>
                      <a:pPr algn="ctr"/>
                      <a:r>
                        <a:rPr lang="en-US" sz="1700" dirty="0">
                          <a:effectLst/>
                        </a:rPr>
                        <a:t>444</a:t>
                      </a:r>
                    </a:p>
                  </a:txBody>
                  <a:tcPr marL="45248" marR="86876" marT="43438" marB="43438" anchor="ctr"/>
                </a:tc>
              </a:tr>
              <a:tr h="347504">
                <a:tc>
                  <a:txBody>
                    <a:bodyPr/>
                    <a:lstStyle/>
                    <a:p>
                      <a:pPr algn="ctr"/>
                      <a:r>
                        <a:rPr lang="en-US" sz="1700" dirty="0">
                          <a:effectLst/>
                        </a:rPr>
                        <a:t>Hemanth</a:t>
                      </a:r>
                    </a:p>
                  </a:txBody>
                  <a:tcPr marL="45248" marR="86876" marT="43438" marB="43438" anchor="ctr"/>
                </a:tc>
                <a:tc>
                  <a:txBody>
                    <a:bodyPr/>
                    <a:lstStyle/>
                    <a:p>
                      <a:pPr algn="ctr"/>
                      <a:r>
                        <a:rPr lang="en-US" sz="1700" dirty="0">
                          <a:effectLst/>
                        </a:rPr>
                        <a:t>Sharma</a:t>
                      </a:r>
                    </a:p>
                  </a:txBody>
                  <a:tcPr marL="45248" marR="86876" marT="43438" marB="43438" anchor="ctr"/>
                </a:tc>
                <a:tc>
                  <a:txBody>
                    <a:bodyPr/>
                    <a:lstStyle/>
                    <a:p>
                      <a:pPr algn="ctr"/>
                      <a:r>
                        <a:rPr lang="en-US" sz="1700" dirty="0">
                          <a:effectLst/>
                        </a:rPr>
                        <a:t>NULL</a:t>
                      </a:r>
                    </a:p>
                  </a:txBody>
                  <a:tcPr marL="45248" marR="86876" marT="43438" marB="43438" anchor="ctr"/>
                </a:tc>
              </a:tr>
              <a:tr h="347504">
                <a:tc>
                  <a:txBody>
                    <a:bodyPr/>
                    <a:lstStyle/>
                    <a:p>
                      <a:pPr algn="ctr"/>
                      <a:r>
                        <a:rPr lang="en-US" sz="1700" dirty="0">
                          <a:effectLst/>
                        </a:rPr>
                        <a:t>Swatee</a:t>
                      </a:r>
                    </a:p>
                  </a:txBody>
                  <a:tcPr marL="45248" marR="86876" marT="43438" marB="43438" anchor="ctr"/>
                </a:tc>
                <a:tc>
                  <a:txBody>
                    <a:bodyPr/>
                    <a:lstStyle/>
                    <a:p>
                      <a:pPr algn="ctr"/>
                      <a:r>
                        <a:rPr lang="en-US" sz="1700" dirty="0">
                          <a:effectLst/>
                        </a:rPr>
                        <a:t>Kapoor</a:t>
                      </a:r>
                    </a:p>
                  </a:txBody>
                  <a:tcPr marL="45248" marR="86876" marT="43438" marB="43438" anchor="ctr"/>
                </a:tc>
                <a:tc>
                  <a:txBody>
                    <a:bodyPr/>
                    <a:lstStyle/>
                    <a:p>
                      <a:pPr algn="ctr"/>
                      <a:r>
                        <a:rPr lang="en-US" sz="1700" dirty="0">
                          <a:effectLst/>
                        </a:rPr>
                        <a:t>555</a:t>
                      </a:r>
                    </a:p>
                  </a:txBody>
                  <a:tcPr marL="45248" marR="86876" marT="43438" marB="43438" anchor="ctr"/>
                </a:tc>
              </a:tr>
              <a:tr h="347504">
                <a:tc>
                  <a:txBody>
                    <a:bodyPr/>
                    <a:lstStyle/>
                    <a:p>
                      <a:pPr algn="ctr"/>
                      <a:r>
                        <a:rPr lang="en-US" sz="1700" dirty="0">
                          <a:effectLst/>
                        </a:rPr>
                        <a:t>NULL</a:t>
                      </a:r>
                    </a:p>
                  </a:txBody>
                  <a:tcPr marL="45248" marR="86876" marT="43438" marB="43438" anchor="ctr"/>
                </a:tc>
                <a:tc>
                  <a:txBody>
                    <a:bodyPr/>
                    <a:lstStyle/>
                    <a:p>
                      <a:pPr algn="ctr"/>
                      <a:r>
                        <a:rPr lang="en-US" sz="1700" dirty="0">
                          <a:effectLst/>
                        </a:rPr>
                        <a:t>NULL</a:t>
                      </a:r>
                    </a:p>
                  </a:txBody>
                  <a:tcPr marL="45248" marR="86876" marT="43438" marB="43438" anchor="ctr"/>
                </a:tc>
                <a:tc>
                  <a:txBody>
                    <a:bodyPr/>
                    <a:lstStyle/>
                    <a:p>
                      <a:pPr algn="ctr"/>
                      <a:r>
                        <a:rPr lang="en-US" sz="1700" dirty="0">
                          <a:effectLst/>
                        </a:rPr>
                        <a:t>666</a:t>
                      </a:r>
                    </a:p>
                  </a:txBody>
                  <a:tcPr marL="45248" marR="86876" marT="43438" marB="43438" anchor="ctr"/>
                </a:tc>
              </a:tr>
              <a:tr h="347504">
                <a:tc>
                  <a:txBody>
                    <a:bodyPr/>
                    <a:lstStyle/>
                    <a:p>
                      <a:pPr algn="ctr"/>
                      <a:r>
                        <a:rPr lang="en-US" sz="1700" dirty="0">
                          <a:effectLst/>
                        </a:rPr>
                        <a:t>NULL</a:t>
                      </a:r>
                    </a:p>
                  </a:txBody>
                  <a:tcPr marL="45248" marR="86876" marT="43438" marB="43438" anchor="ctr"/>
                </a:tc>
                <a:tc>
                  <a:txBody>
                    <a:bodyPr/>
                    <a:lstStyle/>
                    <a:p>
                      <a:pPr algn="ctr"/>
                      <a:r>
                        <a:rPr lang="en-US" sz="1700" dirty="0">
                          <a:effectLst/>
                        </a:rPr>
                        <a:t>NULL</a:t>
                      </a:r>
                    </a:p>
                  </a:txBody>
                  <a:tcPr marL="45248" marR="86876" marT="43438" marB="43438" anchor="ctr"/>
                </a:tc>
                <a:tc>
                  <a:txBody>
                    <a:bodyPr/>
                    <a:lstStyle/>
                    <a:p>
                      <a:pPr algn="ctr"/>
                      <a:r>
                        <a:rPr lang="en-US" sz="1700" dirty="0">
                          <a:effectLst/>
                        </a:rPr>
                        <a:t>777</a:t>
                      </a:r>
                    </a:p>
                  </a:txBody>
                  <a:tcPr marL="45248" marR="86876" marT="43438" marB="43438" anchor="ctr"/>
                </a:tc>
              </a:tr>
              <a:tr h="347504">
                <a:tc>
                  <a:txBody>
                    <a:bodyPr/>
                    <a:lstStyle/>
                    <a:p>
                      <a:pPr algn="ctr"/>
                      <a:r>
                        <a:rPr lang="en-US" sz="1700" dirty="0">
                          <a:effectLst/>
                        </a:rPr>
                        <a:t>NULL</a:t>
                      </a:r>
                    </a:p>
                  </a:txBody>
                  <a:tcPr marL="45248" marR="86876" marT="43438" marB="43438" anchor="ctr"/>
                </a:tc>
                <a:tc>
                  <a:txBody>
                    <a:bodyPr/>
                    <a:lstStyle/>
                    <a:p>
                      <a:pPr algn="ctr"/>
                      <a:r>
                        <a:rPr lang="en-US" sz="1700" dirty="0">
                          <a:effectLst/>
                        </a:rPr>
                        <a:t>NULL</a:t>
                      </a:r>
                    </a:p>
                  </a:txBody>
                  <a:tcPr marL="45248" marR="86876" marT="43438" marB="43438" anchor="ctr"/>
                </a:tc>
                <a:tc>
                  <a:txBody>
                    <a:bodyPr/>
                    <a:lstStyle/>
                    <a:p>
                      <a:pPr algn="ctr"/>
                      <a:r>
                        <a:rPr lang="en-US" sz="1700" dirty="0">
                          <a:effectLst/>
                        </a:rPr>
                        <a:t>888</a:t>
                      </a:r>
                    </a:p>
                  </a:txBody>
                  <a:tcPr marL="45248" marR="86876" marT="43438" marB="43438" anchor="ctr"/>
                </a:tc>
              </a:tr>
            </a:tbl>
          </a:graphicData>
        </a:graphic>
      </p:graphicFrame>
      <p:sp>
        <p:nvSpPr>
          <p:cNvPr id="9" name="Rectangle 7"/>
          <p:cNvSpPr>
            <a:spLocks noChangeArrowheads="1"/>
          </p:cNvSpPr>
          <p:nvPr/>
        </p:nvSpPr>
        <p:spPr bwMode="auto">
          <a:xfrm>
            <a:off x="2466966" y="2734813"/>
            <a:ext cx="50292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Times New Roman" pitchFamily="18" charset="0"/>
                <a:cs typeface="Times New Roman" pitchFamily="18" charset="0"/>
              </a:rPr>
              <a:t>Output:</a:t>
            </a:r>
            <a:endParaRPr kumimoji="0" lang="en-US" sz="2400" b="0" i="0" u="none" strike="noStrike" cap="none" normalizeH="0" baseline="0" dirty="0" smtClean="0">
              <a:ln>
                <a:noFill/>
              </a:ln>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73546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382000" cy="4832092"/>
          </a:xfrm>
          <a:prstGeom prst="rect">
            <a:avLst/>
          </a:prstGeom>
        </p:spPr>
        <p:txBody>
          <a:bodyPr wrap="square">
            <a:spAutoFit/>
          </a:bodyPr>
          <a:lstStyle/>
          <a:p>
            <a:pPr algn="ctr"/>
            <a:endParaRPr lang="en-US" sz="4000" b="1" dirty="0" smtClean="0">
              <a:solidFill>
                <a:srgbClr val="FF0000"/>
              </a:solidFill>
              <a:latin typeface="Times New Roman" pitchFamily="18" charset="0"/>
              <a:cs typeface="Times New Roman" pitchFamily="18" charset="0"/>
            </a:endParaRPr>
          </a:p>
          <a:p>
            <a:pPr algn="ctr"/>
            <a:r>
              <a:rPr lang="en-US" sz="4000" b="1" dirty="0" smtClean="0">
                <a:solidFill>
                  <a:srgbClr val="FF0000"/>
                </a:solidFill>
                <a:latin typeface="Times New Roman" pitchFamily="18" charset="0"/>
                <a:cs typeface="Times New Roman" pitchFamily="18" charset="0"/>
              </a:rPr>
              <a:t>What </a:t>
            </a:r>
            <a:r>
              <a:rPr lang="en-US" sz="4000" b="1" dirty="0">
                <a:solidFill>
                  <a:srgbClr val="FF0000"/>
                </a:solidFill>
                <a:latin typeface="Times New Roman" pitchFamily="18" charset="0"/>
                <a:cs typeface="Times New Roman" pitchFamily="18" charset="0"/>
              </a:rPr>
              <a:t>are Joins</a:t>
            </a:r>
            <a:r>
              <a:rPr lang="en-US" sz="4000" b="1" dirty="0" smtClean="0">
                <a:solidFill>
                  <a:srgbClr val="FF0000"/>
                </a:solidFill>
                <a:latin typeface="Times New Roman" pitchFamily="18" charset="0"/>
                <a:cs typeface="Times New Roman" pitchFamily="18" charset="0"/>
              </a:rPr>
              <a:t>?</a:t>
            </a:r>
            <a:endParaRPr lang="en-US" sz="3600" dirty="0" smtClean="0">
              <a:solidFill>
                <a:srgbClr val="FF0000"/>
              </a:solidFill>
              <a:latin typeface="Times New Roman" pitchFamily="18" charset="0"/>
              <a:cs typeface="Times New Roman" pitchFamily="18" charset="0"/>
            </a:endParaRPr>
          </a:p>
          <a:p>
            <a:pPr algn="ctr"/>
            <a:endParaRPr lang="en-US" sz="3600" dirty="0">
              <a:solidFill>
                <a:srgbClr val="FF0000"/>
              </a:solidFill>
              <a:latin typeface="Times New Roman" pitchFamily="18" charset="0"/>
              <a:cs typeface="Times New Roman" pitchFamily="18" charset="0"/>
            </a:endParaRPr>
          </a:p>
          <a:p>
            <a:pPr algn="just"/>
            <a:r>
              <a:rPr lang="en-US" sz="3200" dirty="0">
                <a:latin typeface="Times New Roman" pitchFamily="18" charset="0"/>
                <a:cs typeface="Times New Roman" pitchFamily="18" charset="0"/>
              </a:rPr>
              <a:t>JOINS in SQL are commands which are used to combine rows from two or more tables, based on a related column between those tables.  There are predominantly used when a user is trying to extract data from tables which have one-to-many or many-to-many relationships between them.</a:t>
            </a:r>
          </a:p>
        </p:txBody>
      </p:sp>
    </p:spTree>
    <p:extLst>
      <p:ext uri="{BB962C8B-B14F-4D97-AF65-F5344CB8AC3E}">
        <p14:creationId xmlns:p14="http://schemas.microsoft.com/office/powerpoint/2010/main" val="2963358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49382" y="193625"/>
            <a:ext cx="8742218"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r>
              <a:rPr kumimoji="0" lang="en-US" sz="3600" i="0" strike="noStrike" cap="none" normalizeH="0" baseline="0" dirty="0" smtClean="0">
                <a:ln>
                  <a:noFill/>
                </a:ln>
                <a:solidFill>
                  <a:srgbClr val="FF0000"/>
                </a:solidFill>
                <a:effectLst/>
                <a:latin typeface="Algerian" pitchFamily="82" charset="0"/>
                <a:cs typeface="Times New Roman" pitchFamily="18" charset="0"/>
              </a:rPr>
              <a:t>Types of Join</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1" i="0" strike="noStrike" cap="none" normalizeH="0" baseline="0" dirty="0" smtClean="0">
                <a:ln>
                  <a:noFill/>
                </a:ln>
                <a:solidFill>
                  <a:srgbClr val="0070C0"/>
                </a:solidFill>
                <a:effectLst/>
                <a:latin typeface="Times New Roman" pitchFamily="18" charset="0"/>
                <a:cs typeface="Times New Roman" pitchFamily="18" charset="0"/>
              </a:rPr>
              <a:t>INNER JOIN</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1" i="0" strike="noStrike" cap="none" normalizeH="0" baseline="0" dirty="0" smtClean="0">
                <a:ln>
                  <a:noFill/>
                </a:ln>
                <a:solidFill>
                  <a:srgbClr val="0070C0"/>
                </a:solidFill>
                <a:effectLst/>
                <a:latin typeface="Times New Roman" pitchFamily="18" charset="0"/>
                <a:cs typeface="Times New Roman" pitchFamily="18" charset="0"/>
              </a:rPr>
              <a:t>FULL JOIN</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1" i="0" strike="noStrike" cap="none" normalizeH="0" baseline="0" dirty="0" smtClean="0">
                <a:ln>
                  <a:noFill/>
                </a:ln>
                <a:solidFill>
                  <a:srgbClr val="0070C0"/>
                </a:solidFill>
                <a:effectLst/>
                <a:latin typeface="Times New Roman" pitchFamily="18" charset="0"/>
                <a:cs typeface="Times New Roman" pitchFamily="18" charset="0"/>
              </a:rPr>
              <a:t>LEFT JOIN</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800" b="1" i="0" strike="noStrike" cap="none" normalizeH="0" baseline="0" dirty="0" smtClean="0">
                <a:ln>
                  <a:noFill/>
                </a:ln>
                <a:solidFill>
                  <a:srgbClr val="0070C0"/>
                </a:solidFill>
                <a:effectLst/>
                <a:latin typeface="Times New Roman" pitchFamily="18" charset="0"/>
                <a:cs typeface="Times New Roman" pitchFamily="18" charset="0"/>
              </a:rPr>
              <a:t>RIGHT JOIN</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800" b="1" dirty="0">
              <a:solidFill>
                <a:srgbClr val="4A4A4A"/>
              </a:solidFill>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v"/>
              <a:tabLst/>
            </a:pPr>
            <a:r>
              <a:rPr kumimoji="0" lang="en-US" sz="2800" b="1" i="0" strike="noStrike" cap="none" normalizeH="0" baseline="0" dirty="0" smtClean="0">
                <a:ln>
                  <a:noFill/>
                </a:ln>
                <a:solidFill>
                  <a:schemeClr val="tx1">
                    <a:lumMod val="95000"/>
                    <a:lumOff val="5000"/>
                  </a:schemeClr>
                </a:solidFill>
                <a:effectLst/>
                <a:latin typeface="Times New Roman" pitchFamily="18" charset="0"/>
                <a:cs typeface="Times New Roman" pitchFamily="18" charset="0"/>
              </a:rPr>
              <a:t>You can refer to the below image.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strike="noStrike" cap="none" normalizeH="0" baseline="0" dirty="0" smtClean="0">
                <a:ln>
                  <a:noFill/>
                </a:ln>
                <a:solidFill>
                  <a:srgbClr val="4A4A4A"/>
                </a:solidFill>
                <a:effectLst/>
                <a:latin typeface="Times New Roman" pitchFamily="18" charset="0"/>
                <a:cs typeface="Times New Roman" pitchFamily="18" charset="0"/>
              </a:rPr>
              <a:t>  </a:t>
            </a:r>
          </a:p>
        </p:txBody>
      </p:sp>
      <p:pic>
        <p:nvPicPr>
          <p:cNvPr id="2052" name="Picture 4" descr="Types Of Joins In SQL - SQL Join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737221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599" y="653534"/>
            <a:ext cx="8624455"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accent5"/>
                </a:solidFill>
                <a:effectLst/>
                <a:latin typeface="Sylfaen" pitchFamily="18" charset="0"/>
                <a:cs typeface="Times New Roman" pitchFamily="18" charset="0"/>
              </a:rPr>
              <a:t>INNER JOIN</a:t>
            </a:r>
            <a:endParaRPr kumimoji="0" lang="en-US" sz="2400" b="0" i="0" u="none" strike="noStrike" cap="none" normalizeH="0" baseline="0" dirty="0" smtClean="0">
              <a:ln>
                <a:noFill/>
              </a:ln>
              <a:solidFill>
                <a:srgbClr val="4A4A4A"/>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4A4A4A"/>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4A4A4A"/>
                </a:solidFill>
                <a:effectLst/>
                <a:latin typeface="Times New Roman" pitchFamily="18" charset="0"/>
                <a:cs typeface="Times New Roman" pitchFamily="18" charset="0"/>
              </a:rPr>
              <a:t> </a:t>
            </a:r>
            <a:r>
              <a:rPr kumimoji="0" lang="en-US" sz="2400" b="0" i="0" u="none" strike="noStrike" cap="none" normalizeH="0" baseline="0" dirty="0" smtClean="0">
                <a:ln>
                  <a:noFill/>
                </a:ln>
                <a:solidFill>
                  <a:schemeClr val="tx1">
                    <a:lumMod val="95000"/>
                    <a:lumOff val="5000"/>
                  </a:schemeClr>
                </a:solidFill>
                <a:effectLst/>
                <a:latin typeface="Times New Roman" pitchFamily="18" charset="0"/>
                <a:cs typeface="Times New Roman" pitchFamily="18" charset="0"/>
              </a:rPr>
              <a:t>This type of join returns those records which have matching values in both tables. So, if you perform an INNER join operation between the Employee table and the Projects table, all the tuples which have matching values in both the tables will be given as 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lumMod val="95000"/>
                  <a:lumOff val="5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lumMod val="95000"/>
                    <a:lumOff val="5000"/>
                  </a:schemeClr>
                </a:solidFill>
                <a:effectLst/>
                <a:latin typeface="Times New Roman" pitchFamily="18" charset="0"/>
                <a:cs typeface="Times New Roman" pitchFamily="18" charset="0"/>
              </a:rPr>
              <a:t>Syntax:</a:t>
            </a:r>
          </a:p>
          <a:p>
            <a:pPr algn="just" eaLnBrk="0" fontAlgn="base" hangingPunct="0">
              <a:spcBef>
                <a:spcPct val="0"/>
              </a:spcBef>
              <a:spcAft>
                <a:spcPct val="0"/>
              </a:spcAft>
            </a:pPr>
            <a:r>
              <a:rPr lang="en-US" sz="2400" dirty="0" smtClean="0">
                <a:latin typeface="Times New Roman" pitchFamily="18" charset="0"/>
                <a:cs typeface="Times New Roman" pitchFamily="18" charset="0"/>
              </a:rPr>
              <a:t>SELECT Table1.Column1,Table1.Column2,Table2.Column1,.... FROM Table1 </a:t>
            </a:r>
          </a:p>
          <a:p>
            <a:pPr lvl="0" algn="just" eaLnBrk="0" fontAlgn="base" hangingPunct="0">
              <a:spcBef>
                <a:spcPct val="0"/>
              </a:spcBef>
              <a:spcAft>
                <a:spcPct val="0"/>
              </a:spcAft>
            </a:pPr>
            <a:r>
              <a:rPr lang="en-US" sz="2400" dirty="0" smtClean="0">
                <a:latin typeface="Times New Roman" pitchFamily="18" charset="0"/>
                <a:cs typeface="Times New Roman" pitchFamily="18" charset="0"/>
              </a:rPr>
              <a:t>INNER JOIN Table2 </a:t>
            </a:r>
          </a:p>
          <a:p>
            <a:pPr lvl="0" algn="just" eaLnBrk="0" fontAlgn="base" hangingPunct="0">
              <a:spcBef>
                <a:spcPct val="0"/>
              </a:spcBef>
              <a:spcAft>
                <a:spcPct val="0"/>
              </a:spcAft>
            </a:pPr>
            <a:r>
              <a:rPr lang="en-US" sz="2400" dirty="0" smtClean="0">
                <a:latin typeface="Times New Roman" pitchFamily="18" charset="0"/>
                <a:cs typeface="Times New Roman" pitchFamily="18" charset="0"/>
              </a:rPr>
              <a:t>ON Table1.MatchingColumnName = Table2.MatchingColumnName;</a:t>
            </a:r>
          </a:p>
          <a:p>
            <a:pPr lvl="0" algn="just" eaLnBrk="0" fontAlgn="base" hangingPunct="0">
              <a:spcBef>
                <a:spcPct val="0"/>
              </a:spcBef>
              <a:spcAft>
                <a:spcPct val="0"/>
              </a:spcAft>
            </a:pPr>
            <a:endParaRPr kumimoji="0" lang="en-US" sz="2400" b="0" i="0" u="none" strike="noStrike" cap="none" normalizeH="0" baseline="0" dirty="0" smtClean="0">
              <a:ln>
                <a:noFill/>
              </a:ln>
              <a:solidFill>
                <a:schemeClr val="tx1">
                  <a:lumMod val="95000"/>
                  <a:lumOff val="5000"/>
                </a:schemeClr>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57529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8578604"/>
              </p:ext>
            </p:extLst>
          </p:nvPr>
        </p:nvGraphicFramePr>
        <p:xfrm>
          <a:off x="304800" y="1524000"/>
          <a:ext cx="8534399" cy="3475035"/>
        </p:xfrm>
        <a:graphic>
          <a:graphicData uri="http://schemas.openxmlformats.org/drawingml/2006/table">
            <a:tbl>
              <a:tblPr>
                <a:tableStyleId>{BC89EF96-8CEA-46FF-86C4-4CE0E7609802}</a:tableStyleId>
              </a:tblPr>
              <a:tblGrid>
                <a:gridCol w="1230639"/>
                <a:gridCol w="1490135"/>
                <a:gridCol w="1810678"/>
                <a:gridCol w="1505398"/>
                <a:gridCol w="2497549"/>
              </a:tblGrid>
              <a:tr h="386115">
                <a:tc>
                  <a:txBody>
                    <a:bodyPr/>
                    <a:lstStyle/>
                    <a:p>
                      <a:pPr algn="ctr"/>
                      <a:r>
                        <a:rPr lang="en-US" sz="1100" dirty="0">
                          <a:effectLst/>
                        </a:rPr>
                        <a:t>ProjectID</a:t>
                      </a:r>
                    </a:p>
                  </a:txBody>
                  <a:tcPr marL="28729" marR="55159" marT="27580" marB="27580" anchor="ctr"/>
                </a:tc>
                <a:tc>
                  <a:txBody>
                    <a:bodyPr/>
                    <a:lstStyle/>
                    <a:p>
                      <a:pPr algn="ctr"/>
                      <a:r>
                        <a:rPr lang="en-US" sz="1100" dirty="0">
                          <a:effectLst/>
                        </a:rPr>
                        <a:t>EmpID</a:t>
                      </a:r>
                    </a:p>
                  </a:txBody>
                  <a:tcPr marL="28729" marR="55159" marT="27580" marB="27580" anchor="ctr"/>
                </a:tc>
                <a:tc>
                  <a:txBody>
                    <a:bodyPr/>
                    <a:lstStyle/>
                    <a:p>
                      <a:pPr algn="ctr"/>
                      <a:r>
                        <a:rPr lang="en-US" sz="1100" dirty="0">
                          <a:effectLst/>
                        </a:rPr>
                        <a:t>ClientID</a:t>
                      </a:r>
                    </a:p>
                  </a:txBody>
                  <a:tcPr marL="28729" marR="55159" marT="27580" marB="27580" anchor="ctr"/>
                </a:tc>
                <a:tc>
                  <a:txBody>
                    <a:bodyPr/>
                    <a:lstStyle/>
                    <a:p>
                      <a:pPr algn="ctr"/>
                      <a:r>
                        <a:rPr lang="en-US" sz="1100" dirty="0">
                          <a:effectLst/>
                        </a:rPr>
                        <a:t>ProjectName</a:t>
                      </a:r>
                    </a:p>
                  </a:txBody>
                  <a:tcPr marL="28729" marR="55159" marT="27580" marB="27580" anchor="ctr"/>
                </a:tc>
                <a:tc>
                  <a:txBody>
                    <a:bodyPr/>
                    <a:lstStyle/>
                    <a:p>
                      <a:pPr algn="ctr"/>
                      <a:r>
                        <a:rPr lang="en-US" sz="1100" dirty="0">
                          <a:effectLst/>
                        </a:rPr>
                        <a:t>ProjectStartDate</a:t>
                      </a:r>
                    </a:p>
                  </a:txBody>
                  <a:tcPr marL="28729" marR="55159" marT="27580" marB="27580" anchor="ctr"/>
                </a:tc>
              </a:tr>
              <a:tr h="386115">
                <a:tc>
                  <a:txBody>
                    <a:bodyPr/>
                    <a:lstStyle/>
                    <a:p>
                      <a:pPr algn="ctr"/>
                      <a:r>
                        <a:rPr lang="en-US" sz="1100" dirty="0">
                          <a:effectLst/>
                        </a:rPr>
                        <a:t>111</a:t>
                      </a:r>
                    </a:p>
                  </a:txBody>
                  <a:tcPr marL="28729" marR="55159" marT="27580" marB="27580" anchor="ctr"/>
                </a:tc>
                <a:tc>
                  <a:txBody>
                    <a:bodyPr/>
                    <a:lstStyle/>
                    <a:p>
                      <a:pPr algn="ctr"/>
                      <a:r>
                        <a:rPr lang="en-US" sz="1100" dirty="0">
                          <a:effectLst/>
                        </a:rPr>
                        <a:t>1</a:t>
                      </a:r>
                    </a:p>
                  </a:txBody>
                  <a:tcPr marL="28729" marR="55159" marT="27580" marB="27580" anchor="ctr"/>
                </a:tc>
                <a:tc>
                  <a:txBody>
                    <a:bodyPr/>
                    <a:lstStyle/>
                    <a:p>
                      <a:pPr algn="ctr"/>
                      <a:r>
                        <a:rPr lang="en-US" sz="1100" dirty="0">
                          <a:effectLst/>
                        </a:rPr>
                        <a:t>3</a:t>
                      </a:r>
                    </a:p>
                  </a:txBody>
                  <a:tcPr marL="28729" marR="55159" marT="27580" marB="27580" anchor="ctr"/>
                </a:tc>
                <a:tc>
                  <a:txBody>
                    <a:bodyPr/>
                    <a:lstStyle/>
                    <a:p>
                      <a:pPr algn="ctr"/>
                      <a:r>
                        <a:rPr lang="en-US" sz="1100" dirty="0">
                          <a:effectLst/>
                        </a:rPr>
                        <a:t>Project1</a:t>
                      </a:r>
                    </a:p>
                  </a:txBody>
                  <a:tcPr marL="28729" marR="55159" marT="27580" marB="27580" anchor="ctr"/>
                </a:tc>
                <a:tc>
                  <a:txBody>
                    <a:bodyPr/>
                    <a:lstStyle/>
                    <a:p>
                      <a:pPr algn="ctr"/>
                      <a:r>
                        <a:rPr lang="en-US" sz="1100" dirty="0">
                          <a:effectLst/>
                        </a:rPr>
                        <a:t>2019-04-21</a:t>
                      </a:r>
                    </a:p>
                  </a:txBody>
                  <a:tcPr marL="28729" marR="55159" marT="27580" marB="27580" anchor="ctr"/>
                </a:tc>
              </a:tr>
              <a:tr h="386115">
                <a:tc>
                  <a:txBody>
                    <a:bodyPr/>
                    <a:lstStyle/>
                    <a:p>
                      <a:pPr algn="ctr"/>
                      <a:r>
                        <a:rPr lang="en-US" sz="1100" dirty="0">
                          <a:effectLst/>
                        </a:rPr>
                        <a:t>222</a:t>
                      </a:r>
                    </a:p>
                  </a:txBody>
                  <a:tcPr marL="28729" marR="55159" marT="27580" marB="27580" anchor="ctr"/>
                </a:tc>
                <a:tc>
                  <a:txBody>
                    <a:bodyPr/>
                    <a:lstStyle/>
                    <a:p>
                      <a:pPr algn="ctr"/>
                      <a:r>
                        <a:rPr lang="en-US" sz="1100" dirty="0">
                          <a:effectLst/>
                        </a:rPr>
                        <a:t>2</a:t>
                      </a:r>
                    </a:p>
                  </a:txBody>
                  <a:tcPr marL="28729" marR="55159" marT="27580" marB="27580" anchor="ctr"/>
                </a:tc>
                <a:tc>
                  <a:txBody>
                    <a:bodyPr/>
                    <a:lstStyle/>
                    <a:p>
                      <a:pPr algn="ctr"/>
                      <a:r>
                        <a:rPr lang="en-US" sz="1100" dirty="0">
                          <a:effectLst/>
                        </a:rPr>
                        <a:t>1</a:t>
                      </a:r>
                    </a:p>
                  </a:txBody>
                  <a:tcPr marL="28729" marR="55159" marT="27580" marB="27580" anchor="ctr"/>
                </a:tc>
                <a:tc>
                  <a:txBody>
                    <a:bodyPr/>
                    <a:lstStyle/>
                    <a:p>
                      <a:pPr algn="ctr"/>
                      <a:r>
                        <a:rPr lang="en-US" sz="1100" dirty="0">
                          <a:effectLst/>
                        </a:rPr>
                        <a:t>Project2</a:t>
                      </a:r>
                    </a:p>
                  </a:txBody>
                  <a:tcPr marL="28729" marR="55159" marT="27580" marB="27580" anchor="ctr"/>
                </a:tc>
                <a:tc>
                  <a:txBody>
                    <a:bodyPr/>
                    <a:lstStyle/>
                    <a:p>
                      <a:pPr algn="ctr"/>
                      <a:r>
                        <a:rPr lang="en-US" sz="1100" dirty="0">
                          <a:effectLst/>
                        </a:rPr>
                        <a:t>2019-02-12</a:t>
                      </a:r>
                    </a:p>
                  </a:txBody>
                  <a:tcPr marL="28729" marR="55159" marT="27580" marB="27580" anchor="ctr"/>
                </a:tc>
              </a:tr>
              <a:tr h="386115">
                <a:tc>
                  <a:txBody>
                    <a:bodyPr/>
                    <a:lstStyle/>
                    <a:p>
                      <a:pPr algn="ctr"/>
                      <a:r>
                        <a:rPr lang="en-US" sz="1100" dirty="0">
                          <a:effectLst/>
                        </a:rPr>
                        <a:t>333</a:t>
                      </a:r>
                    </a:p>
                  </a:txBody>
                  <a:tcPr marL="28729" marR="55159" marT="27580" marB="27580" anchor="ctr"/>
                </a:tc>
                <a:tc>
                  <a:txBody>
                    <a:bodyPr/>
                    <a:lstStyle/>
                    <a:p>
                      <a:pPr algn="ctr"/>
                      <a:r>
                        <a:rPr lang="en-US" sz="1100" dirty="0">
                          <a:effectLst/>
                        </a:rPr>
                        <a:t>3</a:t>
                      </a:r>
                    </a:p>
                  </a:txBody>
                  <a:tcPr marL="28729" marR="55159" marT="27580" marB="27580" anchor="ctr"/>
                </a:tc>
                <a:tc>
                  <a:txBody>
                    <a:bodyPr/>
                    <a:lstStyle/>
                    <a:p>
                      <a:pPr algn="ctr"/>
                      <a:r>
                        <a:rPr lang="en-US" sz="1100" dirty="0">
                          <a:effectLst/>
                        </a:rPr>
                        <a:t>5</a:t>
                      </a:r>
                    </a:p>
                  </a:txBody>
                  <a:tcPr marL="28729" marR="55159" marT="27580" marB="27580" anchor="ctr"/>
                </a:tc>
                <a:tc>
                  <a:txBody>
                    <a:bodyPr/>
                    <a:lstStyle/>
                    <a:p>
                      <a:pPr algn="ctr"/>
                      <a:r>
                        <a:rPr lang="en-US" sz="1100" dirty="0">
                          <a:effectLst/>
                        </a:rPr>
                        <a:t>Project3</a:t>
                      </a:r>
                    </a:p>
                  </a:txBody>
                  <a:tcPr marL="28729" marR="55159" marT="27580" marB="27580" anchor="ctr"/>
                </a:tc>
                <a:tc>
                  <a:txBody>
                    <a:bodyPr/>
                    <a:lstStyle/>
                    <a:p>
                      <a:pPr algn="ctr"/>
                      <a:r>
                        <a:rPr lang="en-US" sz="1100" dirty="0">
                          <a:effectLst/>
                        </a:rPr>
                        <a:t>2019-01-10</a:t>
                      </a:r>
                    </a:p>
                  </a:txBody>
                  <a:tcPr marL="28729" marR="55159" marT="27580" marB="27580" anchor="ctr"/>
                </a:tc>
              </a:tr>
              <a:tr h="386115">
                <a:tc>
                  <a:txBody>
                    <a:bodyPr/>
                    <a:lstStyle/>
                    <a:p>
                      <a:pPr algn="ctr"/>
                      <a:r>
                        <a:rPr lang="en-US" sz="1100" dirty="0">
                          <a:effectLst/>
                        </a:rPr>
                        <a:t>444</a:t>
                      </a:r>
                    </a:p>
                  </a:txBody>
                  <a:tcPr marL="28729" marR="55159" marT="27580" marB="27580" anchor="ctr"/>
                </a:tc>
                <a:tc>
                  <a:txBody>
                    <a:bodyPr/>
                    <a:lstStyle/>
                    <a:p>
                      <a:pPr algn="ctr"/>
                      <a:r>
                        <a:rPr lang="en-US" sz="1100" dirty="0">
                          <a:effectLst/>
                        </a:rPr>
                        <a:t>3</a:t>
                      </a:r>
                    </a:p>
                  </a:txBody>
                  <a:tcPr marL="28729" marR="55159" marT="27580" marB="27580" anchor="ctr"/>
                </a:tc>
                <a:tc>
                  <a:txBody>
                    <a:bodyPr/>
                    <a:lstStyle/>
                    <a:p>
                      <a:pPr algn="ctr"/>
                      <a:r>
                        <a:rPr lang="en-US" sz="1100" dirty="0">
                          <a:effectLst/>
                        </a:rPr>
                        <a:t>2</a:t>
                      </a:r>
                    </a:p>
                  </a:txBody>
                  <a:tcPr marL="28729" marR="55159" marT="27580" marB="27580" anchor="ctr"/>
                </a:tc>
                <a:tc>
                  <a:txBody>
                    <a:bodyPr/>
                    <a:lstStyle/>
                    <a:p>
                      <a:pPr algn="ctr"/>
                      <a:r>
                        <a:rPr lang="en-US" sz="1100" dirty="0">
                          <a:effectLst/>
                        </a:rPr>
                        <a:t>Project4</a:t>
                      </a:r>
                    </a:p>
                  </a:txBody>
                  <a:tcPr marL="28729" marR="55159" marT="27580" marB="27580" anchor="ctr"/>
                </a:tc>
                <a:tc>
                  <a:txBody>
                    <a:bodyPr/>
                    <a:lstStyle/>
                    <a:p>
                      <a:pPr algn="ctr"/>
                      <a:r>
                        <a:rPr lang="en-US" sz="1100" dirty="0">
                          <a:effectLst/>
                        </a:rPr>
                        <a:t>2019-04-16</a:t>
                      </a:r>
                    </a:p>
                  </a:txBody>
                  <a:tcPr marL="28729" marR="55159" marT="27580" marB="27580" anchor="ctr"/>
                </a:tc>
              </a:tr>
              <a:tr h="386115">
                <a:tc>
                  <a:txBody>
                    <a:bodyPr/>
                    <a:lstStyle/>
                    <a:p>
                      <a:pPr algn="ctr"/>
                      <a:r>
                        <a:rPr lang="en-US" sz="1100" dirty="0">
                          <a:effectLst/>
                        </a:rPr>
                        <a:t>555</a:t>
                      </a:r>
                    </a:p>
                  </a:txBody>
                  <a:tcPr marL="28729" marR="55159" marT="27580" marB="27580" anchor="ctr"/>
                </a:tc>
                <a:tc>
                  <a:txBody>
                    <a:bodyPr/>
                    <a:lstStyle/>
                    <a:p>
                      <a:pPr algn="ctr"/>
                      <a:r>
                        <a:rPr lang="en-US" sz="1100" dirty="0">
                          <a:effectLst/>
                        </a:rPr>
                        <a:t>5</a:t>
                      </a:r>
                    </a:p>
                  </a:txBody>
                  <a:tcPr marL="28729" marR="55159" marT="27580" marB="27580" anchor="ctr"/>
                </a:tc>
                <a:tc>
                  <a:txBody>
                    <a:bodyPr/>
                    <a:lstStyle/>
                    <a:p>
                      <a:pPr algn="ctr"/>
                      <a:r>
                        <a:rPr lang="en-US" sz="1100" dirty="0">
                          <a:effectLst/>
                        </a:rPr>
                        <a:t>4</a:t>
                      </a:r>
                    </a:p>
                  </a:txBody>
                  <a:tcPr marL="28729" marR="55159" marT="27580" marB="27580" anchor="ctr"/>
                </a:tc>
                <a:tc>
                  <a:txBody>
                    <a:bodyPr/>
                    <a:lstStyle/>
                    <a:p>
                      <a:pPr algn="ctr"/>
                      <a:r>
                        <a:rPr lang="en-US" sz="1100" dirty="0">
                          <a:effectLst/>
                        </a:rPr>
                        <a:t>Project5</a:t>
                      </a:r>
                    </a:p>
                  </a:txBody>
                  <a:tcPr marL="28729" marR="55159" marT="27580" marB="27580" anchor="ctr"/>
                </a:tc>
                <a:tc>
                  <a:txBody>
                    <a:bodyPr/>
                    <a:lstStyle/>
                    <a:p>
                      <a:pPr algn="ctr"/>
                      <a:r>
                        <a:rPr lang="en-US" sz="1100" dirty="0">
                          <a:effectLst/>
                        </a:rPr>
                        <a:t>2019-05-23</a:t>
                      </a:r>
                    </a:p>
                  </a:txBody>
                  <a:tcPr marL="28729" marR="55159" marT="27580" marB="27580" anchor="ctr"/>
                </a:tc>
              </a:tr>
              <a:tr h="386115">
                <a:tc>
                  <a:txBody>
                    <a:bodyPr/>
                    <a:lstStyle/>
                    <a:p>
                      <a:pPr algn="ctr"/>
                      <a:r>
                        <a:rPr lang="en-US" sz="1100" dirty="0">
                          <a:effectLst/>
                        </a:rPr>
                        <a:t>666</a:t>
                      </a:r>
                    </a:p>
                  </a:txBody>
                  <a:tcPr marL="28729" marR="55159" marT="27580" marB="27580" anchor="ctr"/>
                </a:tc>
                <a:tc>
                  <a:txBody>
                    <a:bodyPr/>
                    <a:lstStyle/>
                    <a:p>
                      <a:pPr algn="ctr"/>
                      <a:r>
                        <a:rPr lang="en-US" sz="1100" dirty="0">
                          <a:effectLst/>
                        </a:rPr>
                        <a:t>9</a:t>
                      </a:r>
                    </a:p>
                  </a:txBody>
                  <a:tcPr marL="28729" marR="55159" marT="27580" marB="27580" anchor="ctr"/>
                </a:tc>
                <a:tc>
                  <a:txBody>
                    <a:bodyPr/>
                    <a:lstStyle/>
                    <a:p>
                      <a:pPr algn="ctr"/>
                      <a:r>
                        <a:rPr lang="en-US" sz="1100" dirty="0">
                          <a:effectLst/>
                        </a:rPr>
                        <a:t>1</a:t>
                      </a:r>
                    </a:p>
                  </a:txBody>
                  <a:tcPr marL="28729" marR="55159" marT="27580" marB="27580" anchor="ctr"/>
                </a:tc>
                <a:tc>
                  <a:txBody>
                    <a:bodyPr/>
                    <a:lstStyle/>
                    <a:p>
                      <a:pPr algn="ctr"/>
                      <a:r>
                        <a:rPr lang="en-US" sz="1100" dirty="0">
                          <a:effectLst/>
                        </a:rPr>
                        <a:t>Project6</a:t>
                      </a:r>
                    </a:p>
                  </a:txBody>
                  <a:tcPr marL="28729" marR="55159" marT="27580" marB="27580" anchor="ctr"/>
                </a:tc>
                <a:tc>
                  <a:txBody>
                    <a:bodyPr/>
                    <a:lstStyle/>
                    <a:p>
                      <a:pPr algn="ctr"/>
                      <a:r>
                        <a:rPr lang="en-US" sz="1100" dirty="0">
                          <a:effectLst/>
                        </a:rPr>
                        <a:t>2019-01-12</a:t>
                      </a:r>
                    </a:p>
                  </a:txBody>
                  <a:tcPr marL="28729" marR="55159" marT="27580" marB="27580" anchor="ctr"/>
                </a:tc>
              </a:tr>
              <a:tr h="386115">
                <a:tc>
                  <a:txBody>
                    <a:bodyPr/>
                    <a:lstStyle/>
                    <a:p>
                      <a:pPr algn="ctr"/>
                      <a:r>
                        <a:rPr lang="en-US" sz="1100" dirty="0">
                          <a:effectLst/>
                        </a:rPr>
                        <a:t>777</a:t>
                      </a:r>
                    </a:p>
                  </a:txBody>
                  <a:tcPr marL="28729" marR="55159" marT="27580" marB="27580" anchor="ctr"/>
                </a:tc>
                <a:tc>
                  <a:txBody>
                    <a:bodyPr/>
                    <a:lstStyle/>
                    <a:p>
                      <a:pPr algn="ctr"/>
                      <a:r>
                        <a:rPr lang="en-US" sz="1100" dirty="0">
                          <a:effectLst/>
                        </a:rPr>
                        <a:t>7</a:t>
                      </a:r>
                    </a:p>
                  </a:txBody>
                  <a:tcPr marL="28729" marR="55159" marT="27580" marB="27580" anchor="ctr"/>
                </a:tc>
                <a:tc>
                  <a:txBody>
                    <a:bodyPr/>
                    <a:lstStyle/>
                    <a:p>
                      <a:pPr algn="ctr"/>
                      <a:r>
                        <a:rPr lang="en-US" sz="1100" dirty="0">
                          <a:effectLst/>
                        </a:rPr>
                        <a:t>2</a:t>
                      </a:r>
                    </a:p>
                  </a:txBody>
                  <a:tcPr marL="28729" marR="55159" marT="27580" marB="27580" anchor="ctr"/>
                </a:tc>
                <a:tc>
                  <a:txBody>
                    <a:bodyPr/>
                    <a:lstStyle/>
                    <a:p>
                      <a:pPr algn="ctr"/>
                      <a:r>
                        <a:rPr lang="en-US" sz="1100" dirty="0">
                          <a:effectLst/>
                        </a:rPr>
                        <a:t>Project7</a:t>
                      </a:r>
                    </a:p>
                  </a:txBody>
                  <a:tcPr marL="28729" marR="55159" marT="27580" marB="27580" anchor="ctr"/>
                </a:tc>
                <a:tc>
                  <a:txBody>
                    <a:bodyPr/>
                    <a:lstStyle/>
                    <a:p>
                      <a:pPr algn="ctr"/>
                      <a:r>
                        <a:rPr lang="en-US" sz="1100" dirty="0">
                          <a:effectLst/>
                        </a:rPr>
                        <a:t>2019-07-25</a:t>
                      </a:r>
                    </a:p>
                  </a:txBody>
                  <a:tcPr marL="28729" marR="55159" marT="27580" marB="27580" anchor="ctr"/>
                </a:tc>
              </a:tr>
              <a:tr h="386115">
                <a:tc>
                  <a:txBody>
                    <a:bodyPr/>
                    <a:lstStyle/>
                    <a:p>
                      <a:pPr algn="ctr"/>
                      <a:r>
                        <a:rPr lang="en-US" sz="1100" dirty="0">
                          <a:effectLst/>
                        </a:rPr>
                        <a:t>888</a:t>
                      </a:r>
                    </a:p>
                  </a:txBody>
                  <a:tcPr marL="28729" marR="55159" marT="27580" marB="27580" anchor="ctr"/>
                </a:tc>
                <a:tc>
                  <a:txBody>
                    <a:bodyPr/>
                    <a:lstStyle/>
                    <a:p>
                      <a:pPr algn="ctr"/>
                      <a:r>
                        <a:rPr lang="en-US" sz="1100" dirty="0">
                          <a:effectLst/>
                        </a:rPr>
                        <a:t>8</a:t>
                      </a:r>
                    </a:p>
                  </a:txBody>
                  <a:tcPr marL="28729" marR="55159" marT="27580" marB="27580" anchor="ctr"/>
                </a:tc>
                <a:tc>
                  <a:txBody>
                    <a:bodyPr/>
                    <a:lstStyle/>
                    <a:p>
                      <a:pPr algn="ctr"/>
                      <a:r>
                        <a:rPr lang="en-US" sz="1100" dirty="0">
                          <a:effectLst/>
                        </a:rPr>
                        <a:t>3</a:t>
                      </a:r>
                    </a:p>
                  </a:txBody>
                  <a:tcPr marL="28729" marR="55159" marT="27580" marB="27580" anchor="ctr"/>
                </a:tc>
                <a:tc>
                  <a:txBody>
                    <a:bodyPr/>
                    <a:lstStyle/>
                    <a:p>
                      <a:pPr algn="ctr"/>
                      <a:r>
                        <a:rPr lang="en-US" sz="1100" dirty="0">
                          <a:effectLst/>
                        </a:rPr>
                        <a:t>Project8</a:t>
                      </a:r>
                    </a:p>
                  </a:txBody>
                  <a:tcPr marL="28729" marR="55159" marT="27580" marB="27580" anchor="ctr"/>
                </a:tc>
                <a:tc>
                  <a:txBody>
                    <a:bodyPr/>
                    <a:lstStyle/>
                    <a:p>
                      <a:pPr algn="ctr"/>
                      <a:r>
                        <a:rPr lang="en-US" sz="1100" dirty="0">
                          <a:effectLst/>
                        </a:rPr>
                        <a:t>2019-08-20</a:t>
                      </a:r>
                    </a:p>
                  </a:txBody>
                  <a:tcPr marL="28729" marR="55159" marT="27580" marB="27580" anchor="ctr"/>
                </a:tc>
              </a:tr>
            </a:tbl>
          </a:graphicData>
        </a:graphic>
      </p:graphicFrame>
      <p:sp>
        <p:nvSpPr>
          <p:cNvPr id="3" name="Rectangle 1"/>
          <p:cNvSpPr>
            <a:spLocks noChangeArrowheads="1"/>
          </p:cNvSpPr>
          <p:nvPr/>
        </p:nvSpPr>
        <p:spPr bwMode="auto">
          <a:xfrm>
            <a:off x="2795588" y="364308"/>
            <a:ext cx="2919412"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Times New Roman" pitchFamily="18" charset="0"/>
                <a:cs typeface="Times New Roman" pitchFamily="18" charset="0"/>
              </a:rPr>
              <a:t>Project Table: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Times New Roman" pitchFamily="18" charset="0"/>
                <a:cs typeface="Times New Roman" pitchFamily="18" charset="0"/>
              </a:rPr>
              <a:t/>
            </a:r>
            <a:br>
              <a:rPr kumimoji="0" lang="en-US" sz="2400" b="1" i="0" u="none" strike="noStrike" cap="none" normalizeH="0" baseline="0" dirty="0" smtClean="0">
                <a:ln>
                  <a:noFill/>
                </a:ln>
                <a:effectLst/>
                <a:latin typeface="Times New Roman" pitchFamily="18" charset="0"/>
                <a:cs typeface="Times New Roman" pitchFamily="18" charset="0"/>
              </a:rPr>
            </a:br>
            <a:endParaRPr kumimoji="0" lang="en-US" sz="2400" b="1" i="0" u="none" strike="noStrike" cap="none" normalizeH="0" baseline="0" dirty="0" smtClean="0">
              <a:ln>
                <a:noFill/>
              </a:ln>
              <a:effectLst/>
              <a:latin typeface="Times New Roman" pitchFamily="18" charset="0"/>
              <a:cs typeface="Times New Roman" pitchFamily="18" charset="0"/>
            </a:endParaRPr>
          </a:p>
        </p:txBody>
      </p:sp>
    </p:spTree>
    <p:extLst>
      <p:ext uri="{BB962C8B-B14F-4D97-AF65-F5344CB8AC3E}">
        <p14:creationId xmlns:p14="http://schemas.microsoft.com/office/powerpoint/2010/main" val="3951884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895600" y="1066800"/>
            <a:ext cx="2157001" cy="400110"/>
          </a:xfrm>
          <a:prstGeom prst="rect">
            <a:avLst/>
          </a:prstGeom>
        </p:spPr>
        <p:txBody>
          <a:bodyPr wrap="none">
            <a:spAutoFit/>
          </a:bodyPr>
          <a:lstStyle/>
          <a:p>
            <a:r>
              <a:rPr lang="en-US" sz="2000" b="1" dirty="0"/>
              <a:t>Employee Table:</a:t>
            </a:r>
            <a:endParaRPr lang="en-US" sz="2000" dirty="0"/>
          </a:p>
        </p:txBody>
      </p:sp>
      <p:graphicFrame>
        <p:nvGraphicFramePr>
          <p:cNvPr id="11" name="Table 10"/>
          <p:cNvGraphicFramePr>
            <a:graphicFrameLocks noGrp="1"/>
          </p:cNvGraphicFramePr>
          <p:nvPr>
            <p:extLst>
              <p:ext uri="{D42A27DB-BD31-4B8C-83A1-F6EECF244321}">
                <p14:modId xmlns:p14="http://schemas.microsoft.com/office/powerpoint/2010/main" val="71627690"/>
              </p:ext>
            </p:extLst>
          </p:nvPr>
        </p:nvGraphicFramePr>
        <p:xfrm>
          <a:off x="253500" y="2438400"/>
          <a:ext cx="8355599" cy="2435258"/>
        </p:xfrm>
        <a:graphic>
          <a:graphicData uri="http://schemas.openxmlformats.org/drawingml/2006/table">
            <a:tbl>
              <a:tblPr>
                <a:tableStyleId>{BC89EF96-8CEA-46FF-86C4-4CE0E7609802}</a:tableStyleId>
              </a:tblPr>
              <a:tblGrid>
                <a:gridCol w="853484"/>
                <a:gridCol w="1169272"/>
                <a:gridCol w="1374107"/>
                <a:gridCol w="563299"/>
                <a:gridCol w="1920337"/>
                <a:gridCol w="1206101"/>
                <a:gridCol w="1268999"/>
              </a:tblGrid>
              <a:tr h="253521">
                <a:tc>
                  <a:txBody>
                    <a:bodyPr/>
                    <a:lstStyle/>
                    <a:p>
                      <a:pPr algn="ctr"/>
                      <a:r>
                        <a:rPr lang="en-US" sz="1600" dirty="0">
                          <a:effectLst/>
                        </a:rPr>
                        <a:t>EmpID</a:t>
                      </a:r>
                    </a:p>
                  </a:txBody>
                  <a:tcPr marL="43093" marR="82739" marT="41369" marB="41369" anchor="ctr"/>
                </a:tc>
                <a:tc>
                  <a:txBody>
                    <a:bodyPr/>
                    <a:lstStyle/>
                    <a:p>
                      <a:pPr algn="ctr"/>
                      <a:r>
                        <a:rPr lang="en-US" sz="1600" dirty="0">
                          <a:effectLst/>
                        </a:rPr>
                        <a:t>EmpFname</a:t>
                      </a:r>
                    </a:p>
                  </a:txBody>
                  <a:tcPr marL="43093" marR="82739" marT="41369" marB="41369" anchor="ctr"/>
                </a:tc>
                <a:tc>
                  <a:txBody>
                    <a:bodyPr/>
                    <a:lstStyle/>
                    <a:p>
                      <a:pPr algn="ctr"/>
                      <a:r>
                        <a:rPr lang="en-US" sz="1600" dirty="0">
                          <a:effectLst/>
                        </a:rPr>
                        <a:t>EmpLname</a:t>
                      </a:r>
                    </a:p>
                  </a:txBody>
                  <a:tcPr marL="43093" marR="82739" marT="41369" marB="41369" anchor="ctr"/>
                </a:tc>
                <a:tc>
                  <a:txBody>
                    <a:bodyPr/>
                    <a:lstStyle/>
                    <a:p>
                      <a:pPr algn="ctr"/>
                      <a:r>
                        <a:rPr lang="en-US" sz="1600" dirty="0">
                          <a:effectLst/>
                        </a:rPr>
                        <a:t>Age</a:t>
                      </a:r>
                    </a:p>
                  </a:txBody>
                  <a:tcPr marL="43093" marR="82739" marT="41369" marB="41369" anchor="ctr"/>
                </a:tc>
                <a:tc>
                  <a:txBody>
                    <a:bodyPr/>
                    <a:lstStyle/>
                    <a:p>
                      <a:pPr algn="ctr"/>
                      <a:r>
                        <a:rPr lang="en-US" sz="1600" dirty="0" smtClean="0">
                          <a:effectLst/>
                        </a:rPr>
                        <a:t>Email ID</a:t>
                      </a:r>
                      <a:endParaRPr lang="en-US" sz="1600" dirty="0">
                        <a:effectLst/>
                      </a:endParaRPr>
                    </a:p>
                  </a:txBody>
                  <a:tcPr marL="43093" marR="82739" marT="41369" marB="41369" anchor="ctr"/>
                </a:tc>
                <a:tc>
                  <a:txBody>
                    <a:bodyPr/>
                    <a:lstStyle/>
                    <a:p>
                      <a:pPr algn="ctr"/>
                      <a:r>
                        <a:rPr lang="en-US" sz="1600" dirty="0">
                          <a:effectLst/>
                        </a:rPr>
                        <a:t>PhoneNo</a:t>
                      </a:r>
                    </a:p>
                  </a:txBody>
                  <a:tcPr marL="43093" marR="82739" marT="41369" marB="41369" anchor="ctr"/>
                </a:tc>
                <a:tc>
                  <a:txBody>
                    <a:bodyPr/>
                    <a:lstStyle/>
                    <a:p>
                      <a:pPr algn="ctr"/>
                      <a:r>
                        <a:rPr lang="en-US" sz="1600" dirty="0">
                          <a:effectLst/>
                        </a:rPr>
                        <a:t>Address</a:t>
                      </a:r>
                    </a:p>
                  </a:txBody>
                  <a:tcPr marL="43093" marR="82739" marT="41369" marB="41369" anchor="ctr"/>
                </a:tc>
              </a:tr>
              <a:tr h="421736">
                <a:tc>
                  <a:txBody>
                    <a:bodyPr/>
                    <a:lstStyle/>
                    <a:p>
                      <a:pPr algn="ctr"/>
                      <a:r>
                        <a:rPr lang="en-US" sz="1600" dirty="0">
                          <a:effectLst/>
                        </a:rPr>
                        <a:t>1</a:t>
                      </a:r>
                    </a:p>
                  </a:txBody>
                  <a:tcPr marL="43093" marR="82739" marT="41369" marB="41369" anchor="ctr"/>
                </a:tc>
                <a:tc>
                  <a:txBody>
                    <a:bodyPr/>
                    <a:lstStyle/>
                    <a:p>
                      <a:pPr algn="ctr"/>
                      <a:r>
                        <a:rPr lang="en-US" sz="1600" dirty="0">
                          <a:effectLst/>
                        </a:rPr>
                        <a:t>Vardhan</a:t>
                      </a:r>
                    </a:p>
                  </a:txBody>
                  <a:tcPr marL="43093" marR="82739" marT="41369" marB="41369" anchor="ctr"/>
                </a:tc>
                <a:tc>
                  <a:txBody>
                    <a:bodyPr/>
                    <a:lstStyle/>
                    <a:p>
                      <a:pPr algn="ctr"/>
                      <a:r>
                        <a:rPr lang="en-US" sz="1600" dirty="0">
                          <a:effectLst/>
                        </a:rPr>
                        <a:t>Kumar</a:t>
                      </a:r>
                    </a:p>
                  </a:txBody>
                  <a:tcPr marL="43093" marR="82739" marT="41369" marB="41369" anchor="ctr"/>
                </a:tc>
                <a:tc>
                  <a:txBody>
                    <a:bodyPr/>
                    <a:lstStyle/>
                    <a:p>
                      <a:pPr algn="ctr"/>
                      <a:r>
                        <a:rPr lang="en-US" sz="1600" dirty="0">
                          <a:effectLst/>
                        </a:rPr>
                        <a:t>22</a:t>
                      </a:r>
                    </a:p>
                  </a:txBody>
                  <a:tcPr marL="43093" marR="82739" marT="41369" marB="41369" anchor="ctr"/>
                </a:tc>
                <a:tc>
                  <a:txBody>
                    <a:bodyPr/>
                    <a:lstStyle/>
                    <a:p>
                      <a:pPr algn="ctr"/>
                      <a:r>
                        <a:rPr lang="en-US" sz="1600" dirty="0">
                          <a:effectLst/>
                        </a:rPr>
                        <a:t>vardy@abc.com</a:t>
                      </a:r>
                    </a:p>
                  </a:txBody>
                  <a:tcPr marL="43093" marR="82739" marT="41369" marB="41369" anchor="ctr"/>
                </a:tc>
                <a:tc>
                  <a:txBody>
                    <a:bodyPr/>
                    <a:lstStyle/>
                    <a:p>
                      <a:pPr algn="ctr"/>
                      <a:r>
                        <a:rPr lang="en-US" sz="1600" dirty="0">
                          <a:effectLst/>
                        </a:rPr>
                        <a:t>9876543210</a:t>
                      </a:r>
                    </a:p>
                  </a:txBody>
                  <a:tcPr marL="43093" marR="82739" marT="41369" marB="41369" anchor="ctr"/>
                </a:tc>
                <a:tc>
                  <a:txBody>
                    <a:bodyPr/>
                    <a:lstStyle/>
                    <a:p>
                      <a:pPr algn="ctr"/>
                      <a:r>
                        <a:rPr lang="en-US" sz="1600" dirty="0">
                          <a:effectLst/>
                        </a:rPr>
                        <a:t>Delhi</a:t>
                      </a:r>
                    </a:p>
                  </a:txBody>
                  <a:tcPr marL="43093" marR="82739" marT="41369" marB="41369" anchor="ctr"/>
                </a:tc>
              </a:tr>
              <a:tr h="421736">
                <a:tc>
                  <a:txBody>
                    <a:bodyPr/>
                    <a:lstStyle/>
                    <a:p>
                      <a:pPr algn="ctr"/>
                      <a:r>
                        <a:rPr lang="en-US" sz="1600" dirty="0">
                          <a:effectLst/>
                        </a:rPr>
                        <a:t>2</a:t>
                      </a:r>
                    </a:p>
                  </a:txBody>
                  <a:tcPr marL="43093" marR="82739" marT="41369" marB="41369" anchor="ctr"/>
                </a:tc>
                <a:tc>
                  <a:txBody>
                    <a:bodyPr/>
                    <a:lstStyle/>
                    <a:p>
                      <a:pPr algn="ctr"/>
                      <a:r>
                        <a:rPr lang="en-US" sz="1600" dirty="0">
                          <a:effectLst/>
                        </a:rPr>
                        <a:t>Himani</a:t>
                      </a:r>
                    </a:p>
                  </a:txBody>
                  <a:tcPr marL="43093" marR="82739" marT="41369" marB="41369" anchor="ctr"/>
                </a:tc>
                <a:tc>
                  <a:txBody>
                    <a:bodyPr/>
                    <a:lstStyle/>
                    <a:p>
                      <a:pPr algn="ctr"/>
                      <a:r>
                        <a:rPr lang="en-US" sz="1600" dirty="0">
                          <a:effectLst/>
                        </a:rPr>
                        <a:t>Sharma</a:t>
                      </a:r>
                    </a:p>
                  </a:txBody>
                  <a:tcPr marL="43093" marR="82739" marT="41369" marB="41369" anchor="ctr"/>
                </a:tc>
                <a:tc>
                  <a:txBody>
                    <a:bodyPr/>
                    <a:lstStyle/>
                    <a:p>
                      <a:pPr algn="ctr"/>
                      <a:r>
                        <a:rPr lang="en-US" sz="1600" dirty="0">
                          <a:effectLst/>
                        </a:rPr>
                        <a:t>32</a:t>
                      </a:r>
                    </a:p>
                  </a:txBody>
                  <a:tcPr marL="43093" marR="82739" marT="41369" marB="41369" anchor="ctr"/>
                </a:tc>
                <a:tc>
                  <a:txBody>
                    <a:bodyPr/>
                    <a:lstStyle/>
                    <a:p>
                      <a:pPr algn="ctr"/>
                      <a:r>
                        <a:rPr lang="en-US" sz="1600" dirty="0">
                          <a:effectLst/>
                        </a:rPr>
                        <a:t>himani@abc.com</a:t>
                      </a:r>
                    </a:p>
                  </a:txBody>
                  <a:tcPr marL="43093" marR="82739" marT="41369" marB="41369" anchor="ctr"/>
                </a:tc>
                <a:tc>
                  <a:txBody>
                    <a:bodyPr/>
                    <a:lstStyle/>
                    <a:p>
                      <a:pPr algn="ctr"/>
                      <a:r>
                        <a:rPr lang="en-US" sz="1600" dirty="0">
                          <a:effectLst/>
                        </a:rPr>
                        <a:t>9977554422</a:t>
                      </a:r>
                    </a:p>
                  </a:txBody>
                  <a:tcPr marL="43093" marR="82739" marT="41369" marB="41369" anchor="ctr"/>
                </a:tc>
                <a:tc>
                  <a:txBody>
                    <a:bodyPr/>
                    <a:lstStyle/>
                    <a:p>
                      <a:pPr algn="ctr"/>
                      <a:r>
                        <a:rPr lang="en-US" sz="1600" dirty="0">
                          <a:effectLst/>
                        </a:rPr>
                        <a:t>Mumbai</a:t>
                      </a:r>
                    </a:p>
                  </a:txBody>
                  <a:tcPr marL="43093" marR="82739" marT="41369" marB="41369" anchor="ctr"/>
                </a:tc>
              </a:tr>
              <a:tr h="421736">
                <a:tc>
                  <a:txBody>
                    <a:bodyPr/>
                    <a:lstStyle/>
                    <a:p>
                      <a:pPr algn="ctr"/>
                      <a:r>
                        <a:rPr lang="en-US" sz="1600" dirty="0">
                          <a:effectLst/>
                        </a:rPr>
                        <a:t>3</a:t>
                      </a:r>
                    </a:p>
                  </a:txBody>
                  <a:tcPr marL="43093" marR="82739" marT="41369" marB="41369" anchor="ctr"/>
                </a:tc>
                <a:tc>
                  <a:txBody>
                    <a:bodyPr/>
                    <a:lstStyle/>
                    <a:p>
                      <a:pPr algn="ctr"/>
                      <a:r>
                        <a:rPr lang="en-US" sz="1600" dirty="0">
                          <a:effectLst/>
                        </a:rPr>
                        <a:t>Aayushi</a:t>
                      </a:r>
                    </a:p>
                  </a:txBody>
                  <a:tcPr marL="43093" marR="82739" marT="41369" marB="41369" anchor="ctr"/>
                </a:tc>
                <a:tc>
                  <a:txBody>
                    <a:bodyPr/>
                    <a:lstStyle/>
                    <a:p>
                      <a:pPr algn="ctr"/>
                      <a:r>
                        <a:rPr lang="en-US" sz="1600" dirty="0">
                          <a:effectLst/>
                        </a:rPr>
                        <a:t>Shreshth</a:t>
                      </a:r>
                    </a:p>
                  </a:txBody>
                  <a:tcPr marL="43093" marR="82739" marT="41369" marB="41369" anchor="ctr"/>
                </a:tc>
                <a:tc>
                  <a:txBody>
                    <a:bodyPr/>
                    <a:lstStyle/>
                    <a:p>
                      <a:pPr algn="ctr"/>
                      <a:r>
                        <a:rPr lang="en-US" sz="1600" dirty="0">
                          <a:effectLst/>
                        </a:rPr>
                        <a:t>24</a:t>
                      </a:r>
                    </a:p>
                  </a:txBody>
                  <a:tcPr marL="43093" marR="82739" marT="41369" marB="41369" anchor="ctr"/>
                </a:tc>
                <a:tc>
                  <a:txBody>
                    <a:bodyPr/>
                    <a:lstStyle/>
                    <a:p>
                      <a:pPr algn="ctr"/>
                      <a:r>
                        <a:rPr lang="en-US" sz="1600" dirty="0">
                          <a:effectLst/>
                        </a:rPr>
                        <a:t>aayushi@abc.com</a:t>
                      </a:r>
                    </a:p>
                  </a:txBody>
                  <a:tcPr marL="43093" marR="82739" marT="41369" marB="41369" anchor="ctr"/>
                </a:tc>
                <a:tc>
                  <a:txBody>
                    <a:bodyPr/>
                    <a:lstStyle/>
                    <a:p>
                      <a:pPr algn="ctr"/>
                      <a:r>
                        <a:rPr lang="en-US" sz="1600" dirty="0">
                          <a:effectLst/>
                        </a:rPr>
                        <a:t>9977555121</a:t>
                      </a:r>
                    </a:p>
                  </a:txBody>
                  <a:tcPr marL="43093" marR="82739" marT="41369" marB="41369" anchor="ctr"/>
                </a:tc>
                <a:tc>
                  <a:txBody>
                    <a:bodyPr/>
                    <a:lstStyle/>
                    <a:p>
                      <a:pPr algn="ctr"/>
                      <a:r>
                        <a:rPr lang="en-US" sz="1600" dirty="0">
                          <a:effectLst/>
                        </a:rPr>
                        <a:t>Kolkata</a:t>
                      </a:r>
                    </a:p>
                  </a:txBody>
                  <a:tcPr marL="43093" marR="82739" marT="41369" marB="41369" anchor="ctr"/>
                </a:tc>
              </a:tr>
              <a:tr h="421736">
                <a:tc>
                  <a:txBody>
                    <a:bodyPr/>
                    <a:lstStyle/>
                    <a:p>
                      <a:pPr algn="ctr"/>
                      <a:r>
                        <a:rPr lang="en-US" sz="1600" dirty="0">
                          <a:effectLst/>
                        </a:rPr>
                        <a:t>4</a:t>
                      </a:r>
                    </a:p>
                  </a:txBody>
                  <a:tcPr marL="43093" marR="82739" marT="41369" marB="41369" anchor="ctr"/>
                </a:tc>
                <a:tc>
                  <a:txBody>
                    <a:bodyPr/>
                    <a:lstStyle/>
                    <a:p>
                      <a:pPr algn="ctr"/>
                      <a:r>
                        <a:rPr lang="en-US" sz="1600" dirty="0">
                          <a:effectLst/>
                        </a:rPr>
                        <a:t>Hemanth</a:t>
                      </a:r>
                    </a:p>
                  </a:txBody>
                  <a:tcPr marL="43093" marR="82739" marT="41369" marB="41369" anchor="ctr"/>
                </a:tc>
                <a:tc>
                  <a:txBody>
                    <a:bodyPr/>
                    <a:lstStyle/>
                    <a:p>
                      <a:pPr algn="ctr"/>
                      <a:r>
                        <a:rPr lang="en-US" sz="1600" dirty="0">
                          <a:effectLst/>
                        </a:rPr>
                        <a:t>Sharma</a:t>
                      </a:r>
                    </a:p>
                  </a:txBody>
                  <a:tcPr marL="43093" marR="82739" marT="41369" marB="41369" anchor="ctr"/>
                </a:tc>
                <a:tc>
                  <a:txBody>
                    <a:bodyPr/>
                    <a:lstStyle/>
                    <a:p>
                      <a:pPr algn="ctr"/>
                      <a:r>
                        <a:rPr lang="en-US" sz="1600" dirty="0">
                          <a:effectLst/>
                        </a:rPr>
                        <a:t>25</a:t>
                      </a:r>
                    </a:p>
                  </a:txBody>
                  <a:tcPr marL="43093" marR="82739" marT="41369" marB="41369" anchor="ctr"/>
                </a:tc>
                <a:tc>
                  <a:txBody>
                    <a:bodyPr/>
                    <a:lstStyle/>
                    <a:p>
                      <a:pPr algn="ctr"/>
                      <a:r>
                        <a:rPr lang="en-US" sz="1600" dirty="0">
                          <a:effectLst/>
                        </a:rPr>
                        <a:t>hemanth@abc.com</a:t>
                      </a:r>
                    </a:p>
                  </a:txBody>
                  <a:tcPr marL="43093" marR="82739" marT="41369" marB="41369" anchor="ctr"/>
                </a:tc>
                <a:tc>
                  <a:txBody>
                    <a:bodyPr/>
                    <a:lstStyle/>
                    <a:p>
                      <a:pPr algn="ctr"/>
                      <a:r>
                        <a:rPr lang="en-US" sz="1600" dirty="0">
                          <a:effectLst/>
                        </a:rPr>
                        <a:t>9876545666</a:t>
                      </a:r>
                    </a:p>
                  </a:txBody>
                  <a:tcPr marL="43093" marR="82739" marT="41369" marB="41369" anchor="ctr"/>
                </a:tc>
                <a:tc>
                  <a:txBody>
                    <a:bodyPr/>
                    <a:lstStyle/>
                    <a:p>
                      <a:pPr algn="ctr"/>
                      <a:r>
                        <a:rPr lang="en-US" sz="1600" dirty="0">
                          <a:effectLst/>
                        </a:rPr>
                        <a:t>Bengaluru</a:t>
                      </a:r>
                    </a:p>
                  </a:txBody>
                  <a:tcPr marL="43093" marR="82739" marT="41369" marB="41369" anchor="ctr"/>
                </a:tc>
              </a:tr>
              <a:tr h="421736">
                <a:tc>
                  <a:txBody>
                    <a:bodyPr/>
                    <a:lstStyle/>
                    <a:p>
                      <a:pPr algn="ctr"/>
                      <a:r>
                        <a:rPr lang="en-US" sz="1600" dirty="0">
                          <a:effectLst/>
                        </a:rPr>
                        <a:t>5</a:t>
                      </a:r>
                    </a:p>
                  </a:txBody>
                  <a:tcPr marL="43093" marR="82739" marT="41369" marB="41369" anchor="ctr"/>
                </a:tc>
                <a:tc>
                  <a:txBody>
                    <a:bodyPr/>
                    <a:lstStyle/>
                    <a:p>
                      <a:pPr algn="ctr"/>
                      <a:r>
                        <a:rPr lang="en-US" sz="1600" dirty="0">
                          <a:effectLst/>
                        </a:rPr>
                        <a:t>Swatee</a:t>
                      </a:r>
                    </a:p>
                  </a:txBody>
                  <a:tcPr marL="43093" marR="82739" marT="41369" marB="41369" anchor="ctr"/>
                </a:tc>
                <a:tc>
                  <a:txBody>
                    <a:bodyPr/>
                    <a:lstStyle/>
                    <a:p>
                      <a:pPr algn="ctr"/>
                      <a:r>
                        <a:rPr lang="en-US" sz="1600" dirty="0">
                          <a:effectLst/>
                        </a:rPr>
                        <a:t>Kapoor</a:t>
                      </a:r>
                    </a:p>
                  </a:txBody>
                  <a:tcPr marL="43093" marR="82739" marT="41369" marB="41369" anchor="ctr"/>
                </a:tc>
                <a:tc>
                  <a:txBody>
                    <a:bodyPr/>
                    <a:lstStyle/>
                    <a:p>
                      <a:pPr algn="ctr"/>
                      <a:r>
                        <a:rPr lang="en-US" sz="1600" dirty="0">
                          <a:effectLst/>
                        </a:rPr>
                        <a:t>26</a:t>
                      </a:r>
                    </a:p>
                  </a:txBody>
                  <a:tcPr marL="43093" marR="82739" marT="41369" marB="41369" anchor="ctr"/>
                </a:tc>
                <a:tc>
                  <a:txBody>
                    <a:bodyPr/>
                    <a:lstStyle/>
                    <a:p>
                      <a:pPr algn="ctr"/>
                      <a:r>
                        <a:rPr lang="en-US" sz="1600" dirty="0">
                          <a:effectLst/>
                        </a:rPr>
                        <a:t>swatee@abc.com</a:t>
                      </a:r>
                    </a:p>
                  </a:txBody>
                  <a:tcPr marL="43093" marR="82739" marT="41369" marB="41369" anchor="ctr"/>
                </a:tc>
                <a:tc>
                  <a:txBody>
                    <a:bodyPr/>
                    <a:lstStyle/>
                    <a:p>
                      <a:pPr algn="ctr"/>
                      <a:r>
                        <a:rPr lang="en-US" sz="1600" dirty="0">
                          <a:effectLst/>
                        </a:rPr>
                        <a:t>9544567777</a:t>
                      </a:r>
                    </a:p>
                  </a:txBody>
                  <a:tcPr marL="43093" marR="82739" marT="41369" marB="41369" anchor="ctr"/>
                </a:tc>
                <a:tc>
                  <a:txBody>
                    <a:bodyPr/>
                    <a:lstStyle/>
                    <a:p>
                      <a:pPr algn="ctr"/>
                      <a:r>
                        <a:rPr lang="en-US" sz="1600" dirty="0">
                          <a:effectLst/>
                        </a:rPr>
                        <a:t>Hyderabad</a:t>
                      </a:r>
                    </a:p>
                  </a:txBody>
                  <a:tcPr marL="43093" marR="82739" marT="41369" marB="41369" anchor="ctr"/>
                </a:tc>
              </a:tr>
            </a:tbl>
          </a:graphicData>
        </a:graphic>
      </p:graphicFrame>
    </p:spTree>
    <p:extLst>
      <p:ext uri="{BB962C8B-B14F-4D97-AF65-F5344CB8AC3E}">
        <p14:creationId xmlns:p14="http://schemas.microsoft.com/office/powerpoint/2010/main" val="1650848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499645"/>
            <a:ext cx="8686800" cy="292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Times New Roman" pitchFamily="18" charset="0"/>
                <a:cs typeface="Times New Roman" pitchFamily="18" charset="0"/>
              </a:rPr>
              <a:t>Example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FF0000"/>
              </a:solidFill>
              <a:effectLst/>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SELECT Employee.EmpID, Employee.EmpFname, Employee.EmpLname, Projects.ProjectID, Projects.ProjectName</a:t>
            </a:r>
          </a:p>
          <a:p>
            <a:pPr fontAlgn="base"/>
            <a:r>
              <a:rPr lang="en-US" sz="2400" dirty="0">
                <a:latin typeface="Times New Roman" pitchFamily="18" charset="0"/>
                <a:cs typeface="Times New Roman" pitchFamily="18" charset="0"/>
              </a:rPr>
              <a:t>FROM Employee</a:t>
            </a:r>
          </a:p>
          <a:p>
            <a:pPr fontAlgn="base"/>
            <a:r>
              <a:rPr lang="en-US" sz="2400" dirty="0">
                <a:latin typeface="Times New Roman" pitchFamily="18" charset="0"/>
                <a:cs typeface="Times New Roman" pitchFamily="18" charset="0"/>
              </a:rPr>
              <a:t>INNER JOIN Projects ON Employee.EmpID=Projects.EmpID;</a:t>
            </a:r>
          </a:p>
          <a:p>
            <a:pPr marL="0" marR="0" lvl="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6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TextBox 2"/>
          <p:cNvSpPr txBox="1"/>
          <p:nvPr/>
        </p:nvSpPr>
        <p:spPr>
          <a:xfrm>
            <a:off x="3206694" y="3159319"/>
            <a:ext cx="1305165" cy="523220"/>
          </a:xfrm>
          <a:prstGeom prst="rect">
            <a:avLst/>
          </a:prstGeom>
          <a:noFill/>
        </p:spPr>
        <p:txBody>
          <a:bodyPr wrap="none" rtlCol="0">
            <a:spAutoFit/>
          </a:bodyPr>
          <a:lstStyle/>
          <a:p>
            <a:pPr algn="ctr"/>
            <a:r>
              <a:rPr lang="en-US" sz="2800" b="1" dirty="0">
                <a:solidFill>
                  <a:srgbClr val="002060"/>
                </a:solidFill>
                <a:latin typeface="Times New Roman" pitchFamily="18" charset="0"/>
                <a:cs typeface="Times New Roman" pitchFamily="18" charset="0"/>
              </a:rPr>
              <a:t>O</a:t>
            </a:r>
            <a:r>
              <a:rPr lang="en-US" sz="2800" b="1" dirty="0" smtClean="0">
                <a:solidFill>
                  <a:srgbClr val="002060"/>
                </a:solidFill>
                <a:latin typeface="Times New Roman" pitchFamily="18" charset="0"/>
                <a:cs typeface="Times New Roman" pitchFamily="18" charset="0"/>
              </a:rPr>
              <a:t>utput</a:t>
            </a:r>
            <a:endParaRPr lang="en-US" sz="2800" b="1" dirty="0">
              <a:solidFill>
                <a:srgbClr val="002060"/>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7795339"/>
              </p:ext>
            </p:extLst>
          </p:nvPr>
        </p:nvGraphicFramePr>
        <p:xfrm>
          <a:off x="1295400" y="3886200"/>
          <a:ext cx="5287461" cy="2468880"/>
        </p:xfrm>
        <a:graphic>
          <a:graphicData uri="http://schemas.openxmlformats.org/drawingml/2006/table">
            <a:tbl>
              <a:tblPr>
                <a:tableStyleId>{16D9F66E-5EB9-4882-86FB-DCBF35E3C3E4}</a:tableStyleId>
              </a:tblPr>
              <a:tblGrid>
                <a:gridCol w="1032748"/>
                <a:gridCol w="1052160"/>
                <a:gridCol w="1071801"/>
                <a:gridCol w="1052160"/>
                <a:gridCol w="1078592"/>
              </a:tblGrid>
              <a:tr h="228600">
                <a:tc>
                  <a:txBody>
                    <a:bodyPr/>
                    <a:lstStyle/>
                    <a:p>
                      <a:pPr algn="ctr"/>
                      <a:r>
                        <a:rPr lang="en-US" dirty="0">
                          <a:effectLst/>
                        </a:rPr>
                        <a:t>EmpID</a:t>
                      </a:r>
                    </a:p>
                  </a:txBody>
                  <a:tcPr marL="47625" anchor="ctr"/>
                </a:tc>
                <a:tc>
                  <a:txBody>
                    <a:bodyPr/>
                    <a:lstStyle/>
                    <a:p>
                      <a:pPr algn="ctr"/>
                      <a:r>
                        <a:rPr lang="en-US" dirty="0">
                          <a:effectLst/>
                        </a:rPr>
                        <a:t>EmpFname</a:t>
                      </a:r>
                    </a:p>
                  </a:txBody>
                  <a:tcPr marL="47625" anchor="ctr"/>
                </a:tc>
                <a:tc>
                  <a:txBody>
                    <a:bodyPr/>
                    <a:lstStyle/>
                    <a:p>
                      <a:pPr algn="ctr"/>
                      <a:r>
                        <a:rPr lang="en-US" dirty="0">
                          <a:effectLst/>
                        </a:rPr>
                        <a:t>EmpLname</a:t>
                      </a:r>
                    </a:p>
                  </a:txBody>
                  <a:tcPr marL="47625" anchor="ctr"/>
                </a:tc>
                <a:tc>
                  <a:txBody>
                    <a:bodyPr/>
                    <a:lstStyle/>
                    <a:p>
                      <a:pPr algn="ctr"/>
                      <a:r>
                        <a:rPr lang="en-US" dirty="0">
                          <a:effectLst/>
                        </a:rPr>
                        <a:t>ProjectID</a:t>
                      </a:r>
                    </a:p>
                  </a:txBody>
                  <a:tcPr marL="47625" anchor="ctr"/>
                </a:tc>
                <a:tc>
                  <a:txBody>
                    <a:bodyPr/>
                    <a:lstStyle/>
                    <a:p>
                      <a:pPr algn="ctr"/>
                      <a:r>
                        <a:rPr lang="en-US" dirty="0">
                          <a:effectLst/>
                        </a:rPr>
                        <a:t>ProjectName</a:t>
                      </a:r>
                    </a:p>
                  </a:txBody>
                  <a:tcPr marL="47625" anchor="ctr"/>
                </a:tc>
              </a:tr>
              <a:tr h="228600">
                <a:tc>
                  <a:txBody>
                    <a:bodyPr/>
                    <a:lstStyle/>
                    <a:p>
                      <a:pPr algn="ctr"/>
                      <a:r>
                        <a:rPr lang="en-US" dirty="0">
                          <a:effectLst/>
                        </a:rPr>
                        <a:t>1</a:t>
                      </a:r>
                    </a:p>
                  </a:txBody>
                  <a:tcPr marL="47625" anchor="ctr"/>
                </a:tc>
                <a:tc>
                  <a:txBody>
                    <a:bodyPr/>
                    <a:lstStyle/>
                    <a:p>
                      <a:pPr algn="ctr"/>
                      <a:r>
                        <a:rPr lang="en-US" dirty="0">
                          <a:effectLst/>
                        </a:rPr>
                        <a:t>Vardhan</a:t>
                      </a:r>
                    </a:p>
                  </a:txBody>
                  <a:tcPr marL="47625" anchor="ctr"/>
                </a:tc>
                <a:tc>
                  <a:txBody>
                    <a:bodyPr/>
                    <a:lstStyle/>
                    <a:p>
                      <a:pPr algn="ctr"/>
                      <a:r>
                        <a:rPr lang="en-US" dirty="0">
                          <a:effectLst/>
                        </a:rPr>
                        <a:t>Kumar</a:t>
                      </a:r>
                    </a:p>
                  </a:txBody>
                  <a:tcPr marL="47625" anchor="ctr"/>
                </a:tc>
                <a:tc>
                  <a:txBody>
                    <a:bodyPr/>
                    <a:lstStyle/>
                    <a:p>
                      <a:pPr algn="ctr"/>
                      <a:r>
                        <a:rPr lang="en-US" dirty="0">
                          <a:effectLst/>
                        </a:rPr>
                        <a:t>111</a:t>
                      </a:r>
                    </a:p>
                  </a:txBody>
                  <a:tcPr marL="47625" anchor="ctr"/>
                </a:tc>
                <a:tc>
                  <a:txBody>
                    <a:bodyPr/>
                    <a:lstStyle/>
                    <a:p>
                      <a:pPr algn="ctr"/>
                      <a:r>
                        <a:rPr lang="en-US" dirty="0">
                          <a:effectLst/>
                        </a:rPr>
                        <a:t>Project1</a:t>
                      </a:r>
                    </a:p>
                  </a:txBody>
                  <a:tcPr marL="47625" anchor="ctr"/>
                </a:tc>
              </a:tr>
              <a:tr h="238125">
                <a:tc>
                  <a:txBody>
                    <a:bodyPr/>
                    <a:lstStyle/>
                    <a:p>
                      <a:pPr algn="ctr"/>
                      <a:r>
                        <a:rPr lang="en-US" dirty="0">
                          <a:effectLst/>
                        </a:rPr>
                        <a:t>2</a:t>
                      </a:r>
                    </a:p>
                  </a:txBody>
                  <a:tcPr marL="47625" anchor="ctr"/>
                </a:tc>
                <a:tc>
                  <a:txBody>
                    <a:bodyPr/>
                    <a:lstStyle/>
                    <a:p>
                      <a:pPr algn="ctr"/>
                      <a:r>
                        <a:rPr lang="en-US" dirty="0">
                          <a:effectLst/>
                        </a:rPr>
                        <a:t>Himani</a:t>
                      </a:r>
                    </a:p>
                  </a:txBody>
                  <a:tcPr marL="47625" anchor="ctr"/>
                </a:tc>
                <a:tc>
                  <a:txBody>
                    <a:bodyPr/>
                    <a:lstStyle/>
                    <a:p>
                      <a:pPr algn="ctr"/>
                      <a:r>
                        <a:rPr lang="en-US" dirty="0">
                          <a:effectLst/>
                        </a:rPr>
                        <a:t>Sharma</a:t>
                      </a:r>
                    </a:p>
                  </a:txBody>
                  <a:tcPr marL="47625" anchor="ctr"/>
                </a:tc>
                <a:tc>
                  <a:txBody>
                    <a:bodyPr/>
                    <a:lstStyle/>
                    <a:p>
                      <a:pPr algn="ctr"/>
                      <a:r>
                        <a:rPr lang="en-US" dirty="0">
                          <a:effectLst/>
                        </a:rPr>
                        <a:t>222</a:t>
                      </a:r>
                    </a:p>
                  </a:txBody>
                  <a:tcPr marL="47625" anchor="ctr"/>
                </a:tc>
                <a:tc>
                  <a:txBody>
                    <a:bodyPr/>
                    <a:lstStyle/>
                    <a:p>
                      <a:pPr algn="ctr"/>
                      <a:r>
                        <a:rPr lang="en-US" dirty="0">
                          <a:effectLst/>
                        </a:rPr>
                        <a:t>Project2</a:t>
                      </a:r>
                    </a:p>
                  </a:txBody>
                  <a:tcPr marL="47625" anchor="ctr"/>
                </a:tc>
              </a:tr>
              <a:tr h="238125">
                <a:tc>
                  <a:txBody>
                    <a:bodyPr/>
                    <a:lstStyle/>
                    <a:p>
                      <a:pPr algn="ctr"/>
                      <a:r>
                        <a:rPr lang="en-US" dirty="0">
                          <a:effectLst/>
                        </a:rPr>
                        <a:t>3</a:t>
                      </a:r>
                    </a:p>
                  </a:txBody>
                  <a:tcPr marL="47625" anchor="ctr"/>
                </a:tc>
                <a:tc>
                  <a:txBody>
                    <a:bodyPr/>
                    <a:lstStyle/>
                    <a:p>
                      <a:pPr algn="ctr"/>
                      <a:r>
                        <a:rPr lang="en-US" dirty="0">
                          <a:effectLst/>
                        </a:rPr>
                        <a:t>Aayushi</a:t>
                      </a:r>
                    </a:p>
                  </a:txBody>
                  <a:tcPr marL="47625" anchor="ctr"/>
                </a:tc>
                <a:tc>
                  <a:txBody>
                    <a:bodyPr/>
                    <a:lstStyle/>
                    <a:p>
                      <a:pPr algn="ctr"/>
                      <a:r>
                        <a:rPr lang="en-US" dirty="0">
                          <a:effectLst/>
                        </a:rPr>
                        <a:t>Shreshth</a:t>
                      </a:r>
                    </a:p>
                  </a:txBody>
                  <a:tcPr marL="47625" anchor="ctr"/>
                </a:tc>
                <a:tc>
                  <a:txBody>
                    <a:bodyPr/>
                    <a:lstStyle/>
                    <a:p>
                      <a:pPr algn="ctr"/>
                      <a:r>
                        <a:rPr lang="en-US" dirty="0">
                          <a:effectLst/>
                        </a:rPr>
                        <a:t>333</a:t>
                      </a:r>
                    </a:p>
                  </a:txBody>
                  <a:tcPr marL="47625" anchor="ctr"/>
                </a:tc>
                <a:tc>
                  <a:txBody>
                    <a:bodyPr/>
                    <a:lstStyle/>
                    <a:p>
                      <a:pPr algn="ctr"/>
                      <a:r>
                        <a:rPr lang="en-US" dirty="0">
                          <a:effectLst/>
                        </a:rPr>
                        <a:t>Project3</a:t>
                      </a:r>
                    </a:p>
                  </a:txBody>
                  <a:tcPr marL="47625" anchor="ctr"/>
                </a:tc>
              </a:tr>
              <a:tr h="238125">
                <a:tc>
                  <a:txBody>
                    <a:bodyPr/>
                    <a:lstStyle/>
                    <a:p>
                      <a:pPr algn="ctr"/>
                      <a:r>
                        <a:rPr lang="en-US" dirty="0">
                          <a:effectLst/>
                        </a:rPr>
                        <a:t>3</a:t>
                      </a:r>
                    </a:p>
                  </a:txBody>
                  <a:tcPr marL="47625" anchor="ctr"/>
                </a:tc>
                <a:tc>
                  <a:txBody>
                    <a:bodyPr/>
                    <a:lstStyle/>
                    <a:p>
                      <a:pPr algn="ctr"/>
                      <a:r>
                        <a:rPr lang="en-US" dirty="0">
                          <a:effectLst/>
                        </a:rPr>
                        <a:t>Aayushi</a:t>
                      </a:r>
                    </a:p>
                  </a:txBody>
                  <a:tcPr marL="47625" anchor="ctr"/>
                </a:tc>
                <a:tc>
                  <a:txBody>
                    <a:bodyPr/>
                    <a:lstStyle/>
                    <a:p>
                      <a:pPr algn="ctr"/>
                      <a:r>
                        <a:rPr lang="en-US" dirty="0">
                          <a:effectLst/>
                        </a:rPr>
                        <a:t>Shreshth</a:t>
                      </a:r>
                    </a:p>
                  </a:txBody>
                  <a:tcPr marL="47625" anchor="ctr"/>
                </a:tc>
                <a:tc>
                  <a:txBody>
                    <a:bodyPr/>
                    <a:lstStyle/>
                    <a:p>
                      <a:pPr algn="ctr"/>
                      <a:r>
                        <a:rPr lang="en-US" dirty="0">
                          <a:effectLst/>
                        </a:rPr>
                        <a:t>444</a:t>
                      </a:r>
                    </a:p>
                  </a:txBody>
                  <a:tcPr marL="47625" anchor="ctr"/>
                </a:tc>
                <a:tc>
                  <a:txBody>
                    <a:bodyPr/>
                    <a:lstStyle/>
                    <a:p>
                      <a:pPr algn="ctr"/>
                      <a:r>
                        <a:rPr lang="en-US" dirty="0">
                          <a:effectLst/>
                        </a:rPr>
                        <a:t>Project4</a:t>
                      </a:r>
                    </a:p>
                  </a:txBody>
                  <a:tcPr marL="47625" anchor="ctr"/>
                </a:tc>
              </a:tr>
              <a:tr h="238125">
                <a:tc>
                  <a:txBody>
                    <a:bodyPr/>
                    <a:lstStyle/>
                    <a:p>
                      <a:pPr algn="ctr"/>
                      <a:r>
                        <a:rPr lang="en-US" dirty="0">
                          <a:effectLst/>
                        </a:rPr>
                        <a:t>5</a:t>
                      </a:r>
                    </a:p>
                  </a:txBody>
                  <a:tcPr marL="47625" anchor="ctr"/>
                </a:tc>
                <a:tc>
                  <a:txBody>
                    <a:bodyPr/>
                    <a:lstStyle/>
                    <a:p>
                      <a:pPr algn="ctr"/>
                      <a:r>
                        <a:rPr lang="en-US" dirty="0">
                          <a:effectLst/>
                        </a:rPr>
                        <a:t>Swatee</a:t>
                      </a:r>
                    </a:p>
                  </a:txBody>
                  <a:tcPr marL="47625" anchor="ctr"/>
                </a:tc>
                <a:tc>
                  <a:txBody>
                    <a:bodyPr/>
                    <a:lstStyle/>
                    <a:p>
                      <a:pPr algn="ctr"/>
                      <a:r>
                        <a:rPr lang="en-US" dirty="0">
                          <a:effectLst/>
                        </a:rPr>
                        <a:t>Kapoor</a:t>
                      </a:r>
                    </a:p>
                  </a:txBody>
                  <a:tcPr marL="47625" anchor="ctr"/>
                </a:tc>
                <a:tc>
                  <a:txBody>
                    <a:bodyPr/>
                    <a:lstStyle/>
                    <a:p>
                      <a:pPr algn="ctr"/>
                      <a:r>
                        <a:rPr lang="en-US" dirty="0">
                          <a:effectLst/>
                        </a:rPr>
                        <a:t>555</a:t>
                      </a:r>
                    </a:p>
                  </a:txBody>
                  <a:tcPr marL="47625" anchor="ctr"/>
                </a:tc>
                <a:tc>
                  <a:txBody>
                    <a:bodyPr/>
                    <a:lstStyle/>
                    <a:p>
                      <a:pPr algn="ctr"/>
                      <a:r>
                        <a:rPr lang="en-US" dirty="0">
                          <a:effectLst/>
                        </a:rPr>
                        <a:t>Project5</a:t>
                      </a:r>
                    </a:p>
                  </a:txBody>
                  <a:tcPr marL="47625" anchor="ctr"/>
                </a:tc>
              </a:tr>
            </a:tbl>
          </a:graphicData>
        </a:graphic>
      </p:graphicFrame>
    </p:spTree>
    <p:extLst>
      <p:ext uri="{BB962C8B-B14F-4D97-AF65-F5344CB8AC3E}">
        <p14:creationId xmlns:p14="http://schemas.microsoft.com/office/powerpoint/2010/main" val="416541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5" y="533400"/>
            <a:ext cx="8458200" cy="3200876"/>
          </a:xfrm>
          <a:prstGeom prst="rect">
            <a:avLst/>
          </a:prstGeom>
        </p:spPr>
        <p:txBody>
          <a:bodyPr wrap="square">
            <a:spAutoFit/>
          </a:bodyPr>
          <a:lstStyle/>
          <a:p>
            <a:pPr algn="ctr" fontAlgn="base"/>
            <a:r>
              <a:rPr lang="en-US" sz="3200" b="1" dirty="0" smtClean="0">
                <a:solidFill>
                  <a:schemeClr val="accent5"/>
                </a:solidFill>
                <a:latin typeface="Times New Roman" pitchFamily="18" charset="0"/>
                <a:cs typeface="Times New Roman" pitchFamily="18" charset="0"/>
              </a:rPr>
              <a:t>LEFT JOIN</a:t>
            </a:r>
          </a:p>
          <a:p>
            <a:pPr algn="ctr" fontAlgn="base"/>
            <a:endParaRPr lang="en-US" sz="3200" b="1" dirty="0">
              <a:solidFill>
                <a:schemeClr val="accent5"/>
              </a:solidFill>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This join returns all the rows of the table on the left side of the join and matches rows for the table on the right side of the join. For the rows for which there is no matching row on the right side, the result-set will contain null. LEFT JOIN is also known as LEFT OUTER JOIN.</a:t>
            </a:r>
          </a:p>
          <a:p>
            <a:endParaRPr lang="en-US" dirty="0">
              <a:latin typeface="Times New Roman" pitchFamily="18" charset="0"/>
              <a:cs typeface="Times New Roman" pitchFamily="18" charset="0"/>
            </a:endParaRPr>
          </a:p>
        </p:txBody>
      </p:sp>
      <p:sp>
        <p:nvSpPr>
          <p:cNvPr id="3" name="Rectangle 1"/>
          <p:cNvSpPr>
            <a:spLocks noChangeArrowheads="1"/>
          </p:cNvSpPr>
          <p:nvPr/>
        </p:nvSpPr>
        <p:spPr bwMode="auto">
          <a:xfrm>
            <a:off x="318654" y="4331127"/>
            <a:ext cx="8395855" cy="193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cs typeface="Times New Roman" pitchFamily="18" charset="0"/>
              </a:rPr>
              <a:t>SELECT table1.column1,table1.column2,table2.column1,....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cs typeface="Times New Roman" pitchFamily="18" charset="0"/>
              </a:rPr>
              <a:t>FROM table1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cs typeface="Times New Roman" pitchFamily="18" charset="0"/>
              </a:rPr>
              <a:t>LEFT JOIN table2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cs typeface="Times New Roman" pitchFamily="18" charset="0"/>
              </a:rPr>
              <a:t>ON table1.matching_column = table2.matching_column;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Times New Roman" pitchFamily="18" charset="0"/>
              <a:cs typeface="Times New Roman" pitchFamily="18" charset="0"/>
            </a:endParaRPr>
          </a:p>
        </p:txBody>
      </p:sp>
      <p:sp>
        <p:nvSpPr>
          <p:cNvPr id="4" name="Rectangle 3"/>
          <p:cNvSpPr/>
          <p:nvPr/>
        </p:nvSpPr>
        <p:spPr>
          <a:xfrm>
            <a:off x="3352800" y="3500653"/>
            <a:ext cx="1454244" cy="523220"/>
          </a:xfrm>
          <a:prstGeom prst="rect">
            <a:avLst/>
          </a:prstGeom>
        </p:spPr>
        <p:txBody>
          <a:bodyPr wrap="none">
            <a:spAutoFit/>
          </a:bodyPr>
          <a:lstStyle/>
          <a:p>
            <a:r>
              <a:rPr lang="en-US" sz="2800" b="1" dirty="0">
                <a:latin typeface="Times New Roman" pitchFamily="18" charset="0"/>
                <a:cs typeface="Times New Roman" pitchFamily="18" charset="0"/>
              </a:rPr>
              <a:t>Syntax: </a:t>
            </a:r>
          </a:p>
        </p:txBody>
      </p:sp>
    </p:spTree>
    <p:extLst>
      <p:ext uri="{BB962C8B-B14F-4D97-AF65-F5344CB8AC3E}">
        <p14:creationId xmlns:p14="http://schemas.microsoft.com/office/powerpoint/2010/main" val="3333242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990600"/>
            <a:ext cx="79248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onaco"/>
                <a:cs typeface="Arial" pitchFamily="34" charset="0"/>
              </a:rPr>
              <a:t>SELECT Employee.EmpFname, Employee.EmpLname, Projects.ProjectID, Projects.ProjectName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onaco"/>
                <a:cs typeface="Arial" pitchFamily="34" charset="0"/>
              </a:rPr>
              <a:t>FROM Employee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onaco"/>
                <a:cs typeface="Arial" pitchFamily="34" charset="0"/>
              </a:rPr>
              <a:t>LEFT JOIN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onaco"/>
                <a:cs typeface="Arial" pitchFamily="34" charset="0"/>
              </a:rPr>
              <a:t>ON Employee.EmpID = Projects.EmpID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8719529"/>
              </p:ext>
            </p:extLst>
          </p:nvPr>
        </p:nvGraphicFramePr>
        <p:xfrm>
          <a:off x="394855" y="3810000"/>
          <a:ext cx="8001000" cy="2560320"/>
        </p:xfrm>
        <a:graphic>
          <a:graphicData uri="http://schemas.openxmlformats.org/drawingml/2006/table">
            <a:tbl>
              <a:tblPr>
                <a:tableStyleId>{16D9F66E-5EB9-4882-86FB-DCBF35E3C3E4}</a:tableStyleId>
              </a:tblPr>
              <a:tblGrid>
                <a:gridCol w="1977158"/>
                <a:gridCol w="1997684"/>
                <a:gridCol w="1997684"/>
                <a:gridCol w="2028474"/>
              </a:tblGrid>
              <a:tr h="289560">
                <a:tc>
                  <a:txBody>
                    <a:bodyPr/>
                    <a:lstStyle/>
                    <a:p>
                      <a:pPr algn="ctr"/>
                      <a:r>
                        <a:rPr lang="en-US" dirty="0">
                          <a:effectLst/>
                        </a:rPr>
                        <a:t>EmpFname</a:t>
                      </a:r>
                    </a:p>
                  </a:txBody>
                  <a:tcPr marL="47625" anchor="ctr"/>
                </a:tc>
                <a:tc>
                  <a:txBody>
                    <a:bodyPr/>
                    <a:lstStyle/>
                    <a:p>
                      <a:pPr algn="ctr"/>
                      <a:r>
                        <a:rPr lang="en-US" dirty="0">
                          <a:effectLst/>
                        </a:rPr>
                        <a:t>EmpLname</a:t>
                      </a:r>
                    </a:p>
                  </a:txBody>
                  <a:tcPr marL="47625" anchor="ctr"/>
                </a:tc>
                <a:tc>
                  <a:txBody>
                    <a:bodyPr/>
                    <a:lstStyle/>
                    <a:p>
                      <a:pPr algn="ctr"/>
                      <a:r>
                        <a:rPr lang="en-US" dirty="0">
                          <a:effectLst/>
                        </a:rPr>
                        <a:t>ProjectID</a:t>
                      </a:r>
                    </a:p>
                  </a:txBody>
                  <a:tcPr marL="47625" anchor="ctr"/>
                </a:tc>
                <a:tc>
                  <a:txBody>
                    <a:bodyPr/>
                    <a:lstStyle/>
                    <a:p>
                      <a:pPr algn="ctr"/>
                      <a:r>
                        <a:rPr lang="en-US" dirty="0">
                          <a:effectLst/>
                        </a:rPr>
                        <a:t>ProjectName</a:t>
                      </a:r>
                    </a:p>
                  </a:txBody>
                  <a:tcPr marL="47625" anchor="ctr"/>
                </a:tc>
              </a:tr>
              <a:tr h="348343">
                <a:tc>
                  <a:txBody>
                    <a:bodyPr/>
                    <a:lstStyle/>
                    <a:p>
                      <a:pPr algn="ctr"/>
                      <a:r>
                        <a:rPr lang="en-US" dirty="0">
                          <a:effectLst/>
                        </a:rPr>
                        <a:t>Vardhan</a:t>
                      </a:r>
                    </a:p>
                  </a:txBody>
                  <a:tcPr marL="47625" anchor="ctr"/>
                </a:tc>
                <a:tc>
                  <a:txBody>
                    <a:bodyPr/>
                    <a:lstStyle/>
                    <a:p>
                      <a:pPr algn="ctr"/>
                      <a:r>
                        <a:rPr lang="en-US" dirty="0">
                          <a:effectLst/>
                        </a:rPr>
                        <a:t>Kumar</a:t>
                      </a:r>
                    </a:p>
                  </a:txBody>
                  <a:tcPr marL="47625" anchor="ctr"/>
                </a:tc>
                <a:tc>
                  <a:txBody>
                    <a:bodyPr/>
                    <a:lstStyle/>
                    <a:p>
                      <a:pPr algn="ctr"/>
                      <a:r>
                        <a:rPr lang="en-US" dirty="0">
                          <a:effectLst/>
                        </a:rPr>
                        <a:t>111</a:t>
                      </a:r>
                    </a:p>
                  </a:txBody>
                  <a:tcPr marL="47625" anchor="ctr"/>
                </a:tc>
                <a:tc>
                  <a:txBody>
                    <a:bodyPr/>
                    <a:lstStyle/>
                    <a:p>
                      <a:pPr algn="ctr"/>
                      <a:r>
                        <a:rPr lang="en-US" dirty="0">
                          <a:effectLst/>
                        </a:rPr>
                        <a:t>Project1</a:t>
                      </a:r>
                    </a:p>
                  </a:txBody>
                  <a:tcPr marL="47625" anchor="ctr"/>
                </a:tc>
              </a:tr>
              <a:tr h="348343">
                <a:tc>
                  <a:txBody>
                    <a:bodyPr/>
                    <a:lstStyle/>
                    <a:p>
                      <a:pPr algn="ctr"/>
                      <a:r>
                        <a:rPr lang="en-US" dirty="0">
                          <a:effectLst/>
                        </a:rPr>
                        <a:t>Himani</a:t>
                      </a:r>
                    </a:p>
                  </a:txBody>
                  <a:tcPr marL="47625" anchor="ctr"/>
                </a:tc>
                <a:tc>
                  <a:txBody>
                    <a:bodyPr/>
                    <a:lstStyle/>
                    <a:p>
                      <a:pPr algn="ctr"/>
                      <a:r>
                        <a:rPr lang="en-US" dirty="0">
                          <a:effectLst/>
                        </a:rPr>
                        <a:t>Sharma</a:t>
                      </a:r>
                    </a:p>
                  </a:txBody>
                  <a:tcPr marL="47625" anchor="ctr"/>
                </a:tc>
                <a:tc>
                  <a:txBody>
                    <a:bodyPr/>
                    <a:lstStyle/>
                    <a:p>
                      <a:pPr algn="ctr"/>
                      <a:r>
                        <a:rPr lang="en-US" dirty="0">
                          <a:effectLst/>
                        </a:rPr>
                        <a:t>222</a:t>
                      </a:r>
                    </a:p>
                  </a:txBody>
                  <a:tcPr marL="47625" anchor="ctr"/>
                </a:tc>
                <a:tc>
                  <a:txBody>
                    <a:bodyPr/>
                    <a:lstStyle/>
                    <a:p>
                      <a:pPr algn="ctr"/>
                      <a:r>
                        <a:rPr lang="en-US" dirty="0">
                          <a:effectLst/>
                        </a:rPr>
                        <a:t>Project2</a:t>
                      </a:r>
                    </a:p>
                  </a:txBody>
                  <a:tcPr marL="47625" anchor="ctr"/>
                </a:tc>
              </a:tr>
              <a:tr h="348343">
                <a:tc>
                  <a:txBody>
                    <a:bodyPr/>
                    <a:lstStyle/>
                    <a:p>
                      <a:pPr algn="ctr"/>
                      <a:r>
                        <a:rPr lang="en-US" dirty="0">
                          <a:effectLst/>
                        </a:rPr>
                        <a:t>Aayushi</a:t>
                      </a:r>
                    </a:p>
                  </a:txBody>
                  <a:tcPr marL="47625" anchor="ctr"/>
                </a:tc>
                <a:tc>
                  <a:txBody>
                    <a:bodyPr/>
                    <a:lstStyle/>
                    <a:p>
                      <a:pPr algn="ctr"/>
                      <a:r>
                        <a:rPr lang="en-US" dirty="0">
                          <a:effectLst/>
                        </a:rPr>
                        <a:t>Shreshth</a:t>
                      </a:r>
                    </a:p>
                  </a:txBody>
                  <a:tcPr marL="47625" anchor="ctr"/>
                </a:tc>
                <a:tc>
                  <a:txBody>
                    <a:bodyPr/>
                    <a:lstStyle/>
                    <a:p>
                      <a:pPr algn="ctr"/>
                      <a:r>
                        <a:rPr lang="en-US" dirty="0">
                          <a:effectLst/>
                        </a:rPr>
                        <a:t>333</a:t>
                      </a:r>
                    </a:p>
                  </a:txBody>
                  <a:tcPr marL="47625" anchor="ctr"/>
                </a:tc>
                <a:tc>
                  <a:txBody>
                    <a:bodyPr/>
                    <a:lstStyle/>
                    <a:p>
                      <a:pPr algn="ctr"/>
                      <a:r>
                        <a:rPr lang="en-US" dirty="0">
                          <a:effectLst/>
                        </a:rPr>
                        <a:t>Project3</a:t>
                      </a:r>
                    </a:p>
                  </a:txBody>
                  <a:tcPr marL="47625" anchor="ctr"/>
                </a:tc>
              </a:tr>
              <a:tr h="348343">
                <a:tc>
                  <a:txBody>
                    <a:bodyPr/>
                    <a:lstStyle/>
                    <a:p>
                      <a:pPr algn="ctr"/>
                      <a:r>
                        <a:rPr lang="en-US" dirty="0">
                          <a:effectLst/>
                        </a:rPr>
                        <a:t>Aayushi</a:t>
                      </a:r>
                    </a:p>
                  </a:txBody>
                  <a:tcPr marL="47625" anchor="ctr"/>
                </a:tc>
                <a:tc>
                  <a:txBody>
                    <a:bodyPr/>
                    <a:lstStyle/>
                    <a:p>
                      <a:pPr algn="ctr"/>
                      <a:r>
                        <a:rPr lang="en-US" dirty="0">
                          <a:effectLst/>
                        </a:rPr>
                        <a:t>Shreshth</a:t>
                      </a:r>
                    </a:p>
                  </a:txBody>
                  <a:tcPr marL="47625" anchor="ctr"/>
                </a:tc>
                <a:tc>
                  <a:txBody>
                    <a:bodyPr/>
                    <a:lstStyle/>
                    <a:p>
                      <a:pPr algn="ctr"/>
                      <a:r>
                        <a:rPr lang="en-US" dirty="0">
                          <a:effectLst/>
                        </a:rPr>
                        <a:t>444</a:t>
                      </a:r>
                    </a:p>
                  </a:txBody>
                  <a:tcPr marL="47625" anchor="ctr"/>
                </a:tc>
                <a:tc>
                  <a:txBody>
                    <a:bodyPr/>
                    <a:lstStyle/>
                    <a:p>
                      <a:pPr algn="ctr"/>
                      <a:r>
                        <a:rPr lang="en-US" dirty="0">
                          <a:effectLst/>
                        </a:rPr>
                        <a:t>Project4</a:t>
                      </a:r>
                    </a:p>
                  </a:txBody>
                  <a:tcPr marL="47625" anchor="ctr"/>
                </a:tc>
              </a:tr>
              <a:tr h="348343">
                <a:tc>
                  <a:txBody>
                    <a:bodyPr/>
                    <a:lstStyle/>
                    <a:p>
                      <a:pPr algn="ctr"/>
                      <a:r>
                        <a:rPr lang="en-US" dirty="0">
                          <a:effectLst/>
                        </a:rPr>
                        <a:t>Swatee</a:t>
                      </a:r>
                    </a:p>
                  </a:txBody>
                  <a:tcPr marL="47625" anchor="ctr"/>
                </a:tc>
                <a:tc>
                  <a:txBody>
                    <a:bodyPr/>
                    <a:lstStyle/>
                    <a:p>
                      <a:pPr algn="ctr"/>
                      <a:r>
                        <a:rPr lang="en-US" dirty="0">
                          <a:effectLst/>
                        </a:rPr>
                        <a:t>Kapoor</a:t>
                      </a:r>
                    </a:p>
                  </a:txBody>
                  <a:tcPr marL="47625" anchor="ctr"/>
                </a:tc>
                <a:tc>
                  <a:txBody>
                    <a:bodyPr/>
                    <a:lstStyle/>
                    <a:p>
                      <a:pPr algn="ctr"/>
                      <a:r>
                        <a:rPr lang="en-US" dirty="0">
                          <a:effectLst/>
                        </a:rPr>
                        <a:t>555</a:t>
                      </a:r>
                    </a:p>
                  </a:txBody>
                  <a:tcPr marL="47625" anchor="ctr"/>
                </a:tc>
                <a:tc>
                  <a:txBody>
                    <a:bodyPr/>
                    <a:lstStyle/>
                    <a:p>
                      <a:pPr algn="ctr"/>
                      <a:r>
                        <a:rPr lang="en-US" dirty="0">
                          <a:effectLst/>
                        </a:rPr>
                        <a:t>Project5</a:t>
                      </a:r>
                    </a:p>
                  </a:txBody>
                  <a:tcPr marL="47625" anchor="ctr"/>
                </a:tc>
              </a:tr>
              <a:tr h="348343">
                <a:tc>
                  <a:txBody>
                    <a:bodyPr/>
                    <a:lstStyle/>
                    <a:p>
                      <a:pPr algn="ctr"/>
                      <a:r>
                        <a:rPr lang="en-US" dirty="0">
                          <a:effectLst/>
                        </a:rPr>
                        <a:t>Hemanth</a:t>
                      </a:r>
                    </a:p>
                  </a:txBody>
                  <a:tcPr marL="47625" anchor="ctr"/>
                </a:tc>
                <a:tc>
                  <a:txBody>
                    <a:bodyPr/>
                    <a:lstStyle/>
                    <a:p>
                      <a:pPr algn="ctr"/>
                      <a:r>
                        <a:rPr lang="en-US" dirty="0">
                          <a:effectLst/>
                        </a:rPr>
                        <a:t>Sharma</a:t>
                      </a:r>
                    </a:p>
                  </a:txBody>
                  <a:tcPr marL="47625" anchor="ctr"/>
                </a:tc>
                <a:tc>
                  <a:txBody>
                    <a:bodyPr/>
                    <a:lstStyle/>
                    <a:p>
                      <a:pPr algn="ctr"/>
                      <a:r>
                        <a:rPr lang="en-US" dirty="0">
                          <a:effectLst/>
                        </a:rPr>
                        <a:t>NULL</a:t>
                      </a:r>
                    </a:p>
                  </a:txBody>
                  <a:tcPr marL="47625" anchor="ctr"/>
                </a:tc>
                <a:tc>
                  <a:txBody>
                    <a:bodyPr/>
                    <a:lstStyle/>
                    <a:p>
                      <a:pPr algn="ctr"/>
                      <a:r>
                        <a:rPr lang="en-US" dirty="0">
                          <a:effectLst/>
                        </a:rPr>
                        <a:t>NULL</a:t>
                      </a:r>
                    </a:p>
                  </a:txBody>
                  <a:tcPr marL="47625" anchor="ctr"/>
                </a:tc>
              </a:tr>
            </a:tbl>
          </a:graphicData>
        </a:graphic>
      </p:graphicFrame>
      <p:sp>
        <p:nvSpPr>
          <p:cNvPr id="7" name="Rectangle 6"/>
          <p:cNvSpPr/>
          <p:nvPr/>
        </p:nvSpPr>
        <p:spPr>
          <a:xfrm>
            <a:off x="3294030" y="381000"/>
            <a:ext cx="1540806" cy="523220"/>
          </a:xfrm>
          <a:prstGeom prst="rect">
            <a:avLst/>
          </a:prstGeom>
        </p:spPr>
        <p:txBody>
          <a:bodyPr wrap="none">
            <a:spAutoFit/>
          </a:bodyPr>
          <a:lstStyle/>
          <a:p>
            <a:pPr lvl="0" algn="ctr" fontAlgn="base">
              <a:spcBef>
                <a:spcPct val="0"/>
              </a:spcBef>
              <a:spcAft>
                <a:spcPct val="0"/>
              </a:spcAft>
            </a:pPr>
            <a:r>
              <a:rPr kumimoji="0" lang="en-US" sz="2800" b="1" i="0" u="none" strike="noStrike" cap="none" normalizeH="0" baseline="0" dirty="0" smtClean="0">
                <a:ln>
                  <a:noFill/>
                </a:ln>
                <a:solidFill>
                  <a:srgbClr val="FF0000"/>
                </a:solidFill>
                <a:effectLst/>
                <a:latin typeface="Times New Roman" pitchFamily="18" charset="0"/>
                <a:cs typeface="Times New Roman" pitchFamily="18" charset="0"/>
              </a:rPr>
              <a:t>Example</a:t>
            </a:r>
          </a:p>
        </p:txBody>
      </p:sp>
      <p:sp>
        <p:nvSpPr>
          <p:cNvPr id="8" name="Rectangle 7"/>
          <p:cNvSpPr/>
          <p:nvPr/>
        </p:nvSpPr>
        <p:spPr>
          <a:xfrm>
            <a:off x="4000369" y="3244334"/>
            <a:ext cx="1143262" cy="461665"/>
          </a:xfrm>
          <a:prstGeom prst="rect">
            <a:avLst/>
          </a:prstGeom>
        </p:spPr>
        <p:txBody>
          <a:bodyPr wrap="none">
            <a:spAutoFit/>
          </a:bodyPr>
          <a:lstStyle/>
          <a:p>
            <a:pPr algn="ctr"/>
            <a:r>
              <a:rPr lang="en-US" sz="2400" b="1" dirty="0" smtClean="0">
                <a:solidFill>
                  <a:srgbClr val="002060"/>
                </a:solidFill>
                <a:latin typeface="Times New Roman" pitchFamily="18" charset="0"/>
                <a:cs typeface="Times New Roman" pitchFamily="18" charset="0"/>
              </a:rPr>
              <a:t>Output</a:t>
            </a:r>
            <a:endParaRPr lang="en-US"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642785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272</TotalTime>
  <Words>530</Words>
  <Application>Microsoft Office PowerPoint</Application>
  <PresentationFormat>On-screen Show (4:3)</PresentationFormat>
  <Paragraphs>293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cp:revision>
  <dcterms:created xsi:type="dcterms:W3CDTF">2022-10-07T06:00:12Z</dcterms:created>
  <dcterms:modified xsi:type="dcterms:W3CDTF">2022-10-12T07:14:50Z</dcterms:modified>
</cp:coreProperties>
</file>