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50208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08CADB-3EB7-4C8F-8401-D5B20ABE4B2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20235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3771614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5199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2873982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42038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3721617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434644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19047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82472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79901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08CADB-3EB7-4C8F-8401-D5B20ABE4B2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35938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08CADB-3EB7-4C8F-8401-D5B20ABE4B23}"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60664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289112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393887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608CADB-3EB7-4C8F-8401-D5B20ABE4B23}" type="datetimeFigureOut">
              <a:rPr lang="en-IN" smtClean="0"/>
              <a:t>28-09-2022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10784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08CADB-3EB7-4C8F-8401-D5B20ABE4B23}"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CB2E1-33FD-46C8-9210-7BC3A078A425}" type="slidenum">
              <a:rPr lang="en-IN" smtClean="0"/>
              <a:t>‹#›</a:t>
            </a:fld>
            <a:endParaRPr lang="en-IN"/>
          </a:p>
        </p:txBody>
      </p:sp>
    </p:spTree>
    <p:extLst>
      <p:ext uri="{BB962C8B-B14F-4D97-AF65-F5344CB8AC3E}">
        <p14:creationId xmlns:p14="http://schemas.microsoft.com/office/powerpoint/2010/main" val="105971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08CADB-3EB7-4C8F-8401-D5B20ABE4B23}" type="datetimeFigureOut">
              <a:rPr lang="en-IN" smtClean="0"/>
              <a:t>28-09-2022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DCB2E1-33FD-46C8-9210-7BC3A078A425}" type="slidenum">
              <a:rPr lang="en-IN" smtClean="0"/>
              <a:t>‹#›</a:t>
            </a:fld>
            <a:endParaRPr lang="en-IN"/>
          </a:p>
        </p:txBody>
      </p:sp>
    </p:spTree>
    <p:extLst>
      <p:ext uri="{BB962C8B-B14F-4D97-AF65-F5344CB8AC3E}">
        <p14:creationId xmlns:p14="http://schemas.microsoft.com/office/powerpoint/2010/main" val="15788127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cba.com/software-development/courses/sql-training-certification/?btnz=edu-blg-inline-banner1-202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chemeClr val="tx1"/>
                </a:solidFill>
              </a:rPr>
              <a:t/>
            </a:r>
            <a:br>
              <a:rPr lang="en-IN" dirty="0" smtClean="0">
                <a:solidFill>
                  <a:schemeClr val="tx1"/>
                </a:solidFill>
              </a:rPr>
            </a:br>
            <a:r>
              <a:rPr lang="en-IN" dirty="0">
                <a:solidFill>
                  <a:schemeClr val="tx1"/>
                </a:solidFill>
              </a:rPr>
              <a:t/>
            </a:r>
            <a:br>
              <a:rPr lang="en-IN" dirty="0">
                <a:solidFill>
                  <a:schemeClr val="tx1"/>
                </a:solidFill>
              </a:rPr>
            </a:br>
            <a:r>
              <a:rPr lang="en-IN" dirty="0" smtClean="0">
                <a:solidFill>
                  <a:schemeClr val="tx1"/>
                </a:solidFill>
              </a:rPr>
              <a:t/>
            </a:r>
            <a:br>
              <a:rPr lang="en-IN" dirty="0" smtClean="0">
                <a:solidFill>
                  <a:schemeClr val="tx1"/>
                </a:solidFill>
              </a:rPr>
            </a:br>
            <a:r>
              <a:rPr lang="en-IN" u="sng" dirty="0" smtClean="0">
                <a:solidFill>
                  <a:schemeClr val="tx1"/>
                </a:solidFill>
              </a:rPr>
              <a:t>NORMALIZATION RULE</a:t>
            </a:r>
            <a:r>
              <a:rPr lang="en-IN" dirty="0" smtClean="0">
                <a:solidFill>
                  <a:schemeClr val="tx1"/>
                </a:solidFill>
              </a:rPr>
              <a:t/>
            </a:r>
            <a:br>
              <a:rPr lang="en-IN" dirty="0" smtClean="0">
                <a:solidFill>
                  <a:schemeClr val="tx1"/>
                </a:solidFill>
              </a:rPr>
            </a:br>
            <a:endParaRPr lang="en-IN" dirty="0">
              <a:solidFill>
                <a:schemeClr val="tx1"/>
              </a:solidFill>
            </a:endParaRPr>
          </a:p>
        </p:txBody>
      </p:sp>
      <p:sp>
        <p:nvSpPr>
          <p:cNvPr id="5" name="Content Placeholder 4"/>
          <p:cNvSpPr>
            <a:spLocks noGrp="1"/>
          </p:cNvSpPr>
          <p:nvPr>
            <p:ph idx="1"/>
          </p:nvPr>
        </p:nvSpPr>
        <p:spPr>
          <a:xfrm>
            <a:off x="875201" y="1853248"/>
            <a:ext cx="8946541" cy="4195481"/>
          </a:xfrm>
        </p:spPr>
        <p:txBody>
          <a:bodyPr>
            <a:normAutofit/>
          </a:bodyPr>
          <a:lstStyle/>
          <a:p>
            <a:endParaRPr lang="en-IN" sz="2400" dirty="0" smtClean="0"/>
          </a:p>
          <a:p>
            <a:pPr marL="0" indent="0">
              <a:buNone/>
            </a:pPr>
            <a:endParaRPr lang="en-IN" sz="2400" dirty="0"/>
          </a:p>
          <a:p>
            <a:pPr marL="0" indent="0">
              <a:buNone/>
            </a:pPr>
            <a:endParaRPr lang="en-IN" sz="2400" dirty="0" smtClean="0"/>
          </a:p>
          <a:p>
            <a:pPr marL="0" indent="0">
              <a:buNone/>
            </a:pPr>
            <a:endParaRPr lang="en-IN" sz="2400" dirty="0"/>
          </a:p>
          <a:p>
            <a:pPr marL="0" indent="0">
              <a:buNone/>
            </a:pPr>
            <a:r>
              <a:rPr lang="en-IN" sz="2400" dirty="0" smtClean="0"/>
              <a:t>First Normal Form</a:t>
            </a:r>
          </a:p>
          <a:p>
            <a:pPr marL="0" indent="0">
              <a:buNone/>
            </a:pPr>
            <a:endParaRPr lang="en-IN" sz="2400" dirty="0" smtClean="0"/>
          </a:p>
          <a:p>
            <a:pPr marL="0" indent="0">
              <a:buNone/>
            </a:pPr>
            <a:r>
              <a:rPr lang="en-IN" dirty="0" smtClean="0"/>
              <a:t>By,</a:t>
            </a:r>
          </a:p>
          <a:p>
            <a:pPr marL="0" indent="0">
              <a:buNone/>
            </a:pPr>
            <a:r>
              <a:rPr lang="en-IN" dirty="0" err="1" smtClean="0"/>
              <a:t>Snehal</a:t>
            </a:r>
            <a:r>
              <a:rPr lang="en-IN" dirty="0" smtClean="0"/>
              <a:t> </a:t>
            </a:r>
            <a:r>
              <a:rPr lang="en-IN" dirty="0" err="1" smtClean="0"/>
              <a:t>Sonawane</a:t>
            </a:r>
            <a:endParaRPr lang="en-IN" dirty="0"/>
          </a:p>
        </p:txBody>
      </p:sp>
    </p:spTree>
    <p:extLst>
      <p:ext uri="{BB962C8B-B14F-4D97-AF65-F5344CB8AC3E}">
        <p14:creationId xmlns:p14="http://schemas.microsoft.com/office/powerpoint/2010/main" val="16028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5130" y="388324"/>
            <a:ext cx="9404723" cy="1400530"/>
          </a:xfrm>
        </p:spPr>
        <p:txBody>
          <a:bodyPr/>
          <a:lstStyle/>
          <a:p>
            <a:r>
              <a:rPr lang="en-IN" sz="3200" b="1" u="sng" dirty="0"/>
              <a:t>What is the First Normal Form?</a:t>
            </a:r>
            <a:br>
              <a:rPr lang="en-IN" sz="3200" b="1" u="sng" dirty="0"/>
            </a:br>
            <a:endParaRPr lang="en-IN" sz="3200" u="sng" dirty="0"/>
          </a:p>
        </p:txBody>
      </p:sp>
      <p:sp>
        <p:nvSpPr>
          <p:cNvPr id="6" name="Subtitle 5"/>
          <p:cNvSpPr>
            <a:spLocks noGrp="1"/>
          </p:cNvSpPr>
          <p:nvPr>
            <p:ph idx="1"/>
          </p:nvPr>
        </p:nvSpPr>
        <p:spPr>
          <a:xfrm>
            <a:off x="874220" y="1576400"/>
            <a:ext cx="8946541" cy="4195481"/>
          </a:xfrm>
        </p:spPr>
        <p:txBody>
          <a:bodyPr>
            <a:noAutofit/>
          </a:bodyPr>
          <a:lstStyle/>
          <a:p>
            <a:r>
              <a:rPr lang="en-IN" sz="1400" dirty="0" smtClean="0">
                <a:solidFill>
                  <a:schemeClr val="tx1"/>
                </a:solidFill>
              </a:rPr>
              <a:t>B</a:t>
            </a:r>
            <a:r>
              <a:rPr lang="en-IN" sz="1400" cap="none" dirty="0" smtClean="0">
                <a:solidFill>
                  <a:schemeClr val="tx1"/>
                </a:solidFill>
              </a:rPr>
              <a:t>efore understanding the first​ normal form, one must know what normalization is and why it is done?</a:t>
            </a:r>
          </a:p>
          <a:p>
            <a:r>
              <a:rPr lang="en-IN" sz="1400" cap="none" dirty="0" smtClean="0">
                <a:solidFill>
                  <a:schemeClr val="tx1"/>
                </a:solidFill>
              </a:rPr>
              <a:t>normalization, in general terms, is the technique of organizing the data into the database to remove the data redundancy and ensuring data dependencies make sense. this process divides the larger tables into smaller ones and links them with each other through relationships of the primary keys.</a:t>
            </a:r>
            <a:r>
              <a:rPr lang="en-IN" sz="1400" dirty="0">
                <a:solidFill>
                  <a:schemeClr val="tx1"/>
                </a:solidFill>
              </a:rPr>
              <a:t>  </a:t>
            </a:r>
            <a:r>
              <a:rPr lang="en-IN" sz="1400" cap="none" dirty="0" smtClean="0">
                <a:solidFill>
                  <a:schemeClr val="tx1"/>
                </a:solidFill>
              </a:rPr>
              <a:t>therefore it is very important to normalize the tables before designing the database of any application.</a:t>
            </a:r>
          </a:p>
          <a:p>
            <a:r>
              <a:rPr lang="en-IN" sz="1400" b="1" u="sng" dirty="0">
                <a:solidFill>
                  <a:schemeClr val="tx1"/>
                </a:solidFill>
              </a:rPr>
              <a:t>First Normal </a:t>
            </a:r>
            <a:r>
              <a:rPr lang="en-IN" sz="1400" b="1" u="sng" dirty="0" smtClean="0">
                <a:solidFill>
                  <a:schemeClr val="tx1"/>
                </a:solidFill>
              </a:rPr>
              <a:t>Form</a:t>
            </a:r>
          </a:p>
          <a:p>
            <a:r>
              <a:rPr lang="en-IN" sz="1400" dirty="0"/>
              <a:t>I</a:t>
            </a:r>
            <a:r>
              <a:rPr lang="en-IN" sz="1400" cap="none" dirty="0" smtClean="0">
                <a:solidFill>
                  <a:schemeClr val="tx1"/>
                </a:solidFill>
              </a:rPr>
              <a:t>t written as ​1NF ​, sets the fundamental rules of data normalization and is the first form used while normalizing the data of tables. it sets certain basic principles of data normalization, which needs to be fulfilled by every table. some of the conditions are given below:</a:t>
            </a:r>
          </a:p>
          <a:p>
            <a:r>
              <a:rPr lang="en-IN" sz="1400" cap="none" dirty="0" smtClean="0">
                <a:solidFill>
                  <a:schemeClr val="tx1"/>
                </a:solidFill>
              </a:rPr>
              <a:t>- every column should have single atomic value.</a:t>
            </a:r>
          </a:p>
          <a:p>
            <a:r>
              <a:rPr lang="en-IN" sz="1400" cap="none" dirty="0" smtClean="0">
                <a:solidFill>
                  <a:schemeClr val="tx1"/>
                </a:solidFill>
              </a:rPr>
              <a:t>- each column in the table does not have composite values and repeating values.</a:t>
            </a:r>
          </a:p>
          <a:p>
            <a:r>
              <a:rPr lang="en-IN" sz="1400" cap="none" dirty="0" smtClean="0">
                <a:solidFill>
                  <a:schemeClr val="tx1"/>
                </a:solidFill>
              </a:rPr>
              <a:t>- Attribute domain should not be changed.</a:t>
            </a:r>
          </a:p>
          <a:p>
            <a:r>
              <a:rPr lang="en-IN" sz="1400" cap="none" dirty="0" smtClean="0">
                <a:solidFill>
                  <a:schemeClr val="tx1"/>
                </a:solidFill>
              </a:rPr>
              <a:t>- all the columns present in the table should have unique names.</a:t>
            </a:r>
          </a:p>
          <a:p>
            <a:r>
              <a:rPr lang="en-IN" sz="1400" cap="none" dirty="0" smtClean="0">
                <a:solidFill>
                  <a:schemeClr val="tx1"/>
                </a:solidFill>
              </a:rPr>
              <a:t>- a table must have a unique primary key that is used to identify each record differently.</a:t>
            </a:r>
          </a:p>
          <a:p>
            <a:endParaRPr lang="en-IN" sz="1400" cap="none" dirty="0" smtClean="0">
              <a:solidFill>
                <a:schemeClr val="tx1"/>
              </a:solidFill>
            </a:endParaRPr>
          </a:p>
          <a:p>
            <a:pPr marL="0" indent="0">
              <a:buNone/>
            </a:pPr>
            <a:r>
              <a:rPr lang="en-IN" sz="1400" cap="none" dirty="0" smtClean="0">
                <a:hlinkClick r:id="rId2"/>
              </a:rPr>
              <a:t/>
            </a:r>
            <a:br>
              <a:rPr lang="en-IN" sz="1400" cap="none" dirty="0" smtClean="0">
                <a:hlinkClick r:id="rId2"/>
              </a:rPr>
            </a:br>
            <a:endParaRPr lang="en-IN" sz="1400" cap="none" dirty="0" smtClean="0"/>
          </a:p>
          <a:p>
            <a:endParaRPr lang="en-IN" sz="1400" cap="none" dirty="0"/>
          </a:p>
        </p:txBody>
      </p:sp>
    </p:spTree>
    <p:extLst>
      <p:ext uri="{BB962C8B-B14F-4D97-AF65-F5344CB8AC3E}">
        <p14:creationId xmlns:p14="http://schemas.microsoft.com/office/powerpoint/2010/main" val="3721451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5130" y="542870"/>
            <a:ext cx="9404723" cy="1400530"/>
          </a:xfrm>
        </p:spPr>
        <p:txBody>
          <a:bodyPr/>
          <a:lstStyle/>
          <a:p>
            <a:r>
              <a:rPr lang="en-IN" sz="3200" b="1" u="sng" dirty="0"/>
              <a:t>How does First​ Normal Form Works?</a:t>
            </a:r>
            <a:br>
              <a:rPr lang="en-IN" sz="3200" b="1" u="sng" dirty="0"/>
            </a:br>
            <a:endParaRPr lang="en-IN" sz="3200" u="sng" dirty="0"/>
          </a:p>
        </p:txBody>
      </p:sp>
      <p:sp>
        <p:nvSpPr>
          <p:cNvPr id="5" name="Content Placeholder 4"/>
          <p:cNvSpPr>
            <a:spLocks noGrp="1"/>
          </p:cNvSpPr>
          <p:nvPr>
            <p:ph idx="1"/>
          </p:nvPr>
        </p:nvSpPr>
        <p:spPr>
          <a:xfrm>
            <a:off x="645130" y="1357459"/>
            <a:ext cx="8946541" cy="4195481"/>
          </a:xfrm>
        </p:spPr>
        <p:txBody>
          <a:bodyPr/>
          <a:lstStyle/>
          <a:p>
            <a:r>
              <a:rPr lang="en-IN" sz="1800" dirty="0"/>
              <a:t>According to </a:t>
            </a:r>
            <a:r>
              <a:rPr lang="en-IN" sz="1800" dirty="0" smtClean="0"/>
              <a:t>the conditions of </a:t>
            </a:r>
            <a:r>
              <a:rPr lang="en-IN" sz="1800" dirty="0"/>
              <a:t>1NF mentioned above,</a:t>
            </a:r>
          </a:p>
          <a:p>
            <a:r>
              <a:rPr lang="en-IN" sz="1800" dirty="0"/>
              <a:t>There should not be composite values for a column that can be divided further​; if a column in a table has a value that can be divided further, then a separate table should be created for that attribute with different columns in that table with a unique Primary Key</a:t>
            </a:r>
            <a:r>
              <a:rPr lang="en-IN" sz="1800" dirty="0" smtClean="0"/>
              <a:t>.</a:t>
            </a:r>
          </a:p>
          <a:p>
            <a:r>
              <a:rPr lang="en-IN" sz="1800" dirty="0" smtClean="0"/>
              <a:t>For example, I </a:t>
            </a:r>
            <a:r>
              <a:rPr lang="en-IN" sz="1800" dirty="0"/>
              <a:t>create a table to store student data which will have student's roll no., their name and the name of subjects they have opted for</a:t>
            </a:r>
            <a:r>
              <a:rPr lang="en-IN" sz="1800" dirty="0" smtClean="0"/>
              <a:t>.</a:t>
            </a:r>
          </a:p>
          <a:p>
            <a:endParaRPr lang="en-IN" sz="1800" dirty="0"/>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58678887"/>
              </p:ext>
            </p:extLst>
          </p:nvPr>
        </p:nvGraphicFramePr>
        <p:xfrm>
          <a:off x="1326525" y="4294762"/>
          <a:ext cx="7054203" cy="1463040"/>
        </p:xfrm>
        <a:graphic>
          <a:graphicData uri="http://schemas.openxmlformats.org/drawingml/2006/table">
            <a:tbl>
              <a:tblPr/>
              <a:tblGrid>
                <a:gridCol w="2351401">
                  <a:extLst>
                    <a:ext uri="{9D8B030D-6E8A-4147-A177-3AD203B41FA5}">
                      <a16:colId xmlns:a16="http://schemas.microsoft.com/office/drawing/2014/main" val="1165657721"/>
                    </a:ext>
                  </a:extLst>
                </a:gridCol>
                <a:gridCol w="2351401">
                  <a:extLst>
                    <a:ext uri="{9D8B030D-6E8A-4147-A177-3AD203B41FA5}">
                      <a16:colId xmlns:a16="http://schemas.microsoft.com/office/drawing/2014/main" val="3100553410"/>
                    </a:ext>
                  </a:extLst>
                </a:gridCol>
                <a:gridCol w="2351401">
                  <a:extLst>
                    <a:ext uri="{9D8B030D-6E8A-4147-A177-3AD203B41FA5}">
                      <a16:colId xmlns:a16="http://schemas.microsoft.com/office/drawing/2014/main" val="4019637774"/>
                    </a:ext>
                  </a:extLst>
                </a:gridCol>
              </a:tblGrid>
              <a:tr h="0">
                <a:tc>
                  <a:txBody>
                    <a:bodyPr/>
                    <a:lstStyle/>
                    <a:p>
                      <a:pPr algn="l"/>
                      <a:r>
                        <a:rPr lang="en-IN" dirty="0" err="1">
                          <a:solidFill>
                            <a:schemeClr val="bg1"/>
                          </a:solidFill>
                          <a:effectLst/>
                        </a:rPr>
                        <a:t>roll_no</a:t>
                      </a:r>
                      <a:endParaRPr lang="en-IN" dirty="0">
                        <a:solidFill>
                          <a:schemeClr val="bg1"/>
                        </a:solidFill>
                        <a:effectLst/>
                      </a:endParaRPr>
                    </a:p>
                  </a:txBody>
                  <a:tcPr>
                    <a:lnL w="9525" cap="flat" cmpd="sng" algn="ctr">
                      <a:solidFill>
                        <a:srgbClr val="08DDF7"/>
                      </a:solidFill>
                      <a:prstDash val="solid"/>
                      <a:round/>
                      <a:headEnd type="none" w="med" len="med"/>
                      <a:tailEnd type="none" w="med" len="med"/>
                    </a:lnL>
                    <a:lnR w="9525" cap="flat" cmpd="sng" algn="ctr">
                      <a:solidFill>
                        <a:srgbClr val="F0DCF7"/>
                      </a:solidFill>
                      <a:prstDash val="solid"/>
                      <a:round/>
                      <a:headEnd type="none" w="med" len="med"/>
                      <a:tailEnd type="none" w="med" len="med"/>
                    </a:lnR>
                    <a:lnT w="9525" cap="flat" cmpd="sng" algn="ctr">
                      <a:solidFill>
                        <a:srgbClr val="08DDF7"/>
                      </a:solidFill>
                      <a:prstDash val="solid"/>
                      <a:round/>
                      <a:headEnd type="none" w="med" len="med"/>
                      <a:tailEnd type="none" w="med" len="med"/>
                    </a:lnT>
                    <a:lnB w="9525" cap="flat" cmpd="sng" algn="ctr">
                      <a:solidFill>
                        <a:srgbClr val="B8DBF7"/>
                      </a:solidFill>
                      <a:prstDash val="solid"/>
                      <a:round/>
                      <a:headEnd type="none" w="med" len="med"/>
                      <a:tailEnd type="none" w="med" len="med"/>
                    </a:lnB>
                    <a:solidFill>
                      <a:srgbClr val="FFFFFF"/>
                    </a:solidFill>
                  </a:tcPr>
                </a:tc>
                <a:tc>
                  <a:txBody>
                    <a:bodyPr/>
                    <a:lstStyle/>
                    <a:p>
                      <a:pPr algn="l"/>
                      <a:r>
                        <a:rPr lang="en-IN">
                          <a:solidFill>
                            <a:schemeClr val="bg1"/>
                          </a:solidFill>
                          <a:effectLst/>
                        </a:rPr>
                        <a:t>name</a:t>
                      </a:r>
                    </a:p>
                  </a:txBody>
                  <a:tcPr>
                    <a:lnL w="9525" cap="flat" cmpd="sng" algn="ctr">
                      <a:solidFill>
                        <a:srgbClr val="F0DCF7"/>
                      </a:solidFill>
                      <a:prstDash val="solid"/>
                      <a:round/>
                      <a:headEnd type="none" w="med" len="med"/>
                      <a:tailEnd type="none" w="med" len="med"/>
                    </a:lnL>
                    <a:lnR w="9525" cap="flat" cmpd="sng" algn="ctr">
                      <a:solidFill>
                        <a:srgbClr val="80DAF7"/>
                      </a:solidFill>
                      <a:prstDash val="solid"/>
                      <a:round/>
                      <a:headEnd type="none" w="med" len="med"/>
                      <a:tailEnd type="none" w="med" len="med"/>
                    </a:lnR>
                    <a:lnT w="9525" cap="flat" cmpd="sng" algn="ctr">
                      <a:solidFill>
                        <a:srgbClr val="F0DCF7"/>
                      </a:solidFill>
                      <a:prstDash val="solid"/>
                      <a:round/>
                      <a:headEnd type="none" w="med" len="med"/>
                      <a:tailEnd type="none" w="med" len="med"/>
                    </a:lnT>
                    <a:lnB w="9525" cap="flat" cmpd="sng" algn="ctr">
                      <a:solidFill>
                        <a:srgbClr val="E0DAF7"/>
                      </a:solidFill>
                      <a:prstDash val="solid"/>
                      <a:round/>
                      <a:headEnd type="none" w="med" len="med"/>
                      <a:tailEnd type="none" w="med" len="med"/>
                    </a:lnB>
                    <a:solidFill>
                      <a:srgbClr val="FFFFFF"/>
                    </a:solidFill>
                  </a:tcPr>
                </a:tc>
                <a:tc>
                  <a:txBody>
                    <a:bodyPr/>
                    <a:lstStyle/>
                    <a:p>
                      <a:pPr algn="l"/>
                      <a:r>
                        <a:rPr lang="en-IN">
                          <a:solidFill>
                            <a:schemeClr val="bg1"/>
                          </a:solidFill>
                          <a:effectLst/>
                        </a:rPr>
                        <a:t>subject</a:t>
                      </a:r>
                    </a:p>
                  </a:txBody>
                  <a:tcPr>
                    <a:lnL w="9525" cap="flat" cmpd="sng" algn="ctr">
                      <a:solidFill>
                        <a:srgbClr val="80DAF7"/>
                      </a:solidFill>
                      <a:prstDash val="solid"/>
                      <a:round/>
                      <a:headEnd type="none" w="med" len="med"/>
                      <a:tailEnd type="none" w="med" len="med"/>
                    </a:lnL>
                    <a:lnR w="9525" cap="flat" cmpd="sng" algn="ctr">
                      <a:solidFill>
                        <a:srgbClr val="80DAF7"/>
                      </a:solidFill>
                      <a:prstDash val="solid"/>
                      <a:round/>
                      <a:headEnd type="none" w="med" len="med"/>
                      <a:tailEnd type="none" w="med" len="med"/>
                    </a:lnR>
                    <a:lnT w="9525" cap="flat" cmpd="sng" algn="ctr">
                      <a:solidFill>
                        <a:srgbClr val="80DAF7"/>
                      </a:solidFill>
                      <a:prstDash val="solid"/>
                      <a:round/>
                      <a:headEnd type="none" w="med" len="med"/>
                      <a:tailEnd type="none" w="med" len="med"/>
                    </a:lnT>
                    <a:lnB w="9525" cap="flat" cmpd="sng" algn="ctr">
                      <a:solidFill>
                        <a:srgbClr val="80DAF7"/>
                      </a:solidFill>
                      <a:prstDash val="solid"/>
                      <a:round/>
                      <a:headEnd type="none" w="med" len="med"/>
                      <a:tailEnd type="none" w="med" len="med"/>
                    </a:lnB>
                    <a:solidFill>
                      <a:srgbClr val="FFFFFF"/>
                    </a:solidFill>
                  </a:tcPr>
                </a:tc>
                <a:extLst>
                  <a:ext uri="{0D108BD9-81ED-4DB2-BD59-A6C34878D82A}">
                    <a16:rowId xmlns:a16="http://schemas.microsoft.com/office/drawing/2014/main" val="2013991821"/>
                  </a:ext>
                </a:extLst>
              </a:tr>
              <a:tr h="0">
                <a:tc>
                  <a:txBody>
                    <a:bodyPr/>
                    <a:lstStyle/>
                    <a:p>
                      <a:r>
                        <a:rPr lang="en-IN">
                          <a:solidFill>
                            <a:schemeClr val="bg1"/>
                          </a:solidFill>
                          <a:effectLst/>
                        </a:rPr>
                        <a:t>101</a:t>
                      </a:r>
                    </a:p>
                  </a:txBody>
                  <a:tcPr>
                    <a:lnL w="9525" cap="flat" cmpd="sng" algn="ctr">
                      <a:solidFill>
                        <a:srgbClr val="B8DBF7"/>
                      </a:solidFill>
                      <a:prstDash val="solid"/>
                      <a:round/>
                      <a:headEnd type="none" w="med" len="med"/>
                      <a:tailEnd type="none" w="med" len="med"/>
                    </a:lnL>
                    <a:lnR w="9525" cap="flat" cmpd="sng" algn="ctr">
                      <a:solidFill>
                        <a:srgbClr val="E0DAF7"/>
                      </a:solidFill>
                      <a:prstDash val="solid"/>
                      <a:round/>
                      <a:headEnd type="none" w="med" len="med"/>
                      <a:tailEnd type="none" w="med" len="med"/>
                    </a:lnR>
                    <a:lnT w="9525" cap="flat" cmpd="sng" algn="ctr">
                      <a:solidFill>
                        <a:srgbClr val="B8DBF7"/>
                      </a:solidFill>
                      <a:prstDash val="solid"/>
                      <a:round/>
                      <a:headEnd type="none" w="med" len="med"/>
                      <a:tailEnd type="none" w="med" len="med"/>
                    </a:lnT>
                    <a:lnB w="9525" cap="flat" cmpd="sng" algn="ctr">
                      <a:solidFill>
                        <a:srgbClr val="E8DBF7"/>
                      </a:solidFill>
                      <a:prstDash val="solid"/>
                      <a:round/>
                      <a:headEnd type="none" w="med" len="med"/>
                      <a:tailEnd type="none" w="med" len="med"/>
                    </a:lnB>
                    <a:solidFill>
                      <a:srgbClr val="FFFFFF"/>
                    </a:solidFill>
                  </a:tcPr>
                </a:tc>
                <a:tc>
                  <a:txBody>
                    <a:bodyPr/>
                    <a:lstStyle/>
                    <a:p>
                      <a:r>
                        <a:rPr lang="en-IN">
                          <a:solidFill>
                            <a:schemeClr val="bg1"/>
                          </a:solidFill>
                          <a:effectLst/>
                        </a:rPr>
                        <a:t>Akon</a:t>
                      </a:r>
                    </a:p>
                  </a:txBody>
                  <a:tcPr>
                    <a:lnL w="9525" cap="flat" cmpd="sng" algn="ctr">
                      <a:solidFill>
                        <a:srgbClr val="E0DAF7"/>
                      </a:solidFill>
                      <a:prstDash val="solid"/>
                      <a:round/>
                      <a:headEnd type="none" w="med" len="med"/>
                      <a:tailEnd type="none" w="med" len="med"/>
                    </a:lnL>
                    <a:lnR w="9525" cap="flat" cmpd="sng" algn="ctr">
                      <a:solidFill>
                        <a:srgbClr val="80DAF7"/>
                      </a:solidFill>
                      <a:prstDash val="solid"/>
                      <a:round/>
                      <a:headEnd type="none" w="med" len="med"/>
                      <a:tailEnd type="none" w="med" len="med"/>
                    </a:lnR>
                    <a:lnT w="9525" cap="flat" cmpd="sng" algn="ctr">
                      <a:solidFill>
                        <a:srgbClr val="E0DAF7"/>
                      </a:solidFill>
                      <a:prstDash val="solid"/>
                      <a:round/>
                      <a:headEnd type="none" w="med" len="med"/>
                      <a:tailEnd type="none" w="med" len="med"/>
                    </a:lnT>
                    <a:lnB w="9525" cap="flat" cmpd="sng" algn="ctr">
                      <a:solidFill>
                        <a:srgbClr val="18DCF7"/>
                      </a:solidFill>
                      <a:prstDash val="solid"/>
                      <a:round/>
                      <a:headEnd type="none" w="med" len="med"/>
                      <a:tailEnd type="none" w="med" len="med"/>
                    </a:lnB>
                    <a:solidFill>
                      <a:srgbClr val="FFFFFF"/>
                    </a:solidFill>
                  </a:tcPr>
                </a:tc>
                <a:tc>
                  <a:txBody>
                    <a:bodyPr/>
                    <a:lstStyle/>
                    <a:p>
                      <a:r>
                        <a:rPr lang="en-IN">
                          <a:solidFill>
                            <a:schemeClr val="bg1"/>
                          </a:solidFill>
                          <a:effectLst/>
                        </a:rPr>
                        <a:t>OS, CN</a:t>
                      </a:r>
                    </a:p>
                  </a:txBody>
                  <a:tcPr>
                    <a:lnL w="9525" cap="flat" cmpd="sng" algn="ctr">
                      <a:solidFill>
                        <a:srgbClr val="80DAF7"/>
                      </a:solidFill>
                      <a:prstDash val="solid"/>
                      <a:round/>
                      <a:headEnd type="none" w="med" len="med"/>
                      <a:tailEnd type="none" w="med" len="med"/>
                    </a:lnL>
                    <a:lnR w="9525" cap="flat" cmpd="sng" algn="ctr">
                      <a:solidFill>
                        <a:srgbClr val="80DAF7"/>
                      </a:solidFill>
                      <a:prstDash val="solid"/>
                      <a:round/>
                      <a:headEnd type="none" w="med" len="med"/>
                      <a:tailEnd type="none" w="med" len="med"/>
                    </a:lnR>
                    <a:lnT w="9525" cap="flat" cmpd="sng" algn="ctr">
                      <a:solidFill>
                        <a:srgbClr val="80DAF7"/>
                      </a:solidFill>
                      <a:prstDash val="solid"/>
                      <a:round/>
                      <a:headEnd type="none" w="med" len="med"/>
                      <a:tailEnd type="none" w="med" len="med"/>
                    </a:lnT>
                    <a:lnB w="9525" cap="flat" cmpd="sng" algn="ctr">
                      <a:solidFill>
                        <a:srgbClr val="70DEF7"/>
                      </a:solidFill>
                      <a:prstDash val="solid"/>
                      <a:round/>
                      <a:headEnd type="none" w="med" len="med"/>
                      <a:tailEnd type="none" w="med" len="med"/>
                    </a:lnB>
                    <a:solidFill>
                      <a:srgbClr val="FFFFFF"/>
                    </a:solidFill>
                  </a:tcPr>
                </a:tc>
                <a:extLst>
                  <a:ext uri="{0D108BD9-81ED-4DB2-BD59-A6C34878D82A}">
                    <a16:rowId xmlns:a16="http://schemas.microsoft.com/office/drawing/2014/main" val="1974879186"/>
                  </a:ext>
                </a:extLst>
              </a:tr>
              <a:tr h="0">
                <a:tc>
                  <a:txBody>
                    <a:bodyPr/>
                    <a:lstStyle/>
                    <a:p>
                      <a:r>
                        <a:rPr lang="en-IN">
                          <a:solidFill>
                            <a:schemeClr val="bg1"/>
                          </a:solidFill>
                          <a:effectLst/>
                        </a:rPr>
                        <a:t>103</a:t>
                      </a:r>
                    </a:p>
                  </a:txBody>
                  <a:tcPr>
                    <a:lnL w="9525" cap="flat" cmpd="sng" algn="ctr">
                      <a:solidFill>
                        <a:srgbClr val="E8DBF7"/>
                      </a:solidFill>
                      <a:prstDash val="solid"/>
                      <a:round/>
                      <a:headEnd type="none" w="med" len="med"/>
                      <a:tailEnd type="none" w="med" len="med"/>
                    </a:lnL>
                    <a:lnR w="9525" cap="flat" cmpd="sng" algn="ctr">
                      <a:solidFill>
                        <a:srgbClr val="18DCF7"/>
                      </a:solidFill>
                      <a:prstDash val="solid"/>
                      <a:round/>
                      <a:headEnd type="none" w="med" len="med"/>
                      <a:tailEnd type="none" w="med" len="med"/>
                    </a:lnR>
                    <a:lnT w="9525" cap="flat" cmpd="sng" algn="ctr">
                      <a:solidFill>
                        <a:srgbClr val="E8DBF7"/>
                      </a:solidFill>
                      <a:prstDash val="solid"/>
                      <a:round/>
                      <a:headEnd type="none" w="med" len="med"/>
                      <a:tailEnd type="none" w="med" len="med"/>
                    </a:lnT>
                    <a:lnB w="9525" cap="flat" cmpd="sng" algn="ctr">
                      <a:solidFill>
                        <a:srgbClr val="B8DEF7"/>
                      </a:solidFill>
                      <a:prstDash val="solid"/>
                      <a:round/>
                      <a:headEnd type="none" w="med" len="med"/>
                      <a:tailEnd type="none" w="med" len="med"/>
                    </a:lnB>
                    <a:solidFill>
                      <a:srgbClr val="FFFFFF"/>
                    </a:solidFill>
                  </a:tcPr>
                </a:tc>
                <a:tc>
                  <a:txBody>
                    <a:bodyPr/>
                    <a:lstStyle/>
                    <a:p>
                      <a:r>
                        <a:rPr lang="en-IN">
                          <a:solidFill>
                            <a:schemeClr val="bg1"/>
                          </a:solidFill>
                          <a:effectLst/>
                        </a:rPr>
                        <a:t>Ckon</a:t>
                      </a:r>
                    </a:p>
                  </a:txBody>
                  <a:tcPr>
                    <a:lnL w="9525" cap="flat" cmpd="sng" algn="ctr">
                      <a:solidFill>
                        <a:srgbClr val="18DCF7"/>
                      </a:solidFill>
                      <a:prstDash val="solid"/>
                      <a:round/>
                      <a:headEnd type="none" w="med" len="med"/>
                      <a:tailEnd type="none" w="med" len="med"/>
                    </a:lnL>
                    <a:lnR w="9525" cap="flat" cmpd="sng" algn="ctr">
                      <a:solidFill>
                        <a:srgbClr val="70DEF7"/>
                      </a:solidFill>
                      <a:prstDash val="solid"/>
                      <a:round/>
                      <a:headEnd type="none" w="med" len="med"/>
                      <a:tailEnd type="none" w="med" len="med"/>
                    </a:lnR>
                    <a:lnT w="9525" cap="flat" cmpd="sng" algn="ctr">
                      <a:solidFill>
                        <a:srgbClr val="18DCF7"/>
                      </a:solidFill>
                      <a:prstDash val="solid"/>
                      <a:round/>
                      <a:headEnd type="none" w="med" len="med"/>
                      <a:tailEnd type="none" w="med" len="med"/>
                    </a:lnT>
                    <a:lnB w="9525" cap="flat" cmpd="sng" algn="ctr">
                      <a:solidFill>
                        <a:srgbClr val="C0DFF7"/>
                      </a:solidFill>
                      <a:prstDash val="solid"/>
                      <a:round/>
                      <a:headEnd type="none" w="med" len="med"/>
                      <a:tailEnd type="none" w="med" len="med"/>
                    </a:lnB>
                    <a:solidFill>
                      <a:srgbClr val="FFFFFF"/>
                    </a:solidFill>
                  </a:tcPr>
                </a:tc>
                <a:tc>
                  <a:txBody>
                    <a:bodyPr/>
                    <a:lstStyle/>
                    <a:p>
                      <a:r>
                        <a:rPr lang="en-IN">
                          <a:solidFill>
                            <a:schemeClr val="bg1"/>
                          </a:solidFill>
                          <a:effectLst/>
                        </a:rPr>
                        <a:t>Java</a:t>
                      </a:r>
                    </a:p>
                  </a:txBody>
                  <a:tcPr>
                    <a:lnL w="9525" cap="flat" cmpd="sng" algn="ctr">
                      <a:solidFill>
                        <a:srgbClr val="70DEF7"/>
                      </a:solidFill>
                      <a:prstDash val="solid"/>
                      <a:round/>
                      <a:headEnd type="none" w="med" len="med"/>
                      <a:tailEnd type="none" w="med" len="med"/>
                    </a:lnL>
                    <a:lnR w="9525" cap="flat" cmpd="sng" algn="ctr">
                      <a:solidFill>
                        <a:srgbClr val="70DEF7"/>
                      </a:solidFill>
                      <a:prstDash val="solid"/>
                      <a:round/>
                      <a:headEnd type="none" w="med" len="med"/>
                      <a:tailEnd type="none" w="med" len="med"/>
                    </a:lnR>
                    <a:lnT w="9525" cap="flat" cmpd="sng" algn="ctr">
                      <a:solidFill>
                        <a:srgbClr val="70DEF7"/>
                      </a:solidFill>
                      <a:prstDash val="solid"/>
                      <a:round/>
                      <a:headEnd type="none" w="med" len="med"/>
                      <a:tailEnd type="none" w="med" len="med"/>
                    </a:lnT>
                    <a:lnB w="9525" cap="flat" cmpd="sng" algn="ctr">
                      <a:solidFill>
                        <a:srgbClr val="28DEF7"/>
                      </a:solidFill>
                      <a:prstDash val="solid"/>
                      <a:round/>
                      <a:headEnd type="none" w="med" len="med"/>
                      <a:tailEnd type="none" w="med" len="med"/>
                    </a:lnB>
                    <a:solidFill>
                      <a:srgbClr val="FFFFFF"/>
                    </a:solidFill>
                  </a:tcPr>
                </a:tc>
                <a:extLst>
                  <a:ext uri="{0D108BD9-81ED-4DB2-BD59-A6C34878D82A}">
                    <a16:rowId xmlns:a16="http://schemas.microsoft.com/office/drawing/2014/main" val="3889183838"/>
                  </a:ext>
                </a:extLst>
              </a:tr>
              <a:tr h="0">
                <a:tc>
                  <a:txBody>
                    <a:bodyPr/>
                    <a:lstStyle/>
                    <a:p>
                      <a:r>
                        <a:rPr lang="en-IN">
                          <a:solidFill>
                            <a:schemeClr val="bg1"/>
                          </a:solidFill>
                          <a:effectLst/>
                        </a:rPr>
                        <a:t>102</a:t>
                      </a:r>
                    </a:p>
                  </a:txBody>
                  <a:tcPr>
                    <a:lnL w="9525" cap="flat" cmpd="sng" algn="ctr">
                      <a:solidFill>
                        <a:srgbClr val="B8DEF7"/>
                      </a:solidFill>
                      <a:prstDash val="solid"/>
                      <a:round/>
                      <a:headEnd type="none" w="med" len="med"/>
                      <a:tailEnd type="none" w="med" len="med"/>
                    </a:lnL>
                    <a:lnR w="9525" cap="flat" cmpd="sng" algn="ctr">
                      <a:solidFill>
                        <a:srgbClr val="C0DFF7"/>
                      </a:solidFill>
                      <a:prstDash val="solid"/>
                      <a:round/>
                      <a:headEnd type="none" w="med" len="med"/>
                      <a:tailEnd type="none" w="med" len="med"/>
                    </a:lnR>
                    <a:lnT w="9525" cap="flat" cmpd="sng" algn="ctr">
                      <a:solidFill>
                        <a:srgbClr val="B8DEF7"/>
                      </a:solidFill>
                      <a:prstDash val="solid"/>
                      <a:round/>
                      <a:headEnd type="none" w="med" len="med"/>
                      <a:tailEnd type="none" w="med" len="med"/>
                    </a:lnT>
                    <a:lnB w="9525" cap="flat" cmpd="sng" algn="ctr">
                      <a:solidFill>
                        <a:srgbClr val="B8DEF7"/>
                      </a:solidFill>
                      <a:prstDash val="solid"/>
                      <a:round/>
                      <a:headEnd type="none" w="med" len="med"/>
                      <a:tailEnd type="none" w="med" len="med"/>
                    </a:lnB>
                    <a:solidFill>
                      <a:srgbClr val="FFFFFF"/>
                    </a:solidFill>
                  </a:tcPr>
                </a:tc>
                <a:tc>
                  <a:txBody>
                    <a:bodyPr/>
                    <a:lstStyle/>
                    <a:p>
                      <a:r>
                        <a:rPr lang="en-IN">
                          <a:solidFill>
                            <a:schemeClr val="bg1"/>
                          </a:solidFill>
                          <a:effectLst/>
                        </a:rPr>
                        <a:t>Bkon</a:t>
                      </a:r>
                    </a:p>
                  </a:txBody>
                  <a:tcPr>
                    <a:lnL w="9525" cap="flat" cmpd="sng" algn="ctr">
                      <a:solidFill>
                        <a:srgbClr val="C0DFF7"/>
                      </a:solidFill>
                      <a:prstDash val="solid"/>
                      <a:round/>
                      <a:headEnd type="none" w="med" len="med"/>
                      <a:tailEnd type="none" w="med" len="med"/>
                    </a:lnL>
                    <a:lnR w="9525" cap="flat" cmpd="sng" algn="ctr">
                      <a:solidFill>
                        <a:srgbClr val="28DEF7"/>
                      </a:solidFill>
                      <a:prstDash val="solid"/>
                      <a:round/>
                      <a:headEnd type="none" w="med" len="med"/>
                      <a:tailEnd type="none" w="med" len="med"/>
                    </a:lnR>
                    <a:lnT w="9525" cap="flat" cmpd="sng" algn="ctr">
                      <a:solidFill>
                        <a:srgbClr val="C0DFF7"/>
                      </a:solidFill>
                      <a:prstDash val="solid"/>
                      <a:round/>
                      <a:headEnd type="none" w="med" len="med"/>
                      <a:tailEnd type="none" w="med" len="med"/>
                    </a:lnT>
                    <a:lnB w="9525" cap="flat" cmpd="sng" algn="ctr">
                      <a:solidFill>
                        <a:srgbClr val="C0DFF7"/>
                      </a:solidFill>
                      <a:prstDash val="solid"/>
                      <a:round/>
                      <a:headEnd type="none" w="med" len="med"/>
                      <a:tailEnd type="none" w="med" len="med"/>
                    </a:lnB>
                    <a:solidFill>
                      <a:srgbClr val="FFFFFF"/>
                    </a:solidFill>
                  </a:tcPr>
                </a:tc>
                <a:tc>
                  <a:txBody>
                    <a:bodyPr/>
                    <a:lstStyle/>
                    <a:p>
                      <a:r>
                        <a:rPr lang="en-IN" dirty="0">
                          <a:solidFill>
                            <a:schemeClr val="bg1"/>
                          </a:solidFill>
                          <a:effectLst/>
                        </a:rPr>
                        <a:t>C, C++</a:t>
                      </a:r>
                    </a:p>
                  </a:txBody>
                  <a:tcPr>
                    <a:lnL w="9525" cap="flat" cmpd="sng" algn="ctr">
                      <a:solidFill>
                        <a:srgbClr val="28DEF7"/>
                      </a:solidFill>
                      <a:prstDash val="solid"/>
                      <a:round/>
                      <a:headEnd type="none" w="med" len="med"/>
                      <a:tailEnd type="none" w="med" len="med"/>
                    </a:lnL>
                    <a:lnR w="9525" cap="flat" cmpd="sng" algn="ctr">
                      <a:solidFill>
                        <a:srgbClr val="28DEF7"/>
                      </a:solidFill>
                      <a:prstDash val="solid"/>
                      <a:round/>
                      <a:headEnd type="none" w="med" len="med"/>
                      <a:tailEnd type="none" w="med" len="med"/>
                    </a:lnR>
                    <a:lnT w="9525" cap="flat" cmpd="sng" algn="ctr">
                      <a:solidFill>
                        <a:srgbClr val="28DEF7"/>
                      </a:solidFill>
                      <a:prstDash val="solid"/>
                      <a:round/>
                      <a:headEnd type="none" w="med" len="med"/>
                      <a:tailEnd type="none" w="med" len="med"/>
                    </a:lnT>
                    <a:lnB w="9525" cap="flat" cmpd="sng" algn="ctr">
                      <a:solidFill>
                        <a:srgbClr val="28DEF7"/>
                      </a:solidFill>
                      <a:prstDash val="solid"/>
                      <a:round/>
                      <a:headEnd type="none" w="med" len="med"/>
                      <a:tailEnd type="none" w="med" len="med"/>
                    </a:lnB>
                    <a:solidFill>
                      <a:srgbClr val="FFFFFF"/>
                    </a:solidFill>
                  </a:tcPr>
                </a:tc>
                <a:extLst>
                  <a:ext uri="{0D108BD9-81ED-4DB2-BD59-A6C34878D82A}">
                    <a16:rowId xmlns:a16="http://schemas.microsoft.com/office/drawing/2014/main" val="616288962"/>
                  </a:ext>
                </a:extLst>
              </a:tr>
            </a:tbl>
          </a:graphicData>
        </a:graphic>
      </p:graphicFrame>
    </p:spTree>
    <p:extLst>
      <p:ext uri="{BB962C8B-B14F-4D97-AF65-F5344CB8AC3E}">
        <p14:creationId xmlns:p14="http://schemas.microsoft.com/office/powerpoint/2010/main" val="3404619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85611" y="983691"/>
            <a:ext cx="8947150" cy="4195762"/>
          </a:xfrm>
        </p:spPr>
        <p:txBody>
          <a:bodyPr/>
          <a:lstStyle/>
          <a:p>
            <a:pPr marL="0" indent="0">
              <a:buNone/>
            </a:pPr>
            <a:r>
              <a:rPr lang="en-IN" sz="1800" dirty="0" smtClean="0"/>
              <a:t> </a:t>
            </a:r>
            <a:r>
              <a:rPr lang="en-IN" sz="1800" dirty="0"/>
              <a:t>T</a:t>
            </a:r>
            <a:r>
              <a:rPr lang="en-IN" sz="1800" dirty="0" smtClean="0"/>
              <a:t>able </a:t>
            </a:r>
            <a:r>
              <a:rPr lang="en-IN" sz="1800" dirty="0"/>
              <a:t>already </a:t>
            </a:r>
            <a:r>
              <a:rPr lang="en-IN" sz="1800" dirty="0" smtClean="0"/>
              <a:t>satisfies some conditions, </a:t>
            </a:r>
            <a:r>
              <a:rPr lang="en-IN" sz="1800" dirty="0"/>
              <a:t>as </a:t>
            </a:r>
            <a:r>
              <a:rPr lang="en-IN" sz="1800" dirty="0" smtClean="0"/>
              <a:t>all </a:t>
            </a:r>
            <a:r>
              <a:rPr lang="en-IN" sz="1800" dirty="0"/>
              <a:t>column names are unique, </a:t>
            </a:r>
            <a:r>
              <a:rPr lang="en-IN" sz="1800" dirty="0" smtClean="0"/>
              <a:t>have </a:t>
            </a:r>
            <a:r>
              <a:rPr lang="en-IN" sz="1800" dirty="0"/>
              <a:t>stored data in the </a:t>
            </a:r>
            <a:r>
              <a:rPr lang="en-IN" sz="1800" dirty="0" smtClean="0"/>
              <a:t>order </a:t>
            </a:r>
            <a:r>
              <a:rPr lang="en-IN" sz="1800" dirty="0"/>
              <a:t>wanted to and </a:t>
            </a:r>
            <a:r>
              <a:rPr lang="en-IN" sz="1800" dirty="0" smtClean="0"/>
              <a:t> </a:t>
            </a:r>
            <a:r>
              <a:rPr lang="en-IN" sz="1800" dirty="0"/>
              <a:t>have not inter-mixed different type of data in </a:t>
            </a:r>
            <a:r>
              <a:rPr lang="en-IN" sz="1800" dirty="0" err="1" smtClean="0"/>
              <a:t>columns.but</a:t>
            </a:r>
            <a:r>
              <a:rPr lang="en-IN" sz="1800" dirty="0" smtClean="0"/>
              <a:t> there is </a:t>
            </a:r>
            <a:r>
              <a:rPr lang="en-IN" sz="1800" dirty="0" err="1" smtClean="0"/>
              <a:t>repatative</a:t>
            </a:r>
            <a:r>
              <a:rPr lang="en-IN" sz="1800" dirty="0" smtClean="0"/>
              <a:t> value in subject column.</a:t>
            </a:r>
            <a:endParaRPr lang="en-IN" sz="1800" dirty="0"/>
          </a:p>
          <a:p>
            <a:r>
              <a:rPr lang="en-IN" sz="1800" dirty="0" smtClean="0"/>
              <a:t>i.e. </a:t>
            </a:r>
            <a:r>
              <a:rPr lang="en-IN" sz="1800" dirty="0"/>
              <a:t>3 different students </a:t>
            </a:r>
            <a:r>
              <a:rPr lang="en-IN" sz="1800" dirty="0" smtClean="0"/>
              <a:t>in </a:t>
            </a:r>
            <a:r>
              <a:rPr lang="en-IN" sz="1800" dirty="0"/>
              <a:t>table, 2 have opted for more than 1 subject. </a:t>
            </a:r>
            <a:r>
              <a:rPr lang="en-IN" sz="1800" dirty="0" smtClean="0"/>
              <a:t>And </a:t>
            </a:r>
            <a:r>
              <a:rPr lang="en-IN" sz="1800" dirty="0"/>
              <a:t>have stored the subject names in a single column. But as per the 1st Normal form each column must contain atomic value</a:t>
            </a:r>
            <a:r>
              <a:rPr lang="en-IN" sz="1800" dirty="0" smtClean="0"/>
              <a:t>.</a:t>
            </a:r>
          </a:p>
          <a:p>
            <a:r>
              <a:rPr lang="en-IN" sz="1800" dirty="0" smtClean="0"/>
              <a:t>I have break the values in the atomic values and here is updated table</a:t>
            </a:r>
            <a:endParaRPr lang="en-IN" sz="1800" dirty="0"/>
          </a:p>
        </p:txBody>
      </p:sp>
      <p:graphicFrame>
        <p:nvGraphicFramePr>
          <p:cNvPr id="5" name="Table 4"/>
          <p:cNvGraphicFramePr>
            <a:graphicFrameLocks noGrp="1"/>
          </p:cNvGraphicFramePr>
          <p:nvPr>
            <p:extLst>
              <p:ext uri="{D42A27DB-BD31-4B8C-83A1-F6EECF244321}">
                <p14:modId xmlns:p14="http://schemas.microsoft.com/office/powerpoint/2010/main" val="353576401"/>
              </p:ext>
            </p:extLst>
          </p:nvPr>
        </p:nvGraphicFramePr>
        <p:xfrm>
          <a:off x="1562433" y="3850352"/>
          <a:ext cx="7101630" cy="2194560"/>
        </p:xfrm>
        <a:graphic>
          <a:graphicData uri="http://schemas.openxmlformats.org/drawingml/2006/table">
            <a:tbl>
              <a:tblPr/>
              <a:tblGrid>
                <a:gridCol w="2367210">
                  <a:extLst>
                    <a:ext uri="{9D8B030D-6E8A-4147-A177-3AD203B41FA5}">
                      <a16:colId xmlns:a16="http://schemas.microsoft.com/office/drawing/2014/main" val="3282467141"/>
                    </a:ext>
                  </a:extLst>
                </a:gridCol>
                <a:gridCol w="2367210">
                  <a:extLst>
                    <a:ext uri="{9D8B030D-6E8A-4147-A177-3AD203B41FA5}">
                      <a16:colId xmlns:a16="http://schemas.microsoft.com/office/drawing/2014/main" val="2545287015"/>
                    </a:ext>
                  </a:extLst>
                </a:gridCol>
                <a:gridCol w="2367210">
                  <a:extLst>
                    <a:ext uri="{9D8B030D-6E8A-4147-A177-3AD203B41FA5}">
                      <a16:colId xmlns:a16="http://schemas.microsoft.com/office/drawing/2014/main" val="105752097"/>
                    </a:ext>
                  </a:extLst>
                </a:gridCol>
              </a:tblGrid>
              <a:tr h="0">
                <a:tc>
                  <a:txBody>
                    <a:bodyPr/>
                    <a:lstStyle/>
                    <a:p>
                      <a:pPr algn="l"/>
                      <a:r>
                        <a:rPr lang="en-IN" dirty="0" err="1">
                          <a:solidFill>
                            <a:schemeClr val="bg1"/>
                          </a:solidFill>
                          <a:effectLst/>
                        </a:rPr>
                        <a:t>roll_no</a:t>
                      </a:r>
                      <a:endParaRPr lang="en-IN" dirty="0">
                        <a:solidFill>
                          <a:schemeClr val="bg1"/>
                        </a:solidFill>
                        <a:effectLst/>
                      </a:endParaRPr>
                    </a:p>
                  </a:txBody>
                  <a:tcPr>
                    <a:lnL w="9525" cap="flat" cmpd="sng" algn="ctr">
                      <a:solidFill>
                        <a:srgbClr val="384DF2"/>
                      </a:solidFill>
                      <a:prstDash val="solid"/>
                      <a:round/>
                      <a:headEnd type="none" w="med" len="med"/>
                      <a:tailEnd type="none" w="med" len="med"/>
                    </a:lnL>
                    <a:lnR w="9525" cap="flat" cmpd="sng" algn="ctr">
                      <a:solidFill>
                        <a:srgbClr val="C84DF2"/>
                      </a:solidFill>
                      <a:prstDash val="solid"/>
                      <a:round/>
                      <a:headEnd type="none" w="med" len="med"/>
                      <a:tailEnd type="none" w="med" len="med"/>
                    </a:lnR>
                    <a:lnT w="9525" cap="flat" cmpd="sng" algn="ctr">
                      <a:solidFill>
                        <a:srgbClr val="384DF2"/>
                      </a:solidFill>
                      <a:prstDash val="solid"/>
                      <a:round/>
                      <a:headEnd type="none" w="med" len="med"/>
                      <a:tailEnd type="none" w="med" len="med"/>
                    </a:lnT>
                    <a:lnB w="9525" cap="flat" cmpd="sng" algn="ctr">
                      <a:solidFill>
                        <a:srgbClr val="804DF2"/>
                      </a:solidFill>
                      <a:prstDash val="solid"/>
                      <a:round/>
                      <a:headEnd type="none" w="med" len="med"/>
                      <a:tailEnd type="none" w="med" len="med"/>
                    </a:lnB>
                    <a:solidFill>
                      <a:srgbClr val="FFFFFF"/>
                    </a:solidFill>
                  </a:tcPr>
                </a:tc>
                <a:tc>
                  <a:txBody>
                    <a:bodyPr/>
                    <a:lstStyle/>
                    <a:p>
                      <a:pPr algn="l"/>
                      <a:r>
                        <a:rPr lang="en-IN">
                          <a:solidFill>
                            <a:schemeClr val="bg1"/>
                          </a:solidFill>
                          <a:effectLst/>
                        </a:rPr>
                        <a:t>name</a:t>
                      </a:r>
                    </a:p>
                  </a:txBody>
                  <a:tcPr>
                    <a:lnL w="9525" cap="flat" cmpd="sng" algn="ctr">
                      <a:solidFill>
                        <a:srgbClr val="C84DF2"/>
                      </a:solidFill>
                      <a:prstDash val="solid"/>
                      <a:round/>
                      <a:headEnd type="none" w="med" len="med"/>
                      <a:tailEnd type="none" w="med" len="med"/>
                    </a:lnL>
                    <a:lnR w="9525" cap="flat" cmpd="sng" algn="ctr">
                      <a:solidFill>
                        <a:srgbClr val="904CF2"/>
                      </a:solidFill>
                      <a:prstDash val="solid"/>
                      <a:round/>
                      <a:headEnd type="none" w="med" len="med"/>
                      <a:tailEnd type="none" w="med" len="med"/>
                    </a:lnR>
                    <a:lnT w="9525" cap="flat" cmpd="sng" algn="ctr">
                      <a:solidFill>
                        <a:srgbClr val="C84DF2"/>
                      </a:solidFill>
                      <a:prstDash val="solid"/>
                      <a:round/>
                      <a:headEnd type="none" w="med" len="med"/>
                      <a:tailEnd type="none" w="med" len="med"/>
                    </a:lnT>
                    <a:lnB w="9525" cap="flat" cmpd="sng" algn="ctr">
                      <a:solidFill>
                        <a:srgbClr val="684DF2"/>
                      </a:solidFill>
                      <a:prstDash val="solid"/>
                      <a:round/>
                      <a:headEnd type="none" w="med" len="med"/>
                      <a:tailEnd type="none" w="med" len="med"/>
                    </a:lnB>
                    <a:solidFill>
                      <a:srgbClr val="FFFFFF"/>
                    </a:solidFill>
                  </a:tcPr>
                </a:tc>
                <a:tc>
                  <a:txBody>
                    <a:bodyPr/>
                    <a:lstStyle/>
                    <a:p>
                      <a:pPr algn="l"/>
                      <a:r>
                        <a:rPr lang="en-IN">
                          <a:solidFill>
                            <a:schemeClr val="bg1"/>
                          </a:solidFill>
                          <a:effectLst/>
                        </a:rPr>
                        <a:t>subject</a:t>
                      </a:r>
                    </a:p>
                  </a:txBody>
                  <a:tcPr>
                    <a:lnL w="9525" cap="flat" cmpd="sng" algn="ctr">
                      <a:solidFill>
                        <a:srgbClr val="904CF2"/>
                      </a:solidFill>
                      <a:prstDash val="solid"/>
                      <a:round/>
                      <a:headEnd type="none" w="med" len="med"/>
                      <a:tailEnd type="none" w="med" len="med"/>
                    </a:lnL>
                    <a:lnR w="9525" cap="flat" cmpd="sng" algn="ctr">
                      <a:solidFill>
                        <a:srgbClr val="904CF2"/>
                      </a:solidFill>
                      <a:prstDash val="solid"/>
                      <a:round/>
                      <a:headEnd type="none" w="med" len="med"/>
                      <a:tailEnd type="none" w="med" len="med"/>
                    </a:lnR>
                    <a:lnT w="9525" cap="flat" cmpd="sng" algn="ctr">
                      <a:solidFill>
                        <a:srgbClr val="904CF2"/>
                      </a:solidFill>
                      <a:prstDash val="solid"/>
                      <a:round/>
                      <a:headEnd type="none" w="med" len="med"/>
                      <a:tailEnd type="none" w="med" len="med"/>
                    </a:lnT>
                    <a:lnB w="9525" cap="flat" cmpd="sng" algn="ctr">
                      <a:solidFill>
                        <a:srgbClr val="904CF2"/>
                      </a:solidFill>
                      <a:prstDash val="solid"/>
                      <a:round/>
                      <a:headEnd type="none" w="med" len="med"/>
                      <a:tailEnd type="none" w="med" len="med"/>
                    </a:lnB>
                    <a:solidFill>
                      <a:srgbClr val="FFFFFF"/>
                    </a:solidFill>
                  </a:tcPr>
                </a:tc>
                <a:extLst>
                  <a:ext uri="{0D108BD9-81ED-4DB2-BD59-A6C34878D82A}">
                    <a16:rowId xmlns:a16="http://schemas.microsoft.com/office/drawing/2014/main" val="3385451307"/>
                  </a:ext>
                </a:extLst>
              </a:tr>
              <a:tr h="0">
                <a:tc>
                  <a:txBody>
                    <a:bodyPr/>
                    <a:lstStyle/>
                    <a:p>
                      <a:r>
                        <a:rPr lang="en-IN">
                          <a:solidFill>
                            <a:schemeClr val="bg1"/>
                          </a:solidFill>
                          <a:effectLst/>
                        </a:rPr>
                        <a:t>101</a:t>
                      </a:r>
                    </a:p>
                  </a:txBody>
                  <a:tcPr>
                    <a:lnL w="9525" cap="flat" cmpd="sng" algn="ctr">
                      <a:solidFill>
                        <a:srgbClr val="804DF2"/>
                      </a:solidFill>
                      <a:prstDash val="solid"/>
                      <a:round/>
                      <a:headEnd type="none" w="med" len="med"/>
                      <a:tailEnd type="none" w="med" len="med"/>
                    </a:lnL>
                    <a:lnR w="9525" cap="flat" cmpd="sng" algn="ctr">
                      <a:solidFill>
                        <a:srgbClr val="684DF2"/>
                      </a:solidFill>
                      <a:prstDash val="solid"/>
                      <a:round/>
                      <a:headEnd type="none" w="med" len="med"/>
                      <a:tailEnd type="none" w="med" len="med"/>
                    </a:lnR>
                    <a:lnT w="9525" cap="flat" cmpd="sng" algn="ctr">
                      <a:solidFill>
                        <a:srgbClr val="804DF2"/>
                      </a:solidFill>
                      <a:prstDash val="solid"/>
                      <a:round/>
                      <a:headEnd type="none" w="med" len="med"/>
                      <a:tailEnd type="none" w="med" len="med"/>
                    </a:lnT>
                    <a:lnB w="9525" cap="flat" cmpd="sng" algn="ctr">
                      <a:solidFill>
                        <a:srgbClr val="204DF2"/>
                      </a:solidFill>
                      <a:prstDash val="solid"/>
                      <a:round/>
                      <a:headEnd type="none" w="med" len="med"/>
                      <a:tailEnd type="none" w="med" len="med"/>
                    </a:lnB>
                    <a:solidFill>
                      <a:srgbClr val="FFFFFF"/>
                    </a:solidFill>
                  </a:tcPr>
                </a:tc>
                <a:tc>
                  <a:txBody>
                    <a:bodyPr/>
                    <a:lstStyle/>
                    <a:p>
                      <a:r>
                        <a:rPr lang="en-IN">
                          <a:solidFill>
                            <a:schemeClr val="bg1"/>
                          </a:solidFill>
                          <a:effectLst/>
                        </a:rPr>
                        <a:t>Akon</a:t>
                      </a:r>
                    </a:p>
                  </a:txBody>
                  <a:tcPr>
                    <a:lnL w="9525" cap="flat" cmpd="sng" algn="ctr">
                      <a:solidFill>
                        <a:srgbClr val="684DF2"/>
                      </a:solidFill>
                      <a:prstDash val="solid"/>
                      <a:round/>
                      <a:headEnd type="none" w="med" len="med"/>
                      <a:tailEnd type="none" w="med" len="med"/>
                    </a:lnL>
                    <a:lnR w="9525" cap="flat" cmpd="sng" algn="ctr">
                      <a:solidFill>
                        <a:srgbClr val="904CF2"/>
                      </a:solidFill>
                      <a:prstDash val="solid"/>
                      <a:round/>
                      <a:headEnd type="none" w="med" len="med"/>
                      <a:tailEnd type="none" w="med" len="med"/>
                    </a:lnR>
                    <a:lnT w="9525" cap="flat" cmpd="sng" algn="ctr">
                      <a:solidFill>
                        <a:srgbClr val="684DF2"/>
                      </a:solidFill>
                      <a:prstDash val="solid"/>
                      <a:round/>
                      <a:headEnd type="none" w="med" len="med"/>
                      <a:tailEnd type="none" w="med" len="med"/>
                    </a:lnT>
                    <a:lnB w="9525" cap="flat" cmpd="sng" algn="ctr">
                      <a:solidFill>
                        <a:srgbClr val="904CF2"/>
                      </a:solidFill>
                      <a:prstDash val="solid"/>
                      <a:round/>
                      <a:headEnd type="none" w="med" len="med"/>
                      <a:tailEnd type="none" w="med" len="med"/>
                    </a:lnB>
                    <a:solidFill>
                      <a:srgbClr val="FFFFFF"/>
                    </a:solidFill>
                  </a:tcPr>
                </a:tc>
                <a:tc>
                  <a:txBody>
                    <a:bodyPr/>
                    <a:lstStyle/>
                    <a:p>
                      <a:r>
                        <a:rPr lang="en-IN">
                          <a:solidFill>
                            <a:schemeClr val="bg1"/>
                          </a:solidFill>
                          <a:effectLst/>
                        </a:rPr>
                        <a:t>OS</a:t>
                      </a:r>
                    </a:p>
                  </a:txBody>
                  <a:tcPr>
                    <a:lnL w="9525" cap="flat" cmpd="sng" algn="ctr">
                      <a:solidFill>
                        <a:srgbClr val="904CF2"/>
                      </a:solidFill>
                      <a:prstDash val="solid"/>
                      <a:round/>
                      <a:headEnd type="none" w="med" len="med"/>
                      <a:tailEnd type="none" w="med" len="med"/>
                    </a:lnL>
                    <a:lnR w="9525" cap="flat" cmpd="sng" algn="ctr">
                      <a:solidFill>
                        <a:srgbClr val="904CF2"/>
                      </a:solidFill>
                      <a:prstDash val="solid"/>
                      <a:round/>
                      <a:headEnd type="none" w="med" len="med"/>
                      <a:tailEnd type="none" w="med" len="med"/>
                    </a:lnR>
                    <a:lnT w="9525" cap="flat" cmpd="sng" algn="ctr">
                      <a:solidFill>
                        <a:srgbClr val="904CF2"/>
                      </a:solidFill>
                      <a:prstDash val="solid"/>
                      <a:round/>
                      <a:headEnd type="none" w="med" len="med"/>
                      <a:tailEnd type="none" w="med" len="med"/>
                    </a:lnT>
                    <a:lnB w="9525" cap="flat" cmpd="sng" algn="ctr">
                      <a:solidFill>
                        <a:srgbClr val="504DF2"/>
                      </a:solidFill>
                      <a:prstDash val="solid"/>
                      <a:round/>
                      <a:headEnd type="none" w="med" len="med"/>
                      <a:tailEnd type="none" w="med" len="med"/>
                    </a:lnB>
                    <a:solidFill>
                      <a:srgbClr val="FFFFFF"/>
                    </a:solidFill>
                  </a:tcPr>
                </a:tc>
                <a:extLst>
                  <a:ext uri="{0D108BD9-81ED-4DB2-BD59-A6C34878D82A}">
                    <a16:rowId xmlns:a16="http://schemas.microsoft.com/office/drawing/2014/main" val="3847035550"/>
                  </a:ext>
                </a:extLst>
              </a:tr>
              <a:tr h="0">
                <a:tc>
                  <a:txBody>
                    <a:bodyPr/>
                    <a:lstStyle/>
                    <a:p>
                      <a:r>
                        <a:rPr lang="en-IN">
                          <a:solidFill>
                            <a:schemeClr val="bg1"/>
                          </a:solidFill>
                          <a:effectLst/>
                        </a:rPr>
                        <a:t>101</a:t>
                      </a:r>
                    </a:p>
                  </a:txBody>
                  <a:tcPr>
                    <a:lnL w="9525" cap="flat" cmpd="sng" algn="ctr">
                      <a:solidFill>
                        <a:srgbClr val="204DF2"/>
                      </a:solidFill>
                      <a:prstDash val="solid"/>
                      <a:round/>
                      <a:headEnd type="none" w="med" len="med"/>
                      <a:tailEnd type="none" w="med" len="med"/>
                    </a:lnL>
                    <a:lnR w="9525" cap="flat" cmpd="sng" algn="ctr">
                      <a:solidFill>
                        <a:srgbClr val="904CF2"/>
                      </a:solidFill>
                      <a:prstDash val="solid"/>
                      <a:round/>
                      <a:headEnd type="none" w="med" len="med"/>
                      <a:tailEnd type="none" w="med" len="med"/>
                    </a:lnR>
                    <a:lnT w="9525" cap="flat" cmpd="sng" algn="ctr">
                      <a:solidFill>
                        <a:srgbClr val="204DF2"/>
                      </a:solidFill>
                      <a:prstDash val="solid"/>
                      <a:round/>
                      <a:headEnd type="none" w="med" len="med"/>
                      <a:tailEnd type="none" w="med" len="med"/>
                    </a:lnT>
                    <a:lnB w="9525" cap="flat" cmpd="sng" algn="ctr">
                      <a:solidFill>
                        <a:srgbClr val="184CF2"/>
                      </a:solidFill>
                      <a:prstDash val="solid"/>
                      <a:round/>
                      <a:headEnd type="none" w="med" len="med"/>
                      <a:tailEnd type="none" w="med" len="med"/>
                    </a:lnB>
                    <a:solidFill>
                      <a:srgbClr val="FFFFFF"/>
                    </a:solidFill>
                  </a:tcPr>
                </a:tc>
                <a:tc>
                  <a:txBody>
                    <a:bodyPr/>
                    <a:lstStyle/>
                    <a:p>
                      <a:r>
                        <a:rPr lang="en-IN">
                          <a:solidFill>
                            <a:schemeClr val="bg1"/>
                          </a:solidFill>
                          <a:effectLst/>
                        </a:rPr>
                        <a:t>Akon</a:t>
                      </a:r>
                    </a:p>
                  </a:txBody>
                  <a:tcPr>
                    <a:lnL w="9525" cap="flat" cmpd="sng" algn="ctr">
                      <a:solidFill>
                        <a:srgbClr val="904CF2"/>
                      </a:solidFill>
                      <a:prstDash val="solid"/>
                      <a:round/>
                      <a:headEnd type="none" w="med" len="med"/>
                      <a:tailEnd type="none" w="med" len="med"/>
                    </a:lnL>
                    <a:lnR w="9525" cap="flat" cmpd="sng" algn="ctr">
                      <a:solidFill>
                        <a:srgbClr val="504DF2"/>
                      </a:solidFill>
                      <a:prstDash val="solid"/>
                      <a:round/>
                      <a:headEnd type="none" w="med" len="med"/>
                      <a:tailEnd type="none" w="med" len="med"/>
                    </a:lnR>
                    <a:lnT w="9525" cap="flat" cmpd="sng" algn="ctr">
                      <a:solidFill>
                        <a:srgbClr val="904CF2"/>
                      </a:solidFill>
                      <a:prstDash val="solid"/>
                      <a:round/>
                      <a:headEnd type="none" w="med" len="med"/>
                      <a:tailEnd type="none" w="med" len="med"/>
                    </a:lnT>
                    <a:lnB w="9525" cap="flat" cmpd="sng" algn="ctr">
                      <a:solidFill>
                        <a:srgbClr val="184CF2"/>
                      </a:solidFill>
                      <a:prstDash val="solid"/>
                      <a:round/>
                      <a:headEnd type="none" w="med" len="med"/>
                      <a:tailEnd type="none" w="med" len="med"/>
                    </a:lnB>
                    <a:solidFill>
                      <a:srgbClr val="FFFFFF"/>
                    </a:solidFill>
                  </a:tcPr>
                </a:tc>
                <a:tc>
                  <a:txBody>
                    <a:bodyPr/>
                    <a:lstStyle/>
                    <a:p>
                      <a:r>
                        <a:rPr lang="en-IN">
                          <a:solidFill>
                            <a:schemeClr val="bg1"/>
                          </a:solidFill>
                          <a:effectLst/>
                        </a:rPr>
                        <a:t>CN</a:t>
                      </a:r>
                    </a:p>
                  </a:txBody>
                  <a:tcPr>
                    <a:lnL w="9525" cap="flat" cmpd="sng" algn="ctr">
                      <a:solidFill>
                        <a:srgbClr val="504DF2"/>
                      </a:solidFill>
                      <a:prstDash val="solid"/>
                      <a:round/>
                      <a:headEnd type="none" w="med" len="med"/>
                      <a:tailEnd type="none" w="med" len="med"/>
                    </a:lnL>
                    <a:lnR w="9525" cap="flat" cmpd="sng" algn="ctr">
                      <a:solidFill>
                        <a:srgbClr val="504DF2"/>
                      </a:solidFill>
                      <a:prstDash val="solid"/>
                      <a:round/>
                      <a:headEnd type="none" w="med" len="med"/>
                      <a:tailEnd type="none" w="med" len="med"/>
                    </a:lnR>
                    <a:lnT w="9525" cap="flat" cmpd="sng" algn="ctr">
                      <a:solidFill>
                        <a:srgbClr val="504DF2"/>
                      </a:solidFill>
                      <a:prstDash val="solid"/>
                      <a:round/>
                      <a:headEnd type="none" w="med" len="med"/>
                      <a:tailEnd type="none" w="med" len="med"/>
                    </a:lnT>
                    <a:lnB w="9525" cap="flat" cmpd="sng" algn="ctr">
                      <a:solidFill>
                        <a:srgbClr val="204DF2"/>
                      </a:solidFill>
                      <a:prstDash val="solid"/>
                      <a:round/>
                      <a:headEnd type="none" w="med" len="med"/>
                      <a:tailEnd type="none" w="med" len="med"/>
                    </a:lnB>
                    <a:solidFill>
                      <a:srgbClr val="FFFFFF"/>
                    </a:solidFill>
                  </a:tcPr>
                </a:tc>
                <a:extLst>
                  <a:ext uri="{0D108BD9-81ED-4DB2-BD59-A6C34878D82A}">
                    <a16:rowId xmlns:a16="http://schemas.microsoft.com/office/drawing/2014/main" val="1952559321"/>
                  </a:ext>
                </a:extLst>
              </a:tr>
              <a:tr h="0">
                <a:tc>
                  <a:txBody>
                    <a:bodyPr/>
                    <a:lstStyle/>
                    <a:p>
                      <a:r>
                        <a:rPr lang="en-IN">
                          <a:solidFill>
                            <a:schemeClr val="bg1"/>
                          </a:solidFill>
                          <a:effectLst/>
                        </a:rPr>
                        <a:t>103</a:t>
                      </a:r>
                    </a:p>
                  </a:txBody>
                  <a:tcPr>
                    <a:lnL w="9525" cap="flat" cmpd="sng" algn="ctr">
                      <a:solidFill>
                        <a:srgbClr val="184CF2"/>
                      </a:solidFill>
                      <a:prstDash val="solid"/>
                      <a:round/>
                      <a:headEnd type="none" w="med" len="med"/>
                      <a:tailEnd type="none" w="med" len="med"/>
                    </a:lnL>
                    <a:lnR w="9525" cap="flat" cmpd="sng" algn="ctr">
                      <a:solidFill>
                        <a:srgbClr val="184CF2"/>
                      </a:solidFill>
                      <a:prstDash val="solid"/>
                      <a:round/>
                      <a:headEnd type="none" w="med" len="med"/>
                      <a:tailEnd type="none" w="med" len="med"/>
                    </a:lnR>
                    <a:lnT w="9525" cap="flat" cmpd="sng" algn="ctr">
                      <a:solidFill>
                        <a:srgbClr val="184CF2"/>
                      </a:solidFill>
                      <a:prstDash val="solid"/>
                      <a:round/>
                      <a:headEnd type="none" w="med" len="med"/>
                      <a:tailEnd type="none" w="med" len="med"/>
                    </a:lnT>
                    <a:lnB w="9525" cap="flat" cmpd="sng" algn="ctr">
                      <a:solidFill>
                        <a:srgbClr val="684DF2"/>
                      </a:solidFill>
                      <a:prstDash val="solid"/>
                      <a:round/>
                      <a:headEnd type="none" w="med" len="med"/>
                      <a:tailEnd type="none" w="med" len="med"/>
                    </a:lnB>
                    <a:solidFill>
                      <a:srgbClr val="FFFFFF"/>
                    </a:solidFill>
                  </a:tcPr>
                </a:tc>
                <a:tc>
                  <a:txBody>
                    <a:bodyPr/>
                    <a:lstStyle/>
                    <a:p>
                      <a:r>
                        <a:rPr lang="en-IN">
                          <a:solidFill>
                            <a:schemeClr val="bg1"/>
                          </a:solidFill>
                          <a:effectLst/>
                        </a:rPr>
                        <a:t>Ckon</a:t>
                      </a:r>
                    </a:p>
                  </a:txBody>
                  <a:tcPr>
                    <a:lnL w="9525" cap="flat" cmpd="sng" algn="ctr">
                      <a:solidFill>
                        <a:srgbClr val="184CF2"/>
                      </a:solidFill>
                      <a:prstDash val="solid"/>
                      <a:round/>
                      <a:headEnd type="none" w="med" len="med"/>
                      <a:tailEnd type="none" w="med" len="med"/>
                    </a:lnL>
                    <a:lnR w="9525" cap="flat" cmpd="sng" algn="ctr">
                      <a:solidFill>
                        <a:srgbClr val="204DF2"/>
                      </a:solidFill>
                      <a:prstDash val="solid"/>
                      <a:round/>
                      <a:headEnd type="none" w="med" len="med"/>
                      <a:tailEnd type="none" w="med" len="med"/>
                    </a:lnR>
                    <a:lnT w="9525" cap="flat" cmpd="sng" algn="ctr">
                      <a:solidFill>
                        <a:srgbClr val="184CF2"/>
                      </a:solidFill>
                      <a:prstDash val="solid"/>
                      <a:round/>
                      <a:headEnd type="none" w="med" len="med"/>
                      <a:tailEnd type="none" w="med" len="med"/>
                    </a:lnT>
                    <a:lnB w="9525" cap="flat" cmpd="sng" algn="ctr">
                      <a:solidFill>
                        <a:srgbClr val="B04DF2"/>
                      </a:solidFill>
                      <a:prstDash val="solid"/>
                      <a:round/>
                      <a:headEnd type="none" w="med" len="med"/>
                      <a:tailEnd type="none" w="med" len="med"/>
                    </a:lnB>
                    <a:solidFill>
                      <a:srgbClr val="FFFFFF"/>
                    </a:solidFill>
                  </a:tcPr>
                </a:tc>
                <a:tc>
                  <a:txBody>
                    <a:bodyPr/>
                    <a:lstStyle/>
                    <a:p>
                      <a:r>
                        <a:rPr lang="en-IN">
                          <a:solidFill>
                            <a:schemeClr val="bg1"/>
                          </a:solidFill>
                          <a:effectLst/>
                        </a:rPr>
                        <a:t>Java</a:t>
                      </a:r>
                    </a:p>
                  </a:txBody>
                  <a:tcPr>
                    <a:lnL w="9525" cap="flat" cmpd="sng" algn="ctr">
                      <a:solidFill>
                        <a:srgbClr val="204DF2"/>
                      </a:solidFill>
                      <a:prstDash val="solid"/>
                      <a:round/>
                      <a:headEnd type="none" w="med" len="med"/>
                      <a:tailEnd type="none" w="med" len="med"/>
                    </a:lnL>
                    <a:lnR w="9525" cap="flat" cmpd="sng" algn="ctr">
                      <a:solidFill>
                        <a:srgbClr val="204DF2"/>
                      </a:solidFill>
                      <a:prstDash val="solid"/>
                      <a:round/>
                      <a:headEnd type="none" w="med" len="med"/>
                      <a:tailEnd type="none" w="med" len="med"/>
                    </a:lnR>
                    <a:lnT w="9525" cap="flat" cmpd="sng" algn="ctr">
                      <a:solidFill>
                        <a:srgbClr val="204DF2"/>
                      </a:solidFill>
                      <a:prstDash val="solid"/>
                      <a:round/>
                      <a:headEnd type="none" w="med" len="med"/>
                      <a:tailEnd type="none" w="med" len="med"/>
                    </a:lnT>
                    <a:lnB w="9525" cap="flat" cmpd="sng" algn="ctr">
                      <a:solidFill>
                        <a:srgbClr val="E04DF2"/>
                      </a:solidFill>
                      <a:prstDash val="solid"/>
                      <a:round/>
                      <a:headEnd type="none" w="med" len="med"/>
                      <a:tailEnd type="none" w="med" len="med"/>
                    </a:lnB>
                    <a:solidFill>
                      <a:srgbClr val="FFFFFF"/>
                    </a:solidFill>
                  </a:tcPr>
                </a:tc>
                <a:extLst>
                  <a:ext uri="{0D108BD9-81ED-4DB2-BD59-A6C34878D82A}">
                    <a16:rowId xmlns:a16="http://schemas.microsoft.com/office/drawing/2014/main" val="574105636"/>
                  </a:ext>
                </a:extLst>
              </a:tr>
              <a:tr h="0">
                <a:tc>
                  <a:txBody>
                    <a:bodyPr/>
                    <a:lstStyle/>
                    <a:p>
                      <a:r>
                        <a:rPr lang="en-IN">
                          <a:solidFill>
                            <a:schemeClr val="bg1"/>
                          </a:solidFill>
                          <a:effectLst/>
                        </a:rPr>
                        <a:t>102</a:t>
                      </a:r>
                    </a:p>
                  </a:txBody>
                  <a:tcPr>
                    <a:lnL w="9525" cap="flat" cmpd="sng" algn="ctr">
                      <a:solidFill>
                        <a:srgbClr val="684DF2"/>
                      </a:solidFill>
                      <a:prstDash val="solid"/>
                      <a:round/>
                      <a:headEnd type="none" w="med" len="med"/>
                      <a:tailEnd type="none" w="med" len="med"/>
                    </a:lnL>
                    <a:lnR w="9525" cap="flat" cmpd="sng" algn="ctr">
                      <a:solidFill>
                        <a:srgbClr val="B04DF2"/>
                      </a:solidFill>
                      <a:prstDash val="solid"/>
                      <a:round/>
                      <a:headEnd type="none" w="med" len="med"/>
                      <a:tailEnd type="none" w="med" len="med"/>
                    </a:lnR>
                    <a:lnT w="9525" cap="flat" cmpd="sng" algn="ctr">
                      <a:solidFill>
                        <a:srgbClr val="684DF2"/>
                      </a:solidFill>
                      <a:prstDash val="solid"/>
                      <a:round/>
                      <a:headEnd type="none" w="med" len="med"/>
                      <a:tailEnd type="none" w="med" len="med"/>
                    </a:lnT>
                    <a:lnB w="9525" cap="flat" cmpd="sng" algn="ctr">
                      <a:solidFill>
                        <a:srgbClr val="F84DF2"/>
                      </a:solidFill>
                      <a:prstDash val="solid"/>
                      <a:round/>
                      <a:headEnd type="none" w="med" len="med"/>
                      <a:tailEnd type="none" w="med" len="med"/>
                    </a:lnB>
                    <a:solidFill>
                      <a:srgbClr val="FFFFFF"/>
                    </a:solidFill>
                  </a:tcPr>
                </a:tc>
                <a:tc>
                  <a:txBody>
                    <a:bodyPr/>
                    <a:lstStyle/>
                    <a:p>
                      <a:r>
                        <a:rPr lang="en-IN">
                          <a:solidFill>
                            <a:schemeClr val="bg1"/>
                          </a:solidFill>
                          <a:effectLst/>
                        </a:rPr>
                        <a:t>Bkon</a:t>
                      </a:r>
                    </a:p>
                  </a:txBody>
                  <a:tcPr>
                    <a:lnL w="9525" cap="flat" cmpd="sng" algn="ctr">
                      <a:solidFill>
                        <a:srgbClr val="B04DF2"/>
                      </a:solidFill>
                      <a:prstDash val="solid"/>
                      <a:round/>
                      <a:headEnd type="none" w="med" len="med"/>
                      <a:tailEnd type="none" w="med" len="med"/>
                    </a:lnL>
                    <a:lnR w="9525" cap="flat" cmpd="sng" algn="ctr">
                      <a:solidFill>
                        <a:srgbClr val="E04DF2"/>
                      </a:solidFill>
                      <a:prstDash val="solid"/>
                      <a:round/>
                      <a:headEnd type="none" w="med" len="med"/>
                      <a:tailEnd type="none" w="med" len="med"/>
                    </a:lnR>
                    <a:lnT w="9525" cap="flat" cmpd="sng" algn="ctr">
                      <a:solidFill>
                        <a:srgbClr val="B04DF2"/>
                      </a:solidFill>
                      <a:prstDash val="solid"/>
                      <a:round/>
                      <a:headEnd type="none" w="med" len="med"/>
                      <a:tailEnd type="none" w="med" len="med"/>
                    </a:lnT>
                    <a:lnB w="9525" cap="flat" cmpd="sng" algn="ctr">
                      <a:solidFill>
                        <a:srgbClr val="184FF2"/>
                      </a:solidFill>
                      <a:prstDash val="solid"/>
                      <a:round/>
                      <a:headEnd type="none" w="med" len="med"/>
                      <a:tailEnd type="none" w="med" len="med"/>
                    </a:lnB>
                    <a:solidFill>
                      <a:srgbClr val="FFFFFF"/>
                    </a:solidFill>
                  </a:tcPr>
                </a:tc>
                <a:tc>
                  <a:txBody>
                    <a:bodyPr/>
                    <a:lstStyle/>
                    <a:p>
                      <a:r>
                        <a:rPr lang="en-IN" dirty="0">
                          <a:solidFill>
                            <a:schemeClr val="bg1"/>
                          </a:solidFill>
                          <a:effectLst/>
                        </a:rPr>
                        <a:t>C</a:t>
                      </a:r>
                    </a:p>
                  </a:txBody>
                  <a:tcPr>
                    <a:lnL w="9525" cap="flat" cmpd="sng" algn="ctr">
                      <a:solidFill>
                        <a:srgbClr val="E04DF2"/>
                      </a:solidFill>
                      <a:prstDash val="solid"/>
                      <a:round/>
                      <a:headEnd type="none" w="med" len="med"/>
                      <a:tailEnd type="none" w="med" len="med"/>
                    </a:lnL>
                    <a:lnR w="9525" cap="flat" cmpd="sng" algn="ctr">
                      <a:solidFill>
                        <a:srgbClr val="E04DF2"/>
                      </a:solidFill>
                      <a:prstDash val="solid"/>
                      <a:round/>
                      <a:headEnd type="none" w="med" len="med"/>
                      <a:tailEnd type="none" w="med" len="med"/>
                    </a:lnR>
                    <a:lnT w="9525" cap="flat" cmpd="sng" algn="ctr">
                      <a:solidFill>
                        <a:srgbClr val="E04DF2"/>
                      </a:solidFill>
                      <a:prstDash val="solid"/>
                      <a:round/>
                      <a:headEnd type="none" w="med" len="med"/>
                      <a:tailEnd type="none" w="med" len="med"/>
                    </a:lnT>
                    <a:lnB w="9525" cap="flat" cmpd="sng" algn="ctr">
                      <a:solidFill>
                        <a:srgbClr val="6850F2"/>
                      </a:solidFill>
                      <a:prstDash val="solid"/>
                      <a:round/>
                      <a:headEnd type="none" w="med" len="med"/>
                      <a:tailEnd type="none" w="med" len="med"/>
                    </a:lnB>
                    <a:solidFill>
                      <a:srgbClr val="FFFFFF"/>
                    </a:solidFill>
                  </a:tcPr>
                </a:tc>
                <a:extLst>
                  <a:ext uri="{0D108BD9-81ED-4DB2-BD59-A6C34878D82A}">
                    <a16:rowId xmlns:a16="http://schemas.microsoft.com/office/drawing/2014/main" val="2513487086"/>
                  </a:ext>
                </a:extLst>
              </a:tr>
              <a:tr h="0">
                <a:tc>
                  <a:txBody>
                    <a:bodyPr/>
                    <a:lstStyle/>
                    <a:p>
                      <a:r>
                        <a:rPr lang="en-IN">
                          <a:solidFill>
                            <a:schemeClr val="bg1"/>
                          </a:solidFill>
                          <a:effectLst/>
                        </a:rPr>
                        <a:t>102</a:t>
                      </a:r>
                    </a:p>
                  </a:txBody>
                  <a:tcPr>
                    <a:lnL w="9525" cap="flat" cmpd="sng" algn="ctr">
                      <a:solidFill>
                        <a:srgbClr val="F84DF2"/>
                      </a:solidFill>
                      <a:prstDash val="solid"/>
                      <a:round/>
                      <a:headEnd type="none" w="med" len="med"/>
                      <a:tailEnd type="none" w="med" len="med"/>
                    </a:lnL>
                    <a:lnR w="9525" cap="flat" cmpd="sng" algn="ctr">
                      <a:solidFill>
                        <a:srgbClr val="184FF2"/>
                      </a:solidFill>
                      <a:prstDash val="solid"/>
                      <a:round/>
                      <a:headEnd type="none" w="med" len="med"/>
                      <a:tailEnd type="none" w="med" len="med"/>
                    </a:lnR>
                    <a:lnT w="9525" cap="flat" cmpd="sng" algn="ctr">
                      <a:solidFill>
                        <a:srgbClr val="F84DF2"/>
                      </a:solidFill>
                      <a:prstDash val="solid"/>
                      <a:round/>
                      <a:headEnd type="none" w="med" len="med"/>
                      <a:tailEnd type="none" w="med" len="med"/>
                    </a:lnT>
                    <a:lnB w="9525" cap="flat" cmpd="sng" algn="ctr">
                      <a:solidFill>
                        <a:srgbClr val="F84DF2"/>
                      </a:solidFill>
                      <a:prstDash val="solid"/>
                      <a:round/>
                      <a:headEnd type="none" w="med" len="med"/>
                      <a:tailEnd type="none" w="med" len="med"/>
                    </a:lnB>
                    <a:solidFill>
                      <a:srgbClr val="FFFFFF"/>
                    </a:solidFill>
                  </a:tcPr>
                </a:tc>
                <a:tc>
                  <a:txBody>
                    <a:bodyPr/>
                    <a:lstStyle/>
                    <a:p>
                      <a:r>
                        <a:rPr lang="en-IN">
                          <a:solidFill>
                            <a:schemeClr val="bg1"/>
                          </a:solidFill>
                          <a:effectLst/>
                        </a:rPr>
                        <a:t>Bkon</a:t>
                      </a:r>
                    </a:p>
                  </a:txBody>
                  <a:tcPr>
                    <a:lnL w="9525" cap="flat" cmpd="sng" algn="ctr">
                      <a:solidFill>
                        <a:srgbClr val="184FF2"/>
                      </a:solidFill>
                      <a:prstDash val="solid"/>
                      <a:round/>
                      <a:headEnd type="none" w="med" len="med"/>
                      <a:tailEnd type="none" w="med" len="med"/>
                    </a:lnL>
                    <a:lnR w="9525" cap="flat" cmpd="sng" algn="ctr">
                      <a:solidFill>
                        <a:srgbClr val="6850F2"/>
                      </a:solidFill>
                      <a:prstDash val="solid"/>
                      <a:round/>
                      <a:headEnd type="none" w="med" len="med"/>
                      <a:tailEnd type="none" w="med" len="med"/>
                    </a:lnR>
                    <a:lnT w="9525" cap="flat" cmpd="sng" algn="ctr">
                      <a:solidFill>
                        <a:srgbClr val="184FF2"/>
                      </a:solidFill>
                      <a:prstDash val="solid"/>
                      <a:round/>
                      <a:headEnd type="none" w="med" len="med"/>
                      <a:tailEnd type="none" w="med" len="med"/>
                    </a:lnT>
                    <a:lnB w="9525" cap="flat" cmpd="sng" algn="ctr">
                      <a:solidFill>
                        <a:srgbClr val="184FF2"/>
                      </a:solidFill>
                      <a:prstDash val="solid"/>
                      <a:round/>
                      <a:headEnd type="none" w="med" len="med"/>
                      <a:tailEnd type="none" w="med" len="med"/>
                    </a:lnB>
                    <a:solidFill>
                      <a:srgbClr val="FFFFFF"/>
                    </a:solidFill>
                  </a:tcPr>
                </a:tc>
                <a:tc>
                  <a:txBody>
                    <a:bodyPr/>
                    <a:lstStyle/>
                    <a:p>
                      <a:r>
                        <a:rPr lang="en-IN" dirty="0">
                          <a:solidFill>
                            <a:schemeClr val="bg1"/>
                          </a:solidFill>
                          <a:effectLst/>
                        </a:rPr>
                        <a:t>C++</a:t>
                      </a:r>
                    </a:p>
                  </a:txBody>
                  <a:tcPr>
                    <a:lnL w="9525" cap="flat" cmpd="sng" algn="ctr">
                      <a:solidFill>
                        <a:srgbClr val="6850F2"/>
                      </a:solidFill>
                      <a:prstDash val="solid"/>
                      <a:round/>
                      <a:headEnd type="none" w="med" len="med"/>
                      <a:tailEnd type="none" w="med" len="med"/>
                    </a:lnL>
                    <a:lnR w="9525" cap="flat" cmpd="sng" algn="ctr">
                      <a:solidFill>
                        <a:srgbClr val="6850F2"/>
                      </a:solidFill>
                      <a:prstDash val="solid"/>
                      <a:round/>
                      <a:headEnd type="none" w="med" len="med"/>
                      <a:tailEnd type="none" w="med" len="med"/>
                    </a:lnR>
                    <a:lnT w="9525" cap="flat" cmpd="sng" algn="ctr">
                      <a:solidFill>
                        <a:srgbClr val="6850F2"/>
                      </a:solidFill>
                      <a:prstDash val="solid"/>
                      <a:round/>
                      <a:headEnd type="none" w="med" len="med"/>
                      <a:tailEnd type="none" w="med" len="med"/>
                    </a:lnT>
                    <a:lnB w="9525" cap="flat" cmpd="sng" algn="ctr">
                      <a:solidFill>
                        <a:srgbClr val="6850F2"/>
                      </a:solidFill>
                      <a:prstDash val="solid"/>
                      <a:round/>
                      <a:headEnd type="none" w="med" len="med"/>
                      <a:tailEnd type="none" w="med" len="med"/>
                    </a:lnB>
                    <a:solidFill>
                      <a:srgbClr val="FFFFFF"/>
                    </a:solidFill>
                  </a:tcPr>
                </a:tc>
                <a:extLst>
                  <a:ext uri="{0D108BD9-81ED-4DB2-BD59-A6C34878D82A}">
                    <a16:rowId xmlns:a16="http://schemas.microsoft.com/office/drawing/2014/main" val="2630401314"/>
                  </a:ext>
                </a:extLst>
              </a:tr>
            </a:tbl>
          </a:graphicData>
        </a:graphic>
      </p:graphicFrame>
    </p:spTree>
    <p:extLst>
      <p:ext uri="{BB962C8B-B14F-4D97-AF65-F5344CB8AC3E}">
        <p14:creationId xmlns:p14="http://schemas.microsoft.com/office/powerpoint/2010/main" val="980872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85611" y="912456"/>
            <a:ext cx="8947150" cy="4195762"/>
          </a:xfrm>
        </p:spPr>
        <p:txBody>
          <a:bodyPr/>
          <a:lstStyle/>
          <a:p>
            <a:pPr marL="0" lvl="0" indent="0" defTabSz="914400" eaLnBrk="0" fontAlgn="base" hangingPunct="0">
              <a:spcBef>
                <a:spcPct val="0"/>
              </a:spcBef>
              <a:spcAft>
                <a:spcPct val="0"/>
              </a:spcAft>
              <a:buClrTx/>
              <a:buSzTx/>
              <a:buNone/>
            </a:pPr>
            <a:r>
              <a:rPr lang="en-US" altLang="en-US" dirty="0">
                <a:latin typeface="system-ui"/>
              </a:rPr>
              <a:t>By doing so, although a few values are getting repeated but values for the </a:t>
            </a:r>
            <a:r>
              <a:rPr lang="en-US" altLang="en-US" dirty="0">
                <a:latin typeface="var(--bs-font-monospace)"/>
              </a:rPr>
              <a:t>subject</a:t>
            </a:r>
            <a:r>
              <a:rPr lang="en-US" altLang="en-US" dirty="0">
                <a:latin typeface="system-ui"/>
              </a:rPr>
              <a:t> column are now atomic for each record/row.</a:t>
            </a:r>
            <a:endParaRPr lang="en-US" altLang="en-US" sz="1400" dirty="0"/>
          </a:p>
          <a:p>
            <a:pPr marL="0" lvl="0" indent="0" defTabSz="914400" eaLnBrk="0" fontAlgn="base" hangingPunct="0">
              <a:spcBef>
                <a:spcPct val="0"/>
              </a:spcBef>
              <a:spcAft>
                <a:spcPct val="0"/>
              </a:spcAft>
              <a:buClrTx/>
              <a:buSzTx/>
              <a:buNone/>
            </a:pPr>
            <a:r>
              <a:rPr lang="en-US" altLang="en-US" dirty="0">
                <a:latin typeface="system-ui"/>
              </a:rPr>
              <a:t>Using the First Normal Form, data redundancy increases, as there will be many columns with same data in multiple rows but each row as a whole will be unique.</a:t>
            </a:r>
            <a:endParaRPr lang="en-US" altLang="en-US" sz="2400" dirty="0">
              <a:latin typeface="Arial" panose="020B0604020202020204" pitchFamily="34" charset="0"/>
            </a:endParaRPr>
          </a:p>
          <a:p>
            <a:endParaRPr lang="en-IN" dirty="0"/>
          </a:p>
        </p:txBody>
      </p:sp>
    </p:spTree>
    <p:extLst>
      <p:ext uri="{BB962C8B-B14F-4D97-AF65-F5344CB8AC3E}">
        <p14:creationId xmlns:p14="http://schemas.microsoft.com/office/powerpoint/2010/main" val="27057537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TotalTime>
  <Words>323</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system-ui</vt:lpstr>
      <vt:lpstr>var(--bs-font-monospace)</vt:lpstr>
      <vt:lpstr>Wingdings 3</vt:lpstr>
      <vt:lpstr>Ion</vt:lpstr>
      <vt:lpstr>   NORMALIZATION RULE </vt:lpstr>
      <vt:lpstr>What is the First Normal Form? </vt:lpstr>
      <vt:lpstr>How does First​ Normal Form Works?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c:creator>
  <cp:lastModifiedBy>Win</cp:lastModifiedBy>
  <cp:revision>13</cp:revision>
  <dcterms:created xsi:type="dcterms:W3CDTF">2022-09-28T08:24:47Z</dcterms:created>
  <dcterms:modified xsi:type="dcterms:W3CDTF">2022-09-28T10:55:21Z</dcterms:modified>
</cp:coreProperties>
</file>