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atent_semantic_analysis" TargetMode="External"/><Relationship Id="rId3" Type="http://schemas.openxmlformats.org/officeDocument/2006/relationships/hyperlink" Target="http://www.scholarpedia.org/article/Neural_net_language_model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eec0fd8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ec0fd8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2eec0fd8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ec0fd8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2eec0fd8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ec0fd8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2eec0fd8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ec0fd8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Word embedding or Vector Space model</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If words are represented individually through some ID, the relationship amongst the words cant be leveraged and information already learnt cant be used. Through word embedding, semantically similary words are mapped to nearby points.</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400">
                <a:solidFill>
                  <a:schemeClr val="dk1"/>
                </a:solidFill>
                <a:latin typeface="Times New Roman"/>
                <a:ea typeface="Times New Roman"/>
                <a:cs typeface="Times New Roman"/>
                <a:sym typeface="Times New Roman"/>
              </a:rPr>
              <a:t>Two models:(i) </a:t>
            </a:r>
            <a:r>
              <a:rPr i="1" lang="en-GB" sz="1400">
                <a:solidFill>
                  <a:schemeClr val="accent2"/>
                </a:solidFill>
                <a:latin typeface="Times New Roman"/>
                <a:ea typeface="Times New Roman"/>
                <a:cs typeface="Times New Roman"/>
                <a:sym typeface="Times New Roman"/>
              </a:rPr>
              <a:t>count-based methods</a:t>
            </a:r>
            <a:r>
              <a:rPr lang="en-GB" sz="1400">
                <a:solidFill>
                  <a:schemeClr val="accent2"/>
                </a:solidFill>
                <a:latin typeface="Times New Roman"/>
                <a:ea typeface="Times New Roman"/>
                <a:cs typeface="Times New Roman"/>
                <a:sym typeface="Times New Roman"/>
              </a:rPr>
              <a:t> (e.g. </a:t>
            </a:r>
            <a:r>
              <a:rPr lang="en-GB" sz="1400" u="sng">
                <a:solidFill>
                  <a:srgbClr val="039BE5"/>
                </a:solidFill>
                <a:latin typeface="Times New Roman"/>
                <a:ea typeface="Times New Roman"/>
                <a:cs typeface="Times New Roman"/>
                <a:sym typeface="Times New Roman"/>
                <a:hlinkClick r:id="rId2"/>
              </a:rPr>
              <a:t>Latent Semantic Analysis</a:t>
            </a:r>
            <a:r>
              <a:rPr lang="en-GB" sz="1400">
                <a:solidFill>
                  <a:schemeClr val="accent2"/>
                </a:solidFill>
                <a:latin typeface="Times New Roman"/>
                <a:ea typeface="Times New Roman"/>
                <a:cs typeface="Times New Roman"/>
                <a:sym typeface="Times New Roman"/>
              </a:rPr>
              <a:t>) </a:t>
            </a:r>
            <a:r>
              <a:rPr lang="en-GB" sz="1400">
                <a:solidFill>
                  <a:schemeClr val="dk1"/>
                </a:solidFill>
                <a:latin typeface="Times New Roman"/>
                <a:ea typeface="Times New Roman"/>
                <a:cs typeface="Times New Roman"/>
                <a:sym typeface="Times New Roman"/>
              </a:rPr>
              <a:t>(ii) </a:t>
            </a:r>
            <a:r>
              <a:rPr i="1" lang="en-GB" sz="1400">
                <a:solidFill>
                  <a:schemeClr val="accent2"/>
                </a:solidFill>
                <a:latin typeface="Times New Roman"/>
                <a:ea typeface="Times New Roman"/>
                <a:cs typeface="Times New Roman"/>
                <a:sym typeface="Times New Roman"/>
              </a:rPr>
              <a:t>predictive methods</a:t>
            </a:r>
            <a:r>
              <a:rPr lang="en-GB" sz="1400">
                <a:solidFill>
                  <a:schemeClr val="accent2"/>
                </a:solidFill>
                <a:latin typeface="Times New Roman"/>
                <a:ea typeface="Times New Roman"/>
                <a:cs typeface="Times New Roman"/>
                <a:sym typeface="Times New Roman"/>
              </a:rPr>
              <a:t> (e.g. </a:t>
            </a:r>
            <a:r>
              <a:rPr lang="en-GB" sz="1400" u="sng">
                <a:solidFill>
                  <a:srgbClr val="039BE5"/>
                </a:solidFill>
                <a:latin typeface="Times New Roman"/>
                <a:ea typeface="Times New Roman"/>
                <a:cs typeface="Times New Roman"/>
                <a:sym typeface="Times New Roman"/>
                <a:hlinkClick r:id="rId3"/>
              </a:rPr>
              <a:t>neural probabilistic language models</a:t>
            </a:r>
            <a:r>
              <a:rPr lang="en-GB" sz="1400">
                <a:solidFill>
                  <a:schemeClr val="accent2"/>
                </a:solidFill>
                <a:latin typeface="Times New Roman"/>
                <a:ea typeface="Times New Roman"/>
                <a:cs typeface="Times New Roman"/>
                <a:sym typeface="Times New Roman"/>
              </a:rPr>
              <a:t>).</a:t>
            </a:r>
            <a:endParaRPr sz="14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Word2vec has two models-(i)Continuous Bag of Words (ii)Skipgram models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2eec0fd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ec0fd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2eec0fd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ec0fd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2eec0fd86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ec0fd86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latin typeface="Times New Roman"/>
                <a:ea typeface="Times New Roman"/>
                <a:cs typeface="Times New Roman"/>
                <a:sym typeface="Times New Roman"/>
              </a:rPr>
              <a:t>Sentiment Analysis</a:t>
            </a:r>
            <a:endParaRPr sz="30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Times New Roman"/>
                <a:ea typeface="Times New Roman"/>
                <a:cs typeface="Times New Roman"/>
                <a:sym typeface="Times New Roman"/>
              </a:rPr>
              <a:t>17th Jan, 2018 </a:t>
            </a:r>
            <a:endParaRPr sz="18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GB" sz="1800">
                <a:solidFill>
                  <a:schemeClr val="dk1"/>
                </a:solidFill>
                <a:latin typeface="Times New Roman"/>
                <a:ea typeface="Times New Roman"/>
                <a:cs typeface="Times New Roman"/>
                <a:sym typeface="Times New Roman"/>
              </a:rPr>
              <a:t>Wednesday</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4294967295" type="body"/>
          </p:nvPr>
        </p:nvSpPr>
        <p:spPr>
          <a:xfrm>
            <a:off x="311700" y="650400"/>
            <a:ext cx="8520600" cy="436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What is NLP</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400">
                <a:solidFill>
                  <a:srgbClr val="333333"/>
                </a:solidFill>
                <a:latin typeface="Times New Roman"/>
                <a:ea typeface="Times New Roman"/>
                <a:cs typeface="Times New Roman"/>
                <a:sym typeface="Times New Roman"/>
              </a:rPr>
              <a:t>Natural language processing</a:t>
            </a:r>
            <a:r>
              <a:rPr lang="en-GB" sz="1400">
                <a:solidFill>
                  <a:srgbClr val="333333"/>
                </a:solidFill>
                <a:latin typeface="Times New Roman"/>
                <a:ea typeface="Times New Roman"/>
                <a:cs typeface="Times New Roman"/>
                <a:sym typeface="Times New Roman"/>
              </a:rPr>
              <a:t> (</a:t>
            </a:r>
            <a:r>
              <a:rPr b="1" lang="en-GB" sz="1400">
                <a:solidFill>
                  <a:srgbClr val="333333"/>
                </a:solidFill>
                <a:latin typeface="Times New Roman"/>
                <a:ea typeface="Times New Roman"/>
                <a:cs typeface="Times New Roman"/>
                <a:sym typeface="Times New Roman"/>
              </a:rPr>
              <a:t>NLP</a:t>
            </a:r>
            <a:r>
              <a:rPr lang="en-GB" sz="1400">
                <a:solidFill>
                  <a:srgbClr val="333333"/>
                </a:solidFill>
                <a:latin typeface="Times New Roman"/>
                <a:ea typeface="Times New Roman"/>
                <a:cs typeface="Times New Roman"/>
                <a:sym typeface="Times New Roman"/>
              </a:rPr>
              <a:t>) is a field of computer science, artificial intelligence and computational linguistics concerned with the interactions between computers and human (</a:t>
            </a:r>
            <a:r>
              <a:rPr b="1" lang="en-GB" sz="1400">
                <a:solidFill>
                  <a:srgbClr val="333333"/>
                </a:solidFill>
                <a:latin typeface="Times New Roman"/>
                <a:ea typeface="Times New Roman"/>
                <a:cs typeface="Times New Roman"/>
                <a:sym typeface="Times New Roman"/>
              </a:rPr>
              <a:t>natural</a:t>
            </a:r>
            <a:r>
              <a:rPr lang="en-GB" sz="1400">
                <a:solidFill>
                  <a:srgbClr val="333333"/>
                </a:solidFill>
                <a:latin typeface="Times New Roman"/>
                <a:ea typeface="Times New Roman"/>
                <a:cs typeface="Times New Roman"/>
                <a:sym typeface="Times New Roman"/>
              </a:rPr>
              <a:t>) languages, and, in particular, concerned with programming computers to fruitfully process large natural language corpora.</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What is Sentiment Analysis or Opinion Mining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400">
                <a:solidFill>
                  <a:srgbClr val="333333"/>
                </a:solidFill>
                <a:latin typeface="Times New Roman"/>
                <a:ea typeface="Times New Roman"/>
                <a:cs typeface="Times New Roman"/>
                <a:sym typeface="Times New Roman"/>
              </a:rPr>
              <a:t>Sentiment Analysis (Formal definition)</a:t>
            </a:r>
            <a:r>
              <a:rPr lang="en-GB" sz="1400">
                <a:solidFill>
                  <a:srgbClr val="333333"/>
                </a:solidFill>
                <a:latin typeface="Times New Roman"/>
                <a:ea typeface="Times New Roman"/>
                <a:cs typeface="Times New Roman"/>
                <a:sym typeface="Times New Roman"/>
              </a:rPr>
              <a:t> is the process of computationally identifying and categorizing opinions expressed in a piece of text, especially in order to determine whether the writer's attitude towards a particular topic, product, etc. is positive, negative, or neutral.</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Sentiment categorization is essentially a classification problem, where features that contain opinions or sentiment information should be identified before the classification</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33333"/>
              </a:buClr>
              <a:buSzPts val="1400"/>
              <a:buFont typeface="Times New Roman"/>
              <a:buChar char="●"/>
            </a:pPr>
            <a:r>
              <a:rPr lang="en-GB" sz="1400">
                <a:solidFill>
                  <a:srgbClr val="333333"/>
                </a:solidFill>
                <a:latin typeface="Times New Roman"/>
                <a:ea typeface="Times New Roman"/>
                <a:cs typeface="Times New Roman"/>
                <a:sym typeface="Times New Roman"/>
              </a:rPr>
              <a:t>My past Project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rgbClr val="333333"/>
                </a:solidFill>
                <a:latin typeface="Times New Roman"/>
                <a:ea typeface="Times New Roman"/>
                <a:cs typeface="Times New Roman"/>
                <a:sym typeface="Times New Roman"/>
              </a:rPr>
              <a:t>Collected dataset of about 20k tweets on Domentisation (from 8th Nov to 8th Dec, 2016).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rgbClr val="333333"/>
                </a:solidFill>
                <a:latin typeface="Times New Roman"/>
                <a:ea typeface="Times New Roman"/>
                <a:cs typeface="Times New Roman"/>
                <a:sym typeface="Times New Roman"/>
              </a:rPr>
              <a:t>A positive or negative score was assigned to words(tokens) in a document (tweet) based on dictionary and total score of all words determined the polarity of the document.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Limitations: less accuracy</a:t>
            </a:r>
            <a:r>
              <a:rPr lang="en-GB" sz="1400">
                <a:latin typeface="Times New Roman"/>
                <a:ea typeface="Times New Roman"/>
                <a:cs typeface="Times New Roman"/>
                <a:sym typeface="Times New Roman"/>
              </a:rPr>
              <a:t>; </a:t>
            </a:r>
            <a:r>
              <a:rPr lang="en-GB" sz="1400">
                <a:solidFill>
                  <a:srgbClr val="333333"/>
                </a:solidFill>
                <a:latin typeface="Times New Roman"/>
                <a:ea typeface="Times New Roman"/>
                <a:cs typeface="Times New Roman"/>
                <a:sym typeface="Times New Roman"/>
              </a:rPr>
              <a:t>worked only on small dataset; couldn’t detect sarcasm or rhetoric questions;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idx="4294967295" type="body"/>
          </p:nvPr>
        </p:nvSpPr>
        <p:spPr>
          <a:xfrm>
            <a:off x="311700" y="134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Problem Sattement: Sentiment polarity categorization (Positive, Negative or Neutral)</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Phase1:</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Collect data/Find standard dataset</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Preprocess dataset-Remove emoticons, stopwords, etc</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rgbClr val="333333"/>
                </a:solidFill>
                <a:latin typeface="Times New Roman"/>
                <a:ea typeface="Times New Roman"/>
                <a:cs typeface="Times New Roman"/>
                <a:sym typeface="Times New Roman"/>
              </a:rPr>
              <a:t>Part of Speech tagging for words (Usually implemented on subjective content- appears in positive or negative words list, then further remove proper nouns etc). Toolkits/ Packages exist for this purpose.</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Phase2:</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Propose the mathematical approach for sentiment score computation;</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rgbClr val="333333"/>
                </a:solidFill>
                <a:latin typeface="Times New Roman"/>
                <a:ea typeface="Times New Roman"/>
                <a:cs typeface="Times New Roman"/>
                <a:sym typeface="Times New Roman"/>
              </a:rPr>
              <a:t>Generate feature vectors from words - word2vec, n-grams, etc</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(Can include the PCA approaches in this phase)</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Phase3:</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Implementation at document level/sentence level/phrase level</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Input to a ML model-Naive Bayesian model, SVM, Neural Networks based model</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Evaluation metrics for ML algorithm</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rgbClr val="333333"/>
                </a:solidFill>
                <a:latin typeface="Times New Roman"/>
                <a:ea typeface="Times New Roman"/>
                <a:cs typeface="Times New Roman"/>
                <a:sym typeface="Times New Roman"/>
              </a:rPr>
              <a:t>Analysis</a:t>
            </a:r>
            <a:endParaRPr sz="1400">
              <a:solidFill>
                <a:srgbClr val="333333"/>
              </a:solidFill>
              <a:latin typeface="Times New Roman"/>
              <a:ea typeface="Times New Roman"/>
              <a:cs typeface="Times New Roman"/>
              <a:sym typeface="Times New Roman"/>
            </a:endParaRPr>
          </a:p>
          <a:p>
            <a:pPr indent="0" lvl="0" marL="0" rtl="0" algn="l">
              <a:spcBef>
                <a:spcPts val="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idx="4294967295" type="body"/>
          </p:nvPr>
        </p:nvSpPr>
        <p:spPr>
          <a:xfrm>
            <a:off x="311700" y="1901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Past work</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chemeClr val="dk1"/>
                </a:solidFill>
                <a:latin typeface="Times New Roman"/>
                <a:ea typeface="Times New Roman"/>
                <a:cs typeface="Times New Roman"/>
                <a:sym typeface="Times New Roman"/>
              </a:rPr>
              <a:t>Various research papers describe techniques based on LSA (Latent Semantic Analysis), Continuous Bag of words rrepresentation, Skip-gram models, etc.</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chemeClr val="dk1"/>
                </a:solidFill>
                <a:latin typeface="Times New Roman"/>
                <a:ea typeface="Times New Roman"/>
                <a:cs typeface="Times New Roman"/>
                <a:sym typeface="Times New Roman"/>
              </a:rPr>
              <a:t>(</a:t>
            </a:r>
            <a:r>
              <a:rPr b="1" lang="en-GB" sz="1400">
                <a:solidFill>
                  <a:schemeClr val="dk1"/>
                </a:solidFill>
                <a:latin typeface="Times New Roman"/>
                <a:ea typeface="Times New Roman"/>
                <a:cs typeface="Times New Roman"/>
                <a:sym typeface="Times New Roman"/>
              </a:rPr>
              <a:t>Twitter as a Corpus for Sentiment Analysis and Opinion Mining</a:t>
            </a:r>
            <a:br>
              <a:rPr b="1" lang="en-GB" sz="1400">
                <a:solidFill>
                  <a:schemeClr val="dk1"/>
                </a:solidFill>
                <a:latin typeface="Times New Roman"/>
                <a:ea typeface="Times New Roman"/>
                <a:cs typeface="Times New Roman"/>
                <a:sym typeface="Times New Roman"/>
              </a:rPr>
            </a:br>
            <a:r>
              <a:rPr b="1" lang="en-GB" sz="1400">
                <a:solidFill>
                  <a:schemeClr val="dk1"/>
                </a:solidFill>
                <a:latin typeface="Times New Roman"/>
                <a:ea typeface="Times New Roman"/>
                <a:cs typeface="Times New Roman"/>
                <a:sym typeface="Times New Roman"/>
              </a:rPr>
              <a:t>Alexander Pak, Patrick Paroubek</a:t>
            </a:r>
            <a:r>
              <a:rPr lang="en-GB"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400">
                <a:solidFill>
                  <a:schemeClr val="dk1"/>
                </a:solidFill>
                <a:latin typeface="Times New Roman"/>
                <a:ea typeface="Times New Roman"/>
                <a:cs typeface="Times New Roman"/>
                <a:sym typeface="Times New Roman"/>
              </a:rPr>
              <a:t>Used N-grams and POS tagging based approach. Implemented Naive BAyesian model.</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a:t>
            </a:r>
            <a:r>
              <a:rPr b="1" lang="en-GB" sz="1400">
                <a:solidFill>
                  <a:schemeClr val="dk1"/>
                </a:solidFill>
                <a:latin typeface="Times New Roman"/>
                <a:ea typeface="Times New Roman"/>
                <a:cs typeface="Times New Roman"/>
                <a:sym typeface="Times New Roman"/>
              </a:rPr>
              <a:t>Multi-View Learning of Word Embeddings via CCA</a:t>
            </a:r>
            <a:r>
              <a:rPr lang="en-GB"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This paper proposes to implement </a:t>
            </a:r>
            <a:r>
              <a:rPr b="1" lang="en-GB" sz="1400">
                <a:solidFill>
                  <a:schemeClr val="dk1"/>
                </a:solidFill>
                <a:latin typeface="Times New Roman"/>
                <a:ea typeface="Times New Roman"/>
                <a:cs typeface="Times New Roman"/>
                <a:sym typeface="Times New Roman"/>
              </a:rPr>
              <a:t>CCA(Canonical Corelation Analysis) </a:t>
            </a:r>
            <a:r>
              <a:rPr lang="en-GB" sz="1400">
                <a:solidFill>
                  <a:schemeClr val="dk1"/>
                </a:solidFill>
                <a:latin typeface="Times New Roman"/>
                <a:ea typeface="Times New Roman"/>
                <a:cs typeface="Times New Roman"/>
                <a:sym typeface="Times New Roman"/>
              </a:rPr>
              <a:t>technique instead of PCA(Principal Component Analysis) for extracting word embeddings which can be used as features for supervised learner.</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Presented a novel CCA-based multi-view learning method, LR-MVL (Low Rank - Multiview Learning method), for large scale sequence learning problems such as arise in NLP. LR-MVL is a spectral method that works in low dimensional state-space so it is computationally efficient, and can be used to train using large amounts of data.</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idx="4294967295"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400">
                <a:solidFill>
                  <a:schemeClr val="dk1"/>
                </a:solidFill>
                <a:latin typeface="Times New Roman"/>
                <a:ea typeface="Times New Roman"/>
                <a:cs typeface="Times New Roman"/>
                <a:sym typeface="Times New Roman"/>
              </a:rPr>
              <a:t>(Word Embeddings through Hellinger PCA)</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Demonstrated that word embeddings can be obtained by computing a Hellinger PCA of the word co-occurence matrix. While a neural network language model can be painful and long to train, we can get a word co-occurence matrix by simply counting words over a large corpus.  Used IMDB movies review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nvSpPr>
        <p:spPr>
          <a:xfrm>
            <a:off x="311700" y="296450"/>
            <a:ext cx="8072700" cy="44214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Tasks a</a:t>
            </a:r>
            <a:r>
              <a:rPr lang="en-GB">
                <a:solidFill>
                  <a:schemeClr val="dk1"/>
                </a:solidFill>
                <a:latin typeface="Times New Roman"/>
                <a:ea typeface="Times New Roman"/>
                <a:cs typeface="Times New Roman"/>
                <a:sym typeface="Times New Roman"/>
              </a:rPr>
              <a:t>nd Available datasets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Opinion mining of social media posts such as Twitter</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Comparison of product reviews based on features on ecommerce websites such as Amazon.com</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Polarity classification of customer reviews for hotels, restaurants,  products, movies, etc</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Classification can be document level, sentence level or even phrase level</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Dataset specific - Scrape through link posted as a part of tweet and determine the sentiment, make use of emojis, comments, retweets, upvotes/downvotes, etc</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Available tools/</a:t>
            </a:r>
            <a:r>
              <a:rPr lang="en-GB">
                <a:solidFill>
                  <a:schemeClr val="dk1"/>
                </a:solidFill>
                <a:latin typeface="Times New Roman"/>
                <a:ea typeface="Times New Roman"/>
                <a:cs typeface="Times New Roman"/>
                <a:sym typeface="Times New Roman"/>
              </a:rPr>
              <a:t>packages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a:solidFill>
                  <a:schemeClr val="dk1"/>
                </a:solidFill>
                <a:latin typeface="Times New Roman"/>
                <a:ea typeface="Times New Roman"/>
                <a:cs typeface="Times New Roman"/>
                <a:sym typeface="Times New Roman"/>
              </a:rPr>
              <a:t>Tensorflow, theano, nlp toolkit, etc</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0"/>
          <p:cNvSpPr txBox="1"/>
          <p:nvPr>
            <p:ph idx="1" type="body"/>
          </p:nvPr>
        </p:nvSpPr>
        <p:spPr>
          <a:xfrm>
            <a:off x="311700" y="2176850"/>
            <a:ext cx="8520600" cy="67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