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aleway-boldItalic.fntdata"/><Relationship Id="rId10" Type="http://schemas.openxmlformats.org/officeDocument/2006/relationships/slide" Target="slides/slide6.xml"/><Relationship Id="rId32" Type="http://schemas.openxmlformats.org/officeDocument/2006/relationships/font" Target="fonts/Ralew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1-6 - Jagruti - 3 Mins</a:t>
            </a:r>
            <a:endParaRPr/>
          </a:p>
          <a:p>
            <a:pPr indent="0" lvl="0" marL="0" rtl="0" algn="l">
              <a:spcBef>
                <a:spcPts val="0"/>
              </a:spcBef>
              <a:spcAft>
                <a:spcPts val="0"/>
              </a:spcAft>
              <a:buNone/>
            </a:pPr>
            <a:r>
              <a:rPr lang="en"/>
              <a:t>Slides 7-11 Shiv  - 3 Mins</a:t>
            </a:r>
            <a:endParaRPr/>
          </a:p>
          <a:p>
            <a:pPr indent="0" lvl="0" marL="0" rtl="0" algn="l">
              <a:spcBef>
                <a:spcPts val="0"/>
              </a:spcBef>
              <a:spcAft>
                <a:spcPts val="0"/>
              </a:spcAft>
              <a:buNone/>
            </a:pPr>
            <a:r>
              <a:rPr lang="en"/>
              <a:t>Slides 12- 18 - 5 Mins</a:t>
            </a:r>
            <a:endParaRPr/>
          </a:p>
          <a:p>
            <a:pPr indent="0" lvl="0" marL="0" rtl="0" algn="l">
              <a:spcBef>
                <a:spcPts val="0"/>
              </a:spcBef>
              <a:spcAft>
                <a:spcPts val="0"/>
              </a:spcAft>
              <a:buNone/>
            </a:pPr>
            <a:r>
              <a:rPr lang="en"/>
              <a:t>Slides 19 - 22 - 5 Mins</a:t>
            </a:r>
            <a:endParaRPr/>
          </a:p>
          <a:p>
            <a:pPr indent="0" lvl="0" marL="0" rtl="0" algn="l">
              <a:spcBef>
                <a:spcPts val="0"/>
              </a:spcBef>
              <a:spcAft>
                <a:spcPts val="0"/>
              </a:spcAft>
              <a:buNone/>
            </a:pPr>
            <a:r>
              <a:rPr lang="en"/>
              <a:t>Slide 23 - 24 1 Min</a:t>
            </a:r>
            <a:endParaRPr/>
          </a:p>
          <a:p>
            <a:pPr indent="0" lvl="0" marL="0" rtl="0" algn="l">
              <a:spcBef>
                <a:spcPts val="0"/>
              </a:spcBef>
              <a:spcAft>
                <a:spcPts val="0"/>
              </a:spcAft>
              <a:buNone/>
            </a:pPr>
            <a:r>
              <a:rPr lang="en"/>
              <a:t>Questions 1 Min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6c5a11db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c5a11db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6c5a11d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c5a11d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6c5a11db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c5a11db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a look at the average amt of time scheduled for flight by airline as well as the average actual elapsed time by airline.</a:t>
            </a:r>
            <a:endParaRPr/>
          </a:p>
          <a:p>
            <a:pPr indent="-298450" lvl="0" marL="457200" rtl="0" algn="l">
              <a:spcBef>
                <a:spcPts val="0"/>
              </a:spcBef>
              <a:spcAft>
                <a:spcPts val="0"/>
              </a:spcAft>
              <a:buSzPts val="1100"/>
              <a:buChar char="●"/>
            </a:pPr>
            <a:r>
              <a:rPr lang="en"/>
              <a:t>On the higher end United &amp; Delta had the largest + variance indicating that they are buffering their timelines more than most or they are just better at managing their timeline</a:t>
            </a:r>
            <a:endParaRPr/>
          </a:p>
          <a:p>
            <a:pPr indent="-298450" lvl="0" marL="457200" rtl="0" algn="l">
              <a:spcBef>
                <a:spcPts val="0"/>
              </a:spcBef>
              <a:spcAft>
                <a:spcPts val="0"/>
              </a:spcAft>
              <a:buSzPts val="1100"/>
              <a:buChar char="●"/>
            </a:pPr>
            <a:r>
              <a:rPr lang="en"/>
              <a:t>Frontier &amp; Hawaiian were the lowest of the bunch - frontier barely scheduling enough time and Hawaiian not scheduling enough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6c3a9ff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6c3a9ff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are the causes of delays? There are 5 categories of delays for flights that arrive at least 15 mins after their scheduled arrival time.</a:t>
            </a:r>
            <a:endParaRPr/>
          </a:p>
          <a:p>
            <a:pPr indent="-298450" lvl="0" marL="457200" rtl="0" algn="l">
              <a:spcBef>
                <a:spcPts val="0"/>
              </a:spcBef>
              <a:spcAft>
                <a:spcPts val="0"/>
              </a:spcAft>
              <a:buSzPts val="1100"/>
              <a:buChar char="●"/>
            </a:pPr>
            <a:r>
              <a:rPr lang="en"/>
              <a:t>Late Aircraft Delay - when a flight arrives late causing the next flight on that aircraft to be late</a:t>
            </a:r>
            <a:endParaRPr/>
          </a:p>
          <a:p>
            <a:pPr indent="-298450" lvl="0" marL="457200" rtl="0" algn="l">
              <a:spcBef>
                <a:spcPts val="0"/>
              </a:spcBef>
              <a:spcAft>
                <a:spcPts val="0"/>
              </a:spcAft>
              <a:buSzPts val="1100"/>
              <a:buChar char="●"/>
            </a:pPr>
            <a:r>
              <a:rPr lang="en"/>
              <a:t>Airline Delay - delays due to airline specific processes - </a:t>
            </a:r>
            <a:r>
              <a:rPr lang="en"/>
              <a:t>maintenance</a:t>
            </a:r>
            <a:r>
              <a:rPr lang="en"/>
              <a:t>, aircraft cleaning, etc.</a:t>
            </a:r>
            <a:endParaRPr/>
          </a:p>
          <a:p>
            <a:pPr indent="-298450" lvl="0" marL="457200" rtl="0" algn="l">
              <a:spcBef>
                <a:spcPts val="0"/>
              </a:spcBef>
              <a:spcAft>
                <a:spcPts val="0"/>
              </a:spcAft>
              <a:buSzPts val="1100"/>
              <a:buChar char="●"/>
            </a:pPr>
            <a:r>
              <a:rPr lang="en"/>
              <a:t>Air System Delay - due to national aviation system such as airport ops, heavy traffic, etc.</a:t>
            </a:r>
            <a:endParaRPr/>
          </a:p>
          <a:p>
            <a:pPr indent="-298450" lvl="0" marL="457200" rtl="0" algn="l">
              <a:spcBef>
                <a:spcPts val="0"/>
              </a:spcBef>
              <a:spcAft>
                <a:spcPts val="0"/>
              </a:spcAft>
              <a:buSzPts val="1100"/>
              <a:buChar char="●"/>
            </a:pPr>
            <a:r>
              <a:rPr lang="en"/>
              <a:t>Weather Delays - which is self </a:t>
            </a:r>
            <a:r>
              <a:rPr lang="en"/>
              <a:t>explanatory</a:t>
            </a:r>
            <a:r>
              <a:rPr lang="en"/>
              <a:t> </a:t>
            </a:r>
            <a:endParaRPr/>
          </a:p>
          <a:p>
            <a:pPr indent="-298450" lvl="0" marL="457200" rtl="0" algn="l">
              <a:spcBef>
                <a:spcPts val="0"/>
              </a:spcBef>
              <a:spcAft>
                <a:spcPts val="0"/>
              </a:spcAft>
              <a:buSzPts val="1100"/>
              <a:buChar char="●"/>
            </a:pPr>
            <a:r>
              <a:rPr lang="en"/>
              <a:t>Security Delays - long lines &gt;29 mins @ screening areas, re-boarding aircraft due to security breach,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6c3a9ff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c3a9f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Aircraft Delay is the #1 delay reason across all flights and airlines followed by Airline Delays &amp; Air System.  To my surprise weather accounted for relatively few delays.</a:t>
            </a:r>
            <a:endParaRPr/>
          </a:p>
          <a:p>
            <a:pPr indent="0" lvl="0" marL="0" rtl="0" algn="l">
              <a:spcBef>
                <a:spcPts val="0"/>
              </a:spcBef>
              <a:spcAft>
                <a:spcPts val="0"/>
              </a:spcAft>
              <a:buNone/>
            </a:pPr>
            <a:r>
              <a:rPr lang="en"/>
              <a:t>In this graph we looked at the average for the different types of delays by airline.  </a:t>
            </a:r>
            <a:endParaRPr/>
          </a:p>
          <a:p>
            <a:pPr indent="-298450" lvl="0" marL="457200" rtl="0" algn="l">
              <a:spcBef>
                <a:spcPts val="0"/>
              </a:spcBef>
              <a:spcAft>
                <a:spcPts val="0"/>
              </a:spcAft>
              <a:buSzPts val="1100"/>
              <a:buChar char="●"/>
            </a:pPr>
            <a:r>
              <a:rPr lang="en"/>
              <a:t>Not surprisingly Frontier experiences the highest Late Aircraft Delays and Air System Delays and Hawaiian has the 2nd highest Airline delays, exceeded only slightly by Delta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6c3a9ff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c3a9ff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mentioned in the previous slide primary driver of late arrivals is late aircraft which results in a the next flight being delayed</a:t>
            </a:r>
            <a:endParaRPr/>
          </a:p>
          <a:p>
            <a:pPr indent="-298450" lvl="0" marL="457200" rtl="0" algn="l">
              <a:spcBef>
                <a:spcPts val="0"/>
              </a:spcBef>
              <a:spcAft>
                <a:spcPts val="0"/>
              </a:spcAft>
              <a:buSzPts val="1100"/>
              <a:buChar char="-"/>
            </a:pPr>
            <a:r>
              <a:rPr lang="en"/>
              <a:t>In this slide we take a look at the average departure delay across airlines relative to the average departure delay</a:t>
            </a:r>
            <a:endParaRPr/>
          </a:p>
          <a:p>
            <a:pPr indent="-298450" lvl="0" marL="457200" rtl="0" algn="l">
              <a:spcBef>
                <a:spcPts val="0"/>
              </a:spcBef>
              <a:spcAft>
                <a:spcPts val="0"/>
              </a:spcAft>
              <a:buSzPts val="1100"/>
              <a:buChar char="-"/>
            </a:pPr>
            <a:r>
              <a:rPr lang="en"/>
              <a:t>In most instances the departure delay bar is higher which would suggest that most airlines appropriately account and build in time for late aircraft</a:t>
            </a:r>
            <a:endParaRPr/>
          </a:p>
          <a:p>
            <a:pPr indent="-298450" lvl="0" marL="457200" rtl="0" algn="l">
              <a:spcBef>
                <a:spcPts val="0"/>
              </a:spcBef>
              <a:spcAft>
                <a:spcPts val="0"/>
              </a:spcAft>
              <a:buSzPts val="1100"/>
              <a:buChar char="-"/>
            </a:pPr>
            <a:r>
              <a:rPr lang="en"/>
              <a:t>The one exception being Hawaiian Airline which where the arrival delay is greater than the departure delay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6c5a11d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c5a11d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took a quick look which days of the week had the most delays.  </a:t>
            </a:r>
            <a:endParaRPr/>
          </a:p>
          <a:p>
            <a:pPr indent="-298450" lvl="0" marL="457200" rtl="0" algn="l">
              <a:spcBef>
                <a:spcPts val="0"/>
              </a:spcBef>
              <a:spcAft>
                <a:spcPts val="0"/>
              </a:spcAft>
              <a:buSzPts val="1100"/>
              <a:buChar char="●"/>
            </a:pPr>
            <a:r>
              <a:rPr lang="en"/>
              <a:t>Mondays &amp; Thursdays seem to be peak flying days with the highest % of total flights experiencing delays</a:t>
            </a:r>
            <a:endParaRPr/>
          </a:p>
          <a:p>
            <a:pPr indent="-298450" lvl="0" marL="457200" rtl="0" algn="l">
              <a:spcBef>
                <a:spcPts val="0"/>
              </a:spcBef>
              <a:spcAft>
                <a:spcPts val="0"/>
              </a:spcAft>
              <a:buSzPts val="1100"/>
              <a:buChar char="●"/>
            </a:pPr>
            <a:r>
              <a:rPr lang="en"/>
              <a:t>While Saturdays saw fewer overall flights and the lowest delays as a % of total for the day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812875b5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12875b5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took a slightly more focused look at flights with delays &gt;=45 Min</a:t>
            </a:r>
            <a:endParaRPr/>
          </a:p>
          <a:p>
            <a:pPr indent="-298450" lvl="1" marL="914400" rtl="0" algn="l">
              <a:spcBef>
                <a:spcPts val="0"/>
              </a:spcBef>
              <a:spcAft>
                <a:spcPts val="0"/>
              </a:spcAft>
              <a:buSzPts val="1100"/>
              <a:buChar char="○"/>
            </a:pPr>
            <a:r>
              <a:rPr lang="en"/>
              <a:t>Generally with shorter delays you can make up the time but @ 45 mins it becomes quite impactful on your timeline and for folks with connecting flights you risk missing you next flight</a:t>
            </a:r>
            <a:endParaRPr/>
          </a:p>
          <a:p>
            <a:pPr indent="-298450" lvl="0" marL="457200" rtl="0" algn="l">
              <a:spcBef>
                <a:spcPts val="0"/>
              </a:spcBef>
              <a:spcAft>
                <a:spcPts val="0"/>
              </a:spcAft>
              <a:buSzPts val="1100"/>
              <a:buChar char="●"/>
            </a:pPr>
            <a:r>
              <a:rPr lang="en"/>
              <a:t>We did some additional data conversion for this subset of data</a:t>
            </a:r>
            <a:endParaRPr/>
          </a:p>
          <a:p>
            <a:pPr indent="-298450" lvl="1" marL="914400" rtl="0" algn="l">
              <a:spcBef>
                <a:spcPts val="0"/>
              </a:spcBef>
              <a:spcAft>
                <a:spcPts val="0"/>
              </a:spcAft>
              <a:buSzPts val="1100"/>
              <a:buChar char="○"/>
            </a:pPr>
            <a:r>
              <a:rPr lang="en"/>
              <a:t>For the 2015 Mergers &amp; Acquisitions we did consolidate US Airways into American Airlines however we left United Airways alone</a:t>
            </a:r>
            <a:endParaRPr/>
          </a:p>
          <a:p>
            <a:pPr indent="-298450" lvl="0" marL="457200" rtl="0" algn="l">
              <a:spcBef>
                <a:spcPts val="0"/>
              </a:spcBef>
              <a:spcAft>
                <a:spcPts val="0"/>
              </a:spcAft>
              <a:buSzPts val="1100"/>
              <a:buChar char="●"/>
            </a:pPr>
            <a:r>
              <a:rPr lang="en"/>
              <a:t>We Binned the following fields</a:t>
            </a:r>
            <a:endParaRPr/>
          </a:p>
          <a:p>
            <a:pPr indent="-298450" lvl="1" marL="914400" rtl="0" algn="l">
              <a:spcBef>
                <a:spcPts val="0"/>
              </a:spcBef>
              <a:spcAft>
                <a:spcPts val="0"/>
              </a:spcAft>
              <a:buSzPts val="1100"/>
              <a:buChar char="○"/>
            </a:pPr>
            <a:r>
              <a:rPr lang="en"/>
              <a:t>We binned airports into 4 regions (NE, MW, South &amp; West)</a:t>
            </a:r>
            <a:endParaRPr/>
          </a:p>
          <a:p>
            <a:pPr indent="-298450" lvl="1" marL="914400" rtl="0" algn="l">
              <a:spcBef>
                <a:spcPts val="0"/>
              </a:spcBef>
              <a:spcAft>
                <a:spcPts val="0"/>
              </a:spcAft>
              <a:buSzPts val="1100"/>
              <a:buChar char="○"/>
            </a:pPr>
            <a:r>
              <a:rPr lang="en"/>
              <a:t>We binned the days into weekend &amp; weekday.  </a:t>
            </a:r>
            <a:endParaRPr/>
          </a:p>
          <a:p>
            <a:pPr indent="-298450" lvl="2" marL="1371600" rtl="0" algn="l">
              <a:spcBef>
                <a:spcPts val="0"/>
              </a:spcBef>
              <a:spcAft>
                <a:spcPts val="0"/>
              </a:spcAft>
              <a:buSzPts val="1100"/>
              <a:buChar char="■"/>
            </a:pPr>
            <a:r>
              <a:rPr lang="en"/>
              <a:t>Weekend Fri- Sun</a:t>
            </a:r>
            <a:endParaRPr/>
          </a:p>
          <a:p>
            <a:pPr indent="-298450" lvl="2" marL="1371600" rtl="0" algn="l">
              <a:spcBef>
                <a:spcPts val="0"/>
              </a:spcBef>
              <a:spcAft>
                <a:spcPts val="0"/>
              </a:spcAft>
              <a:buSzPts val="1100"/>
              <a:buChar char="■"/>
            </a:pPr>
            <a:r>
              <a:rPr lang="en"/>
              <a:t>Weekdays Mon-Thurs</a:t>
            </a:r>
            <a:endParaRPr/>
          </a:p>
          <a:p>
            <a:pPr indent="-298450" lvl="1" marL="914400" rtl="0" algn="l">
              <a:spcBef>
                <a:spcPts val="0"/>
              </a:spcBef>
              <a:spcAft>
                <a:spcPts val="0"/>
              </a:spcAft>
              <a:buSzPts val="1100"/>
              <a:buChar char="○"/>
            </a:pPr>
            <a:r>
              <a:rPr lang="en"/>
              <a:t>We also binned the airlines into the top 5 and all other</a:t>
            </a:r>
            <a:endParaRPr/>
          </a:p>
          <a:p>
            <a:pPr indent="-298450" lvl="0" marL="457200" rtl="0" algn="l">
              <a:spcBef>
                <a:spcPts val="0"/>
              </a:spcBef>
              <a:spcAft>
                <a:spcPts val="0"/>
              </a:spcAft>
              <a:buSzPts val="1100"/>
              <a:buChar char="●"/>
            </a:pPr>
            <a:r>
              <a:rPr lang="en"/>
              <a:t>The analysis in the following section takes a look at this subset of the data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6c5a11db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c5a11db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discussed earlier Saturdays experience the fewest delayed flights as a % of total but are the delays themselves longer on the weekends?</a:t>
            </a:r>
            <a:endParaRPr/>
          </a:p>
          <a:p>
            <a:pPr indent="0" lvl="0" marL="0" rtl="0" algn="l">
              <a:spcBef>
                <a:spcPts val="0"/>
              </a:spcBef>
              <a:spcAft>
                <a:spcPts val="0"/>
              </a:spcAft>
              <a:buNone/>
            </a:pPr>
            <a:r>
              <a:rPr lang="en"/>
              <a:t>We conducted a hypothesis test with the </a:t>
            </a:r>
            <a:endParaRPr/>
          </a:p>
          <a:p>
            <a:pPr indent="-298450" lvl="0" marL="457200" rtl="0" algn="l">
              <a:spcBef>
                <a:spcPts val="0"/>
              </a:spcBef>
              <a:spcAft>
                <a:spcPts val="0"/>
              </a:spcAft>
              <a:buSzPts val="1100"/>
              <a:buChar char="●"/>
            </a:pPr>
            <a:r>
              <a:rPr lang="en"/>
              <a:t>null hypothesis that weekday flights are do not have longer delays than weekend flights </a:t>
            </a:r>
            <a:endParaRPr/>
          </a:p>
          <a:p>
            <a:pPr indent="-298450" lvl="0" marL="457200" rtl="0" algn="l">
              <a:spcBef>
                <a:spcPts val="0"/>
              </a:spcBef>
              <a:spcAft>
                <a:spcPts val="0"/>
              </a:spcAft>
              <a:buSzPts val="1100"/>
              <a:buChar char="●"/>
            </a:pPr>
            <a:r>
              <a:rPr lang="en"/>
              <a:t>Alternative hypothesis that weekend flights experience longer delays</a:t>
            </a:r>
            <a:endParaRPr/>
          </a:p>
          <a:p>
            <a:pPr indent="0" lvl="0" marL="0" rtl="0" algn="l">
              <a:spcBef>
                <a:spcPts val="0"/>
              </a:spcBef>
              <a:spcAft>
                <a:spcPts val="0"/>
              </a:spcAft>
              <a:buNone/>
            </a:pPr>
            <a:r>
              <a:rPr lang="en"/>
              <a:t>The average delay times for the weekdays is ~104.4 mins and the average for the weekday is slightly shorter @ 103.8 mins</a:t>
            </a:r>
            <a:endParaRPr/>
          </a:p>
          <a:p>
            <a:pPr indent="0" lvl="0" marL="0" rtl="0" algn="l">
              <a:spcBef>
                <a:spcPts val="0"/>
              </a:spcBef>
              <a:spcAft>
                <a:spcPts val="0"/>
              </a:spcAft>
              <a:buNone/>
            </a:pPr>
            <a:r>
              <a:rPr lang="en"/>
              <a:t>The test indicated that we could not reject the null hypothesis at 10%/ 5% /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6c3a9ff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6c3a9ff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Arrival Delay can be expressed as a linear equation of Departure Delay( of the form y=mx+c ) and is basically a coefficient + coefficient (times) Departure Delay.</a:t>
            </a:r>
            <a:endParaRPr/>
          </a:p>
          <a:p>
            <a:pPr indent="0" lvl="0" marL="0" rtl="0" algn="l">
              <a:spcBef>
                <a:spcPts val="0"/>
              </a:spcBef>
              <a:spcAft>
                <a:spcPts val="0"/>
              </a:spcAft>
              <a:buNone/>
            </a:pPr>
            <a:r>
              <a:rPr lang="en"/>
              <a:t>To depict the linear relationship between Departure Delay and Arrival Delay. </a:t>
            </a:r>
            <a:endParaRPr/>
          </a:p>
          <a:p>
            <a:pPr indent="0" lvl="0" marL="0" rtl="0" algn="l">
              <a:spcBef>
                <a:spcPts val="0"/>
              </a:spcBef>
              <a:spcAft>
                <a:spcPts val="0"/>
              </a:spcAft>
              <a:buNone/>
            </a:pPr>
            <a:r>
              <a:rPr lang="en"/>
              <a:t>R-squared value - 0.9146, Intercept value - 12.6, B1 coefficient - 0.9146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6c01827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c01827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Jagruti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6c3a9ff4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6c3a9ff4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sz="1050"/>
          </a:p>
          <a:p>
            <a:pPr indent="0" lvl="0" marL="0" rtl="0" algn="l">
              <a:spcBef>
                <a:spcPts val="0"/>
              </a:spcBef>
              <a:spcAft>
                <a:spcPts val="0"/>
              </a:spcAft>
              <a:buNone/>
            </a:pPr>
            <a:r>
              <a:rPr lang="en"/>
              <a:t>Equation of slope: Y=a+bX  ---&gt; Arrival_Delay = 12.6113+0.9146*Departure_Delay, low p value (0) due indicating enough statistical reason to reject null hypothesis. Getting a Correlation of 1. </a:t>
            </a:r>
            <a:endParaRPr/>
          </a:p>
          <a:p>
            <a:pPr indent="0" lvl="0" marL="0" rtl="0" algn="l">
              <a:spcBef>
                <a:spcPts val="0"/>
              </a:spcBef>
              <a:spcAft>
                <a:spcPts val="0"/>
              </a:spcAft>
              <a:buNone/>
            </a:pPr>
            <a:r>
              <a:rPr lang="en"/>
              <a:t>Arrival Delay increases by 0.9146 minutes for a unit increase in Departure Delay.</a:t>
            </a:r>
            <a:endParaRPr/>
          </a:p>
          <a:p>
            <a:pPr indent="0" lvl="0" marL="0" rtl="0" algn="l">
              <a:spcBef>
                <a:spcPts val="0"/>
              </a:spcBef>
              <a:spcAft>
                <a:spcPts val="0"/>
              </a:spcAft>
              <a:buNone/>
            </a:pPr>
            <a:r>
              <a:rPr lang="en"/>
              <a:t>Strongly Reject null hypothesis which states that Arrival Delay is not affected by Departure Delay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every unit increase in Arrival Delay, there must have been a 0.91 minute delay at Departure. </a:t>
            </a:r>
            <a:endParaRPr/>
          </a:p>
          <a:p>
            <a:pPr indent="0" lvl="0" marL="0" rtl="0" algn="l">
              <a:spcBef>
                <a:spcPts val="0"/>
              </a:spcBef>
              <a:spcAft>
                <a:spcPts val="0"/>
              </a:spcAft>
              <a:buNone/>
            </a:pPr>
            <a:r>
              <a:rPr lang="en"/>
              <a:t>Departure Delay ranging between -22 mins and </a:t>
            </a:r>
            <a:r>
              <a:rPr lang="en" sz="1050"/>
              <a:t>1988</a:t>
            </a:r>
            <a:endParaRPr sz="1050"/>
          </a:p>
          <a:p>
            <a:pPr indent="0" lvl="0" marL="0" rtl="0" algn="l">
              <a:spcBef>
                <a:spcPts val="0"/>
              </a:spcBef>
              <a:spcAft>
                <a:spcPts val="0"/>
              </a:spcAft>
              <a:buNone/>
            </a:pPr>
            <a:r>
              <a:rPr lang="en"/>
              <a:t> minutes. Arrival Delay ranging between 45 and </a:t>
            </a:r>
            <a:r>
              <a:rPr lang="en" sz="1050"/>
              <a:t>1971</a:t>
            </a:r>
            <a:endParaRPr sz="1050"/>
          </a:p>
          <a:p>
            <a:pPr indent="0" lvl="0" marL="0" rtl="0" algn="l">
              <a:spcBef>
                <a:spcPts val="0"/>
              </a:spcBef>
              <a:spcAft>
                <a:spcPts val="0"/>
              </a:spcAft>
              <a:buNone/>
            </a:pPr>
            <a:r>
              <a:rPr lang="en"/>
              <a:t>Average Departure delay: </a:t>
            </a:r>
            <a:r>
              <a:rPr lang="en" sz="1050"/>
              <a:t>100.13971727753623</a:t>
            </a:r>
            <a:endParaRPr sz="1050"/>
          </a:p>
          <a:p>
            <a:pPr indent="0" lvl="0" marL="0" rtl="0" algn="l">
              <a:spcBef>
                <a:spcPts val="0"/>
              </a:spcBef>
              <a:spcAft>
                <a:spcPts val="0"/>
              </a:spcAft>
              <a:buNone/>
            </a:pPr>
            <a:r>
              <a:rPr lang="en"/>
              <a:t>Average Arr Delay: </a:t>
            </a:r>
            <a:r>
              <a:rPr lang="en" sz="1050"/>
              <a:t>104.19839325837404</a:t>
            </a:r>
            <a:endParaRPr sz="105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6c018270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c01827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a:p>
            <a:pPr indent="-298450" lvl="0" marL="457200" rtl="0" algn="l">
              <a:spcBef>
                <a:spcPts val="0"/>
              </a:spcBef>
              <a:spcAft>
                <a:spcPts val="0"/>
              </a:spcAft>
              <a:buSzPts val="1100"/>
              <a:buAutoNum type="arabicPeriod"/>
            </a:pPr>
            <a:r>
              <a:rPr lang="en"/>
              <a:t>From our analysis so far, we were able to identify some variables that affect Arrival Delay and are ….</a:t>
            </a:r>
            <a:endParaRPr/>
          </a:p>
          <a:p>
            <a:pPr indent="-298450" lvl="0" marL="457200" rtl="0" algn="l">
              <a:spcBef>
                <a:spcPts val="0"/>
              </a:spcBef>
              <a:spcAft>
                <a:spcPts val="0"/>
              </a:spcAft>
              <a:buSzPts val="1100"/>
              <a:buAutoNum type="arabicPeriod"/>
            </a:pPr>
            <a:r>
              <a:rPr lang="en"/>
              <a:t>We present our alternate hypothesis that these variables DO affect Arrival delay and a null hypothesis that they do not.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812875b5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812875b5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Major Airlines at a base value of 0(WN,AA,OO,Skywest Airlines Inc.,DL,EV,Atlantic Southeast Airlines would be earlier as compared to regional airlines that have a higher positive value ~ 4 minutes(they have an additional 4 minutes adding up to the delay)</a:t>
            </a:r>
            <a:endParaRPr/>
          </a:p>
          <a:p>
            <a:pPr indent="-298450" lvl="0" marL="457200" rtl="0" algn="l">
              <a:spcBef>
                <a:spcPts val="0"/>
              </a:spcBef>
              <a:spcAft>
                <a:spcPts val="0"/>
              </a:spcAft>
              <a:buSzPts val="1100"/>
              <a:buAutoNum type="arabicPeriod"/>
            </a:pPr>
            <a:r>
              <a:rPr lang="en"/>
              <a:t>Weekday at a base value of 0,when compared with weekend would be earlier by 0.6 minutes.</a:t>
            </a:r>
            <a:endParaRPr/>
          </a:p>
          <a:p>
            <a:pPr indent="-298450" lvl="0" marL="457200" rtl="0" algn="l">
              <a:spcBef>
                <a:spcPts val="0"/>
              </a:spcBef>
              <a:spcAft>
                <a:spcPts val="0"/>
              </a:spcAft>
              <a:buSzPts val="1100"/>
              <a:buAutoNum type="arabicPeriod"/>
            </a:pPr>
            <a:r>
              <a:rPr lang="en"/>
              <a:t>Region codes - 1 -Northeast,2 - Midwest, 3 - South, 4 - West</a:t>
            </a:r>
            <a:endParaRPr/>
          </a:p>
          <a:p>
            <a:pPr indent="-298450" lvl="0" marL="457200" rtl="0" algn="l">
              <a:spcBef>
                <a:spcPts val="0"/>
              </a:spcBef>
              <a:spcAft>
                <a:spcPts val="0"/>
              </a:spcAft>
              <a:buSzPts val="1100"/>
              <a:buAutoNum type="arabicPeriod"/>
            </a:pPr>
            <a:r>
              <a:rPr lang="en"/>
              <a:t>If the independent variables were assumed to be 0, then on an average, the flight would arrive early by about 4 minutes for these parameters.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6c01827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6c01827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the take away?</a:t>
            </a:r>
            <a:endParaRPr/>
          </a:p>
          <a:p>
            <a:pPr indent="-298450" lvl="0" marL="457200" rtl="0" algn="l">
              <a:spcBef>
                <a:spcPts val="0"/>
              </a:spcBef>
              <a:spcAft>
                <a:spcPts val="0"/>
              </a:spcAft>
              <a:buSzPts val="1100"/>
              <a:buChar char="●"/>
            </a:pPr>
            <a:r>
              <a:rPr lang="en"/>
              <a:t>~80 % of your flights are on time/early and a minimal # are cancelled or diverted</a:t>
            </a:r>
            <a:endParaRPr/>
          </a:p>
          <a:p>
            <a:pPr indent="-298450" lvl="1" marL="914400" rtl="0" algn="l">
              <a:spcBef>
                <a:spcPts val="0"/>
              </a:spcBef>
              <a:spcAft>
                <a:spcPts val="0"/>
              </a:spcAft>
              <a:buSzPts val="1100"/>
              <a:buChar char="○"/>
            </a:pPr>
            <a:r>
              <a:rPr lang="en"/>
              <a:t>There is ~19% of flights that are delayed</a:t>
            </a:r>
            <a:endParaRPr/>
          </a:p>
          <a:p>
            <a:pPr indent="-298450" lvl="2" marL="1371600" rtl="0" algn="l">
              <a:spcBef>
                <a:spcPts val="0"/>
              </a:spcBef>
              <a:spcAft>
                <a:spcPts val="0"/>
              </a:spcAft>
              <a:buSzPts val="1100"/>
              <a:buChar char="■"/>
            </a:pPr>
            <a:r>
              <a:rPr lang="en"/>
              <a:t>If you are delayed the primary causes are late aircraft, airline and air system which in a nutshell are for the most part delays are not caused by “acts of god.” </a:t>
            </a:r>
            <a:endParaRPr/>
          </a:p>
          <a:p>
            <a:pPr indent="-298450" lvl="3" marL="1828800" rtl="0" algn="l">
              <a:spcBef>
                <a:spcPts val="0"/>
              </a:spcBef>
              <a:spcAft>
                <a:spcPts val="0"/>
              </a:spcAft>
              <a:buSzPts val="1100"/>
              <a:buChar char="●"/>
            </a:pPr>
            <a:r>
              <a:rPr lang="en"/>
              <a:t>Airlines can partner with airports to review and improve internal processes to reduce delays</a:t>
            </a:r>
            <a:endParaRPr/>
          </a:p>
          <a:p>
            <a:pPr indent="-298450" lvl="1" marL="914400" rtl="0" algn="l">
              <a:spcBef>
                <a:spcPts val="0"/>
              </a:spcBef>
              <a:spcAft>
                <a:spcPts val="0"/>
              </a:spcAft>
              <a:buSzPts val="1100"/>
              <a:buChar char="○"/>
            </a:pPr>
            <a:r>
              <a:rPr lang="en"/>
              <a:t>How do you increase your chances of being on time?</a:t>
            </a:r>
            <a:endParaRPr/>
          </a:p>
          <a:p>
            <a:pPr indent="-298450" lvl="2" marL="1371600" rtl="0" algn="l">
              <a:spcBef>
                <a:spcPts val="0"/>
              </a:spcBef>
              <a:spcAft>
                <a:spcPts val="0"/>
              </a:spcAft>
              <a:buSzPts val="1100"/>
              <a:buChar char="■"/>
            </a:pPr>
            <a:r>
              <a:rPr lang="en"/>
              <a:t>Avoid these 10 airports</a:t>
            </a:r>
            <a:endParaRPr/>
          </a:p>
          <a:p>
            <a:pPr indent="-298450" lvl="2" marL="1371600" rtl="0" algn="l">
              <a:spcBef>
                <a:spcPts val="0"/>
              </a:spcBef>
              <a:spcAft>
                <a:spcPts val="0"/>
              </a:spcAft>
              <a:buSzPts val="1100"/>
              <a:buChar char="■"/>
            </a:pPr>
            <a:r>
              <a:rPr lang="en"/>
              <a:t>Stick to flying one of the top 5 airlines and if you can’t try to avoid Frontier &amp; Hawaiian Airlines</a:t>
            </a:r>
            <a:endParaRPr/>
          </a:p>
          <a:p>
            <a:pPr indent="-298450" lvl="2" marL="1371600" rtl="0" algn="l">
              <a:spcBef>
                <a:spcPts val="0"/>
              </a:spcBef>
              <a:spcAft>
                <a:spcPts val="0"/>
              </a:spcAft>
              <a:buSzPts val="1100"/>
              <a:buChar char="■"/>
            </a:pPr>
            <a:r>
              <a:rPr lang="en"/>
              <a:t>Book your flights on the weekend.  Ideally on Saturday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812875b5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812875b5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81db262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81db262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81de93fb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81de93fb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Jagruti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6c01827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c01827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Jagruti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6c018270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c01827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Jagruti</a:t>
            </a:r>
            <a:endParaRPr/>
          </a:p>
          <a:p>
            <a:pPr indent="0" lvl="0" marL="0" rtl="0" algn="l">
              <a:spcBef>
                <a:spcPts val="0"/>
              </a:spcBef>
              <a:spcAft>
                <a:spcPts val="0"/>
              </a:spcAft>
              <a:buNone/>
            </a:pPr>
            <a:r>
              <a:rPr lang="en"/>
              <a:t>Sample dataset looked at 30 min and 45 min above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6c5a11db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c5a11db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6c3a9ff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c3a9ff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6c5a11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c5a11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~14 Airlines including US Airways which merged with AA in 2015</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Top 5 Airlines make up ~70% of all flights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Southwest</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Delta</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American Airlines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Skywest Airlines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Atlantic Southeast Airlines</a:t>
            </a:r>
            <a:endParaRPr sz="1300">
              <a:solidFill>
                <a:schemeClr val="accent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6c5a11d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c5a11d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 5.3MM Flights in 2015 (excl. October)</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Avg Travel Flight ~485K/mo</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Peak Travel Months &gt;500K/mo </a:t>
            </a:r>
            <a:endParaRPr sz="1000">
              <a:solidFill>
                <a:schemeClr val="accent1"/>
              </a:solidFill>
              <a:latin typeface="Lato"/>
              <a:ea typeface="Lato"/>
              <a:cs typeface="Lato"/>
              <a:sym typeface="Lato"/>
            </a:endParaRPr>
          </a:p>
          <a:p>
            <a:pPr indent="-292100" lvl="1" marL="9144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March</a:t>
            </a:r>
            <a:endParaRPr sz="1000">
              <a:solidFill>
                <a:schemeClr val="accent1"/>
              </a:solidFill>
              <a:latin typeface="Lato"/>
              <a:ea typeface="Lato"/>
              <a:cs typeface="Lato"/>
              <a:sym typeface="Lato"/>
            </a:endParaRPr>
          </a:p>
          <a:p>
            <a:pPr indent="-292100" lvl="1" marL="9144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June</a:t>
            </a:r>
            <a:endParaRPr sz="1000">
              <a:solidFill>
                <a:schemeClr val="accent1"/>
              </a:solidFill>
              <a:latin typeface="Lato"/>
              <a:ea typeface="Lato"/>
              <a:cs typeface="Lato"/>
              <a:sym typeface="Lato"/>
            </a:endParaRPr>
          </a:p>
          <a:p>
            <a:pPr indent="-292100" lvl="1" marL="9144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July</a:t>
            </a:r>
            <a:endParaRPr sz="1000">
              <a:solidFill>
                <a:schemeClr val="accent1"/>
              </a:solidFill>
              <a:latin typeface="Lato"/>
              <a:ea typeface="Lato"/>
              <a:cs typeface="Lato"/>
              <a:sym typeface="Lato"/>
            </a:endParaRPr>
          </a:p>
          <a:p>
            <a:pPr indent="-292100" lvl="1" marL="9144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August</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Average Travel times ~ 137 min</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There doesn’t seem to be much variability in average travel time across the months.</a:t>
            </a:r>
            <a:endParaRPr sz="1000">
              <a:solidFill>
                <a:schemeClr val="accent1"/>
              </a:solidFill>
              <a:latin typeface="Lato"/>
              <a:ea typeface="Lato"/>
              <a:cs typeface="Lato"/>
              <a:sym typeface="Lato"/>
            </a:endParaRPr>
          </a:p>
          <a:p>
            <a:pPr indent="-292100" lvl="1" marL="914400" rtl="0" algn="l">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Range across months is ~140 min in Dec - 135 min in Sept.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95077" y="3082475"/>
            <a:ext cx="2094000" cy="12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Amy Tang</a:t>
            </a:r>
            <a:endParaRPr b="1"/>
          </a:p>
          <a:p>
            <a:pPr indent="0" lvl="0" marL="0" rtl="0" algn="ctr">
              <a:spcBef>
                <a:spcPts val="0"/>
              </a:spcBef>
              <a:spcAft>
                <a:spcPts val="0"/>
              </a:spcAft>
              <a:buNone/>
            </a:pPr>
            <a:r>
              <a:rPr b="1" lang="en"/>
              <a:t>Jagruti Patel </a:t>
            </a:r>
            <a:endParaRPr b="1"/>
          </a:p>
          <a:p>
            <a:pPr indent="0" lvl="0" marL="0" rtl="0" algn="ctr">
              <a:spcBef>
                <a:spcPts val="0"/>
              </a:spcBef>
              <a:spcAft>
                <a:spcPts val="0"/>
              </a:spcAft>
              <a:buNone/>
            </a:pPr>
            <a:r>
              <a:rPr b="1" lang="en"/>
              <a:t>Shivangi Patel </a:t>
            </a:r>
            <a:endParaRPr b="1"/>
          </a:p>
          <a:p>
            <a:pPr indent="0" lvl="0" marL="0" rtl="0" algn="ctr">
              <a:spcBef>
                <a:spcPts val="0"/>
              </a:spcBef>
              <a:spcAft>
                <a:spcPts val="0"/>
              </a:spcAft>
              <a:buNone/>
            </a:pPr>
            <a:r>
              <a:rPr b="1" lang="en"/>
              <a:t>Sneha Mani</a:t>
            </a:r>
            <a:endParaRPr b="1"/>
          </a:p>
        </p:txBody>
      </p:sp>
      <p:pic>
        <p:nvPicPr>
          <p:cNvPr id="87" name="Google Shape;87;p13"/>
          <p:cNvPicPr preferRelativeResize="0"/>
          <p:nvPr/>
        </p:nvPicPr>
        <p:blipFill>
          <a:blip r:embed="rId3">
            <a:alphaModFix/>
          </a:blip>
          <a:stretch>
            <a:fillRect/>
          </a:stretch>
        </p:blipFill>
        <p:spPr>
          <a:xfrm>
            <a:off x="5880072" y="174500"/>
            <a:ext cx="3189025" cy="2245975"/>
          </a:xfrm>
          <a:prstGeom prst="rect">
            <a:avLst/>
          </a:prstGeom>
          <a:noFill/>
          <a:ln>
            <a:noFill/>
          </a:ln>
        </p:spPr>
      </p:pic>
      <p:pic>
        <p:nvPicPr>
          <p:cNvPr id="88" name="Google Shape;88;p13"/>
          <p:cNvPicPr preferRelativeResize="0"/>
          <p:nvPr/>
        </p:nvPicPr>
        <p:blipFill>
          <a:blip r:embed="rId4">
            <a:alphaModFix/>
          </a:blip>
          <a:stretch>
            <a:fillRect/>
          </a:stretch>
        </p:blipFill>
        <p:spPr>
          <a:xfrm>
            <a:off x="3294850" y="2612950"/>
            <a:ext cx="3068375" cy="2193950"/>
          </a:xfrm>
          <a:prstGeom prst="rect">
            <a:avLst/>
          </a:prstGeom>
          <a:noFill/>
          <a:ln>
            <a:noFill/>
          </a:ln>
        </p:spPr>
      </p:pic>
      <p:pic>
        <p:nvPicPr>
          <p:cNvPr id="89" name="Google Shape;89;p13"/>
          <p:cNvPicPr preferRelativeResize="0"/>
          <p:nvPr/>
        </p:nvPicPr>
        <p:blipFill>
          <a:blip r:embed="rId5">
            <a:alphaModFix/>
          </a:blip>
          <a:stretch>
            <a:fillRect/>
          </a:stretch>
        </p:blipFill>
        <p:spPr>
          <a:xfrm>
            <a:off x="6268738" y="2178013"/>
            <a:ext cx="2800350" cy="2809875"/>
          </a:xfrm>
          <a:prstGeom prst="rect">
            <a:avLst/>
          </a:prstGeom>
          <a:noFill/>
          <a:ln>
            <a:noFill/>
          </a:ln>
        </p:spPr>
      </p:pic>
      <p:sp>
        <p:nvSpPr>
          <p:cNvPr id="90" name="Google Shape;90;p13"/>
          <p:cNvSpPr/>
          <p:nvPr/>
        </p:nvSpPr>
        <p:spPr>
          <a:xfrm>
            <a:off x="734775" y="1078150"/>
            <a:ext cx="954600" cy="247200"/>
          </a:xfrm>
          <a:prstGeom prst="rect">
            <a:avLst/>
          </a:prstGeom>
          <a:solidFill>
            <a:schemeClr val="lt2"/>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237200" y="82475"/>
            <a:ext cx="53307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2015 Flight Delays &amp; Cancellations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518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Breakdown by Flight Status</a:t>
            </a:r>
            <a:endParaRPr sz="3600">
              <a:latin typeface="Lato"/>
              <a:ea typeface="Lato"/>
              <a:cs typeface="Lato"/>
              <a:sym typeface="Lato"/>
            </a:endParaRPr>
          </a:p>
        </p:txBody>
      </p:sp>
      <p:sp>
        <p:nvSpPr>
          <p:cNvPr id="172" name="Google Shape;172;p22"/>
          <p:cNvSpPr txBox="1"/>
          <p:nvPr>
            <p:ph idx="1" type="body"/>
          </p:nvPr>
        </p:nvSpPr>
        <p:spPr>
          <a:xfrm>
            <a:off x="51850" y="865000"/>
            <a:ext cx="3712200" cy="4035900"/>
          </a:xfrm>
          <a:prstGeom prst="rect">
            <a:avLst/>
          </a:prstGeom>
          <a:solidFill>
            <a:schemeClr val="lt1"/>
          </a:solidFill>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Overall ~ 80% of flights arrive early (&gt;14 min of arrival time) or on time (+/- 14 mins of scheduled arrival time) with a very small % of cancelled &amp; diverted flights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 flight is considered delayed if it arrived at (or departed) the gate 15 minutes or more after the scheduled arrival (departure) time as reflected in the Computerized Reservation System.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Based on this, our analysis will mainly focus on delays.</a:t>
            </a:r>
            <a:endParaRPr sz="1600">
              <a:solidFill>
                <a:srgbClr val="000000"/>
              </a:solidFill>
            </a:endParaRPr>
          </a:p>
          <a:p>
            <a:pPr indent="0" lvl="0" marL="0" rtl="0" algn="l">
              <a:spcBef>
                <a:spcPts val="0"/>
              </a:spcBef>
              <a:spcAft>
                <a:spcPts val="1600"/>
              </a:spcAft>
              <a:buNone/>
            </a:pPr>
            <a:r>
              <a:t/>
            </a:r>
            <a:endParaRPr sz="1600">
              <a:solidFill>
                <a:srgbClr val="000000"/>
              </a:solidFill>
            </a:endParaRPr>
          </a:p>
        </p:txBody>
      </p:sp>
      <p:pic>
        <p:nvPicPr>
          <p:cNvPr id="173" name="Google Shape;173;p22"/>
          <p:cNvPicPr preferRelativeResize="0"/>
          <p:nvPr/>
        </p:nvPicPr>
        <p:blipFill>
          <a:blip r:embed="rId3">
            <a:alphaModFix/>
          </a:blip>
          <a:stretch>
            <a:fillRect/>
          </a:stretch>
        </p:blipFill>
        <p:spPr>
          <a:xfrm>
            <a:off x="3848450" y="657750"/>
            <a:ext cx="5287126" cy="4485750"/>
          </a:xfrm>
          <a:prstGeom prst="rect">
            <a:avLst/>
          </a:prstGeom>
          <a:noFill/>
          <a:ln>
            <a:noFill/>
          </a:ln>
        </p:spPr>
      </p:pic>
      <p:sp>
        <p:nvSpPr>
          <p:cNvPr id="174" name="Google Shape;174;p22"/>
          <p:cNvSpPr/>
          <p:nvPr/>
        </p:nvSpPr>
        <p:spPr>
          <a:xfrm>
            <a:off x="5070200" y="1967000"/>
            <a:ext cx="1148400" cy="769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733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Late Arrivals - Origin/Destination Airport </a:t>
            </a:r>
            <a:r>
              <a:rPr lang="en"/>
              <a:t> </a:t>
            </a:r>
            <a:endParaRPr/>
          </a:p>
        </p:txBody>
      </p:sp>
      <p:pic>
        <p:nvPicPr>
          <p:cNvPr id="180" name="Google Shape;180;p23"/>
          <p:cNvPicPr preferRelativeResize="0"/>
          <p:nvPr/>
        </p:nvPicPr>
        <p:blipFill rotWithShape="1">
          <a:blip r:embed="rId3">
            <a:alphaModFix/>
          </a:blip>
          <a:srcRect b="22063" l="0" r="0" t="0"/>
          <a:stretch/>
        </p:blipFill>
        <p:spPr>
          <a:xfrm>
            <a:off x="73300" y="535200"/>
            <a:ext cx="7071174" cy="1950050"/>
          </a:xfrm>
          <a:prstGeom prst="rect">
            <a:avLst/>
          </a:prstGeom>
          <a:noFill/>
          <a:ln>
            <a:noFill/>
          </a:ln>
        </p:spPr>
      </p:pic>
      <p:pic>
        <p:nvPicPr>
          <p:cNvPr id="181" name="Google Shape;181;p23"/>
          <p:cNvPicPr preferRelativeResize="0"/>
          <p:nvPr/>
        </p:nvPicPr>
        <p:blipFill>
          <a:blip r:embed="rId4">
            <a:alphaModFix/>
          </a:blip>
          <a:stretch>
            <a:fillRect/>
          </a:stretch>
        </p:blipFill>
        <p:spPr>
          <a:xfrm>
            <a:off x="133325" y="2503125"/>
            <a:ext cx="7011149" cy="2365925"/>
          </a:xfrm>
          <a:prstGeom prst="rect">
            <a:avLst/>
          </a:prstGeom>
          <a:noFill/>
          <a:ln>
            <a:noFill/>
          </a:ln>
        </p:spPr>
      </p:pic>
      <p:sp>
        <p:nvSpPr>
          <p:cNvPr id="182" name="Google Shape;182;p23"/>
          <p:cNvSpPr txBox="1"/>
          <p:nvPr/>
        </p:nvSpPr>
        <p:spPr>
          <a:xfrm>
            <a:off x="6892700" y="2515900"/>
            <a:ext cx="2214000" cy="2403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R</a:t>
            </a:r>
            <a:r>
              <a:rPr lang="en" sz="1100">
                <a:latin typeface="Lato"/>
                <a:ea typeface="Lato"/>
                <a:cs typeface="Lato"/>
                <a:sym typeface="Lato"/>
              </a:rPr>
              <a:t>elationship between the origin/destination airport &amp; arrival delay?</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~312 Airports in Data Set</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~40% of total delays are f</a:t>
            </a:r>
            <a:r>
              <a:rPr lang="en" sz="1100">
                <a:latin typeface="Lato"/>
                <a:ea typeface="Lato"/>
                <a:cs typeface="Lato"/>
                <a:sym typeface="Lato"/>
              </a:rPr>
              <a:t>lights into &amp; out of these 10 Airports account for about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83" name="Google Shape;183;p23"/>
          <p:cNvPicPr preferRelativeResize="0"/>
          <p:nvPr/>
        </p:nvPicPr>
        <p:blipFill>
          <a:blip r:embed="rId5">
            <a:alphaModFix/>
          </a:blip>
          <a:stretch>
            <a:fillRect/>
          </a:stretch>
        </p:blipFill>
        <p:spPr>
          <a:xfrm>
            <a:off x="6892700" y="504550"/>
            <a:ext cx="2214000" cy="2011350"/>
          </a:xfrm>
          <a:prstGeom prst="rect">
            <a:avLst/>
          </a:prstGeom>
          <a:noFill/>
          <a:ln>
            <a:noFill/>
          </a:ln>
        </p:spPr>
      </p:pic>
      <p:sp>
        <p:nvSpPr>
          <p:cNvPr id="184" name="Google Shape;184;p23"/>
          <p:cNvSpPr/>
          <p:nvPr/>
        </p:nvSpPr>
        <p:spPr>
          <a:xfrm>
            <a:off x="7807025" y="2341175"/>
            <a:ext cx="534300" cy="21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8485725" y="2341175"/>
            <a:ext cx="534300" cy="21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0" y="760025"/>
            <a:ext cx="2296800" cy="41061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United Airlines &amp; Delta have the largest positive differences @ ~9min &amp; ~7 min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Frontier is just barely scheduling enough time at &lt;1 min of buffer</a:t>
            </a:r>
            <a:endParaRPr sz="1400">
              <a:solidFill>
                <a:srgbClr val="000000"/>
              </a:solidFill>
            </a:endParaRPr>
          </a:p>
          <a:p>
            <a:pPr indent="-330200" lvl="0" marL="457200" rtl="0" algn="l">
              <a:spcBef>
                <a:spcPts val="0"/>
              </a:spcBef>
              <a:spcAft>
                <a:spcPts val="0"/>
              </a:spcAft>
              <a:buClr>
                <a:srgbClr val="000000"/>
              </a:buClr>
              <a:buSzPts val="1600"/>
              <a:buChar char="-"/>
            </a:pPr>
            <a:r>
              <a:rPr lang="en" sz="1400">
                <a:solidFill>
                  <a:srgbClr val="000000"/>
                </a:solidFill>
              </a:rPr>
              <a:t>Hawaiian Airlines is not scheduling enough time.</a:t>
            </a:r>
            <a:r>
              <a:rPr lang="en" sz="1600">
                <a:solidFill>
                  <a:srgbClr val="000000"/>
                </a:solidFill>
              </a:rPr>
              <a:t>  </a:t>
            </a:r>
            <a:endParaRPr sz="1600">
              <a:solidFill>
                <a:srgbClr val="000000"/>
              </a:solidFill>
            </a:endParaRPr>
          </a:p>
        </p:txBody>
      </p:sp>
      <p:pic>
        <p:nvPicPr>
          <p:cNvPr id="191" name="Google Shape;191;p24"/>
          <p:cNvPicPr preferRelativeResize="0"/>
          <p:nvPr/>
        </p:nvPicPr>
        <p:blipFill>
          <a:blip r:embed="rId3">
            <a:alphaModFix/>
          </a:blip>
          <a:stretch>
            <a:fillRect/>
          </a:stretch>
        </p:blipFill>
        <p:spPr>
          <a:xfrm>
            <a:off x="2232900" y="557900"/>
            <a:ext cx="6877449" cy="4510350"/>
          </a:xfrm>
          <a:prstGeom prst="rect">
            <a:avLst/>
          </a:prstGeom>
          <a:noFill/>
          <a:ln>
            <a:noFill/>
          </a:ln>
        </p:spPr>
      </p:pic>
      <p:sp>
        <p:nvSpPr>
          <p:cNvPr id="192" name="Google Shape;192;p24"/>
          <p:cNvSpPr/>
          <p:nvPr/>
        </p:nvSpPr>
        <p:spPr>
          <a:xfrm>
            <a:off x="4995900" y="4117263"/>
            <a:ext cx="891000" cy="748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txBox="1"/>
          <p:nvPr>
            <p:ph type="title"/>
          </p:nvPr>
        </p:nvSpPr>
        <p:spPr>
          <a:xfrm>
            <a:off x="159550" y="0"/>
            <a:ext cx="8827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Average Scheduled Time Vs. Average Elapsed Time</a:t>
            </a:r>
            <a:endParaRPr sz="3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p:nvPr/>
        </p:nvSpPr>
        <p:spPr>
          <a:xfrm>
            <a:off x="647525" y="1001825"/>
            <a:ext cx="1038600" cy="354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nvSpPr>
        <p:spPr>
          <a:xfrm>
            <a:off x="586450" y="122225"/>
            <a:ext cx="6976200" cy="67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Types of Delay</a:t>
            </a:r>
            <a:endParaRPr/>
          </a:p>
        </p:txBody>
      </p:sp>
      <p:sp>
        <p:nvSpPr>
          <p:cNvPr id="200" name="Google Shape;200;p25"/>
          <p:cNvSpPr txBox="1"/>
          <p:nvPr/>
        </p:nvSpPr>
        <p:spPr>
          <a:xfrm>
            <a:off x="305425" y="794225"/>
            <a:ext cx="8356800" cy="42636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Lato"/>
              <a:buAutoNum type="arabicPeriod"/>
            </a:pPr>
            <a:r>
              <a:rPr lang="en" sz="1600">
                <a:latin typeface="Lato"/>
                <a:ea typeface="Lato"/>
                <a:cs typeface="Lato"/>
                <a:sym typeface="Lato"/>
              </a:rPr>
              <a:t>Late Aircraft Delay - </a:t>
            </a:r>
            <a:r>
              <a:rPr lang="en" sz="1600">
                <a:highlight>
                  <a:schemeClr val="lt1"/>
                </a:highlight>
                <a:latin typeface="Lato"/>
                <a:ea typeface="Lato"/>
                <a:cs typeface="Lato"/>
                <a:sym typeface="Lato"/>
              </a:rPr>
              <a:t>A previous flight with same aircraft arrived late, causing the present flight to depart late.</a:t>
            </a:r>
            <a:endParaRPr sz="1600">
              <a:highlight>
                <a:schemeClr val="lt1"/>
              </a:highlight>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AutoNum type="arabicPeriod"/>
            </a:pPr>
            <a:r>
              <a:rPr lang="en" sz="1600">
                <a:latin typeface="Lato"/>
                <a:ea typeface="Lato"/>
                <a:cs typeface="Lato"/>
                <a:sym typeface="Lato"/>
              </a:rPr>
              <a:t>Airline Delay - </a:t>
            </a:r>
            <a:r>
              <a:rPr lang="en" sz="1600">
                <a:highlight>
                  <a:schemeClr val="lt1"/>
                </a:highlight>
                <a:latin typeface="Lato"/>
                <a:ea typeface="Lato"/>
                <a:cs typeface="Lato"/>
                <a:sym typeface="Lato"/>
              </a:rPr>
              <a:t>The cause of the cancellation or delay was due to circumstances within the airline's control (e.g. maintenance or crew problems, aircraft cleaning, baggage loading, fueling, etc.).</a:t>
            </a:r>
            <a:endParaRPr sz="1600">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AutoNum type="arabicPeriod"/>
            </a:pPr>
            <a:r>
              <a:rPr lang="en" sz="1600">
                <a:latin typeface="Lato"/>
                <a:ea typeface="Lato"/>
                <a:cs typeface="Lato"/>
                <a:sym typeface="Lato"/>
              </a:rPr>
              <a:t>Air System Delay - </a:t>
            </a:r>
            <a:r>
              <a:rPr lang="en" sz="1600">
                <a:highlight>
                  <a:schemeClr val="lt1"/>
                </a:highlight>
                <a:latin typeface="Lato"/>
                <a:ea typeface="Lato"/>
                <a:cs typeface="Lato"/>
                <a:sym typeface="Lato"/>
              </a:rPr>
              <a:t>Delays and cancellations attributable to the national aviation system that refer to a broad set of conditions, such as non-extreme weather conditions, airport operations, heavy traffic volume, and air traffic control.</a:t>
            </a:r>
            <a:endParaRPr sz="1600">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AutoNum type="arabicPeriod"/>
            </a:pPr>
            <a:r>
              <a:rPr lang="en" sz="1600">
                <a:latin typeface="Lato"/>
                <a:ea typeface="Lato"/>
                <a:cs typeface="Lato"/>
                <a:sym typeface="Lato"/>
              </a:rPr>
              <a:t>Weather Delay - </a:t>
            </a:r>
            <a:r>
              <a:rPr lang="en" sz="1600">
                <a:highlight>
                  <a:schemeClr val="lt1"/>
                </a:highlight>
                <a:latin typeface="Lato"/>
                <a:ea typeface="Lato"/>
                <a:cs typeface="Lato"/>
                <a:sym typeface="Lato"/>
              </a:rPr>
              <a:t>Significant meteorological conditions (actual or forecasted) that, in the judgment of the carrier, delays or prevents the operation of a flight such as tornado, blizzard or hurricane.</a:t>
            </a:r>
            <a:endParaRPr sz="1600">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AutoNum type="arabicPeriod"/>
            </a:pPr>
            <a:r>
              <a:rPr lang="en" sz="1600">
                <a:latin typeface="Lato"/>
                <a:ea typeface="Lato"/>
                <a:cs typeface="Lato"/>
                <a:sym typeface="Lato"/>
              </a:rPr>
              <a:t>Security Delay - </a:t>
            </a:r>
            <a:r>
              <a:rPr lang="en" sz="1600">
                <a:highlight>
                  <a:schemeClr val="lt1"/>
                </a:highlight>
                <a:latin typeface="Lato"/>
                <a:ea typeface="Lato"/>
                <a:cs typeface="Lato"/>
                <a:sym typeface="Lato"/>
              </a:rPr>
              <a:t>Delays or cancellations caused by evacuation of a terminal or concourse, re-boarding of aircraft because of security breach, inoperative screening equipment and/or long lines in excess of 29 minutes at screening areas.</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nvSpPr>
        <p:spPr>
          <a:xfrm>
            <a:off x="359550" y="107725"/>
            <a:ext cx="84825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ato"/>
                <a:ea typeface="Lato"/>
                <a:cs typeface="Lato"/>
                <a:sym typeface="Lato"/>
              </a:rPr>
              <a:t>Delay Type Averages by Airline</a:t>
            </a:r>
            <a:endParaRPr b="1" sz="3000">
              <a:latin typeface="Lato"/>
              <a:ea typeface="Lato"/>
              <a:cs typeface="Lato"/>
              <a:sym typeface="Lato"/>
            </a:endParaRPr>
          </a:p>
        </p:txBody>
      </p:sp>
      <p:pic>
        <p:nvPicPr>
          <p:cNvPr id="206" name="Google Shape;206;p26"/>
          <p:cNvPicPr preferRelativeResize="0"/>
          <p:nvPr/>
        </p:nvPicPr>
        <p:blipFill>
          <a:blip r:embed="rId3">
            <a:alphaModFix/>
          </a:blip>
          <a:stretch>
            <a:fillRect/>
          </a:stretch>
        </p:blipFill>
        <p:spPr>
          <a:xfrm>
            <a:off x="67875" y="696400"/>
            <a:ext cx="8972951" cy="4361575"/>
          </a:xfrm>
          <a:prstGeom prst="rect">
            <a:avLst/>
          </a:prstGeom>
          <a:noFill/>
          <a:ln>
            <a:noFill/>
          </a:ln>
        </p:spPr>
      </p:pic>
      <p:sp>
        <p:nvSpPr>
          <p:cNvPr id="207" name="Google Shape;207;p26"/>
          <p:cNvSpPr/>
          <p:nvPr/>
        </p:nvSpPr>
        <p:spPr>
          <a:xfrm>
            <a:off x="821425" y="2205600"/>
            <a:ext cx="2679300" cy="19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2280750" y="2397000"/>
            <a:ext cx="2265600" cy="19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841425" y="2205600"/>
            <a:ext cx="2679300" cy="19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3" name="Shape 213"/>
        <p:cNvGrpSpPr/>
        <p:nvPr/>
      </p:nvGrpSpPr>
      <p:grpSpPr>
        <a:xfrm>
          <a:off x="0" y="0"/>
          <a:ext cx="0" cy="0"/>
          <a:chOff x="0" y="0"/>
          <a:chExt cx="0" cy="0"/>
        </a:xfrm>
      </p:grpSpPr>
      <p:pic>
        <p:nvPicPr>
          <p:cNvPr id="214" name="Google Shape;214;p27"/>
          <p:cNvPicPr preferRelativeResize="0"/>
          <p:nvPr/>
        </p:nvPicPr>
        <p:blipFill rotWithShape="1">
          <a:blip r:embed="rId3">
            <a:alphaModFix/>
          </a:blip>
          <a:srcRect b="0" l="0" r="0" t="6112"/>
          <a:stretch/>
        </p:blipFill>
        <p:spPr>
          <a:xfrm>
            <a:off x="524863" y="589137"/>
            <a:ext cx="8094276" cy="4274875"/>
          </a:xfrm>
          <a:prstGeom prst="rect">
            <a:avLst/>
          </a:prstGeom>
          <a:noFill/>
          <a:ln>
            <a:noFill/>
          </a:ln>
        </p:spPr>
      </p:pic>
      <p:sp>
        <p:nvSpPr>
          <p:cNvPr id="215" name="Google Shape;215;p27"/>
          <p:cNvSpPr/>
          <p:nvPr/>
        </p:nvSpPr>
        <p:spPr>
          <a:xfrm>
            <a:off x="3652475" y="627300"/>
            <a:ext cx="582300" cy="393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nvSpPr>
        <p:spPr>
          <a:xfrm>
            <a:off x="6441600" y="350225"/>
            <a:ext cx="16062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nvSpPr>
        <p:spPr>
          <a:xfrm>
            <a:off x="218175" y="85875"/>
            <a:ext cx="8605800" cy="67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Average Arrival Delay and Average Departure Delay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617800" y="3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 of Late vs. Not Late Flights by Day</a:t>
            </a:r>
            <a:endParaRPr sz="3000">
              <a:latin typeface="Lato"/>
              <a:ea typeface="Lato"/>
              <a:cs typeface="Lato"/>
              <a:sym typeface="Lato"/>
            </a:endParaRPr>
          </a:p>
        </p:txBody>
      </p:sp>
      <p:sp>
        <p:nvSpPr>
          <p:cNvPr id="223" name="Google Shape;223;p28"/>
          <p:cNvSpPr txBox="1"/>
          <p:nvPr/>
        </p:nvSpPr>
        <p:spPr>
          <a:xfrm>
            <a:off x="234400" y="4083250"/>
            <a:ext cx="8455500" cy="983100"/>
          </a:xfrm>
          <a:prstGeom prst="rect">
            <a:avLst/>
          </a:prstGeom>
          <a:solidFill>
            <a:schemeClr val="lt1"/>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Across the week there are on average ~ 750K flights a day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are fewer flights on Saturday and Sunday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Saturday has the fewest # of delays as a % of total flights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Mondays and Thursdays seems to be peak flying days with also the highest % of flights that are late</a:t>
            </a:r>
            <a:endParaRPr>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224" name="Google Shape;224;p28"/>
          <p:cNvPicPr preferRelativeResize="0"/>
          <p:nvPr/>
        </p:nvPicPr>
        <p:blipFill>
          <a:blip r:embed="rId3">
            <a:alphaModFix/>
          </a:blip>
          <a:stretch>
            <a:fillRect/>
          </a:stretch>
        </p:blipFill>
        <p:spPr>
          <a:xfrm>
            <a:off x="342075" y="575075"/>
            <a:ext cx="8347824" cy="339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256575" y="0"/>
            <a:ext cx="816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A Focused Look at Delays &gt;=45 Mins</a:t>
            </a:r>
            <a:endParaRPr sz="3600">
              <a:latin typeface="Lato"/>
              <a:ea typeface="Lato"/>
              <a:cs typeface="Lato"/>
              <a:sym typeface="Lato"/>
            </a:endParaRPr>
          </a:p>
        </p:txBody>
      </p:sp>
      <p:sp>
        <p:nvSpPr>
          <p:cNvPr id="230" name="Google Shape;230;p29"/>
          <p:cNvSpPr txBox="1"/>
          <p:nvPr>
            <p:ph idx="1" type="body"/>
          </p:nvPr>
        </p:nvSpPr>
        <p:spPr>
          <a:xfrm>
            <a:off x="191100" y="730675"/>
            <a:ext cx="8761800" cy="43485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u="sng">
                <a:solidFill>
                  <a:srgbClr val="000000"/>
                </a:solidFill>
              </a:rPr>
              <a:t>Focused on ‘arrival delay’ &gt;= 45 mins</a:t>
            </a:r>
            <a:endParaRPr sz="1400" u="sng">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As delays over 45 minutes can impact your travel plans (cancellations, missed connections etc.)</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October was excluded</a:t>
            </a:r>
            <a:endParaRPr sz="1400">
              <a:solidFill>
                <a:srgbClr val="000000"/>
              </a:solidFill>
            </a:endParaRPr>
          </a:p>
          <a:p>
            <a:pPr indent="0" lvl="0" marL="0" rtl="0" algn="l">
              <a:lnSpc>
                <a:spcPct val="100000"/>
              </a:lnSpc>
              <a:spcBef>
                <a:spcPts val="0"/>
              </a:spcBef>
              <a:spcAft>
                <a:spcPts val="0"/>
              </a:spcAft>
              <a:buNone/>
            </a:pPr>
            <a:r>
              <a:rPr lang="en" sz="1400" u="sng">
                <a:solidFill>
                  <a:srgbClr val="000000"/>
                </a:solidFill>
              </a:rPr>
              <a:t>Mergers &amp; Acquisitions</a:t>
            </a:r>
            <a:endParaRPr sz="1400" u="sng">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US Airways was missing data beginning July so it was consolidated into American Airlines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United Airways also merged with American Airlines but as far as we can tell in the data set continued to report separately so no changes were made to the data</a:t>
            </a:r>
            <a:endParaRPr sz="1400">
              <a:solidFill>
                <a:srgbClr val="000000"/>
              </a:solidFill>
            </a:endParaRPr>
          </a:p>
          <a:p>
            <a:pPr indent="0" lvl="0" marL="0" rtl="0" algn="l">
              <a:lnSpc>
                <a:spcPct val="100000"/>
              </a:lnSpc>
              <a:spcBef>
                <a:spcPts val="0"/>
              </a:spcBef>
              <a:spcAft>
                <a:spcPts val="0"/>
              </a:spcAft>
              <a:buNone/>
            </a:pPr>
            <a:r>
              <a:rPr lang="en" sz="1400" u="sng">
                <a:solidFill>
                  <a:srgbClr val="000000"/>
                </a:solidFill>
              </a:rPr>
              <a:t>Binning used in focused analysis</a:t>
            </a:r>
            <a:endParaRPr sz="1400" u="sng">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We had 321 airports in our data set and we wanted to categorize the airports into 4 regions.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Region 1 - Northeast</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Region 2 - Midwest</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Region 3 - South</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Region 4 - West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Days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Friday - Sunday = Weekend = 0</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Monday - Thursday = Weekday = 1</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Airline Segmentation</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Top Airlines (Southwest, Delta, American Airlines, Skywest, Atlantic Southeast)  = 0</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Regional Airlines (United Airlines, American Eagle, Jet Blue, Alaska, Spirit Airlines, Frontier, Hawaiian, &amp; Virgin) = 1</a:t>
            </a:r>
            <a:endParaRPr sz="14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250975" y="0"/>
            <a:ext cx="8810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Longer delay on the weekend or weekday? </a:t>
            </a:r>
            <a:endParaRPr sz="3000">
              <a:latin typeface="Lato"/>
              <a:ea typeface="Lato"/>
              <a:cs typeface="Lato"/>
              <a:sym typeface="Lato"/>
            </a:endParaRPr>
          </a:p>
        </p:txBody>
      </p:sp>
      <p:pic>
        <p:nvPicPr>
          <p:cNvPr id="236" name="Google Shape;236;p30"/>
          <p:cNvPicPr preferRelativeResize="0"/>
          <p:nvPr/>
        </p:nvPicPr>
        <p:blipFill>
          <a:blip r:embed="rId3">
            <a:alphaModFix/>
          </a:blip>
          <a:stretch>
            <a:fillRect/>
          </a:stretch>
        </p:blipFill>
        <p:spPr>
          <a:xfrm>
            <a:off x="3407850" y="735150"/>
            <a:ext cx="5253700" cy="3904775"/>
          </a:xfrm>
          <a:prstGeom prst="rect">
            <a:avLst/>
          </a:prstGeom>
          <a:noFill/>
          <a:ln>
            <a:noFill/>
          </a:ln>
        </p:spPr>
      </p:pic>
      <p:sp>
        <p:nvSpPr>
          <p:cNvPr id="237" name="Google Shape;237;p30"/>
          <p:cNvSpPr/>
          <p:nvPr/>
        </p:nvSpPr>
        <p:spPr>
          <a:xfrm>
            <a:off x="696400" y="1026250"/>
            <a:ext cx="1026300" cy="293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txBox="1"/>
          <p:nvPr/>
        </p:nvSpPr>
        <p:spPr>
          <a:xfrm>
            <a:off x="-171050" y="317650"/>
            <a:ext cx="3249600" cy="48258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Does Traveling on the Weekend (Fri- Sun) result in a later arrival than during the week (Mon - Thurs)?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Test Alternative Hypothesis delays longer on weekend and delays longer on weekdays.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Test indicates that delays are not longer on the weekend at any confidence level and alternative hypothesis that weekdays have longer delays are only indicated at the 10% confidence level.</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2" name="Shape 242"/>
        <p:cNvGrpSpPr/>
        <p:nvPr/>
      </p:nvGrpSpPr>
      <p:grpSpPr>
        <a:xfrm>
          <a:off x="0" y="0"/>
          <a:ext cx="0" cy="0"/>
          <a:chOff x="0" y="0"/>
          <a:chExt cx="0" cy="0"/>
        </a:xfrm>
      </p:grpSpPr>
      <p:sp>
        <p:nvSpPr>
          <p:cNvPr id="243" name="Google Shape;243;p31"/>
          <p:cNvSpPr txBox="1"/>
          <p:nvPr/>
        </p:nvSpPr>
        <p:spPr>
          <a:xfrm>
            <a:off x="268775" y="0"/>
            <a:ext cx="8662200" cy="48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2"/>
                </a:solidFill>
                <a:latin typeface="Lato"/>
                <a:ea typeface="Lato"/>
                <a:cs typeface="Lato"/>
                <a:sym typeface="Lato"/>
              </a:rPr>
              <a:t>Simple Regression </a:t>
            </a:r>
            <a:endParaRPr b="1" sz="3000">
              <a:latin typeface="Lato"/>
              <a:ea typeface="Lato"/>
              <a:cs typeface="Lato"/>
              <a:sym typeface="Lato"/>
            </a:endParaRPr>
          </a:p>
        </p:txBody>
      </p:sp>
      <p:sp>
        <p:nvSpPr>
          <p:cNvPr id="244" name="Google Shape;244;p31"/>
          <p:cNvSpPr txBox="1"/>
          <p:nvPr/>
        </p:nvSpPr>
        <p:spPr>
          <a:xfrm>
            <a:off x="1255825" y="4405975"/>
            <a:ext cx="5324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486900" y="964588"/>
            <a:ext cx="1395300" cy="48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2128825" y="4700075"/>
            <a:ext cx="50799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ARRIVAL_DELAY = B</a:t>
            </a:r>
            <a:r>
              <a:rPr baseline="-25000" lang="en" sz="1600">
                <a:latin typeface="Lato"/>
                <a:ea typeface="Lato"/>
                <a:cs typeface="Lato"/>
                <a:sym typeface="Lato"/>
              </a:rPr>
              <a:t>0</a:t>
            </a:r>
            <a:r>
              <a:rPr lang="en" sz="1600">
                <a:latin typeface="Lato"/>
                <a:ea typeface="Lato"/>
                <a:cs typeface="Lato"/>
                <a:sym typeface="Lato"/>
              </a:rPr>
              <a:t>+ B</a:t>
            </a:r>
            <a:r>
              <a:rPr baseline="-25000" lang="en" sz="1600">
                <a:latin typeface="Lato"/>
                <a:ea typeface="Lato"/>
                <a:cs typeface="Lato"/>
                <a:sym typeface="Lato"/>
              </a:rPr>
              <a:t>1 </a:t>
            </a:r>
            <a:r>
              <a:rPr lang="en" sz="1600">
                <a:latin typeface="Lato"/>
                <a:ea typeface="Lato"/>
                <a:cs typeface="Lato"/>
                <a:sym typeface="Lato"/>
              </a:rPr>
              <a:t>* DEPARTURE_DELAY</a:t>
            </a:r>
            <a:endParaRPr sz="1600">
              <a:latin typeface="Lato"/>
              <a:ea typeface="Lato"/>
              <a:cs typeface="Lato"/>
              <a:sym typeface="Lato"/>
            </a:endParaRPr>
          </a:p>
        </p:txBody>
      </p:sp>
      <p:pic>
        <p:nvPicPr>
          <p:cNvPr id="247" name="Google Shape;247;p31"/>
          <p:cNvPicPr preferRelativeResize="0"/>
          <p:nvPr/>
        </p:nvPicPr>
        <p:blipFill>
          <a:blip r:embed="rId3">
            <a:alphaModFix/>
          </a:blip>
          <a:stretch>
            <a:fillRect/>
          </a:stretch>
        </p:blipFill>
        <p:spPr>
          <a:xfrm>
            <a:off x="942237" y="747025"/>
            <a:ext cx="7453075" cy="395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nvSpPr>
        <p:spPr>
          <a:xfrm>
            <a:off x="686625" y="923825"/>
            <a:ext cx="12111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11675" y="923825"/>
            <a:ext cx="1161000" cy="5352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nvSpPr>
        <p:spPr>
          <a:xfrm>
            <a:off x="224800" y="137200"/>
            <a:ext cx="41598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99" name="Google Shape;99;p14"/>
          <p:cNvSpPr txBox="1"/>
          <p:nvPr/>
        </p:nvSpPr>
        <p:spPr>
          <a:xfrm>
            <a:off x="536825" y="1086125"/>
            <a:ext cx="5767800" cy="3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465000" y="1086125"/>
            <a:ext cx="8214000" cy="37560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Background of Data</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Data Consolidation, Conversion, and Sorting</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Preliminary Analysis</a:t>
            </a:r>
            <a:endParaRPr sz="2400">
              <a:latin typeface="Lato"/>
              <a:ea typeface="Lato"/>
              <a:cs typeface="Lato"/>
              <a:sym typeface="Lato"/>
            </a:endParaRPr>
          </a:p>
          <a:p>
            <a:pPr indent="-381000" lvl="1" marL="914400" rtl="0" algn="l">
              <a:lnSpc>
                <a:spcPct val="115000"/>
              </a:lnSpc>
              <a:spcBef>
                <a:spcPts val="0"/>
              </a:spcBef>
              <a:spcAft>
                <a:spcPts val="0"/>
              </a:spcAft>
              <a:buClr>
                <a:schemeClr val="accent1"/>
              </a:buClr>
              <a:buSzPts val="2400"/>
              <a:buFont typeface="Lato"/>
              <a:buChar char="-"/>
            </a:pPr>
            <a:r>
              <a:rPr lang="en" sz="2400">
                <a:latin typeface="Lato"/>
                <a:ea typeface="Lato"/>
                <a:cs typeface="Lato"/>
                <a:sym typeface="Lato"/>
              </a:rPr>
              <a:t>General Data Analysis</a:t>
            </a:r>
            <a:endParaRPr sz="2400">
              <a:latin typeface="Lato"/>
              <a:ea typeface="Lato"/>
              <a:cs typeface="Lato"/>
              <a:sym typeface="Lato"/>
            </a:endParaRPr>
          </a:p>
          <a:p>
            <a:pPr indent="-381000" lvl="1" marL="9144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Delay Overview </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Focused Look at Delays &gt;= 45 Minutes</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Conclusion</a:t>
            </a:r>
            <a:endParaRPr sz="2400"/>
          </a:p>
        </p:txBody>
      </p:sp>
      <p:sp>
        <p:nvSpPr>
          <p:cNvPr id="101" name="Google Shape;101;p14"/>
          <p:cNvSpPr txBox="1"/>
          <p:nvPr/>
        </p:nvSpPr>
        <p:spPr>
          <a:xfrm>
            <a:off x="224800" y="199625"/>
            <a:ext cx="78774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2"/>
                </a:solidFill>
                <a:latin typeface="Raleway"/>
                <a:ea typeface="Raleway"/>
                <a:cs typeface="Raleway"/>
                <a:sym typeface="Raleway"/>
              </a:rPr>
              <a:t>Objectives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32"/>
          <p:cNvPicPr preferRelativeResize="0"/>
          <p:nvPr/>
        </p:nvPicPr>
        <p:blipFill rotWithShape="1">
          <a:blip r:embed="rId3">
            <a:alphaModFix/>
          </a:blip>
          <a:srcRect b="12168" l="9045" r="11815" t="10813"/>
          <a:stretch/>
        </p:blipFill>
        <p:spPr>
          <a:xfrm>
            <a:off x="134400" y="518275"/>
            <a:ext cx="8955301" cy="4183101"/>
          </a:xfrm>
          <a:prstGeom prst="rect">
            <a:avLst/>
          </a:prstGeom>
          <a:noFill/>
          <a:ln>
            <a:noFill/>
          </a:ln>
        </p:spPr>
      </p:pic>
      <p:sp>
        <p:nvSpPr>
          <p:cNvPr id="253" name="Google Shape;253;p32"/>
          <p:cNvSpPr/>
          <p:nvPr/>
        </p:nvSpPr>
        <p:spPr>
          <a:xfrm>
            <a:off x="5680350" y="2691425"/>
            <a:ext cx="1238100" cy="94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2207650" y="2691425"/>
            <a:ext cx="1088100" cy="94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4385400" y="867150"/>
            <a:ext cx="4155000" cy="255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nvSpPr>
        <p:spPr>
          <a:xfrm>
            <a:off x="647675" y="0"/>
            <a:ext cx="7514400" cy="48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2"/>
                </a:solidFill>
                <a:latin typeface="Lato"/>
                <a:ea typeface="Lato"/>
                <a:cs typeface="Lato"/>
                <a:sym typeface="Lato"/>
              </a:rPr>
              <a:t>Simple Regression</a:t>
            </a:r>
            <a:endParaRPr b="1" sz="3000">
              <a:latin typeface="Lato"/>
              <a:ea typeface="Lato"/>
              <a:cs typeface="Lato"/>
              <a:sym typeface="Lato"/>
            </a:endParaRPr>
          </a:p>
        </p:txBody>
      </p:sp>
      <p:sp>
        <p:nvSpPr>
          <p:cNvPr id="257" name="Google Shape;257;p32"/>
          <p:cNvSpPr txBox="1"/>
          <p:nvPr/>
        </p:nvSpPr>
        <p:spPr>
          <a:xfrm>
            <a:off x="1548075" y="4700075"/>
            <a:ext cx="59676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ARRIVAL_DELAY = 12.6113 + 0.9146</a:t>
            </a:r>
            <a:r>
              <a:rPr baseline="-25000" lang="en" sz="1600">
                <a:latin typeface="Lato"/>
                <a:ea typeface="Lato"/>
                <a:cs typeface="Lato"/>
                <a:sym typeface="Lato"/>
              </a:rPr>
              <a:t> </a:t>
            </a:r>
            <a:r>
              <a:rPr lang="en" sz="1600">
                <a:latin typeface="Lato"/>
                <a:ea typeface="Lato"/>
                <a:cs typeface="Lato"/>
                <a:sym typeface="Lato"/>
              </a:rPr>
              <a:t>* DEPARTURE_DELAY</a:t>
            </a:r>
            <a:endParaRPr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idx="1" type="body"/>
          </p:nvPr>
        </p:nvSpPr>
        <p:spPr>
          <a:xfrm>
            <a:off x="517775" y="1881275"/>
            <a:ext cx="7688700" cy="28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Departure Delay</a:t>
            </a:r>
            <a:endParaRPr b="1" sz="1400">
              <a:solidFill>
                <a:srgbClr val="000000"/>
              </a:solidFill>
            </a:endParaRPr>
          </a:p>
          <a:p>
            <a:pPr indent="0" lvl="0" marL="0" rtl="0" algn="ctr">
              <a:spcBef>
                <a:spcPts val="1600"/>
              </a:spcBef>
              <a:spcAft>
                <a:spcPts val="0"/>
              </a:spcAft>
              <a:buNone/>
            </a:pPr>
            <a:r>
              <a:rPr b="1" lang="en" sz="1400">
                <a:solidFill>
                  <a:srgbClr val="000000"/>
                </a:solidFill>
              </a:rPr>
              <a:t>Weekday/Weekend</a:t>
            </a:r>
            <a:endParaRPr b="1" sz="1400">
              <a:solidFill>
                <a:srgbClr val="000000"/>
              </a:solidFill>
            </a:endParaRPr>
          </a:p>
          <a:p>
            <a:pPr indent="0" lvl="0" marL="0" rtl="0" algn="ctr">
              <a:spcBef>
                <a:spcPts val="1600"/>
              </a:spcBef>
              <a:spcAft>
                <a:spcPts val="0"/>
              </a:spcAft>
              <a:buNone/>
            </a:pPr>
            <a:r>
              <a:rPr b="1" lang="en" sz="1400">
                <a:solidFill>
                  <a:srgbClr val="000000"/>
                </a:solidFill>
              </a:rPr>
              <a:t>Top 5 Airline /Non Top 5 Airlines</a:t>
            </a:r>
            <a:endParaRPr b="1" sz="1400">
              <a:solidFill>
                <a:srgbClr val="000000"/>
              </a:solidFill>
            </a:endParaRPr>
          </a:p>
          <a:p>
            <a:pPr indent="0" lvl="0" marL="0" rtl="0" algn="ctr">
              <a:spcBef>
                <a:spcPts val="1600"/>
              </a:spcBef>
              <a:spcAft>
                <a:spcPts val="0"/>
              </a:spcAft>
              <a:buNone/>
            </a:pPr>
            <a:r>
              <a:rPr b="1" lang="en" sz="1400">
                <a:solidFill>
                  <a:srgbClr val="000000"/>
                </a:solidFill>
              </a:rPr>
              <a:t>Elapsed Time</a:t>
            </a:r>
            <a:endParaRPr b="1" sz="1400">
              <a:solidFill>
                <a:srgbClr val="000000"/>
              </a:solidFill>
            </a:endParaRPr>
          </a:p>
          <a:p>
            <a:pPr indent="0" lvl="0" marL="0" rtl="0" algn="ctr">
              <a:spcBef>
                <a:spcPts val="1600"/>
              </a:spcBef>
              <a:spcAft>
                <a:spcPts val="1600"/>
              </a:spcAft>
              <a:buNone/>
            </a:pPr>
            <a:r>
              <a:rPr b="1" lang="en" sz="1400">
                <a:solidFill>
                  <a:srgbClr val="000000"/>
                </a:solidFill>
              </a:rPr>
              <a:t>Region of the Originating/Destination  Airport</a:t>
            </a:r>
            <a:endParaRPr b="1" sz="1400">
              <a:solidFill>
                <a:srgbClr val="000000"/>
              </a:solidFill>
            </a:endParaRPr>
          </a:p>
        </p:txBody>
      </p:sp>
      <p:sp>
        <p:nvSpPr>
          <p:cNvPr id="263" name="Google Shape;263;p33"/>
          <p:cNvSpPr/>
          <p:nvPr/>
        </p:nvSpPr>
        <p:spPr>
          <a:xfrm>
            <a:off x="659725" y="928525"/>
            <a:ext cx="1258500" cy="452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txBox="1"/>
          <p:nvPr/>
        </p:nvSpPr>
        <p:spPr>
          <a:xfrm>
            <a:off x="632700" y="494875"/>
            <a:ext cx="7878600" cy="1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Lato"/>
                <a:ea typeface="Lato"/>
                <a:cs typeface="Lato"/>
                <a:sym typeface="Lato"/>
              </a:rPr>
              <a:t>Is there any relationship between the following factors and arrival delays? </a:t>
            </a:r>
            <a:endParaRPr b="1" sz="3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316513" y="742425"/>
            <a:ext cx="8510974" cy="4345550"/>
          </a:xfrm>
          <a:prstGeom prst="rect">
            <a:avLst/>
          </a:prstGeom>
          <a:noFill/>
          <a:ln>
            <a:noFill/>
          </a:ln>
        </p:spPr>
      </p:pic>
      <p:sp>
        <p:nvSpPr>
          <p:cNvPr id="270" name="Google Shape;270;p34"/>
          <p:cNvSpPr txBox="1"/>
          <p:nvPr/>
        </p:nvSpPr>
        <p:spPr>
          <a:xfrm>
            <a:off x="485400" y="11050"/>
            <a:ext cx="7514400" cy="48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2"/>
                </a:solidFill>
                <a:latin typeface="Lato"/>
                <a:ea typeface="Lato"/>
                <a:cs typeface="Lato"/>
                <a:sym typeface="Lato"/>
              </a:rPr>
              <a:t>Multiple Linear Regression</a:t>
            </a:r>
            <a:endParaRPr b="1" sz="3000">
              <a:latin typeface="Lato"/>
              <a:ea typeface="Lato"/>
              <a:cs typeface="Lato"/>
              <a:sym typeface="Lato"/>
            </a:endParaRPr>
          </a:p>
        </p:txBody>
      </p:sp>
      <p:sp>
        <p:nvSpPr>
          <p:cNvPr id="271" name="Google Shape;271;p34"/>
          <p:cNvSpPr/>
          <p:nvPr/>
        </p:nvSpPr>
        <p:spPr>
          <a:xfrm>
            <a:off x="3497300" y="988125"/>
            <a:ext cx="33912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5804250" y="2341600"/>
            <a:ext cx="1005900" cy="19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3111950" y="2341600"/>
            <a:ext cx="1005900" cy="19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3122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Conclusion</a:t>
            </a:r>
            <a:endParaRPr sz="3000">
              <a:latin typeface="Lato"/>
              <a:ea typeface="Lato"/>
              <a:cs typeface="Lato"/>
              <a:sym typeface="Lato"/>
            </a:endParaRPr>
          </a:p>
        </p:txBody>
      </p:sp>
      <p:sp>
        <p:nvSpPr>
          <p:cNvPr id="279" name="Google Shape;279;p35"/>
          <p:cNvSpPr txBox="1"/>
          <p:nvPr>
            <p:ph idx="1" type="body"/>
          </p:nvPr>
        </p:nvSpPr>
        <p:spPr>
          <a:xfrm>
            <a:off x="30600" y="535200"/>
            <a:ext cx="9082800" cy="3750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Overall ~ 80% of flights arrive early (&gt;14 min of arrival time) or on time (+/- 14 mins of scheduled arrival time) with a very small % of cancelled &amp; diverted flights.  </a:t>
            </a:r>
            <a:endParaRPr sz="1400">
              <a:solidFill>
                <a:srgbClr val="000000"/>
              </a:solidFill>
            </a:endParaRPr>
          </a:p>
          <a:p>
            <a:pPr indent="0" lvl="0" marL="0" rtl="0" algn="l">
              <a:spcBef>
                <a:spcPts val="1600"/>
              </a:spcBef>
              <a:spcAft>
                <a:spcPts val="0"/>
              </a:spcAft>
              <a:buNone/>
            </a:pPr>
            <a:r>
              <a:rPr lang="en" sz="1400">
                <a:solidFill>
                  <a:srgbClr val="000000"/>
                </a:solidFill>
              </a:rPr>
              <a:t>If you are delayed what’s causing it…</a:t>
            </a:r>
            <a:endParaRPr sz="1400">
              <a:solidFill>
                <a:srgbClr val="000000"/>
              </a:solidFill>
            </a:endParaRPr>
          </a:p>
          <a:p>
            <a:pPr indent="-317500" lvl="1" marL="914400" rtl="0" algn="l">
              <a:spcBef>
                <a:spcPts val="1600"/>
              </a:spcBef>
              <a:spcAft>
                <a:spcPts val="0"/>
              </a:spcAft>
              <a:buClr>
                <a:srgbClr val="000000"/>
              </a:buClr>
              <a:buSzPts val="1400"/>
              <a:buChar char="○"/>
            </a:pPr>
            <a:r>
              <a:rPr lang="en" sz="1400">
                <a:solidFill>
                  <a:srgbClr val="000000"/>
                </a:solidFill>
              </a:rPr>
              <a:t>Late aircraft - Delayed arrivals significantly impact overall delays as in  many instances a late aircraft usually results in a delayed departure which has a strong correlation with arrival delay.</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Airline delays  - The cause of the cancellation or delay was due to circumstances within the airline’s control (e.g. maintenance or crew problems, aircraft cleaning, baggage, loading, fueling, etc.)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Air System Delays - Air system delay impacts delay in arrival, especially if you fly in or out of the busy airports.</a:t>
            </a:r>
            <a:endParaRPr sz="1400">
              <a:solidFill>
                <a:srgbClr val="000000"/>
              </a:solidFill>
            </a:endParaRPr>
          </a:p>
          <a:p>
            <a:pPr indent="0" lvl="0" marL="457200" rtl="0" algn="l">
              <a:spcBef>
                <a:spcPts val="1600"/>
              </a:spcBef>
              <a:spcAft>
                <a:spcPts val="1600"/>
              </a:spcAft>
              <a:buNone/>
            </a:pPr>
            <a:r>
              <a:rPr lang="en" sz="1400">
                <a:solidFill>
                  <a:srgbClr val="000000"/>
                </a:solidFill>
              </a:rPr>
              <a:t>In a nutshell… many of the delays are not “Acts of God”.  Airlines can look at internal processes and partner with airports to improve arrival times.</a:t>
            </a:r>
            <a:endParaRPr sz="1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2273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Conclusion (con’t)</a:t>
            </a:r>
            <a:endParaRPr sz="3000">
              <a:latin typeface="Lato"/>
              <a:ea typeface="Lato"/>
              <a:cs typeface="Lato"/>
              <a:sym typeface="Lato"/>
            </a:endParaRPr>
          </a:p>
        </p:txBody>
      </p:sp>
      <p:sp>
        <p:nvSpPr>
          <p:cNvPr id="285" name="Google Shape;285;p36"/>
          <p:cNvSpPr txBox="1"/>
          <p:nvPr>
            <p:ph idx="1" type="body"/>
          </p:nvPr>
        </p:nvSpPr>
        <p:spPr>
          <a:xfrm>
            <a:off x="90950" y="535200"/>
            <a:ext cx="8941800" cy="4477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If you want to increase your chances of being on time</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Avoid flying in or out of the following airports.  You will most likely be delayed if you can’t avoid it.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ORD-Chicago O'Hare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ATL-Hartsfield-Jackson Atlanta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DFW-Dallas/Fort Worth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DEN-Denver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LAX-Los Angeles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IAH-George Bush Intercontinental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SFO-San Francisco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PHX-Phoenix Sky Harbor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LAS-McCarran International Airport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LGA-LaGuardia Airport (Marine Air Terminal)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Stick to flying with one of the top 5 airlines.  They are more likely to be on time than the smaller airlines.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If you have to go with a smaller airline try to avoid Frontier &amp; Hawaiian.  Frontier looks like they are just barely scheduling enough time to arrive on time and Hawaiian isn’t scheduling enough time to make their flights.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Book your flight on for the weekend.  Ideally you’d want to fly on a Saturday.</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p:nvPr/>
        </p:nvSpPr>
        <p:spPr>
          <a:xfrm>
            <a:off x="623075" y="1001825"/>
            <a:ext cx="1307400" cy="36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7"/>
          <p:cNvPicPr preferRelativeResize="0"/>
          <p:nvPr/>
        </p:nvPicPr>
        <p:blipFill>
          <a:blip r:embed="rId3">
            <a:alphaModFix/>
          </a:blip>
          <a:stretch>
            <a:fillRect/>
          </a:stretch>
        </p:blipFill>
        <p:spPr>
          <a:xfrm>
            <a:off x="4508200" y="1297400"/>
            <a:ext cx="4452550" cy="3339401"/>
          </a:xfrm>
          <a:prstGeom prst="rect">
            <a:avLst/>
          </a:prstGeom>
          <a:noFill/>
          <a:ln>
            <a:noFill/>
          </a:ln>
        </p:spPr>
      </p:pic>
      <p:pic>
        <p:nvPicPr>
          <p:cNvPr id="292" name="Google Shape;292;p37"/>
          <p:cNvPicPr preferRelativeResize="0"/>
          <p:nvPr/>
        </p:nvPicPr>
        <p:blipFill>
          <a:blip r:embed="rId4">
            <a:alphaModFix/>
          </a:blip>
          <a:stretch>
            <a:fillRect/>
          </a:stretch>
        </p:blipFill>
        <p:spPr>
          <a:xfrm>
            <a:off x="775475" y="2681475"/>
            <a:ext cx="4203400" cy="2364413"/>
          </a:xfrm>
          <a:prstGeom prst="rect">
            <a:avLst/>
          </a:prstGeom>
          <a:noFill/>
          <a:ln>
            <a:noFill/>
          </a:ln>
        </p:spPr>
      </p:pic>
      <p:sp>
        <p:nvSpPr>
          <p:cNvPr id="293" name="Google Shape;293;p37"/>
          <p:cNvSpPr txBox="1"/>
          <p:nvPr/>
        </p:nvSpPr>
        <p:spPr>
          <a:xfrm>
            <a:off x="0" y="0"/>
            <a:ext cx="4508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dk2"/>
                </a:solidFill>
                <a:latin typeface="Lato"/>
                <a:ea typeface="Lato"/>
                <a:cs typeface="Lato"/>
                <a:sym typeface="Lato"/>
              </a:rPr>
              <a:t>Thank you...</a:t>
            </a:r>
            <a:endParaRPr b="1" sz="60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nvSpPr>
        <p:spPr>
          <a:xfrm>
            <a:off x="686625" y="923825"/>
            <a:ext cx="12111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11675" y="923825"/>
            <a:ext cx="1161000" cy="5352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149750" y="923825"/>
            <a:ext cx="8445000" cy="34725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Data </a:t>
            </a:r>
            <a:r>
              <a:rPr lang="en" sz="2400">
                <a:latin typeface="Lato"/>
                <a:ea typeface="Lato"/>
                <a:cs typeface="Lato"/>
                <a:sym typeface="Lato"/>
              </a:rPr>
              <a:t>was obtained from Kaggle, the data source is Bureau of Transportation.</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Data set contains information on the number of on-time, delayed, canceled, and diverted flights. </a:t>
            </a:r>
            <a:endParaRPr sz="2400">
              <a:latin typeface="Lato"/>
              <a:ea typeface="Lato"/>
              <a:cs typeface="Lato"/>
              <a:sym typeface="Lato"/>
            </a:endParaRPr>
          </a:p>
          <a:p>
            <a:pPr indent="-381000" lvl="0" marL="457200" rtl="0" algn="l">
              <a:lnSpc>
                <a:spcPct val="115000"/>
              </a:lnSpc>
              <a:spcBef>
                <a:spcPts val="0"/>
              </a:spcBef>
              <a:spcAft>
                <a:spcPts val="0"/>
              </a:spcAft>
              <a:buClr>
                <a:srgbClr val="000000"/>
              </a:buClr>
              <a:buSzPts val="2400"/>
              <a:buFont typeface="Lato"/>
              <a:buChar char="-"/>
            </a:pPr>
            <a:r>
              <a:rPr lang="en" sz="2400">
                <a:latin typeface="Lato"/>
                <a:ea typeface="Lato"/>
                <a:cs typeface="Lato"/>
                <a:sym typeface="Lato"/>
              </a:rPr>
              <a:t>All the information is based on the data provided by the carriers.</a:t>
            </a:r>
            <a:endParaRPr sz="2400">
              <a:latin typeface="Lato"/>
              <a:ea typeface="Lato"/>
              <a:cs typeface="Lato"/>
              <a:sym typeface="Lato"/>
            </a:endParaRPr>
          </a:p>
        </p:txBody>
      </p:sp>
      <p:sp>
        <p:nvSpPr>
          <p:cNvPr id="109" name="Google Shape;109;p15"/>
          <p:cNvSpPr txBox="1"/>
          <p:nvPr/>
        </p:nvSpPr>
        <p:spPr>
          <a:xfrm>
            <a:off x="287150" y="168550"/>
            <a:ext cx="4619100" cy="63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2"/>
                </a:solidFill>
                <a:latin typeface="Raleway"/>
                <a:ea typeface="Raleway"/>
                <a:cs typeface="Raleway"/>
                <a:sym typeface="Raleway"/>
              </a:rPr>
              <a:t>Data Background</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nvSpPr>
        <p:spPr>
          <a:xfrm>
            <a:off x="0" y="0"/>
            <a:ext cx="7852500" cy="107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2"/>
                </a:solidFill>
                <a:latin typeface="Raleway"/>
                <a:ea typeface="Raleway"/>
                <a:cs typeface="Raleway"/>
                <a:sym typeface="Raleway"/>
              </a:rPr>
              <a:t>Data Background (con’t)</a:t>
            </a:r>
            <a:endParaRPr b="1" sz="3600">
              <a:solidFill>
                <a:schemeClr val="dk2"/>
              </a:solidFill>
              <a:latin typeface="Raleway"/>
              <a:ea typeface="Raleway"/>
              <a:cs typeface="Raleway"/>
              <a:sym typeface="Raleway"/>
            </a:endParaRPr>
          </a:p>
        </p:txBody>
      </p:sp>
      <p:sp>
        <p:nvSpPr>
          <p:cNvPr id="115" name="Google Shape;115;p16"/>
          <p:cNvSpPr/>
          <p:nvPr/>
        </p:nvSpPr>
        <p:spPr>
          <a:xfrm>
            <a:off x="624200" y="1023700"/>
            <a:ext cx="1236000" cy="26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82350" y="1132275"/>
            <a:ext cx="8979300" cy="3633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Char char="-"/>
            </a:pPr>
            <a:r>
              <a:rPr lang="en" sz="1800">
                <a:latin typeface="Lato"/>
                <a:ea typeface="Lato"/>
                <a:cs typeface="Lato"/>
                <a:sym typeface="Lato"/>
              </a:rPr>
              <a:t>Data Set contained 3 files</a:t>
            </a:r>
            <a:endParaRPr sz="1800">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Char char="-"/>
            </a:pPr>
            <a:r>
              <a:rPr lang="en" sz="1600">
                <a:latin typeface="Lato"/>
                <a:ea typeface="Lato"/>
                <a:cs typeface="Lato"/>
                <a:sym typeface="Lato"/>
              </a:rPr>
              <a:t>Airlines - Airline Identifier Codes, Airport Names</a:t>
            </a:r>
            <a:endParaRPr sz="1600">
              <a:latin typeface="Lato"/>
              <a:ea typeface="Lato"/>
              <a:cs typeface="Lato"/>
              <a:sym typeface="Lato"/>
            </a:endParaRPr>
          </a:p>
          <a:p>
            <a:pPr indent="-317500" lvl="2" marL="1371600" rtl="0" algn="l">
              <a:lnSpc>
                <a:spcPct val="115000"/>
              </a:lnSpc>
              <a:spcBef>
                <a:spcPts val="0"/>
              </a:spcBef>
              <a:spcAft>
                <a:spcPts val="0"/>
              </a:spcAft>
              <a:buClr>
                <a:srgbClr val="000000"/>
              </a:buClr>
              <a:buSzPts val="1400"/>
              <a:buFont typeface="Lato"/>
              <a:buChar char="-"/>
            </a:pPr>
            <a:r>
              <a:rPr lang="en">
                <a:latin typeface="Lato"/>
                <a:ea typeface="Lato"/>
                <a:cs typeface="Lato"/>
                <a:sym typeface="Lato"/>
              </a:rPr>
              <a:t>14 Total Airlines</a:t>
            </a:r>
            <a:endParaRPr>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Char char="-"/>
            </a:pPr>
            <a:r>
              <a:rPr lang="en" sz="1600">
                <a:latin typeface="Lato"/>
                <a:ea typeface="Lato"/>
                <a:cs typeface="Lato"/>
                <a:sym typeface="Lato"/>
              </a:rPr>
              <a:t>Airports - Airport Identifier Codes, Airport Names, City, State, Country, Latitude and Longitude</a:t>
            </a:r>
            <a:endParaRPr sz="1600">
              <a:latin typeface="Lato"/>
              <a:ea typeface="Lato"/>
              <a:cs typeface="Lato"/>
              <a:sym typeface="Lato"/>
            </a:endParaRPr>
          </a:p>
          <a:p>
            <a:pPr indent="-317500" lvl="2" marL="1371600" rtl="0" algn="l">
              <a:lnSpc>
                <a:spcPct val="115000"/>
              </a:lnSpc>
              <a:spcBef>
                <a:spcPts val="0"/>
              </a:spcBef>
              <a:spcAft>
                <a:spcPts val="0"/>
              </a:spcAft>
              <a:buClr>
                <a:srgbClr val="000000"/>
              </a:buClr>
              <a:buSzPts val="1400"/>
              <a:buFont typeface="Lato"/>
              <a:buChar char="-"/>
            </a:pPr>
            <a:r>
              <a:rPr lang="en">
                <a:latin typeface="Lato"/>
                <a:ea typeface="Lato"/>
                <a:cs typeface="Lato"/>
                <a:sym typeface="Lato"/>
              </a:rPr>
              <a:t>312 Total Airports </a:t>
            </a:r>
            <a:endParaRPr>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Char char="-"/>
            </a:pPr>
            <a:r>
              <a:rPr lang="en" sz="1600">
                <a:latin typeface="Lato"/>
                <a:ea typeface="Lato"/>
                <a:cs typeface="Lato"/>
                <a:sym typeface="Lato"/>
              </a:rPr>
              <a:t>Flights - Domestic Commercial Airline Flights</a:t>
            </a:r>
            <a:endParaRPr sz="1600">
              <a:latin typeface="Lato"/>
              <a:ea typeface="Lato"/>
              <a:cs typeface="Lato"/>
              <a:sym typeface="Lato"/>
            </a:endParaRPr>
          </a:p>
          <a:p>
            <a:pPr indent="-317500" lvl="2" marL="1371600" rtl="0" algn="l">
              <a:lnSpc>
                <a:spcPct val="115000"/>
              </a:lnSpc>
              <a:spcBef>
                <a:spcPts val="0"/>
              </a:spcBef>
              <a:spcAft>
                <a:spcPts val="0"/>
              </a:spcAft>
              <a:buClr>
                <a:srgbClr val="000000"/>
              </a:buClr>
              <a:buSzPts val="1400"/>
              <a:buFont typeface="Lato"/>
              <a:buChar char="-"/>
            </a:pPr>
            <a:r>
              <a:rPr lang="en">
                <a:latin typeface="Lato"/>
                <a:ea typeface="Lato"/>
                <a:cs typeface="Lato"/>
                <a:sym typeface="Lato"/>
              </a:rPr>
              <a:t>5,819,079 Rows, 31 Columns</a:t>
            </a:r>
            <a:endParaRPr>
              <a:latin typeface="Lato"/>
              <a:ea typeface="Lato"/>
              <a:cs typeface="Lato"/>
              <a:sym typeface="Lato"/>
            </a:endParaRPr>
          </a:p>
          <a:p>
            <a:pPr indent="-317500" lvl="2" marL="1371600" rtl="0" algn="l">
              <a:lnSpc>
                <a:spcPct val="115000"/>
              </a:lnSpc>
              <a:spcBef>
                <a:spcPts val="0"/>
              </a:spcBef>
              <a:spcAft>
                <a:spcPts val="0"/>
              </a:spcAft>
              <a:buClr>
                <a:srgbClr val="000000"/>
              </a:buClr>
              <a:buSzPts val="1400"/>
              <a:buFont typeface="Lato"/>
              <a:buChar char="-"/>
            </a:pPr>
            <a:r>
              <a:rPr lang="en">
                <a:latin typeface="Lato"/>
                <a:ea typeface="Lato"/>
                <a:cs typeface="Lato"/>
                <a:sym typeface="Lato"/>
              </a:rPr>
              <a:t>Some of the key columns/attributes include Month, Day, Day of Week, Airline, Flight Number, Origin Airport, Destination Airport,, Departure Delay, Scheduled Time, Elapsed Time, Distance, Scheduled Arrival, Arrival Delay, Diverted, Cancelled, Cancellation Reason, Air System Delay, Security Delay, Airline Delay, Late Aircraft Delay, Weather Delay...and more.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7"/>
          <p:cNvPicPr preferRelativeResize="0"/>
          <p:nvPr/>
        </p:nvPicPr>
        <p:blipFill>
          <a:blip r:embed="rId3">
            <a:alphaModFix/>
          </a:blip>
          <a:stretch>
            <a:fillRect/>
          </a:stretch>
        </p:blipFill>
        <p:spPr>
          <a:xfrm>
            <a:off x="2211214" y="1690850"/>
            <a:ext cx="868200" cy="638175"/>
          </a:xfrm>
          <a:prstGeom prst="rect">
            <a:avLst/>
          </a:prstGeom>
          <a:noFill/>
          <a:ln>
            <a:noFill/>
          </a:ln>
        </p:spPr>
      </p:pic>
      <p:pic>
        <p:nvPicPr>
          <p:cNvPr id="122" name="Google Shape;122;p17"/>
          <p:cNvPicPr preferRelativeResize="0"/>
          <p:nvPr/>
        </p:nvPicPr>
        <p:blipFill>
          <a:blip r:embed="rId4">
            <a:alphaModFix/>
          </a:blip>
          <a:stretch>
            <a:fillRect/>
          </a:stretch>
        </p:blipFill>
        <p:spPr>
          <a:xfrm>
            <a:off x="5362503" y="1672872"/>
            <a:ext cx="868200" cy="674115"/>
          </a:xfrm>
          <a:prstGeom prst="rect">
            <a:avLst/>
          </a:prstGeom>
          <a:noFill/>
          <a:ln>
            <a:noFill/>
          </a:ln>
        </p:spPr>
      </p:pic>
      <p:pic>
        <p:nvPicPr>
          <p:cNvPr id="123" name="Google Shape;123;p17"/>
          <p:cNvPicPr preferRelativeResize="0"/>
          <p:nvPr/>
        </p:nvPicPr>
        <p:blipFill>
          <a:blip r:embed="rId5">
            <a:alphaModFix/>
          </a:blip>
          <a:stretch>
            <a:fillRect/>
          </a:stretch>
        </p:blipFill>
        <p:spPr>
          <a:xfrm>
            <a:off x="3600499" y="1690838"/>
            <a:ext cx="1083325" cy="638175"/>
          </a:xfrm>
          <a:prstGeom prst="rect">
            <a:avLst/>
          </a:prstGeom>
          <a:noFill/>
          <a:ln>
            <a:noFill/>
          </a:ln>
        </p:spPr>
      </p:pic>
      <p:sp>
        <p:nvSpPr>
          <p:cNvPr id="124" name="Google Shape;124;p17"/>
          <p:cNvSpPr/>
          <p:nvPr/>
        </p:nvSpPr>
        <p:spPr>
          <a:xfrm>
            <a:off x="786500" y="1123575"/>
            <a:ext cx="868200" cy="212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62425" y="-162525"/>
            <a:ext cx="9088500" cy="94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400">
                <a:solidFill>
                  <a:schemeClr val="dk2"/>
                </a:solidFill>
                <a:latin typeface="Raleway"/>
                <a:ea typeface="Raleway"/>
                <a:cs typeface="Raleway"/>
                <a:sym typeface="Raleway"/>
              </a:rPr>
              <a:t>Data Consolidation, Conversion, &amp; Sorting</a:t>
            </a:r>
            <a:endParaRPr sz="3400"/>
          </a:p>
        </p:txBody>
      </p:sp>
      <p:sp>
        <p:nvSpPr>
          <p:cNvPr id="126" name="Google Shape;126;p17"/>
          <p:cNvSpPr txBox="1"/>
          <p:nvPr/>
        </p:nvSpPr>
        <p:spPr>
          <a:xfrm>
            <a:off x="105250" y="894850"/>
            <a:ext cx="8576700" cy="385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latin typeface="Lato"/>
                <a:ea typeface="Lato"/>
                <a:cs typeface="Lato"/>
                <a:sym typeface="Lato"/>
              </a:rPr>
              <a:t>Tools used were: Tableau, R, Excel, and Python</a:t>
            </a:r>
            <a:endParaRPr sz="2000">
              <a:latin typeface="Lato"/>
              <a:ea typeface="Lato"/>
              <a:cs typeface="Lato"/>
              <a:sym typeface="Lato"/>
            </a:endParaRPr>
          </a:p>
          <a:p>
            <a:pPr indent="0" lvl="0" marL="0" rtl="0" algn="l">
              <a:lnSpc>
                <a:spcPct val="115000"/>
              </a:lnSpc>
              <a:spcBef>
                <a:spcPts val="1600"/>
              </a:spcBef>
              <a:spcAft>
                <a:spcPts val="0"/>
              </a:spcAft>
              <a:buNone/>
            </a:pPr>
            <a:r>
              <a:t/>
            </a:r>
            <a:endParaRPr sz="2000">
              <a:latin typeface="Lato"/>
              <a:ea typeface="Lato"/>
              <a:cs typeface="Lato"/>
              <a:sym typeface="Lato"/>
            </a:endParaRPr>
          </a:p>
          <a:p>
            <a:pPr indent="0" lvl="0" marL="0" rtl="0" algn="l">
              <a:lnSpc>
                <a:spcPct val="115000"/>
              </a:lnSpc>
              <a:spcBef>
                <a:spcPts val="1600"/>
              </a:spcBef>
              <a:spcAft>
                <a:spcPts val="0"/>
              </a:spcAft>
              <a:buNone/>
            </a:pPr>
            <a:r>
              <a:t/>
            </a:r>
            <a:endParaRPr sz="2000">
              <a:latin typeface="Lato"/>
              <a:ea typeface="Lato"/>
              <a:cs typeface="Lato"/>
              <a:sym typeface="Lato"/>
            </a:endParaRPr>
          </a:p>
          <a:p>
            <a:pPr indent="-355600" lvl="0" marL="457200" rtl="0" algn="l">
              <a:lnSpc>
                <a:spcPct val="115000"/>
              </a:lnSpc>
              <a:spcBef>
                <a:spcPts val="1600"/>
              </a:spcBef>
              <a:spcAft>
                <a:spcPts val="0"/>
              </a:spcAft>
              <a:buClr>
                <a:srgbClr val="000000"/>
              </a:buClr>
              <a:buSzPts val="2000"/>
              <a:buFont typeface="Lato"/>
              <a:buChar char="-"/>
            </a:pPr>
            <a:r>
              <a:rPr lang="en" sz="2000">
                <a:latin typeface="Lato"/>
                <a:ea typeface="Lato"/>
                <a:cs typeface="Lato"/>
                <a:sym typeface="Lato"/>
              </a:rPr>
              <a:t>Entire data set was extracted in Tableau to gather high level insights </a:t>
            </a:r>
            <a:endParaRPr sz="2000">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Char char="-"/>
            </a:pPr>
            <a:r>
              <a:rPr lang="en" sz="2000">
                <a:latin typeface="Lato"/>
                <a:ea typeface="Lato"/>
                <a:cs typeface="Lato"/>
                <a:sym typeface="Lato"/>
              </a:rPr>
              <a:t>2015 Data was parsed into monthly chunks using R</a:t>
            </a:r>
            <a:endParaRPr sz="2000">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Char char="-"/>
            </a:pPr>
            <a:r>
              <a:rPr lang="en" sz="2000">
                <a:latin typeface="Lato"/>
                <a:ea typeface="Lato"/>
                <a:cs typeface="Lato"/>
                <a:sym typeface="Lato"/>
              </a:rPr>
              <a:t>Excel was used for additional analysis of monthly data as well as samples from full 2015 dataset</a:t>
            </a:r>
            <a:endParaRPr sz="2000">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Char char="-"/>
            </a:pPr>
            <a:r>
              <a:rPr lang="en" sz="2000">
                <a:latin typeface="Lato"/>
                <a:ea typeface="Lato"/>
                <a:cs typeface="Lato"/>
                <a:sym typeface="Lato"/>
              </a:rPr>
              <a:t>Python was used for the regression analysis</a:t>
            </a:r>
            <a:endParaRPr/>
          </a:p>
        </p:txBody>
      </p:sp>
      <p:pic>
        <p:nvPicPr>
          <p:cNvPr id="127" name="Google Shape;127;p17"/>
          <p:cNvPicPr preferRelativeResize="0"/>
          <p:nvPr/>
        </p:nvPicPr>
        <p:blipFill>
          <a:blip r:embed="rId6">
            <a:alphaModFix/>
          </a:blip>
          <a:stretch>
            <a:fillRect/>
          </a:stretch>
        </p:blipFill>
        <p:spPr>
          <a:xfrm>
            <a:off x="786496" y="1672875"/>
            <a:ext cx="733703" cy="6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241300" y="-68225"/>
            <a:ext cx="8472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Consolidation, Conversion, &amp; Sorting (con’t)</a:t>
            </a:r>
            <a:endParaRPr sz="3000"/>
          </a:p>
        </p:txBody>
      </p:sp>
      <p:sp>
        <p:nvSpPr>
          <p:cNvPr id="133" name="Google Shape;133;p18"/>
          <p:cNvSpPr txBox="1"/>
          <p:nvPr>
            <p:ph idx="1" type="body"/>
          </p:nvPr>
        </p:nvSpPr>
        <p:spPr>
          <a:xfrm>
            <a:off x="-58725" y="535200"/>
            <a:ext cx="3516900" cy="4528500"/>
          </a:xfrm>
          <a:prstGeom prst="rect">
            <a:avLst/>
          </a:prstGeom>
          <a:solidFill>
            <a:schemeClr val="lt1"/>
          </a:solidFill>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a:solidFill>
                  <a:srgbClr val="000000"/>
                </a:solidFill>
              </a:rPr>
              <a:t>Mergers &amp; Acquisitions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US Airways Inc merged with American Airlines in 2015 </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US Airways Inc. stops reporting in beginning July in data set</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We only consolidated US Airways into American Airlines for the hypothesis test and regression.  All general analysis was done with US Airways as a separate entity.</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United Airlines merged into American Airlines starting July 2015</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There did not seem to be changes in the reporting of UA data as a separate entity</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October Data Incomplete/ Inconsistent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Origin Airports and Destination Airports are missing for the month of October</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October data was excluded from the analysis</a:t>
            </a:r>
            <a:endParaRPr>
              <a:solidFill>
                <a:srgbClr val="000000"/>
              </a:solidFill>
            </a:endParaRPr>
          </a:p>
          <a:p>
            <a:pPr indent="0" lvl="0" marL="0" rtl="0" algn="l">
              <a:spcBef>
                <a:spcPts val="1600"/>
              </a:spcBef>
              <a:spcAft>
                <a:spcPts val="1600"/>
              </a:spcAft>
              <a:buNone/>
            </a:pPr>
            <a:r>
              <a:t/>
            </a:r>
            <a:endParaRPr/>
          </a:p>
        </p:txBody>
      </p:sp>
      <p:pic>
        <p:nvPicPr>
          <p:cNvPr id="134" name="Google Shape;134;p18"/>
          <p:cNvPicPr preferRelativeResize="0"/>
          <p:nvPr/>
        </p:nvPicPr>
        <p:blipFill>
          <a:blip r:embed="rId3">
            <a:alphaModFix/>
          </a:blip>
          <a:stretch>
            <a:fillRect/>
          </a:stretch>
        </p:blipFill>
        <p:spPr>
          <a:xfrm>
            <a:off x="3345775" y="466975"/>
            <a:ext cx="5715849" cy="1212325"/>
          </a:xfrm>
          <a:prstGeom prst="rect">
            <a:avLst/>
          </a:prstGeom>
          <a:noFill/>
          <a:ln>
            <a:noFill/>
          </a:ln>
        </p:spPr>
      </p:pic>
      <p:pic>
        <p:nvPicPr>
          <p:cNvPr id="135" name="Google Shape;135;p18"/>
          <p:cNvPicPr preferRelativeResize="0"/>
          <p:nvPr/>
        </p:nvPicPr>
        <p:blipFill>
          <a:blip r:embed="rId4">
            <a:alphaModFix/>
          </a:blip>
          <a:stretch>
            <a:fillRect/>
          </a:stretch>
        </p:blipFill>
        <p:spPr>
          <a:xfrm>
            <a:off x="3428150" y="1763525"/>
            <a:ext cx="5715851" cy="3379975"/>
          </a:xfrm>
          <a:prstGeom prst="rect">
            <a:avLst/>
          </a:prstGeom>
          <a:noFill/>
          <a:ln>
            <a:noFill/>
          </a:ln>
        </p:spPr>
      </p:pic>
      <p:sp>
        <p:nvSpPr>
          <p:cNvPr id="136" name="Google Shape;136;p18"/>
          <p:cNvSpPr/>
          <p:nvPr/>
        </p:nvSpPr>
        <p:spPr>
          <a:xfrm>
            <a:off x="7989899" y="1188500"/>
            <a:ext cx="374400" cy="49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7650" y="1211750"/>
            <a:ext cx="7688700" cy="25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a:t>
            </a:r>
            <a:r>
              <a:rPr lang="en" sz="3000"/>
              <a:t>Preliminary Analysis</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Font typeface="Lato"/>
              <a:buChar char="-"/>
            </a:pPr>
            <a:r>
              <a:rPr b="0" lang="en" sz="2400">
                <a:latin typeface="Lato"/>
                <a:ea typeface="Lato"/>
                <a:cs typeface="Lato"/>
                <a:sym typeface="Lato"/>
              </a:rPr>
              <a:t>General analysis on full 2015 data excluding October</a:t>
            </a:r>
            <a:endParaRPr b="0" sz="2400">
              <a:latin typeface="Lato"/>
              <a:ea typeface="Lato"/>
              <a:cs typeface="Lato"/>
              <a:sym typeface="Lato"/>
            </a:endParaRPr>
          </a:p>
          <a:p>
            <a:pPr indent="0" lvl="0" marL="0" rtl="0" algn="l">
              <a:spcBef>
                <a:spcPts val="0"/>
              </a:spcBef>
              <a:spcAft>
                <a:spcPts val="0"/>
              </a:spcAft>
              <a:buNone/>
            </a:pPr>
            <a:r>
              <a:t/>
            </a:r>
            <a:endParaRPr b="0" sz="2400">
              <a:latin typeface="Lato"/>
              <a:ea typeface="Lato"/>
              <a:cs typeface="Lato"/>
              <a:sym typeface="Lato"/>
            </a:endParaRPr>
          </a:p>
          <a:p>
            <a:pPr indent="-381000" lvl="0" marL="457200" rtl="0" algn="l">
              <a:spcBef>
                <a:spcPts val="0"/>
              </a:spcBef>
              <a:spcAft>
                <a:spcPts val="0"/>
              </a:spcAft>
              <a:buSzPts val="2400"/>
              <a:buFont typeface="Lato"/>
              <a:buChar char="-"/>
            </a:pPr>
            <a:r>
              <a:rPr b="0" lang="en" sz="2400">
                <a:latin typeface="Lato"/>
                <a:ea typeface="Lato"/>
                <a:cs typeface="Lato"/>
                <a:sym typeface="Lato"/>
              </a:rPr>
              <a:t>No adjustments made for any mergers &amp; acquisitions </a:t>
            </a:r>
            <a:endParaRPr b="0" sz="2400">
              <a:latin typeface="Lato"/>
              <a:ea typeface="Lato"/>
              <a:cs typeface="Lato"/>
              <a:sym typeface="Lato"/>
            </a:endParaRPr>
          </a:p>
        </p:txBody>
      </p:sp>
      <p:sp>
        <p:nvSpPr>
          <p:cNvPr id="142" name="Google Shape;142;p19"/>
          <p:cNvSpPr/>
          <p:nvPr/>
        </p:nvSpPr>
        <p:spPr>
          <a:xfrm>
            <a:off x="757475" y="1038475"/>
            <a:ext cx="1148400" cy="33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58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Airline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Volumes</a:t>
            </a:r>
            <a:endParaRPr>
              <a:latin typeface="Lato"/>
              <a:ea typeface="Lato"/>
              <a:cs typeface="Lato"/>
              <a:sym typeface="Lato"/>
            </a:endParaRPr>
          </a:p>
        </p:txBody>
      </p:sp>
      <p:sp>
        <p:nvSpPr>
          <p:cNvPr id="148" name="Google Shape;148;p20"/>
          <p:cNvSpPr txBox="1"/>
          <p:nvPr/>
        </p:nvSpPr>
        <p:spPr>
          <a:xfrm>
            <a:off x="0" y="1330500"/>
            <a:ext cx="1962600" cy="317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~14 Airlines including US Airways which merged with AA in 2015</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Top 5 Airlines make up ~70% of all flights</a:t>
            </a:r>
            <a:endParaRPr sz="1800">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49" name="Google Shape;149;p20"/>
          <p:cNvPicPr preferRelativeResize="0"/>
          <p:nvPr/>
        </p:nvPicPr>
        <p:blipFill>
          <a:blip r:embed="rId3">
            <a:alphaModFix/>
          </a:blip>
          <a:stretch>
            <a:fillRect/>
          </a:stretch>
        </p:blipFill>
        <p:spPr>
          <a:xfrm>
            <a:off x="1962600" y="41200"/>
            <a:ext cx="7181399" cy="5075200"/>
          </a:xfrm>
          <a:prstGeom prst="rect">
            <a:avLst/>
          </a:prstGeom>
          <a:noFill/>
          <a:ln>
            <a:noFill/>
          </a:ln>
        </p:spPr>
      </p:pic>
      <p:sp>
        <p:nvSpPr>
          <p:cNvPr id="150" name="Google Shape;150;p20"/>
          <p:cNvSpPr/>
          <p:nvPr/>
        </p:nvSpPr>
        <p:spPr>
          <a:xfrm>
            <a:off x="1962600" y="54900"/>
            <a:ext cx="4911300" cy="5033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2231825" y="549375"/>
            <a:ext cx="1325400" cy="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1998350" y="82400"/>
            <a:ext cx="13596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Southwest Airlines Co</a:t>
            </a:r>
            <a:endParaRPr/>
          </a:p>
          <a:p>
            <a:pPr indent="0" lvl="0" marL="0" rtl="0" algn="l">
              <a:spcBef>
                <a:spcPts val="0"/>
              </a:spcBef>
              <a:spcAft>
                <a:spcPts val="0"/>
              </a:spcAft>
              <a:buNone/>
            </a:pPr>
            <a:r>
              <a:rPr lang="en"/>
              <a:t>1,157,339</a:t>
            </a:r>
            <a:endParaRPr/>
          </a:p>
        </p:txBody>
      </p:sp>
      <p:sp>
        <p:nvSpPr>
          <p:cNvPr id="153" name="Google Shape;153;p20"/>
          <p:cNvSpPr/>
          <p:nvPr/>
        </p:nvSpPr>
        <p:spPr>
          <a:xfrm>
            <a:off x="4649050" y="82400"/>
            <a:ext cx="10371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American Airline Inc.</a:t>
            </a:r>
            <a:endParaRPr/>
          </a:p>
          <a:p>
            <a:pPr indent="0" lvl="0" marL="0" rtl="0" algn="l">
              <a:spcBef>
                <a:spcPts val="0"/>
              </a:spcBef>
              <a:spcAft>
                <a:spcPts val="0"/>
              </a:spcAft>
              <a:buNone/>
            </a:pPr>
            <a:r>
              <a:rPr lang="en"/>
              <a:t>648,694</a:t>
            </a:r>
            <a:endParaRPr/>
          </a:p>
        </p:txBody>
      </p:sp>
      <p:sp>
        <p:nvSpPr>
          <p:cNvPr id="154" name="Google Shape;154;p20"/>
          <p:cNvSpPr/>
          <p:nvPr/>
        </p:nvSpPr>
        <p:spPr>
          <a:xfrm>
            <a:off x="1998350" y="3065350"/>
            <a:ext cx="13596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Delta AirLines Inc.</a:t>
            </a:r>
            <a:endParaRPr/>
          </a:p>
          <a:p>
            <a:pPr indent="0" lvl="0" marL="0" rtl="0" algn="l">
              <a:spcBef>
                <a:spcPts val="0"/>
              </a:spcBef>
              <a:spcAft>
                <a:spcPts val="0"/>
              </a:spcAft>
              <a:buNone/>
            </a:pPr>
            <a:r>
              <a:rPr lang="en"/>
              <a:t>800,329</a:t>
            </a:r>
            <a:endParaRPr/>
          </a:p>
        </p:txBody>
      </p:sp>
      <p:sp>
        <p:nvSpPr>
          <p:cNvPr id="155" name="Google Shape;155;p20"/>
          <p:cNvSpPr/>
          <p:nvPr/>
        </p:nvSpPr>
        <p:spPr>
          <a:xfrm>
            <a:off x="4649050" y="2002300"/>
            <a:ext cx="10371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Skywest Airline Inc.</a:t>
            </a:r>
            <a:endParaRPr/>
          </a:p>
          <a:p>
            <a:pPr indent="0" lvl="0" marL="0" rtl="0" algn="l">
              <a:spcBef>
                <a:spcPts val="0"/>
              </a:spcBef>
              <a:spcAft>
                <a:spcPts val="0"/>
              </a:spcAft>
              <a:buNone/>
            </a:pPr>
            <a:r>
              <a:rPr lang="en"/>
              <a:t>539,545</a:t>
            </a:r>
            <a:endParaRPr/>
          </a:p>
        </p:txBody>
      </p:sp>
      <p:sp>
        <p:nvSpPr>
          <p:cNvPr id="156" name="Google Shape;156;p20"/>
          <p:cNvSpPr/>
          <p:nvPr/>
        </p:nvSpPr>
        <p:spPr>
          <a:xfrm>
            <a:off x="4649050" y="3583075"/>
            <a:ext cx="1670400" cy="83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Atlantic Southeast Airlines</a:t>
            </a:r>
            <a:endParaRPr/>
          </a:p>
          <a:p>
            <a:pPr indent="0" lvl="0" marL="0" rtl="0" algn="l">
              <a:spcBef>
                <a:spcPts val="0"/>
              </a:spcBef>
              <a:spcAft>
                <a:spcPts val="0"/>
              </a:spcAft>
              <a:buNone/>
            </a:pPr>
            <a:r>
              <a:rPr lang="en"/>
              <a:t>526,249</a:t>
            </a:r>
            <a:endParaRPr/>
          </a:p>
        </p:txBody>
      </p:sp>
      <p:sp>
        <p:nvSpPr>
          <p:cNvPr id="157" name="Google Shape;157;p20"/>
          <p:cNvSpPr/>
          <p:nvPr/>
        </p:nvSpPr>
        <p:spPr>
          <a:xfrm>
            <a:off x="574225" y="1038475"/>
            <a:ext cx="1173000" cy="291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1740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Monthly Travel Trends</a:t>
            </a:r>
            <a:endParaRPr sz="3000">
              <a:latin typeface="Lato"/>
              <a:ea typeface="Lato"/>
              <a:cs typeface="Lato"/>
              <a:sym typeface="Lato"/>
            </a:endParaRPr>
          </a:p>
        </p:txBody>
      </p:sp>
      <p:sp>
        <p:nvSpPr>
          <p:cNvPr id="163" name="Google Shape;163;p21"/>
          <p:cNvSpPr txBox="1"/>
          <p:nvPr/>
        </p:nvSpPr>
        <p:spPr>
          <a:xfrm>
            <a:off x="0" y="535200"/>
            <a:ext cx="2202600" cy="45093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 5.3MM Flights in 2015 (excl. October)</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Avg Travel Flight ~485K/mo</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Peak Travel Months &gt;500K/mo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March</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June</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July</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August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Average Travel times ~ 137 min</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There doesn’t seem to be much </a:t>
            </a:r>
            <a:r>
              <a:rPr lang="en" sz="1200">
                <a:latin typeface="Lato"/>
                <a:ea typeface="Lato"/>
                <a:cs typeface="Lato"/>
                <a:sym typeface="Lato"/>
              </a:rPr>
              <a:t>variability</a:t>
            </a:r>
            <a:r>
              <a:rPr lang="en" sz="1200">
                <a:latin typeface="Lato"/>
                <a:ea typeface="Lato"/>
                <a:cs typeface="Lato"/>
                <a:sym typeface="Lato"/>
              </a:rPr>
              <a:t> in average travel time across the months.</a:t>
            </a:r>
            <a:endParaRPr sz="1200">
              <a:latin typeface="Lato"/>
              <a:ea typeface="Lato"/>
              <a:cs typeface="Lato"/>
              <a:sym typeface="Lato"/>
            </a:endParaRPr>
          </a:p>
          <a:p>
            <a:pPr indent="-317500" lvl="1" marL="914400" rtl="0" algn="l">
              <a:spcBef>
                <a:spcPts val="0"/>
              </a:spcBef>
              <a:spcAft>
                <a:spcPts val="0"/>
              </a:spcAft>
              <a:buSzPts val="1400"/>
              <a:buFont typeface="Lato"/>
              <a:buChar char="○"/>
            </a:pPr>
            <a:r>
              <a:rPr lang="en" sz="1200">
                <a:latin typeface="Lato"/>
                <a:ea typeface="Lato"/>
                <a:cs typeface="Lato"/>
                <a:sym typeface="Lato"/>
              </a:rPr>
              <a:t>Range across months is ~140 min in Dec - 135 min in Sept.  </a:t>
            </a:r>
            <a:endParaRPr sz="1200">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64" name="Google Shape;164;p21"/>
          <p:cNvPicPr preferRelativeResize="0"/>
          <p:nvPr/>
        </p:nvPicPr>
        <p:blipFill>
          <a:blip r:embed="rId3">
            <a:alphaModFix/>
          </a:blip>
          <a:stretch>
            <a:fillRect/>
          </a:stretch>
        </p:blipFill>
        <p:spPr>
          <a:xfrm>
            <a:off x="2244350" y="535200"/>
            <a:ext cx="6899649" cy="4608301"/>
          </a:xfrm>
          <a:prstGeom prst="rect">
            <a:avLst/>
          </a:prstGeom>
          <a:noFill/>
          <a:ln>
            <a:noFill/>
          </a:ln>
        </p:spPr>
      </p:pic>
      <p:sp>
        <p:nvSpPr>
          <p:cNvPr id="165" name="Google Shape;165;p21"/>
          <p:cNvSpPr/>
          <p:nvPr/>
        </p:nvSpPr>
        <p:spPr>
          <a:xfrm>
            <a:off x="3753837" y="632098"/>
            <a:ext cx="529200" cy="261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5326975" y="596700"/>
            <a:ext cx="1539000" cy="331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