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C3C2611-4C71-4FC5-86AE-919BDF0F9419}"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p:nvPr>
            <p:ph type="title" hasCustomPrompt="1"/>
          </p:nvPr>
        </p:nvSpPr>
        <p:spPr>
          <a:xfrm>
            <a:off x="685800" y="2130425"/>
            <a:ext cx="7772400" cy="1470025"/>
          </a:xfrm>
          <a:prstGeom prst="rect">
            <a:avLst/>
          </a:prstGeom>
        </p:spPr>
        <p:txBody>
          <a:bodyPr/>
          <a:lstStyle/>
          <a:p>
            <a:r>
              <a:t>Title Text</a:t>
            </a:r>
          </a:p>
        </p:txBody>
      </p:sp>
      <p:sp>
        <p:nvSpPr>
          <p:cNvPr id="12" name="Body Level One…"/>
          <p:cNvSpPr txBox="1"/>
          <p:nvPr>
            <p:ph type="body" sz="quarter" idx="1" hasCustomPrompt="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p:nvPr>
            <p:ph type="title" hasCustomPrompt="1"/>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p:nvPr>
            <p:ph type="body" sz="quarter" idx="1" hasCustomPrompt="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p:nvPr>
            <p:ph type="title" hasCustomPrompt="1"/>
          </p:nvPr>
        </p:nvSpPr>
        <p:spPr>
          <a:prstGeom prst="rect">
            <a:avLst/>
          </a:prstGeom>
        </p:spPr>
        <p:txBody>
          <a:bodyPr/>
          <a:lstStyle/>
          <a:p>
            <a:r>
              <a:t>Title Text</a:t>
            </a:r>
          </a:p>
        </p:txBody>
      </p:sp>
      <p:sp>
        <p:nvSpPr>
          <p:cNvPr id="48" name="Body Level One…"/>
          <p:cNvSpPr txBox="1"/>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p:nvPr>
            <p:ph type="title" hasCustomPrompt="1"/>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p:nvPr>
            <p:ph type="body" idx="1" hasCustomPrompt="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p:nvPr>
            <p:ph type="title" hasCustomPrompt="1"/>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p:txBody>
      </p:sp>
      <p:sp>
        <p:nvSpPr>
          <p:cNvPr id="84" name="Body Level One…"/>
          <p:cNvSpPr txBox="1"/>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p:spPr>
        <p:txBody>
          <a:bodyPr lIns="45719" rIns="45719" anchor="ctr">
            <a:normAutofit/>
          </a:bodyPr>
          <a:lstStyle/>
          <a:p>
            <a:r>
              <a:t>Title Text</a:t>
            </a:r>
          </a:p>
        </p:txBody>
      </p:sp>
      <p:sp>
        <p:nvSpPr>
          <p:cNvPr id="3" name="Body Level One…"/>
          <p:cNvSpPr txBox="1"/>
          <p:nvPr>
            <p:ph type="body" idx="1"/>
          </p:nvPr>
        </p:nvSpPr>
        <p:spPr>
          <a:xfrm>
            <a:off x="457200" y="1600200"/>
            <a:ext cx="8229600" cy="4525963"/>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p:nvPr>
            <p:ph type="ctrTitle"/>
          </p:nvPr>
        </p:nvSpPr>
        <p:spPr>
          <a:xfrm>
            <a:off x="152400" y="76199"/>
            <a:ext cx="8839200" cy="6629401"/>
          </a:xfrm>
          <a:prstGeom prst="rect">
            <a:avLst/>
          </a:prstGeom>
        </p:spPr>
        <p:txBody>
          <a:bodyPr/>
          <a:lstStyle/>
          <a:p>
            <a:pPr>
              <a:defRPr sz="2400" b="1"/>
            </a:pPr>
            <a:br/>
            <a:br/>
            <a:br/>
            <a:br/>
            <a:br/>
            <a:br/>
            <a:br/>
            <a:br/>
            <a:br/>
            <a:br/>
            <a:br/>
            <a:br/>
            <a:br/>
            <a:br/>
            <a:br/>
          </a:p>
        </p:txBody>
      </p:sp>
      <p:sp>
        <p:nvSpPr>
          <p:cNvPr id="95" name="Slide Number Placeholder 2"/>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
        <p:nvSpPr>
          <p:cNvPr id="96" name="object 8"/>
          <p:cNvSpPr txBox="1"/>
          <p:nvPr/>
        </p:nvSpPr>
        <p:spPr>
          <a:xfrm>
            <a:off x="456958" y="1195132"/>
            <a:ext cx="8400851" cy="2839044"/>
          </a:xfrm>
          <a:prstGeom prst="rect">
            <a:avLst/>
          </a:prstGeom>
          <a:ln w="12700">
            <a:miter lim="400000"/>
          </a:ln>
        </p:spPr>
        <p:txBody>
          <a:bodyPr lIns="0" tIns="0" rIns="0" bIns="0" anchor="b">
            <a:spAutoFit/>
          </a:bodyPr>
          <a:lstStyle/>
          <a:p>
            <a:pPr indent="12700" algn="ctr">
              <a:lnSpc>
                <a:spcPct val="90000"/>
              </a:lnSpc>
              <a:defRPr sz="2100" b="1" spc="-5">
                <a:latin typeface="Times New Roman" panose="02020603050405020304"/>
                <a:ea typeface="Times New Roman" panose="02020603050405020304"/>
                <a:cs typeface="Times New Roman" panose="02020603050405020304"/>
                <a:sym typeface="Times New Roman" panose="02020603050405020304"/>
              </a:defRPr>
            </a:pPr>
            <a:r>
              <a:t>PES Institute of Technology and Management</a:t>
            </a:r>
            <a:br/>
            <a:r>
              <a:rPr sz="1200" spc="-5"/>
              <a:t>(Afflicted to Visveswaraya Technological University)</a:t>
            </a:r>
            <a:br>
              <a:rPr sz="1200" spc="-5"/>
            </a:br>
            <a:br>
              <a:rPr sz="1200" spc="-5"/>
            </a:br>
            <a:r>
              <a:rPr sz="1900"/>
              <a:t> Presentation </a:t>
            </a:r>
            <a:br>
              <a:rPr sz="1900"/>
            </a:br>
            <a:r>
              <a:rPr sz="1900"/>
              <a:t>on </a:t>
            </a:r>
            <a:br>
              <a:rPr sz="1900"/>
            </a:br>
            <a:r>
              <a:rPr sz="3600">
                <a:solidFill>
                  <a:srgbClr val="376092"/>
                </a:solidFill>
              </a:rPr>
              <a:t> </a:t>
            </a:r>
            <a:r>
              <a:rPr sz="2800" spc="0"/>
              <a:t>“Wearable Assistive Device for the Blind”</a:t>
            </a:r>
            <a:br>
              <a:rPr sz="2800" spc="0"/>
            </a:br>
            <a:r>
              <a:rPr sz="1800" b="0" spc="0"/>
              <a:t>By</a:t>
            </a:r>
            <a:endParaRPr sz="1800" b="0" spc="0"/>
          </a:p>
          <a:p>
            <a:pPr indent="12700" algn="ctr">
              <a:lnSpc>
                <a:spcPct val="90000"/>
              </a:lnSpc>
              <a:defRPr b="1">
                <a:latin typeface="Times New Roman" panose="02020603050405020304"/>
                <a:ea typeface="Times New Roman" panose="02020603050405020304"/>
                <a:cs typeface="Times New Roman" panose="02020603050405020304"/>
                <a:sym typeface="Times New Roman" panose="02020603050405020304"/>
              </a:defRPr>
            </a:pPr>
            <a:r>
              <a:t>Priya K C Gadade [4PM19CS070]</a:t>
            </a:r>
            <a:br/>
            <a:r>
              <a:t>Sinchana A M    	 [4PM19CS089]</a:t>
            </a:r>
            <a:br/>
            <a:r>
              <a:t>Sneha Manjunath  [4PM19CS090]</a:t>
            </a:r>
            <a:br/>
            <a:r>
              <a:t>Sohan D A 	 [4PM19CS091]</a:t>
            </a:r>
            <a:r>
              <a:rPr spc="-5"/>
              <a:t> </a:t>
            </a:r>
            <a:endParaRPr spc="-5"/>
          </a:p>
        </p:txBody>
      </p:sp>
      <p:sp>
        <p:nvSpPr>
          <p:cNvPr id="97" name="TextBox 2"/>
          <p:cNvSpPr txBox="1"/>
          <p:nvPr/>
        </p:nvSpPr>
        <p:spPr>
          <a:xfrm>
            <a:off x="579120" y="4343400"/>
            <a:ext cx="3044826" cy="14152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Guide:                                                                                                                                       Ms. Suchitra H L                                                                                                                                                                                                                                       Prof. Dept of CS &amp; E   PESITM   </a:t>
            </a:r>
          </a:p>
        </p:txBody>
      </p:sp>
      <p:sp>
        <p:nvSpPr>
          <p:cNvPr id="98" name="TextBox 2"/>
          <p:cNvSpPr txBox="1"/>
          <p:nvPr/>
        </p:nvSpPr>
        <p:spPr>
          <a:xfrm>
            <a:off x="5608320" y="4343400"/>
            <a:ext cx="3044826" cy="14152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Coordinator:                                                                                                                                       Dr. Chethan L S                                                                                                                                                                                                                                      Assoc. Prof. Dept of CS &amp; E   PESITM   </a:t>
            </a:r>
          </a:p>
        </p:txBody>
      </p:sp>
      <p:sp>
        <p:nvSpPr>
          <p:cNvPr id="99" name="TextBox 2"/>
          <p:cNvSpPr txBox="1"/>
          <p:nvPr/>
        </p:nvSpPr>
        <p:spPr>
          <a:xfrm>
            <a:off x="3049905" y="5486400"/>
            <a:ext cx="3253740" cy="1148529"/>
          </a:xfrm>
          <a:prstGeom prst="rect">
            <a:avLst/>
          </a:prstGeom>
          <a:ln w="12700">
            <a:miter lim="400000"/>
          </a:ln>
        </p:spPr>
        <p:txBody>
          <a:bodyPr lIns="45719" rIns="45719">
            <a:spAutoFit/>
          </a:bodyPr>
          <a:lstStyle/>
          <a:p>
            <a:pPr algn="ctr">
              <a:defRPr b="1">
                <a:latin typeface="Times New Roman" panose="02020603050405020304"/>
                <a:ea typeface="Times New Roman" panose="02020603050405020304"/>
                <a:cs typeface="Times New Roman" panose="02020603050405020304"/>
                <a:sym typeface="Times New Roman" panose="02020603050405020304"/>
              </a:defRPr>
            </a:pPr>
            <a:r>
              <a:t> HoD:</a:t>
            </a:r>
          </a:p>
          <a:p>
            <a:pPr algn="ctr">
              <a:defRPr b="1">
                <a:latin typeface="Times New Roman" panose="02020603050405020304"/>
                <a:ea typeface="Times New Roman" panose="02020603050405020304"/>
                <a:cs typeface="Times New Roman" panose="02020603050405020304"/>
                <a:sym typeface="Times New Roman" panose="02020603050405020304"/>
              </a:defRPr>
            </a:pPr>
            <a:r>
              <a:t>  Dr. Arjun U</a:t>
            </a:r>
          </a:p>
          <a:p>
            <a:pPr algn="ctr">
              <a:defRPr b="1">
                <a:latin typeface="Times New Roman" panose="02020603050405020304"/>
                <a:ea typeface="Times New Roman" panose="02020603050405020304"/>
                <a:cs typeface="Times New Roman" panose="02020603050405020304"/>
                <a:sym typeface="Times New Roman" panose="02020603050405020304"/>
              </a:defRPr>
            </a:pPr>
            <a:r>
              <a:t>Assoc. Prof and Head of CS &amp; E</a:t>
            </a:r>
          </a:p>
          <a:p>
            <a:pPr algn="ctr">
              <a:defRPr b="1">
                <a:latin typeface="Times New Roman" panose="02020603050405020304"/>
                <a:ea typeface="Times New Roman" panose="02020603050405020304"/>
                <a:cs typeface="Times New Roman" panose="02020603050405020304"/>
                <a:sym typeface="Times New Roman" panose="02020603050405020304"/>
              </a:defRPr>
            </a:pPr>
            <a:r>
              <a:t>PESITM</a:t>
            </a:r>
          </a:p>
        </p:txBody>
      </p:sp>
      <p:pic>
        <p:nvPicPr>
          <p:cNvPr id="100" name="Picture 11" descr="Picture 11"/>
          <p:cNvPicPr>
            <a:picLocks noChangeAspect="1"/>
          </p:cNvPicPr>
          <p:nvPr/>
        </p:nvPicPr>
        <p:blipFill>
          <a:blip r:embed="rId1"/>
          <a:stretch>
            <a:fillRect/>
          </a:stretch>
        </p:blipFill>
        <p:spPr>
          <a:xfrm>
            <a:off x="304800" y="266700"/>
            <a:ext cx="997586" cy="997586"/>
          </a:xfrm>
          <a:prstGeom prst="rect">
            <a:avLst/>
          </a:prstGeom>
          <a:ln w="12700">
            <a:miter lim="400000"/>
            <a:headEnd/>
            <a:tailEnd/>
          </a:ln>
        </p:spPr>
      </p:pic>
      <p:pic>
        <p:nvPicPr>
          <p:cNvPr id="101" name="Content Placeholder 13" descr="Content Placeholder 13"/>
          <p:cNvPicPr>
            <a:picLocks noChangeAspect="1"/>
          </p:cNvPicPr>
          <p:nvPr/>
        </p:nvPicPr>
        <p:blipFill>
          <a:blip r:embed="rId2"/>
          <a:stretch>
            <a:fillRect/>
          </a:stretch>
        </p:blipFill>
        <p:spPr>
          <a:xfrm>
            <a:off x="6858000" y="76200"/>
            <a:ext cx="2168525" cy="1224915"/>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sp>
        <p:nvSpPr>
          <p:cNvPr id="140" name="Content Placeholder 2"/>
          <p:cNvSpPr txBox="1"/>
          <p:nvPr/>
        </p:nvSpPr>
        <p:spPr>
          <a:xfrm>
            <a:off x="579119" y="1830070"/>
            <a:ext cx="8138161" cy="4525963"/>
          </a:xfrm>
          <a:prstGeom prst="rect">
            <a:avLst/>
          </a:prstGeom>
          <a:ln w="12700">
            <a:miter lim="400000"/>
          </a:ln>
        </p:spPr>
        <p:txBody>
          <a:bodyPr lIns="45719" rIns="45719">
            <a:normAutofit/>
          </a:bodyPr>
          <a:lstStyle>
            <a:lvl1pPr>
              <a:spcBef>
                <a:spcPts val="700"/>
              </a:spcBef>
              <a:defRPr sz="3200"/>
            </a:lvl1pPr>
          </a:lstStyle>
          <a:p>
            <a:r>
              <a:t>                      </a:t>
            </a:r>
          </a:p>
        </p:txBody>
      </p:sp>
      <p:pic>
        <p:nvPicPr>
          <p:cNvPr id="141" name="Ink 3" descr="Ink 3"/>
          <p:cNvPicPr>
            <a:picLocks noChangeAspect="1"/>
          </p:cNvPicPr>
          <p:nvPr/>
        </p:nvPicPr>
        <p:blipFill>
          <a:blip r:embed="rId1"/>
          <a:stretch>
            <a:fillRect/>
          </a:stretch>
        </p:blipFill>
        <p:spPr>
          <a:xfrm>
            <a:off x="2933089" y="3603580"/>
            <a:ext cx="319321" cy="64081"/>
          </a:xfrm>
          <a:prstGeom prst="rect">
            <a:avLst/>
          </a:prstGeom>
          <a:ln w="12700">
            <a:miter lim="400000"/>
            <a:headEnd/>
            <a:tailEnd/>
          </a:ln>
        </p:spPr>
      </p:pic>
      <p:pic>
        <p:nvPicPr>
          <p:cNvPr id="142" name="Ink 4" descr="Ink 4"/>
          <p:cNvPicPr>
            <a:picLocks noChangeAspect="1"/>
          </p:cNvPicPr>
          <p:nvPr/>
        </p:nvPicPr>
        <p:blipFill>
          <a:blip r:embed="rId2"/>
          <a:stretch>
            <a:fillRect/>
          </a:stretch>
        </p:blipFill>
        <p:spPr>
          <a:xfrm>
            <a:off x="3237650" y="3623021"/>
            <a:ext cx="66961" cy="48601"/>
          </a:xfrm>
          <a:prstGeom prst="rect">
            <a:avLst/>
          </a:prstGeom>
          <a:ln w="12700">
            <a:miter lim="400000"/>
            <a:headEnd/>
            <a:tailEnd/>
          </a:ln>
        </p:spPr>
      </p:pic>
      <p:sp>
        <p:nvSpPr>
          <p:cNvPr id="143" name="Slide Number Placeholder 5"/>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
        <p:nvSpPr>
          <p:cNvPr id="144" name="TextBox 2"/>
          <p:cNvSpPr txBox="1"/>
          <p:nvPr/>
        </p:nvSpPr>
        <p:spPr>
          <a:xfrm>
            <a:off x="2978784" y="6172200"/>
            <a:ext cx="3495676" cy="348429"/>
          </a:xfrm>
          <a:prstGeom prst="rect">
            <a:avLst/>
          </a:prstGeom>
          <a:ln w="12700">
            <a:miter lim="400000"/>
          </a:ln>
        </p:spPr>
        <p:txBody>
          <a:bodyPr lIns="45719" rIns="45719">
            <a:spAutoFit/>
          </a:bodyPr>
          <a:lstStyle/>
          <a:p>
            <a:pPr>
              <a:defRPr b="1">
                <a:latin typeface="Times New Roman" panose="02020603050405020304"/>
                <a:ea typeface="Times New Roman" panose="02020603050405020304"/>
                <a:cs typeface="Times New Roman" panose="02020603050405020304"/>
                <a:sym typeface="Times New Roman" panose="02020603050405020304"/>
              </a:defRPr>
            </a:pPr>
            <a:r>
              <a:t>Fig.2: </a:t>
            </a:r>
            <a:r>
              <a:rPr b="0"/>
              <a:t>System hardware design</a:t>
            </a:r>
            <a:endParaRPr b="0"/>
          </a:p>
        </p:txBody>
      </p:sp>
      <p:pic>
        <p:nvPicPr>
          <p:cNvPr id="145" name="Content Placeholder 8" descr="Content Placeholder 8"/>
          <p:cNvPicPr>
            <a:picLocks noChangeAspect="1"/>
          </p:cNvPicPr>
          <p:nvPr/>
        </p:nvPicPr>
        <p:blipFill>
          <a:blip r:embed="rId3"/>
          <a:stretch>
            <a:fillRect/>
          </a:stretch>
        </p:blipFill>
        <p:spPr>
          <a:xfrm>
            <a:off x="457200" y="1676400"/>
            <a:ext cx="7986395" cy="4124960"/>
          </a:xfrm>
          <a:prstGeom prst="rect">
            <a:avLst/>
          </a:prstGeom>
          <a:ln w="12700">
            <a:miter lim="400000"/>
            <a:headEnd/>
            <a:tailEnd/>
          </a:ln>
        </p:spPr>
      </p:pic>
      <p:pic>
        <p:nvPicPr>
          <p:cNvPr id="146" name="Content Placeholder 10" descr="Content Placeholder 10"/>
          <p:cNvPicPr>
            <a:picLocks noChangeAspect="1"/>
          </p:cNvPicPr>
          <p:nvPr/>
        </p:nvPicPr>
        <p:blipFill>
          <a:blip r:embed="rId4"/>
          <a:stretch>
            <a:fillRect/>
          </a:stretch>
        </p:blipFill>
        <p:spPr>
          <a:xfrm>
            <a:off x="3429000" y="4419600"/>
            <a:ext cx="1318261" cy="384810"/>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pic>
        <p:nvPicPr>
          <p:cNvPr id="149" name="Ink 3" descr="Ink 3"/>
          <p:cNvPicPr>
            <a:picLocks noChangeAspect="1"/>
          </p:cNvPicPr>
          <p:nvPr/>
        </p:nvPicPr>
        <p:blipFill>
          <a:blip r:embed="rId1"/>
          <a:stretch>
            <a:fillRect/>
          </a:stretch>
        </p:blipFill>
        <p:spPr>
          <a:xfrm>
            <a:off x="2933089" y="3603580"/>
            <a:ext cx="319321" cy="64081"/>
          </a:xfrm>
          <a:prstGeom prst="rect">
            <a:avLst/>
          </a:prstGeom>
          <a:ln w="12700">
            <a:miter lim="400000"/>
            <a:headEnd/>
            <a:tailEnd/>
          </a:ln>
        </p:spPr>
      </p:pic>
      <p:pic>
        <p:nvPicPr>
          <p:cNvPr id="150" name="Ink 4" descr="Ink 4"/>
          <p:cNvPicPr>
            <a:picLocks noChangeAspect="1"/>
          </p:cNvPicPr>
          <p:nvPr/>
        </p:nvPicPr>
        <p:blipFill>
          <a:blip r:embed="rId2"/>
          <a:stretch>
            <a:fillRect/>
          </a:stretch>
        </p:blipFill>
        <p:spPr>
          <a:xfrm>
            <a:off x="3237650" y="3623021"/>
            <a:ext cx="66961" cy="48601"/>
          </a:xfrm>
          <a:prstGeom prst="rect">
            <a:avLst/>
          </a:prstGeom>
          <a:ln w="12700">
            <a:miter lim="400000"/>
            <a:headEnd/>
            <a:tailEnd/>
          </a:ln>
        </p:spPr>
      </p:pic>
      <p:sp>
        <p:nvSpPr>
          <p:cNvPr id="151" name="Slide Number Placeholder 5"/>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
        <p:nvSpPr>
          <p:cNvPr id="152" name="TextBox 2"/>
          <p:cNvSpPr txBox="1"/>
          <p:nvPr/>
        </p:nvSpPr>
        <p:spPr>
          <a:xfrm>
            <a:off x="3017520" y="6096000"/>
            <a:ext cx="3210561" cy="348429"/>
          </a:xfrm>
          <a:prstGeom prst="rect">
            <a:avLst/>
          </a:prstGeom>
          <a:ln w="12700">
            <a:miter lim="400000"/>
          </a:ln>
        </p:spPr>
        <p:txBody>
          <a:bodyPr lIns="45719" rIns="45719">
            <a:spAutoFit/>
          </a:bodyPr>
          <a:lstStyle/>
          <a:p>
            <a:pPr>
              <a:defRPr b="1">
                <a:latin typeface="Times New Roman" panose="02020603050405020304"/>
                <a:ea typeface="Times New Roman" panose="02020603050405020304"/>
                <a:cs typeface="Times New Roman" panose="02020603050405020304"/>
                <a:sym typeface="Times New Roman" panose="02020603050405020304"/>
              </a:defRPr>
            </a:pPr>
            <a:r>
              <a:t>Fig.3: </a:t>
            </a:r>
            <a:r>
              <a:rPr b="0"/>
              <a:t>Architecture of the Device</a:t>
            </a:r>
            <a:endParaRPr b="0"/>
          </a:p>
        </p:txBody>
      </p:sp>
      <p:pic>
        <p:nvPicPr>
          <p:cNvPr id="153" name="Content Placeholder 9" descr="Content Placeholder 9"/>
          <p:cNvPicPr>
            <a:picLocks noChangeAspect="1"/>
          </p:cNvPicPr>
          <p:nvPr/>
        </p:nvPicPr>
        <p:blipFill>
          <a:blip r:embed="rId3"/>
          <a:stretch>
            <a:fillRect/>
          </a:stretch>
        </p:blipFill>
        <p:spPr>
          <a:xfrm>
            <a:off x="3087210" y="1384181"/>
            <a:ext cx="3733801" cy="4526281"/>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sp>
        <p:nvSpPr>
          <p:cNvPr id="156" name="Content Placeholder 2"/>
          <p:cNvSpPr txBox="1"/>
          <p:nvPr>
            <p:ph type="body" sz="half" idx="1"/>
          </p:nvPr>
        </p:nvSpPr>
        <p:spPr>
          <a:xfrm>
            <a:off x="457200" y="1600200"/>
            <a:ext cx="4038600" cy="4525963"/>
          </a:xfrm>
          <a:prstGeom prst="rect">
            <a:avLst/>
          </a:prstGeom>
        </p:spPr>
        <p:txBody>
          <a:bodyPr/>
          <a:lstStyle>
            <a:lvl1pPr marL="0" indent="0">
              <a:buSzTx/>
              <a:buNone/>
            </a:lvl1pPr>
          </a:lstStyle>
          <a:p>
            <a:r>
              <a:t>                      </a:t>
            </a:r>
          </a:p>
        </p:txBody>
      </p:sp>
      <p:sp>
        <p:nvSpPr>
          <p:cNvPr id="157" name="Content Placeholder 2"/>
          <p:cNvSpPr txBox="1"/>
          <p:nvPr/>
        </p:nvSpPr>
        <p:spPr>
          <a:xfrm>
            <a:off x="585469" y="1752600"/>
            <a:ext cx="8138161" cy="4525963"/>
          </a:xfrm>
          <a:prstGeom prst="rect">
            <a:avLst/>
          </a:prstGeom>
          <a:ln w="12700">
            <a:miter lim="400000"/>
          </a:ln>
        </p:spPr>
        <p:txBody>
          <a:bodyPr lIns="45719" rIns="45719">
            <a:normAutofit/>
          </a:bodyPr>
          <a:lstStyle>
            <a:lvl1pPr>
              <a:spcBef>
                <a:spcPts val="700"/>
              </a:spcBef>
              <a:defRPr sz="3200"/>
            </a:lvl1pPr>
          </a:lstStyle>
          <a:p>
            <a:r>
              <a:t>                      </a:t>
            </a:r>
          </a:p>
        </p:txBody>
      </p:sp>
      <p:pic>
        <p:nvPicPr>
          <p:cNvPr id="158" name="Ink 3" descr="Ink 3"/>
          <p:cNvPicPr>
            <a:picLocks noChangeAspect="1"/>
          </p:cNvPicPr>
          <p:nvPr/>
        </p:nvPicPr>
        <p:blipFill>
          <a:blip r:embed="rId1"/>
          <a:stretch>
            <a:fillRect/>
          </a:stretch>
        </p:blipFill>
        <p:spPr>
          <a:xfrm>
            <a:off x="2933089" y="3603580"/>
            <a:ext cx="319321" cy="64081"/>
          </a:xfrm>
          <a:prstGeom prst="rect">
            <a:avLst/>
          </a:prstGeom>
          <a:ln w="12700">
            <a:miter lim="400000"/>
            <a:headEnd/>
            <a:tailEnd/>
          </a:ln>
        </p:spPr>
      </p:pic>
      <p:pic>
        <p:nvPicPr>
          <p:cNvPr id="159" name="Ink 4" descr="Ink 4"/>
          <p:cNvPicPr>
            <a:picLocks noChangeAspect="1"/>
          </p:cNvPicPr>
          <p:nvPr/>
        </p:nvPicPr>
        <p:blipFill>
          <a:blip r:embed="rId2"/>
          <a:stretch>
            <a:fillRect/>
          </a:stretch>
        </p:blipFill>
        <p:spPr>
          <a:xfrm>
            <a:off x="3237650" y="3623021"/>
            <a:ext cx="66961" cy="48601"/>
          </a:xfrm>
          <a:prstGeom prst="rect">
            <a:avLst/>
          </a:prstGeom>
          <a:ln w="12700">
            <a:miter lim="400000"/>
            <a:headEnd/>
            <a:tailEnd/>
          </a:ln>
        </p:spPr>
      </p:pic>
      <p:sp>
        <p:nvSpPr>
          <p:cNvPr id="160" name="Slide Number Placeholder 5"/>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
        <p:nvSpPr>
          <p:cNvPr id="161" name="TextBox 2"/>
          <p:cNvSpPr txBox="1"/>
          <p:nvPr/>
        </p:nvSpPr>
        <p:spPr>
          <a:xfrm>
            <a:off x="3225799" y="6019800"/>
            <a:ext cx="2856866" cy="348429"/>
          </a:xfrm>
          <a:prstGeom prst="rect">
            <a:avLst/>
          </a:prstGeom>
          <a:ln w="12700">
            <a:miter lim="400000"/>
          </a:ln>
        </p:spPr>
        <p:txBody>
          <a:bodyPr lIns="45719" rIns="45719">
            <a:spAutoFit/>
          </a:bodyPr>
          <a:lstStyle/>
          <a:p>
            <a:pPr>
              <a:defRPr b="1">
                <a:latin typeface="Times New Roman" panose="02020603050405020304"/>
                <a:ea typeface="Times New Roman" panose="02020603050405020304"/>
                <a:cs typeface="Times New Roman" panose="02020603050405020304"/>
                <a:sym typeface="Times New Roman" panose="02020603050405020304"/>
              </a:defRPr>
            </a:pPr>
            <a:r>
              <a:t>Fig.4:  </a:t>
            </a:r>
            <a:r>
              <a:rPr b="0"/>
              <a:t>Processing Flow Chart</a:t>
            </a:r>
            <a:endParaRPr b="0"/>
          </a:p>
        </p:txBody>
      </p:sp>
      <p:pic>
        <p:nvPicPr>
          <p:cNvPr id="162" name="Content Placeholder 10" descr="Content Placeholder 10"/>
          <p:cNvPicPr>
            <a:picLocks noChangeAspect="1"/>
          </p:cNvPicPr>
          <p:nvPr/>
        </p:nvPicPr>
        <p:blipFill>
          <a:blip r:embed="rId3"/>
          <a:srcRect r="52019"/>
          <a:stretch>
            <a:fillRect/>
          </a:stretch>
        </p:blipFill>
        <p:spPr>
          <a:xfrm>
            <a:off x="3352800" y="1487805"/>
            <a:ext cx="2286000" cy="4295776"/>
          </a:xfrm>
          <a:prstGeom prst="rect">
            <a:avLst/>
          </a:prstGeom>
          <a:ln w="12700">
            <a:miter lim="400000"/>
            <a:headEnd/>
            <a:tailEnd/>
          </a:ln>
        </p:spPr>
      </p:pic>
      <p:pic>
        <p:nvPicPr>
          <p:cNvPr id="163" name="Picture 11" descr="Picture 11"/>
          <p:cNvPicPr>
            <a:picLocks noChangeAspect="1"/>
          </p:cNvPicPr>
          <p:nvPr/>
        </p:nvPicPr>
        <p:blipFill>
          <a:blip r:embed="rId4"/>
          <a:stretch>
            <a:fillRect/>
          </a:stretch>
        </p:blipFill>
        <p:spPr>
          <a:xfrm>
            <a:off x="5076825" y="3733800"/>
            <a:ext cx="1626871" cy="457200"/>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sp>
        <p:nvSpPr>
          <p:cNvPr id="166" name="Content Placeholder 2"/>
          <p:cNvSpPr txBox="1"/>
          <p:nvPr>
            <p:ph type="body" sz="half" idx="1"/>
          </p:nvPr>
        </p:nvSpPr>
        <p:spPr>
          <a:xfrm>
            <a:off x="457200" y="1600200"/>
            <a:ext cx="4038600" cy="4525963"/>
          </a:xfrm>
          <a:prstGeom prst="rect">
            <a:avLst/>
          </a:prstGeom>
        </p:spPr>
        <p:txBody>
          <a:bodyPr/>
          <a:lstStyle>
            <a:lvl1pPr marL="0" indent="0">
              <a:buSzTx/>
              <a:buNone/>
            </a:lvl1pPr>
          </a:lstStyle>
          <a:p>
            <a:r>
              <a:t>                      </a:t>
            </a:r>
          </a:p>
        </p:txBody>
      </p:sp>
      <p:sp>
        <p:nvSpPr>
          <p:cNvPr id="167" name="Content Placeholder 2"/>
          <p:cNvSpPr txBox="1"/>
          <p:nvPr/>
        </p:nvSpPr>
        <p:spPr>
          <a:xfrm>
            <a:off x="579119" y="1752600"/>
            <a:ext cx="8138161" cy="4525963"/>
          </a:xfrm>
          <a:prstGeom prst="rect">
            <a:avLst/>
          </a:prstGeom>
          <a:ln w="12700">
            <a:miter lim="400000"/>
          </a:ln>
        </p:spPr>
        <p:txBody>
          <a:bodyPr lIns="45719" rIns="45719">
            <a:normAutofit/>
          </a:bodyPr>
          <a:lstStyle>
            <a:lvl1pPr>
              <a:spcBef>
                <a:spcPts val="700"/>
              </a:spcBef>
              <a:defRPr sz="3200"/>
            </a:lvl1pPr>
          </a:lstStyle>
          <a:p>
            <a:r>
              <a:t>                      </a:t>
            </a:r>
          </a:p>
        </p:txBody>
      </p:sp>
      <p:pic>
        <p:nvPicPr>
          <p:cNvPr id="168" name="Ink 3" descr="Ink 3"/>
          <p:cNvPicPr>
            <a:picLocks noChangeAspect="1"/>
          </p:cNvPicPr>
          <p:nvPr/>
        </p:nvPicPr>
        <p:blipFill>
          <a:blip r:embed="rId1"/>
          <a:stretch>
            <a:fillRect/>
          </a:stretch>
        </p:blipFill>
        <p:spPr>
          <a:xfrm>
            <a:off x="2933089" y="3603580"/>
            <a:ext cx="319321" cy="64081"/>
          </a:xfrm>
          <a:prstGeom prst="rect">
            <a:avLst/>
          </a:prstGeom>
          <a:ln w="12700">
            <a:miter lim="400000"/>
            <a:headEnd/>
            <a:tailEnd/>
          </a:ln>
        </p:spPr>
      </p:pic>
      <p:pic>
        <p:nvPicPr>
          <p:cNvPr id="169" name="Ink 4" descr="Ink 4"/>
          <p:cNvPicPr>
            <a:picLocks noChangeAspect="1"/>
          </p:cNvPicPr>
          <p:nvPr/>
        </p:nvPicPr>
        <p:blipFill>
          <a:blip r:embed="rId2"/>
          <a:stretch>
            <a:fillRect/>
          </a:stretch>
        </p:blipFill>
        <p:spPr>
          <a:xfrm>
            <a:off x="3237650" y="3623021"/>
            <a:ext cx="66961" cy="48601"/>
          </a:xfrm>
          <a:prstGeom prst="rect">
            <a:avLst/>
          </a:prstGeom>
          <a:ln w="12700">
            <a:miter lim="400000"/>
            <a:headEnd/>
            <a:tailEnd/>
          </a:ln>
        </p:spPr>
      </p:pic>
      <p:sp>
        <p:nvSpPr>
          <p:cNvPr id="170" name="Slide Number Placeholder 5"/>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
        <p:nvSpPr>
          <p:cNvPr id="171" name="Content Placeholder 7"/>
          <p:cNvSpPr txBox="1"/>
          <p:nvPr/>
        </p:nvSpPr>
        <p:spPr>
          <a:xfrm>
            <a:off x="519429" y="1600200"/>
            <a:ext cx="8121651" cy="4867275"/>
          </a:xfrm>
          <a:prstGeom prst="rect">
            <a:avLst/>
          </a:prstGeom>
          <a:ln w="12700">
            <a:miter lim="400000"/>
          </a:ln>
        </p:spPr>
        <p:txBody>
          <a:bodyPr lIns="45719" rIns="45719">
            <a:normAutofit/>
          </a:bodyPr>
          <a:lstStyle/>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Text-To-Speech (TTS) Software</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Optical Character Recognition (OCR) Software</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Camera Module</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Audio Output</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Wearable Design</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Battery Life</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User Interface</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Accessibility Features</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Wireless Connectivity</a:t>
            </a:r>
          </a:p>
          <a:p>
            <a:pPr marL="342900" indent="-342900">
              <a:lnSpc>
                <a:spcPct val="90000"/>
              </a:lnSpc>
              <a:spcBef>
                <a:spcPts val="600"/>
              </a:spcBef>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Open-Source Software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lide Number"/>
          <p:cNvSpPr txBox="1"/>
          <p:nvPr>
            <p:ph type="sldNum" sz="quarter" idx="2"/>
          </p:nvPr>
        </p:nvSpPr>
        <p:spPr>
          <a:prstGeom prst="rect">
            <a:avLst/>
          </a:prstGeom>
        </p:spPr>
        <p:txBody>
          <a:bodyPr/>
          <a:lstStyle/>
          <a:p>
            <a:fld id="{86CB4B4D-7CA3-9044-876B-883B54F8677D}" type="slidenum">
              <a:rPr/>
            </a:fld>
            <a:endParaRPr/>
          </a:p>
        </p:txBody>
      </p:sp>
      <p:sp>
        <p:nvSpPr>
          <p:cNvPr id="174" name="results"/>
          <p:cNvSpPr txBox="1"/>
          <p:nvPr/>
        </p:nvSpPr>
        <p:spPr>
          <a:xfrm>
            <a:off x="457200" y="145302"/>
            <a:ext cx="8229600" cy="1143001"/>
          </a:xfrm>
          <a:prstGeom prst="rect">
            <a:avLst/>
          </a:prstGeom>
          <a:ln w="12700">
            <a:miter lim="400000"/>
          </a:ln>
        </p:spPr>
        <p:txBody>
          <a:bodyPr lIns="45719" rIns="45719" anchor="ctr">
            <a:normAutofit/>
          </a:bodyPr>
          <a:lstStyle>
            <a:lvl1pPr algn="ctr">
              <a:defRPr sz="4400" b="1" cap="all">
                <a:latin typeface="Times New Roman" panose="02020603050405020304"/>
                <a:ea typeface="Times New Roman" panose="02020603050405020304"/>
                <a:cs typeface="Times New Roman" panose="02020603050405020304"/>
                <a:sym typeface="Times New Roman" panose="02020603050405020304"/>
              </a:defRPr>
            </a:lvl1pPr>
          </a:lstStyle>
          <a:p>
            <a:r>
              <a:rPr lang="en-US"/>
              <a:t>HARDWARE COMPONENTS</a:t>
            </a:r>
            <a:endParaRPr lang="en-US"/>
          </a:p>
        </p:txBody>
      </p:sp>
      <p:pic>
        <p:nvPicPr>
          <p:cNvPr id="175" name="Screenshot 2023-04-26 at 10.52.12 AM.png" descr="Screenshot 2023-04-26 at 10.52.12 AM.png"/>
          <p:cNvPicPr>
            <a:picLocks noChangeAspect="1"/>
          </p:cNvPicPr>
          <p:nvPr/>
        </p:nvPicPr>
        <p:blipFill>
          <a:blip r:embed="rId1"/>
          <a:stretch>
            <a:fillRect/>
          </a:stretch>
        </p:blipFill>
        <p:spPr>
          <a:xfrm>
            <a:off x="592846" y="1430874"/>
            <a:ext cx="7709492" cy="4816207"/>
          </a:xfrm>
          <a:prstGeom prst="rect">
            <a:avLst/>
          </a:prstGeom>
          <a:ln w="12700">
            <a:miter lim="400000"/>
            <a:headEnd/>
            <a:tailEnd/>
          </a:ln>
        </p:spPr>
      </p:pic>
      <p:sp>
        <p:nvSpPr>
          <p:cNvPr id="176" name="Fig.5 Components used"/>
          <p:cNvSpPr txBox="1"/>
          <p:nvPr/>
        </p:nvSpPr>
        <p:spPr>
          <a:xfrm>
            <a:off x="3468916" y="6389652"/>
            <a:ext cx="2235301" cy="256990"/>
          </a:xfrm>
          <a:prstGeom prst="rect">
            <a:avLst/>
          </a:prstGeom>
          <a:ln w="12700">
            <a:miter lim="400000"/>
          </a:ln>
        </p:spPr>
        <p:txBody>
          <a:bodyPr wrap="none" lIns="0" tIns="0" rIns="0" bIns="0">
            <a:spAutoFit/>
          </a:bodyPr>
          <a:lstStyle>
            <a:lvl1pPr>
              <a:defRPr>
                <a:latin typeface="Times New Roman" panose="02020603050405020304"/>
                <a:ea typeface="Times New Roman" panose="02020603050405020304"/>
                <a:cs typeface="Times New Roman" panose="02020603050405020304"/>
                <a:sym typeface="Times New Roman" panose="02020603050405020304"/>
              </a:defRPr>
            </a:lvl1pPr>
          </a:lstStyle>
          <a:p>
            <a:r>
              <a:t>Fig.5 Components used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sults"/>
          <p:cNvSpPr txBox="1"/>
          <p:nvPr>
            <p:ph type="title"/>
          </p:nvPr>
        </p:nvSpPr>
        <p:spPr>
          <a:prstGeom prst="rect">
            <a:avLst/>
          </a:prstGeom>
        </p:spPr>
        <p:txBody>
          <a:bodyPr/>
          <a:lstStyle>
            <a:lvl1pPr>
              <a:defRPr b="1" cap="all">
                <a:latin typeface="Times New Roman" panose="02020603050405020304"/>
                <a:ea typeface="Times New Roman" panose="02020603050405020304"/>
                <a:cs typeface="Times New Roman" panose="02020603050405020304"/>
                <a:sym typeface="Times New Roman" panose="02020603050405020304"/>
              </a:defRPr>
            </a:lvl1pPr>
          </a:lstStyle>
          <a:p>
            <a:r>
              <a:t>results</a:t>
            </a:r>
          </a:p>
        </p:txBody>
      </p:sp>
      <p:sp>
        <p:nvSpPr>
          <p:cNvPr id="179" name="Slide Number"/>
          <p:cNvSpPr txBox="1"/>
          <p:nvPr>
            <p:ph type="sldNum" sz="quarter" idx="2"/>
          </p:nvPr>
        </p:nvSpPr>
        <p:spPr>
          <a:prstGeom prst="rect">
            <a:avLst/>
          </a:prstGeom>
        </p:spPr>
        <p:txBody>
          <a:bodyPr/>
          <a:lstStyle/>
          <a:p>
            <a:fld id="{86CB4B4D-7CA3-9044-876B-883B54F8677D}" type="slidenum">
              <a:rPr/>
            </a:fld>
            <a:endParaRPr/>
          </a:p>
        </p:txBody>
      </p:sp>
      <p:pic>
        <p:nvPicPr>
          <p:cNvPr id="180" name="WhatsApp Image 2023-04-26 at 10.49.11 AM (1).jpeg" descr="WhatsApp Image 2023-04-26 at 10.49.11 AM (1).jpeg"/>
          <p:cNvPicPr>
            <a:picLocks noChangeAspect="1"/>
          </p:cNvPicPr>
          <p:nvPr/>
        </p:nvPicPr>
        <p:blipFill>
          <a:blip r:embed="rId1"/>
          <a:stretch>
            <a:fillRect/>
          </a:stretch>
        </p:blipFill>
        <p:spPr>
          <a:xfrm>
            <a:off x="155262" y="1368034"/>
            <a:ext cx="4228904" cy="2381402"/>
          </a:xfrm>
          <a:prstGeom prst="rect">
            <a:avLst/>
          </a:prstGeom>
          <a:ln w="12700">
            <a:miter lim="400000"/>
            <a:headEnd/>
            <a:tailEnd/>
          </a:ln>
        </p:spPr>
      </p:pic>
      <p:sp>
        <p:nvSpPr>
          <p:cNvPr id="181" name="Fig.6&amp;7 Behaviour in different light condition"/>
          <p:cNvSpPr txBox="1"/>
          <p:nvPr/>
        </p:nvSpPr>
        <p:spPr>
          <a:xfrm>
            <a:off x="2829103" y="4319145"/>
            <a:ext cx="4433901" cy="256990"/>
          </a:xfrm>
          <a:prstGeom prst="rect">
            <a:avLst/>
          </a:prstGeom>
          <a:ln w="12700">
            <a:miter lim="400000"/>
          </a:ln>
        </p:spPr>
        <p:txBody>
          <a:bodyPr wrap="none" lIns="0" tIns="0" rIns="0" bIns="0">
            <a:spAutoFit/>
          </a:bodyPr>
          <a:lstStyle>
            <a:lvl1pPr>
              <a:defRPr>
                <a:latin typeface="Times New Roman" panose="02020603050405020304"/>
                <a:ea typeface="Times New Roman" panose="02020603050405020304"/>
                <a:cs typeface="Times New Roman" panose="02020603050405020304"/>
                <a:sym typeface="Times New Roman" panose="02020603050405020304"/>
              </a:defRPr>
            </a:lvl1pPr>
          </a:lstStyle>
          <a:p>
            <a:r>
              <a:t>Fig.6&amp;7 Behaviour in different light condition   </a:t>
            </a:r>
          </a:p>
        </p:txBody>
      </p:sp>
      <p:pic>
        <p:nvPicPr>
          <p:cNvPr id="182" name="WhatsApp Image 2023-04-26 at 10.49.11 AM.jpeg" descr="WhatsApp Image 2023-04-26 at 10.49.11 AM.jpeg"/>
          <p:cNvPicPr>
            <a:picLocks noChangeAspect="1"/>
          </p:cNvPicPr>
          <p:nvPr/>
        </p:nvPicPr>
        <p:blipFill>
          <a:blip r:embed="rId2"/>
          <a:stretch>
            <a:fillRect/>
          </a:stretch>
        </p:blipFill>
        <p:spPr>
          <a:xfrm>
            <a:off x="4608017" y="1368034"/>
            <a:ext cx="4228902" cy="2381402"/>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185" name="Content Placeholder 2"/>
          <p:cNvSpPr txBox="1"/>
          <p:nvPr>
            <p:ph type="body" idx="1"/>
          </p:nvPr>
        </p:nvSpPr>
        <p:spPr>
          <a:xfrm>
            <a:off x="457200" y="1600200"/>
            <a:ext cx="8229600" cy="4525963"/>
          </a:xfrm>
          <a:prstGeom prst="rect">
            <a:avLst/>
          </a:prstGeom>
        </p:spPr>
        <p:txBody>
          <a:bodyPr/>
          <a:lstStyle/>
          <a:p>
            <a:pPr marL="0" indent="0" algn="just">
              <a:spcBef>
                <a:spcPts val="600"/>
              </a:spcBef>
              <a:buSzTx/>
              <a:buNone/>
              <a:defRPr sz="2500">
                <a:latin typeface="Times New Roman" panose="02020603050405020304"/>
                <a:ea typeface="Times New Roman" panose="02020603050405020304"/>
                <a:cs typeface="Times New Roman" panose="02020603050405020304"/>
                <a:sym typeface="Times New Roman" panose="02020603050405020304"/>
              </a:defRPr>
            </a:pPr>
            <a:r>
              <a:t>The proposed wearable assistive device provides simple and effective assistance to the visually impaired by aiding them to read any text available with them using an efficient algorithm. The model possesses various advantages such as </a:t>
            </a:r>
          </a:p>
          <a:p>
            <a:pPr marL="0" indent="0" algn="just">
              <a:spcBef>
                <a:spcPts val="600"/>
              </a:spcBef>
              <a:buSzTx/>
              <a:buNone/>
              <a:defRPr sz="2500">
                <a:latin typeface="Times New Roman" panose="02020603050405020304"/>
                <a:ea typeface="Times New Roman" panose="02020603050405020304"/>
                <a:cs typeface="Times New Roman" panose="02020603050405020304"/>
                <a:sym typeface="Times New Roman" panose="02020603050405020304"/>
              </a:defRPr>
            </a:pPr>
            <a:r>
              <a:t>portability, computational effectiveness and affordability when compared to the other existing technologies. Despite this,various shortcomings of this technology includes the requirement of sensitivity to varying lighting conditions</a:t>
            </a:r>
          </a:p>
        </p:txBody>
      </p:sp>
      <p:sp>
        <p:nvSpPr>
          <p:cNvPr id="186" name="Slide Number Placeholder 3"/>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8"/>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REFERENCE</a:t>
            </a:r>
            <a:r>
              <a:rPr lang="en-US"/>
              <a:t>S</a:t>
            </a:r>
            <a:endParaRPr lang="en-US"/>
          </a:p>
        </p:txBody>
      </p:sp>
      <p:sp>
        <p:nvSpPr>
          <p:cNvPr id="189" name="Content Placeholder 2"/>
          <p:cNvSpPr txBox="1"/>
          <p:nvPr>
            <p:ph type="body" sz="half" idx="1"/>
          </p:nvPr>
        </p:nvSpPr>
        <p:spPr>
          <a:xfrm>
            <a:off x="457200" y="1600200"/>
            <a:ext cx="4038600" cy="4525963"/>
          </a:xfrm>
          <a:prstGeom prst="rect">
            <a:avLst/>
          </a:prstGeom>
        </p:spPr>
        <p:txBody>
          <a:bodyPr/>
          <a:lstStyle/>
          <a:p>
            <a:pPr marL="0" indent="0">
              <a:buSzTx/>
              <a:buNone/>
            </a:pPr>
            <a:r>
              <a:t> 			</a:t>
            </a:r>
          </a:p>
          <a:p>
            <a:pPr marL="0" indent="0">
              <a:buSzTx/>
              <a:buNone/>
            </a:pPr>
            <a:r>
              <a:t>		       </a:t>
            </a:r>
          </a:p>
          <a:p>
            <a:pPr marL="0" indent="0">
              <a:buSzTx/>
              <a:buNone/>
            </a:pPr>
            <a:r>
              <a:t>	</a:t>
            </a:r>
          </a:p>
        </p:txBody>
      </p:sp>
      <p:sp>
        <p:nvSpPr>
          <p:cNvPr id="190" name="Slide Number Placeholder 3"/>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graphicFrame>
        <p:nvGraphicFramePr>
          <p:cNvPr id="191" name="Table 6"/>
          <p:cNvGraphicFramePr/>
          <p:nvPr/>
        </p:nvGraphicFramePr>
        <p:xfrm>
          <a:off x="457200" y="1524000"/>
          <a:ext cx="8267700" cy="4848860"/>
        </p:xfrm>
        <a:graphic>
          <a:graphicData uri="http://schemas.openxmlformats.org/drawingml/2006/table">
            <a:tbl>
              <a:tblPr firstRow="1" bandRow="1">
                <a:tableStyleId>{4C3C2611-4C71-4FC5-86AE-919BDF0F9419}</a:tableStyleId>
              </a:tblPr>
              <a:tblGrid>
                <a:gridCol w="617855"/>
                <a:gridCol w="7649844"/>
              </a:tblGrid>
              <a:tr h="1005839">
                <a:tc>
                  <a:txBody>
                    <a:bodyPr/>
                    <a:lstStyle/>
                    <a:p>
                      <a:pPr algn="l">
                        <a:lnSpc>
                          <a:spcPct val="150000"/>
                        </a:lnSpc>
                        <a:defRPr sz="1800" b="0">
                          <a:solidFill>
                            <a:srgbClr val="000000"/>
                          </a:solidFill>
                        </a:defRPr>
                      </a:pPr>
                      <a:r>
                        <a:rPr sz="2200">
                          <a:latin typeface="Times New Roman" panose="02020603050405020304"/>
                          <a:ea typeface="Times New Roman" panose="02020603050405020304"/>
                          <a:cs typeface="Times New Roman" panose="02020603050405020304"/>
                          <a:sym typeface="Times New Roman" panose="02020603050405020304"/>
                        </a:rPr>
                        <a:t>[1]</a:t>
                      </a:r>
                      <a:endParaRPr sz="22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c>
                  <a:txBody>
                    <a:bodyPr/>
                    <a:lstStyle/>
                    <a:p>
                      <a:pPr algn="just">
                        <a:lnSpc>
                          <a:spcPct val="150000"/>
                        </a:lnSpc>
                        <a:defRPr sz="1800" b="0">
                          <a:solidFill>
                            <a:srgbClr val="000000"/>
                          </a:solidFill>
                        </a:defRPr>
                      </a:pPr>
                      <a:r>
                        <a:rPr sz="2000">
                          <a:latin typeface="Times New Roman" panose="02020603050405020304"/>
                          <a:ea typeface="Times New Roman" panose="02020603050405020304"/>
                          <a:cs typeface="Times New Roman" panose="02020603050405020304"/>
                          <a:sym typeface="Times New Roman" panose="02020603050405020304"/>
                        </a:rPr>
                        <a:t>Visual impairment and blindness 2010," 2013. [Online]. Available: http:// www.who.int/blindness/data_maps/</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r>
              <a:tr h="1005839">
                <a:tc>
                  <a:txBody>
                    <a:bodyPr/>
                    <a:lstStyle/>
                    <a:p>
                      <a:pPr algn="l">
                        <a:lnSpc>
                          <a:spcPct val="150000"/>
                        </a:lnSpc>
                        <a:defRPr sz="1800"/>
                      </a:pPr>
                      <a:r>
                        <a:rPr sz="2200">
                          <a:latin typeface="Times New Roman" panose="02020603050405020304"/>
                          <a:ea typeface="Times New Roman" panose="02020603050405020304"/>
                          <a:cs typeface="Times New Roman" panose="02020603050405020304"/>
                          <a:sym typeface="Times New Roman" panose="02020603050405020304"/>
                        </a:rPr>
                        <a:t>[2]</a:t>
                      </a:r>
                      <a:endParaRPr sz="22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c>
                  <a:txBody>
                    <a:bodyPr/>
                    <a:lstStyle/>
                    <a:p>
                      <a:pPr algn="just">
                        <a:lnSpc>
                          <a:spcPct val="150000"/>
                        </a:lnSpc>
                        <a:defRPr sz="1800"/>
                      </a:pPr>
                      <a:r>
                        <a:rPr sz="2000">
                          <a:latin typeface="Times New Roman" panose="02020603050405020304"/>
                          <a:ea typeface="Times New Roman" panose="02020603050405020304"/>
                          <a:cs typeface="Times New Roman" panose="02020603050405020304"/>
                          <a:sym typeface="Times New Roman" panose="02020603050405020304"/>
                        </a:rPr>
                        <a:t>Trupti Shah and Sangeeta Parshionikar :Efficient Portable Camera Based Text to Speech Converter for Blind Person. </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r>
              <a:tr h="1463040">
                <a:tc>
                  <a:txBody>
                    <a:bodyPr/>
                    <a:lstStyle/>
                    <a:p>
                      <a:pPr algn="l">
                        <a:lnSpc>
                          <a:spcPct val="150000"/>
                        </a:lnSpc>
                        <a:defRPr sz="1800"/>
                      </a:pPr>
                      <a:r>
                        <a:rPr sz="2200">
                          <a:latin typeface="Times New Roman" panose="02020603050405020304"/>
                          <a:ea typeface="Times New Roman" panose="02020603050405020304"/>
                          <a:cs typeface="Times New Roman" panose="02020603050405020304"/>
                          <a:sym typeface="Times New Roman" panose="02020603050405020304"/>
                        </a:rPr>
                        <a:t>[3]</a:t>
                      </a:r>
                      <a:endParaRPr sz="22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c>
                  <a:txBody>
                    <a:bodyPr/>
                    <a:lstStyle/>
                    <a:p>
                      <a:pPr algn="just">
                        <a:lnSpc>
                          <a:spcPct val="150000"/>
                        </a:lnSpc>
                        <a:defRPr sz="1800"/>
                      </a:pPr>
                      <a:r>
                        <a:rPr sz="2000">
                          <a:latin typeface="Times New Roman" panose="02020603050405020304"/>
                          <a:ea typeface="Times New Roman" panose="02020603050405020304"/>
                          <a:cs typeface="Times New Roman" panose="02020603050405020304"/>
                          <a:sym typeface="Times New Roman" panose="02020603050405020304"/>
                        </a:rPr>
                        <a:t>Arunima B Krishna, Meghana Hari and Dr. Sudheer A.P : Word Based Text Extraction Algorithm Implementation in Wearable Assistive Device for the Blind. </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r>
              <a:tr h="1374140">
                <a:tc>
                  <a:txBody>
                    <a:bodyPr/>
                    <a:lstStyle/>
                    <a:p>
                      <a:pPr algn="l">
                        <a:lnSpc>
                          <a:spcPct val="150000"/>
                        </a:lnSpc>
                        <a:defRPr sz="2200">
                          <a:latin typeface="Times New Roman" panose="02020603050405020304"/>
                          <a:ea typeface="Times New Roman" panose="02020603050405020304"/>
                          <a:cs typeface="Times New Roman" panose="02020603050405020304"/>
                          <a:sym typeface="Times New Roman" panose="02020603050405020304"/>
                        </a:defRPr>
                      </a:pPr>
                      <a:r>
                        <a:t>[4]</a:t>
                      </a:r>
                    </a:p>
                  </a:txBody>
                  <a:tcPr marL="45720" marR="45720" anchor="t" anchorCtr="0" horzOverflow="overflow">
                    <a:lnL w="12700">
                      <a:miter lim="400000"/>
                    </a:lnL>
                    <a:lnR w="12700">
                      <a:miter lim="400000"/>
                    </a:lnR>
                    <a:lnT w="12700">
                      <a:miter lim="400000"/>
                    </a:lnT>
                    <a:lnB w="12700">
                      <a:miter lim="400000"/>
                    </a:lnB>
                    <a:noFill/>
                  </a:tcPr>
                </a:tc>
                <a:tc>
                  <a:txBody>
                    <a:bodyPr/>
                    <a:lstStyle/>
                    <a:p>
                      <a:pPr algn="just">
                        <a:lnSpc>
                          <a:spcPct val="150000"/>
                        </a:lnSpc>
                        <a:defRPr sz="1800"/>
                      </a:pPr>
                      <a:r>
                        <a:rPr sz="2000">
                          <a:latin typeface="Times New Roman" panose="02020603050405020304"/>
                          <a:ea typeface="Times New Roman" panose="02020603050405020304"/>
                          <a:cs typeface="Times New Roman" panose="02020603050405020304"/>
                          <a:sym typeface="Times New Roman" panose="02020603050405020304"/>
                        </a:rPr>
                        <a:t>Shalini Sonth and Jagadish S. Kallimani : OCR based facilitator for the visually challenged. </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ntent Placeholder 2"/>
          <p:cNvSpPr txBox="1"/>
          <p:nvPr>
            <p:ph type="body" idx="1"/>
          </p:nvPr>
        </p:nvSpPr>
        <p:spPr>
          <a:xfrm>
            <a:off x="0" y="1371600"/>
            <a:ext cx="9109710" cy="3909060"/>
          </a:xfrm>
          <a:prstGeom prst="rect">
            <a:avLst/>
          </a:prstGeom>
        </p:spPr>
        <p:txBody>
          <a:bodyPr/>
          <a:lstStyle/>
          <a:p>
            <a:pPr marL="0" indent="0" algn="ctr">
              <a:buSzTx/>
              <a:buNone/>
            </a:pPr>
            <a:r>
              <a:t> 			</a:t>
            </a:r>
          </a:p>
          <a:p>
            <a:pPr marL="0" indent="0" algn="ctr">
              <a:buSzTx/>
              <a:buNone/>
            </a:pPr>
            <a:r>
              <a:t>		       </a:t>
            </a:r>
          </a:p>
          <a:p>
            <a:pPr marL="0" indent="0" algn="ctr">
              <a:spcBef>
                <a:spcPts val="1700"/>
              </a:spcBef>
              <a:buSzTx/>
              <a:buNone/>
              <a:defRPr sz="7200" b="1">
                <a:latin typeface="Times New Roman" panose="02020603050405020304"/>
                <a:ea typeface="Times New Roman" panose="02020603050405020304"/>
                <a:cs typeface="Times New Roman" panose="02020603050405020304"/>
                <a:sym typeface="Times New Roman" panose="02020603050405020304"/>
              </a:defRPr>
            </a:pPr>
            <a:r>
              <a:t>THANK YOU</a:t>
            </a:r>
          </a:p>
        </p:txBody>
      </p:sp>
      <p:sp>
        <p:nvSpPr>
          <p:cNvPr id="194" name="Slide Number Placeholder 3"/>
          <p:cNvSpPr txBox="1"/>
          <p:nvPr>
            <p:ph type="sldNum" sz="quarter" idx="2"/>
          </p:nvPr>
        </p:nvSpPr>
        <p:spPr>
          <a:xfrm>
            <a:off x="8428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CONTENTS</a:t>
            </a:r>
          </a:p>
        </p:txBody>
      </p:sp>
      <p:sp>
        <p:nvSpPr>
          <p:cNvPr id="104" name="TextBox 3"/>
          <p:cNvSpPr txBox="1"/>
          <p:nvPr/>
        </p:nvSpPr>
        <p:spPr>
          <a:xfrm>
            <a:off x="731519" y="1371600"/>
            <a:ext cx="7124066" cy="5262245"/>
          </a:xfrm>
          <a:prstGeom prst="rect">
            <a:avLst/>
          </a:prstGeom>
          <a:ln w="12700">
            <a:miter lim="400000"/>
          </a:ln>
        </p:spPr>
        <p:txBody>
          <a:bodyPr lIns="45719" rIns="45719">
            <a:spAutoFit/>
          </a:bodyPr>
          <a:lstStyle/>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Abstract</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Introduction</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Literature Survey</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Problem Statement</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Methodology</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Results</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Conclusion</a:t>
            </a:r>
          </a:p>
          <a:p>
            <a:pPr marL="342900" indent="-342900">
              <a:lnSpc>
                <a:spcPct val="150000"/>
              </a:lnSpc>
              <a:buSzPct val="100000"/>
              <a:buFont typeface="Arial" panose="020B0604020202020204"/>
              <a:buChar char="•"/>
              <a:defRPr sz="2800">
                <a:latin typeface="Times New Roman" panose="02020603050405020304"/>
                <a:ea typeface="Times New Roman" panose="02020603050405020304"/>
                <a:cs typeface="Times New Roman" panose="02020603050405020304"/>
                <a:sym typeface="Times New Roman" panose="02020603050405020304"/>
              </a:defRPr>
            </a:pPr>
            <a:r>
              <a:t>Reference</a:t>
            </a:r>
            <a:r>
              <a:rPr lang="en-US"/>
              <a:t>s</a:t>
            </a:r>
            <a:endParaRPr lang="en-US"/>
          </a:p>
        </p:txBody>
      </p:sp>
      <p:sp>
        <p:nvSpPr>
          <p:cNvPr id="105" name="Slide Number Placeholder 4"/>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ABSTRACT</a:t>
            </a:r>
          </a:p>
        </p:txBody>
      </p:sp>
      <p:sp>
        <p:nvSpPr>
          <p:cNvPr id="108" name="Content Placeholder 2"/>
          <p:cNvSpPr txBox="1"/>
          <p:nvPr>
            <p:ph type="body" idx="1"/>
          </p:nvPr>
        </p:nvSpPr>
        <p:spPr>
          <a:xfrm>
            <a:off x="457200" y="1295400"/>
            <a:ext cx="8229600" cy="4525963"/>
          </a:xfrm>
          <a:prstGeom prst="rect">
            <a:avLst/>
          </a:prstGeom>
        </p:spPr>
        <p:txBody>
          <a:bodyPr/>
          <a:lstStyle>
            <a:lvl1pPr marL="0" indent="0" algn="just">
              <a:lnSpc>
                <a:spcPct val="150000"/>
              </a:lnSpc>
              <a:spcBef>
                <a:spcPts val="400"/>
              </a:spcBef>
              <a:buSzTx/>
              <a:buNone/>
              <a:defRPr sz="2000">
                <a:latin typeface="Times New Roman" panose="02020603050405020304"/>
                <a:ea typeface="Times New Roman" panose="02020603050405020304"/>
                <a:cs typeface="Times New Roman" panose="02020603050405020304"/>
                <a:sym typeface="Times New Roman" panose="02020603050405020304"/>
              </a:defRPr>
            </a:lvl1pPr>
          </a:lstStyle>
          <a:p>
            <a:r>
              <a:t>In recent times, several technical systems have been developed to assist the visually impaired. One such system is Braille, which can be quite expensive to print. To address this issue, a wearable assistive device has been created, which can convert text into acoustic output, enabling the user to read any form of text. This device uses a Raspberry Pi based system with  camera to assist the visually impaired in reading textual data. The device also includes an LDR sensor that detects the ambient light conditions and turns on the light accordingly. Additionally, the system uses a novel methodology to extract the word pointed by the finger and convert it to audio output using an OCR engine and a TTS converter.</a:t>
            </a:r>
          </a:p>
        </p:txBody>
      </p:sp>
      <p:sp>
        <p:nvSpPr>
          <p:cNvPr id="109"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INTRODUCTION</a:t>
            </a:r>
          </a:p>
        </p:txBody>
      </p:sp>
      <p:sp>
        <p:nvSpPr>
          <p:cNvPr id="112" name="Content Placeholder 2"/>
          <p:cNvSpPr txBox="1"/>
          <p:nvPr>
            <p:ph type="body" idx="1"/>
          </p:nvPr>
        </p:nvSpPr>
        <p:spPr>
          <a:xfrm>
            <a:off x="457200" y="1600200"/>
            <a:ext cx="8229600" cy="4525963"/>
          </a:xfrm>
          <a:prstGeom prst="rect">
            <a:avLst/>
          </a:prstGeom>
        </p:spPr>
        <p:txBody>
          <a:bodyPr/>
          <a:lstStyle/>
          <a:p>
            <a:pPr>
              <a:lnSpc>
                <a:spcPct val="90000"/>
              </a:lnSpc>
              <a:defRPr b="1">
                <a:latin typeface="Times New Roman" panose="02020603050405020304"/>
                <a:ea typeface="Times New Roman" panose="02020603050405020304"/>
                <a:cs typeface="Times New Roman" panose="02020603050405020304"/>
                <a:sym typeface="Times New Roman" panose="02020603050405020304"/>
              </a:defRPr>
            </a:pPr>
            <a:r>
              <a:t>Image Processing </a:t>
            </a:r>
          </a:p>
          <a:p>
            <a:pPr marL="0" lvl="1" indent="457200" algn="just">
              <a:lnSpc>
                <a:spcPct val="90000"/>
              </a:lnSpc>
              <a:spcBef>
                <a:spcPts val="600"/>
              </a:spcBef>
              <a:buSzTx/>
              <a:buNone/>
              <a:defRPr sz="2800">
                <a:latin typeface="Times New Roman" panose="02020603050405020304"/>
                <a:ea typeface="Times New Roman" panose="02020603050405020304"/>
                <a:cs typeface="Times New Roman" panose="02020603050405020304"/>
                <a:sym typeface="Times New Roman" panose="02020603050405020304"/>
              </a:defRPr>
            </a:pPr>
            <a:r>
              <a:t>	Image processing is a way to convert an image to a digital aspect and perform certain functions on it, in order to get an enhanced image or extract other useful information from it. It is a type of signal time when the input is an image, such as a video frame or image and output can be an image or features associated with that image.</a:t>
            </a:r>
          </a:p>
          <a:p>
            <a:pPr marL="0" indent="0" algn="just">
              <a:lnSpc>
                <a:spcPct val="90000"/>
              </a:lnSpc>
              <a:buSzTx/>
              <a:buNone/>
              <a:defRPr>
                <a:latin typeface="Times New Roman" panose="02020603050405020304"/>
                <a:ea typeface="Times New Roman" panose="02020603050405020304"/>
                <a:cs typeface="Times New Roman" panose="02020603050405020304"/>
                <a:sym typeface="Times New Roman" panose="02020603050405020304"/>
              </a:defRPr>
            </a:pPr>
            <a:r>
              <a:t> </a:t>
            </a:r>
          </a:p>
        </p:txBody>
      </p:sp>
      <p:sp>
        <p:nvSpPr>
          <p:cNvPr id="113"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ontent Placeholder 2"/>
          <p:cNvSpPr txBox="1"/>
          <p:nvPr>
            <p:ph type="body" idx="1"/>
          </p:nvPr>
        </p:nvSpPr>
        <p:spPr>
          <a:xfrm>
            <a:off x="457200" y="533399"/>
            <a:ext cx="8229600" cy="5728337"/>
          </a:xfrm>
          <a:prstGeom prst="rect">
            <a:avLst/>
          </a:prstGeom>
        </p:spPr>
        <p:txBody>
          <a:bodyPr/>
          <a:lstStyle/>
          <a:p>
            <a:pPr algn="just">
              <a:spcBef>
                <a:spcPts val="500"/>
              </a:spcBef>
              <a:defRPr sz="2200" b="1">
                <a:latin typeface="Times New Roman" panose="02020603050405020304"/>
                <a:ea typeface="Times New Roman" panose="02020603050405020304"/>
                <a:cs typeface="Times New Roman" panose="02020603050405020304"/>
                <a:sym typeface="Times New Roman" panose="02020603050405020304"/>
              </a:defRPr>
            </a:pPr>
            <a:r>
              <a:t>AI Enabled IoT </a:t>
            </a:r>
          </a:p>
          <a:p>
            <a:pPr marL="0" lvl="1" indent="457200" algn="just">
              <a:spcBef>
                <a:spcPts val="500"/>
              </a:spcBef>
              <a:buSzTx/>
              <a:buNone/>
              <a:defRPr sz="2200">
                <a:latin typeface="Times New Roman" panose="02020603050405020304"/>
                <a:ea typeface="Times New Roman" panose="02020603050405020304"/>
                <a:cs typeface="Times New Roman" panose="02020603050405020304"/>
                <a:sym typeface="Times New Roman" panose="02020603050405020304"/>
              </a:defRPr>
            </a:pPr>
            <a:r>
              <a:t>	IoT is about sensors implanted into machines, which offer streams of data through internet connectivity. All IoT related services inevitably follow five basic steps called create, communicate, aggregate, analyse, and act. </a:t>
            </a:r>
          </a:p>
          <a:p>
            <a:pPr marL="0" lvl="1" indent="457200" algn="just">
              <a:spcBef>
                <a:spcPts val="500"/>
              </a:spcBef>
              <a:buSzTx/>
              <a:buNone/>
              <a:defRPr sz="2200">
                <a:latin typeface="Times New Roman" panose="02020603050405020304"/>
                <a:ea typeface="Times New Roman" panose="02020603050405020304"/>
                <a:cs typeface="Times New Roman" panose="02020603050405020304"/>
                <a:sym typeface="Times New Roman" panose="02020603050405020304"/>
              </a:defRPr>
            </a:pPr>
            <a:r>
              <a:t>	While IoT provides data, artificial intelligence acquires the power to unlock responses, offering both creativity and context to drive smart actions. As the data delivered from the sensor can be analyzed with AI, businesses can make informed decisions.</a:t>
            </a:r>
            <a:endParaRPr sz="1900" b="1"/>
          </a:p>
          <a:p>
            <a:pPr algn="just">
              <a:spcBef>
                <a:spcPts val="500"/>
              </a:spcBef>
              <a:defRPr sz="2200" b="1">
                <a:latin typeface="Times New Roman" panose="02020603050405020304"/>
                <a:ea typeface="Times New Roman" panose="02020603050405020304"/>
                <a:cs typeface="Times New Roman" panose="02020603050405020304"/>
                <a:sym typeface="Times New Roman" panose="02020603050405020304"/>
              </a:defRPr>
            </a:pPr>
            <a:r>
              <a:t>Text to speech </a:t>
            </a:r>
          </a:p>
          <a:p>
            <a:pPr marL="0" lvl="1" indent="457200" algn="just">
              <a:lnSpc>
                <a:spcPct val="100000"/>
              </a:lnSpc>
              <a:spcBef>
                <a:spcPts val="400"/>
              </a:spcBef>
              <a:buSzTx/>
              <a:buNone/>
              <a:defRPr sz="1900">
                <a:latin typeface="Times New Roman" panose="02020603050405020304"/>
                <a:ea typeface="Times New Roman" panose="02020603050405020304"/>
                <a:cs typeface="Times New Roman" panose="02020603050405020304"/>
                <a:sym typeface="Times New Roman" panose="02020603050405020304"/>
              </a:defRPr>
            </a:pPr>
            <a:r>
              <a:t>	</a:t>
            </a:r>
            <a:r>
              <a:rPr sz="2200"/>
              <a:t>eSpeak is a compact open source software speech synthesizer for English and other languages, and is used to convert the text file to audio output which is heard via an audio output device such as earphones. Python 3 wrapper for eSpeak is utilized to implement the algorithm.</a:t>
            </a:r>
            <a:r>
              <a:rPr sz="2000"/>
              <a:t> </a:t>
            </a:r>
            <a:endParaRPr sz="2000"/>
          </a:p>
        </p:txBody>
      </p:sp>
      <p:sp>
        <p:nvSpPr>
          <p:cNvPr id="116"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5"/>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LITERATURE SURVEY</a:t>
            </a:r>
          </a:p>
        </p:txBody>
      </p:sp>
      <p:sp>
        <p:nvSpPr>
          <p:cNvPr id="119"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pic>
        <p:nvPicPr>
          <p:cNvPr id="120" name="Content Placeholder 4" descr="Content Placeholder 4"/>
          <p:cNvPicPr>
            <a:picLocks noChangeAspect="1"/>
          </p:cNvPicPr>
          <p:nvPr/>
        </p:nvPicPr>
        <p:blipFill>
          <a:blip r:embed="rId1"/>
          <a:stretch>
            <a:fillRect/>
          </a:stretch>
        </p:blipFill>
        <p:spPr>
          <a:xfrm>
            <a:off x="762000" y="1676400"/>
            <a:ext cx="7639685" cy="4526280"/>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PROBLEM STATEMENT</a:t>
            </a:r>
          </a:p>
        </p:txBody>
      </p:sp>
      <p:sp>
        <p:nvSpPr>
          <p:cNvPr id="123" name="Content Placeholder 2"/>
          <p:cNvSpPr txBox="1"/>
          <p:nvPr>
            <p:ph type="body" idx="1"/>
          </p:nvPr>
        </p:nvSpPr>
        <p:spPr>
          <a:xfrm>
            <a:off x="457200" y="1600200"/>
            <a:ext cx="8229600" cy="4525963"/>
          </a:xfrm>
          <a:prstGeom prst="rect">
            <a:avLst/>
          </a:prstGeom>
        </p:spPr>
        <p:txBody>
          <a:bodyPr/>
          <a:lstStyle>
            <a:lvl1pPr marL="0" indent="0" algn="just">
              <a:spcBef>
                <a:spcPts val="600"/>
              </a:spcBef>
              <a:buSzTx/>
              <a:buNone/>
              <a:defRPr sz="2800">
                <a:latin typeface="Times New Roman" panose="02020603050405020304"/>
                <a:ea typeface="Times New Roman" panose="02020603050405020304"/>
                <a:cs typeface="Times New Roman" panose="02020603050405020304"/>
                <a:sym typeface="Times New Roman" panose="02020603050405020304"/>
              </a:defRPr>
            </a:lvl1pPr>
          </a:lstStyle>
          <a:p>
            <a:r>
              <a:t>“Wearable Assistive Device for the Blind Using Word Based Text Extraction Algorithm ”</a:t>
            </a:r>
          </a:p>
        </p:txBody>
      </p:sp>
      <p:sp>
        <p:nvSpPr>
          <p:cNvPr id="124"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OBJECTIVES</a:t>
            </a:r>
          </a:p>
        </p:txBody>
      </p:sp>
      <p:sp>
        <p:nvSpPr>
          <p:cNvPr id="127" name="Content Placeholder 2"/>
          <p:cNvSpPr txBox="1"/>
          <p:nvPr>
            <p:ph type="body" idx="1"/>
          </p:nvPr>
        </p:nvSpPr>
        <p:spPr>
          <a:xfrm>
            <a:off x="457200" y="1600200"/>
            <a:ext cx="8229600" cy="4525963"/>
          </a:xfrm>
          <a:prstGeom prst="rect">
            <a:avLst/>
          </a:prstGeom>
        </p:spPr>
        <p:txBody>
          <a:bodyPr/>
          <a:lstStyle/>
          <a:p>
            <a:pPr marL="0" marR="27305" indent="0" algn="just">
              <a:lnSpc>
                <a:spcPct val="150000"/>
              </a:lnSpc>
              <a:spcBef>
                <a:spcPts val="800"/>
              </a:spcBef>
              <a:buSzTx/>
              <a:buNone/>
              <a:defRPr sz="2100">
                <a:latin typeface="Times New Roman" panose="02020603050405020304"/>
                <a:ea typeface="Times New Roman" panose="02020603050405020304"/>
                <a:cs typeface="Times New Roman" panose="02020603050405020304"/>
                <a:sym typeface="Times New Roman" panose="02020603050405020304"/>
              </a:defRPr>
            </a:pPr>
            <a:r>
              <a:t>The objectives of the proposed work is to :  </a:t>
            </a:r>
            <a:r>
              <a:rPr b="1"/>
              <a:t>  </a:t>
            </a:r>
            <a:endParaRPr b="1"/>
          </a:p>
          <a:p>
            <a:pPr marR="27305" algn="just">
              <a:lnSpc>
                <a:spcPct val="150000"/>
              </a:lnSpc>
              <a:spcBef>
                <a:spcPts val="0"/>
              </a:spcBef>
              <a:buFont typeface="Symbol" panose="05050102010706020507"/>
              <a:buChar char="·"/>
              <a:defRPr sz="2100">
                <a:latin typeface="Times New Roman" panose="02020603050405020304"/>
                <a:ea typeface="Times New Roman" panose="02020603050405020304"/>
                <a:cs typeface="Times New Roman" panose="02020603050405020304"/>
                <a:sym typeface="Times New Roman" panose="02020603050405020304"/>
              </a:defRPr>
            </a:pPr>
            <a:r>
              <a:t>To Detect the ambient light condition.</a:t>
            </a:r>
          </a:p>
          <a:p>
            <a:pPr marR="27305" algn="just">
              <a:lnSpc>
                <a:spcPct val="150000"/>
              </a:lnSpc>
              <a:spcBef>
                <a:spcPts val="0"/>
              </a:spcBef>
              <a:buFont typeface="Symbol" panose="05050102010706020507"/>
              <a:buChar char="·"/>
              <a:defRPr sz="2100">
                <a:latin typeface="Times New Roman" panose="02020603050405020304"/>
                <a:ea typeface="Times New Roman" panose="02020603050405020304"/>
                <a:cs typeface="Times New Roman" panose="02020603050405020304"/>
                <a:sym typeface="Times New Roman" panose="02020603050405020304"/>
              </a:defRPr>
            </a:pPr>
            <a:r>
              <a:t>To detect whether the text is upright.</a:t>
            </a:r>
          </a:p>
          <a:p>
            <a:pPr marR="27305" algn="just">
              <a:lnSpc>
                <a:spcPct val="150000"/>
              </a:lnSpc>
              <a:spcBef>
                <a:spcPts val="800"/>
              </a:spcBef>
              <a:buFont typeface="Symbol" panose="05050102010706020507"/>
              <a:buChar char="·"/>
              <a:defRPr sz="2100">
                <a:latin typeface="Times New Roman" panose="02020603050405020304"/>
                <a:ea typeface="Times New Roman" panose="02020603050405020304"/>
                <a:cs typeface="Times New Roman" panose="02020603050405020304"/>
                <a:sym typeface="Times New Roman" panose="02020603050405020304"/>
              </a:defRPr>
            </a:pPr>
            <a:r>
              <a:t>Image to text conversion, then the extracted text is converted to speech.</a:t>
            </a:r>
          </a:p>
        </p:txBody>
      </p:sp>
      <p:sp>
        <p:nvSpPr>
          <p:cNvPr id="128" name="Slide Number Placeholder 3"/>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p:nvPr>
            <p:ph type="title"/>
          </p:nvPr>
        </p:nvSpPr>
        <p:spPr>
          <a:prstGeom prst="rect">
            <a:avLst/>
          </a:prstGeom>
        </p:spPr>
        <p:txBody>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sp>
        <p:nvSpPr>
          <p:cNvPr id="131" name="Content Placeholder 2"/>
          <p:cNvSpPr txBox="1"/>
          <p:nvPr>
            <p:ph type="body" sz="half" idx="1"/>
          </p:nvPr>
        </p:nvSpPr>
        <p:spPr>
          <a:xfrm>
            <a:off x="457200" y="1600200"/>
            <a:ext cx="4038600" cy="4525963"/>
          </a:xfrm>
          <a:prstGeom prst="rect">
            <a:avLst/>
          </a:prstGeom>
        </p:spPr>
        <p:txBody>
          <a:bodyPr/>
          <a:lstStyle>
            <a:lvl1pPr marL="0" indent="0">
              <a:buSzTx/>
              <a:buNone/>
            </a:lvl1pPr>
          </a:lstStyle>
          <a:p>
            <a:r>
              <a:t>                      </a:t>
            </a:r>
          </a:p>
        </p:txBody>
      </p:sp>
      <p:sp>
        <p:nvSpPr>
          <p:cNvPr id="132" name="Content Placeholder 2"/>
          <p:cNvSpPr txBox="1"/>
          <p:nvPr/>
        </p:nvSpPr>
        <p:spPr>
          <a:xfrm>
            <a:off x="585469" y="1752600"/>
            <a:ext cx="8138161" cy="4525963"/>
          </a:xfrm>
          <a:prstGeom prst="rect">
            <a:avLst/>
          </a:prstGeom>
          <a:ln w="12700">
            <a:miter lim="400000"/>
          </a:ln>
        </p:spPr>
        <p:txBody>
          <a:bodyPr lIns="45719" rIns="45719">
            <a:normAutofit/>
          </a:bodyPr>
          <a:lstStyle>
            <a:lvl1pPr>
              <a:spcBef>
                <a:spcPts val="700"/>
              </a:spcBef>
              <a:defRPr sz="3200"/>
            </a:lvl1pPr>
          </a:lstStyle>
          <a:p>
            <a:r>
              <a:t>                      </a:t>
            </a:r>
          </a:p>
        </p:txBody>
      </p:sp>
      <p:pic>
        <p:nvPicPr>
          <p:cNvPr id="133" name="Ink 3" descr="Ink 3"/>
          <p:cNvPicPr>
            <a:picLocks noChangeAspect="1"/>
          </p:cNvPicPr>
          <p:nvPr/>
        </p:nvPicPr>
        <p:blipFill>
          <a:blip r:embed="rId1"/>
          <a:stretch>
            <a:fillRect/>
          </a:stretch>
        </p:blipFill>
        <p:spPr>
          <a:xfrm>
            <a:off x="2933089" y="3603580"/>
            <a:ext cx="319321" cy="64081"/>
          </a:xfrm>
          <a:prstGeom prst="rect">
            <a:avLst/>
          </a:prstGeom>
          <a:ln w="12700">
            <a:miter lim="400000"/>
            <a:headEnd/>
            <a:tailEnd/>
          </a:ln>
        </p:spPr>
      </p:pic>
      <p:pic>
        <p:nvPicPr>
          <p:cNvPr id="134" name="Ink 4" descr="Ink 4"/>
          <p:cNvPicPr>
            <a:picLocks noChangeAspect="1"/>
          </p:cNvPicPr>
          <p:nvPr/>
        </p:nvPicPr>
        <p:blipFill>
          <a:blip r:embed="rId2"/>
          <a:stretch>
            <a:fillRect/>
          </a:stretch>
        </p:blipFill>
        <p:spPr>
          <a:xfrm>
            <a:off x="3237650" y="3623021"/>
            <a:ext cx="66961" cy="48601"/>
          </a:xfrm>
          <a:prstGeom prst="rect">
            <a:avLst/>
          </a:prstGeom>
          <a:ln w="12700">
            <a:miter lim="400000"/>
            <a:headEnd/>
            <a:tailEnd/>
          </a:ln>
        </p:spPr>
      </p:pic>
      <p:sp>
        <p:nvSpPr>
          <p:cNvPr id="135" name="Slide Number Placeholder 5"/>
          <p:cNvSpPr txBox="1"/>
          <p:nvPr>
            <p:ph type="sldNum" sz="quarter" idx="2"/>
          </p:nvPr>
        </p:nvSpPr>
        <p:spPr>
          <a:xfrm>
            <a:off x="8505418" y="6414760"/>
            <a:ext cx="181382" cy="248305"/>
          </a:xfrm>
          <a:prstGeom prst="rect">
            <a:avLst/>
          </a:prstGeom>
        </p:spPr>
        <p:txBody>
          <a:bodyPr/>
          <a:lstStyle/>
          <a:p>
            <a:fld id="{86CB4B4D-7CA3-9044-876B-883B54F8677D}" type="slidenum">
              <a:rPr/>
            </a:fld>
            <a:endParaRPr/>
          </a:p>
        </p:txBody>
      </p:sp>
      <p:sp>
        <p:nvSpPr>
          <p:cNvPr id="136" name="TextBox 2"/>
          <p:cNvSpPr txBox="1"/>
          <p:nvPr/>
        </p:nvSpPr>
        <p:spPr>
          <a:xfrm>
            <a:off x="2865120" y="6308725"/>
            <a:ext cx="3578860" cy="348429"/>
          </a:xfrm>
          <a:prstGeom prst="rect">
            <a:avLst/>
          </a:prstGeom>
          <a:ln w="12700">
            <a:miter lim="400000"/>
          </a:ln>
        </p:spPr>
        <p:txBody>
          <a:bodyPr lIns="45719" rIns="45719">
            <a:spAutoFit/>
          </a:bodyPr>
          <a:lstStyle/>
          <a:p>
            <a:pPr>
              <a:defRPr b="1">
                <a:latin typeface="Times New Roman" panose="02020603050405020304"/>
                <a:ea typeface="Times New Roman" panose="02020603050405020304"/>
                <a:cs typeface="Times New Roman" panose="02020603050405020304"/>
                <a:sym typeface="Times New Roman" panose="02020603050405020304"/>
              </a:defRPr>
            </a:pPr>
            <a:r>
              <a:t>Fig.1: </a:t>
            </a:r>
            <a:r>
              <a:rPr b="0"/>
              <a:t>Basic Structure of the Device</a:t>
            </a:r>
            <a:endParaRPr b="0"/>
          </a:p>
        </p:txBody>
      </p:sp>
      <p:pic>
        <p:nvPicPr>
          <p:cNvPr id="137" name="Content Placeholder 6" descr="Content Placeholder 6"/>
          <p:cNvPicPr>
            <a:picLocks noChangeAspect="1"/>
          </p:cNvPicPr>
          <p:nvPr/>
        </p:nvPicPr>
        <p:blipFill>
          <a:blip r:embed="rId3"/>
          <a:stretch>
            <a:fillRect/>
          </a:stretch>
        </p:blipFill>
        <p:spPr>
          <a:xfrm>
            <a:off x="2933064" y="1676400"/>
            <a:ext cx="3411222" cy="4526280"/>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5144</Words>
  <Application>WPS Presentation</Application>
  <PresentationFormat/>
  <Paragraphs>172</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Arial</vt:lpstr>
      <vt:lpstr>Times New Roman</vt:lpstr>
      <vt:lpstr>Symbol</vt:lpstr>
      <vt:lpstr>Microsoft YaHei</vt:lpstr>
      <vt:lpstr>Arial Unicode MS</vt:lpstr>
      <vt:lpstr>Calibri</vt:lpstr>
      <vt:lpstr>Office Theme</vt:lpstr>
      <vt:lpstr>               </vt:lpstr>
      <vt:lpstr>CONTENTS</vt:lpstr>
      <vt:lpstr>ABSTRACT</vt:lpstr>
      <vt:lpstr>INTRODUCTION</vt:lpstr>
      <vt:lpstr>PowerPoint 演示文稿</vt:lpstr>
      <vt:lpstr>LITERATURE SURVEY</vt:lpstr>
      <vt:lpstr>PROBLEM STATEMENT</vt:lpstr>
      <vt:lpstr>OBJECTIVES</vt:lpstr>
      <vt:lpstr>METHODOLOGY</vt:lpstr>
      <vt:lpstr>METHODOLOGY</vt:lpstr>
      <vt:lpstr>METHODOLOGY</vt:lpstr>
      <vt:lpstr>METHODOLOGY</vt:lpstr>
      <vt:lpstr>METHODOLOGY</vt:lpstr>
      <vt:lpstr>PowerPoint 演示文稿</vt:lpstr>
      <vt:lpstr>results</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dc:title>
  <dc:creator/>
  <cp:lastModifiedBy>smgsn</cp:lastModifiedBy>
  <cp:revision>1</cp:revision>
  <dcterms:created xsi:type="dcterms:W3CDTF">2023-04-26T09:43:09Z</dcterms:created>
  <dcterms:modified xsi:type="dcterms:W3CDTF">2023-04-26T09:43:09Z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892FB480C19748C2A979905287152288</vt:lpwstr>
  </property>
  <property fmtid="{D5CDD505-2E9C-101B-9397-08002B2CF9AE}" pid="3" name="KSOProductBuildVer">
    <vt:lpwstr>1033-11.2.0.11219</vt:lpwstr>
  </property>
</Properties>
</file>