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6" r:id="rId3"/>
    <p:sldId id="257" r:id="rId4"/>
    <p:sldId id="366" r:id="rId5"/>
    <p:sldId id="334" r:id="rId6"/>
    <p:sldId id="333" r:id="rId7"/>
    <p:sldId id="367" r:id="rId8"/>
    <p:sldId id="368" r:id="rId9"/>
    <p:sldId id="352" r:id="rId10"/>
    <p:sldId id="369" r:id="rId11"/>
    <p:sldId id="370" r:id="rId12"/>
    <p:sldId id="353" r:id="rId13"/>
    <p:sldId id="371" r:id="rId14"/>
    <p:sldId id="373" r:id="rId15"/>
    <p:sldId id="351" r:id="rId16"/>
    <p:sldId id="374" r:id="rId17"/>
    <p:sldId id="375" r:id="rId18"/>
    <p:sldId id="337" r:id="rId19"/>
    <p:sldId id="376" r:id="rId20"/>
    <p:sldId id="377"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1" autoAdjust="0"/>
    <p:restoredTop sz="94660"/>
  </p:normalViewPr>
  <p:slideViewPr>
    <p:cSldViewPr snapToGrid="0">
      <p:cViewPr varScale="1">
        <p:scale>
          <a:sx n="90" d="100"/>
          <a:sy n="90" d="100"/>
        </p:scale>
        <p:origin x="40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Stress Detection using Eye Tracking Data</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EC384B-9359-4BFF-B151-630257D31D83}"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919DE3-8FC6-441D-A2BB-8571FFAB6DCD}" type="slidenum">
              <a:rPr lang="en-IN" smtClean="0"/>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Stress Detection using Eye Tracking Data</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88ADC-47B4-475C-8011-BA4EB41D5631}"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F6A5D-84C7-461E-9048-FEF0F0DF09B5}" type="slidenum">
              <a:rPr lang="en-IN" smtClean="0"/>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9792B0C-34EE-410A-80BD-BD7AB5E6D46F}" type="datetime1">
              <a:rPr lang="en-IN" smtClean="0"/>
            </a:fld>
            <a:endParaRPr lang="en-IN"/>
          </a:p>
        </p:txBody>
      </p:sp>
      <p:sp>
        <p:nvSpPr>
          <p:cNvPr id="5" name="Footer Placeholder 4"/>
          <p:cNvSpPr>
            <a:spLocks noGrp="1"/>
          </p:cNvSpPr>
          <p:nvPr>
            <p:ph type="ftr" sz="quarter" idx="11"/>
          </p:nvPr>
        </p:nvSpPr>
        <p:spPr/>
        <p:txBody>
          <a:bodyPr/>
          <a:lstStyle/>
          <a:p>
            <a:r>
              <a:rPr lang="en-IN"/>
              <a:t>Stress Detection using Eye Tracking Data</a:t>
            </a:r>
            <a:endParaRPr lang="en-IN"/>
          </a:p>
        </p:txBody>
      </p:sp>
      <p:sp>
        <p:nvSpPr>
          <p:cNvPr id="6" name="Slide Number Placeholder 5"/>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67196BB-7A6C-404C-993B-CEA59AB7EE8A}" type="datetime1">
              <a:rPr lang="en-IN" smtClean="0"/>
            </a:fld>
            <a:endParaRPr lang="en-IN"/>
          </a:p>
        </p:txBody>
      </p:sp>
      <p:sp>
        <p:nvSpPr>
          <p:cNvPr id="5" name="Footer Placeholder 4"/>
          <p:cNvSpPr>
            <a:spLocks noGrp="1"/>
          </p:cNvSpPr>
          <p:nvPr>
            <p:ph type="ftr" sz="quarter" idx="11"/>
          </p:nvPr>
        </p:nvSpPr>
        <p:spPr/>
        <p:txBody>
          <a:bodyPr/>
          <a:lstStyle/>
          <a:p>
            <a:r>
              <a:rPr lang="en-IN"/>
              <a:t>Stress Detection using Eye Tracking Data</a:t>
            </a:r>
            <a:endParaRPr lang="en-IN"/>
          </a:p>
        </p:txBody>
      </p:sp>
      <p:sp>
        <p:nvSpPr>
          <p:cNvPr id="6" name="Slide Number Placeholder 5"/>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5796DE7-DF22-49FE-989F-E0567F665419}" type="datetime1">
              <a:rPr lang="en-IN" smtClean="0"/>
            </a:fld>
            <a:endParaRPr lang="en-IN"/>
          </a:p>
        </p:txBody>
      </p:sp>
      <p:sp>
        <p:nvSpPr>
          <p:cNvPr id="5" name="Footer Placeholder 4"/>
          <p:cNvSpPr>
            <a:spLocks noGrp="1"/>
          </p:cNvSpPr>
          <p:nvPr>
            <p:ph type="ftr" sz="quarter" idx="11"/>
          </p:nvPr>
        </p:nvSpPr>
        <p:spPr/>
        <p:txBody>
          <a:bodyPr/>
          <a:lstStyle/>
          <a:p>
            <a:r>
              <a:rPr lang="en-IN"/>
              <a:t>Stress Detection using Eye Tracking Data</a:t>
            </a:r>
            <a:endParaRPr lang="en-IN"/>
          </a:p>
        </p:txBody>
      </p:sp>
      <p:sp>
        <p:nvSpPr>
          <p:cNvPr id="6" name="Slide Number Placeholder 5"/>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43084E-E477-43AB-8F78-54A5C104E068}" type="datetime1">
              <a:rPr lang="en-IN" smtClean="0"/>
            </a:fld>
            <a:endParaRPr lang="en-IN"/>
          </a:p>
        </p:txBody>
      </p:sp>
      <p:sp>
        <p:nvSpPr>
          <p:cNvPr id="5" name="Footer Placeholder 4"/>
          <p:cNvSpPr>
            <a:spLocks noGrp="1"/>
          </p:cNvSpPr>
          <p:nvPr>
            <p:ph type="ftr" sz="quarter" idx="11"/>
          </p:nvPr>
        </p:nvSpPr>
        <p:spPr/>
        <p:txBody>
          <a:bodyPr/>
          <a:lstStyle/>
          <a:p>
            <a:r>
              <a:rPr lang="en-IN"/>
              <a:t>Stress Detection using Eye Tracking Data</a:t>
            </a:r>
            <a:endParaRPr lang="en-IN"/>
          </a:p>
        </p:txBody>
      </p:sp>
      <p:sp>
        <p:nvSpPr>
          <p:cNvPr id="6" name="Slide Number Placeholder 5"/>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C871089-A42D-449E-B79C-5CCBDB14D8B6}" type="datetime1">
              <a:rPr lang="en-IN" smtClean="0"/>
            </a:fld>
            <a:endParaRPr lang="en-IN"/>
          </a:p>
        </p:txBody>
      </p:sp>
      <p:sp>
        <p:nvSpPr>
          <p:cNvPr id="5" name="Footer Placeholder 4"/>
          <p:cNvSpPr>
            <a:spLocks noGrp="1"/>
          </p:cNvSpPr>
          <p:nvPr>
            <p:ph type="ftr" sz="quarter" idx="11"/>
          </p:nvPr>
        </p:nvSpPr>
        <p:spPr/>
        <p:txBody>
          <a:bodyPr/>
          <a:lstStyle/>
          <a:p>
            <a:r>
              <a:rPr lang="en-IN"/>
              <a:t>Stress Detection using Eye Tracking Data</a:t>
            </a:r>
            <a:endParaRPr lang="en-IN"/>
          </a:p>
        </p:txBody>
      </p:sp>
      <p:sp>
        <p:nvSpPr>
          <p:cNvPr id="6" name="Slide Number Placeholder 5"/>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841105F-6ECD-464D-B6CA-F54467EB7BAF}" type="datetime1">
              <a:rPr lang="en-IN" smtClean="0"/>
            </a:fld>
            <a:endParaRPr lang="en-IN"/>
          </a:p>
        </p:txBody>
      </p:sp>
      <p:sp>
        <p:nvSpPr>
          <p:cNvPr id="6" name="Footer Placeholder 5"/>
          <p:cNvSpPr>
            <a:spLocks noGrp="1"/>
          </p:cNvSpPr>
          <p:nvPr>
            <p:ph type="ftr" sz="quarter" idx="11"/>
          </p:nvPr>
        </p:nvSpPr>
        <p:spPr/>
        <p:txBody>
          <a:bodyPr/>
          <a:lstStyle/>
          <a:p>
            <a:r>
              <a:rPr lang="en-IN"/>
              <a:t>Stress Detection using Eye Tracking Data</a:t>
            </a:r>
            <a:endParaRPr lang="en-IN"/>
          </a:p>
        </p:txBody>
      </p:sp>
      <p:sp>
        <p:nvSpPr>
          <p:cNvPr id="7" name="Slide Number Placeholder 6"/>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09C1FF5-01CC-4926-B644-3176A945BE34}" type="datetime1">
              <a:rPr lang="en-IN" smtClean="0"/>
            </a:fld>
            <a:endParaRPr lang="en-IN"/>
          </a:p>
        </p:txBody>
      </p:sp>
      <p:sp>
        <p:nvSpPr>
          <p:cNvPr id="8" name="Footer Placeholder 7"/>
          <p:cNvSpPr>
            <a:spLocks noGrp="1"/>
          </p:cNvSpPr>
          <p:nvPr>
            <p:ph type="ftr" sz="quarter" idx="11"/>
          </p:nvPr>
        </p:nvSpPr>
        <p:spPr/>
        <p:txBody>
          <a:bodyPr/>
          <a:lstStyle/>
          <a:p>
            <a:r>
              <a:rPr lang="en-IN"/>
              <a:t>Stress Detection using Eye Tracking Data</a:t>
            </a:r>
            <a:endParaRPr lang="en-IN"/>
          </a:p>
        </p:txBody>
      </p:sp>
      <p:sp>
        <p:nvSpPr>
          <p:cNvPr id="9" name="Slide Number Placeholder 8"/>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7C6246C-B0AD-42B9-9356-BF0D240FC49D}" type="datetime1">
              <a:rPr lang="en-IN" smtClean="0"/>
            </a:fld>
            <a:endParaRPr lang="en-IN"/>
          </a:p>
        </p:txBody>
      </p:sp>
      <p:sp>
        <p:nvSpPr>
          <p:cNvPr id="4" name="Footer Placeholder 3"/>
          <p:cNvSpPr>
            <a:spLocks noGrp="1"/>
          </p:cNvSpPr>
          <p:nvPr>
            <p:ph type="ftr" sz="quarter" idx="11"/>
          </p:nvPr>
        </p:nvSpPr>
        <p:spPr/>
        <p:txBody>
          <a:bodyPr/>
          <a:lstStyle/>
          <a:p>
            <a:r>
              <a:rPr lang="en-IN"/>
              <a:t>Stress Detection using Eye Tracking Data</a:t>
            </a:r>
            <a:endParaRPr lang="en-IN"/>
          </a:p>
        </p:txBody>
      </p:sp>
      <p:sp>
        <p:nvSpPr>
          <p:cNvPr id="5" name="Slide Number Placeholder 4"/>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F35D1-1A1F-4900-932A-6F8A52080891}" type="datetime1">
              <a:rPr lang="en-IN" smtClean="0"/>
            </a:fld>
            <a:endParaRPr lang="en-IN"/>
          </a:p>
        </p:txBody>
      </p:sp>
      <p:sp>
        <p:nvSpPr>
          <p:cNvPr id="3" name="Footer Placeholder 2"/>
          <p:cNvSpPr>
            <a:spLocks noGrp="1"/>
          </p:cNvSpPr>
          <p:nvPr>
            <p:ph type="ftr" sz="quarter" idx="11"/>
          </p:nvPr>
        </p:nvSpPr>
        <p:spPr/>
        <p:txBody>
          <a:bodyPr/>
          <a:lstStyle/>
          <a:p>
            <a:r>
              <a:rPr lang="en-IN"/>
              <a:t>Stress Detection using Eye Tracking Data</a:t>
            </a:r>
            <a:endParaRPr lang="en-IN"/>
          </a:p>
        </p:txBody>
      </p:sp>
      <p:sp>
        <p:nvSpPr>
          <p:cNvPr id="4" name="Slide Number Placeholder 3"/>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1E22E16-C58A-4F83-AC88-BC14E5D199A5}" type="datetime1">
              <a:rPr lang="en-IN" smtClean="0"/>
            </a:fld>
            <a:endParaRPr lang="en-IN"/>
          </a:p>
        </p:txBody>
      </p:sp>
      <p:sp>
        <p:nvSpPr>
          <p:cNvPr id="6" name="Footer Placeholder 5"/>
          <p:cNvSpPr>
            <a:spLocks noGrp="1"/>
          </p:cNvSpPr>
          <p:nvPr>
            <p:ph type="ftr" sz="quarter" idx="11"/>
          </p:nvPr>
        </p:nvSpPr>
        <p:spPr/>
        <p:txBody>
          <a:bodyPr/>
          <a:lstStyle/>
          <a:p>
            <a:r>
              <a:rPr lang="en-IN"/>
              <a:t>Stress Detection using Eye Tracking Data</a:t>
            </a:r>
            <a:endParaRPr lang="en-IN"/>
          </a:p>
        </p:txBody>
      </p:sp>
      <p:sp>
        <p:nvSpPr>
          <p:cNvPr id="7" name="Slide Number Placeholder 6"/>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AD5D2B3-9553-4569-A491-6A018E26252C}" type="datetime1">
              <a:rPr lang="en-IN" smtClean="0"/>
            </a:fld>
            <a:endParaRPr lang="en-IN"/>
          </a:p>
        </p:txBody>
      </p:sp>
      <p:sp>
        <p:nvSpPr>
          <p:cNvPr id="6" name="Footer Placeholder 5"/>
          <p:cNvSpPr>
            <a:spLocks noGrp="1"/>
          </p:cNvSpPr>
          <p:nvPr>
            <p:ph type="ftr" sz="quarter" idx="11"/>
          </p:nvPr>
        </p:nvSpPr>
        <p:spPr/>
        <p:txBody>
          <a:bodyPr/>
          <a:lstStyle/>
          <a:p>
            <a:r>
              <a:rPr lang="en-IN"/>
              <a:t>Stress Detection using Eye Tracking Data</a:t>
            </a:r>
            <a:endParaRPr lang="en-IN"/>
          </a:p>
        </p:txBody>
      </p:sp>
      <p:sp>
        <p:nvSpPr>
          <p:cNvPr id="7" name="Slide Number Placeholder 6"/>
          <p:cNvSpPr>
            <a:spLocks noGrp="1"/>
          </p:cNvSpPr>
          <p:nvPr>
            <p:ph type="sldNum" sz="quarter" idx="12"/>
          </p:nvPr>
        </p:nvSpPr>
        <p:spPr/>
        <p:txBody>
          <a:bodyPr/>
          <a:lstStyle/>
          <a:p>
            <a:fld id="{BFB0F880-90FB-46DF-B973-0803753B444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F3685-A8E4-4202-9C90-CFF5072C704E}"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Stress Detection using Eye Tracking Data</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0F880-90FB-46DF-B973-0803753B444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8"/>
          <p:cNvSpPr txBox="1"/>
          <p:nvPr/>
        </p:nvSpPr>
        <p:spPr>
          <a:xfrm>
            <a:off x="407772" y="539567"/>
            <a:ext cx="11201132" cy="2944495"/>
          </a:xfrm>
          <a:prstGeom prst="rect">
            <a:avLst/>
          </a:prstGeom>
        </p:spPr>
        <p:txBody>
          <a:bodyPr vert="horz" wrap="square" lIns="0" tIns="1206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spcBef>
                <a:spcPts val="95"/>
              </a:spcBef>
            </a:pPr>
            <a:r>
              <a:rPr lang="en-IN" sz="2800" b="1" spc="-5" dirty="0">
                <a:latin typeface="Times New Roman" panose="02020603050405020304" pitchFamily="18" charset="0"/>
                <a:cs typeface="Times New Roman" panose="02020603050405020304" pitchFamily="18" charset="0"/>
              </a:rPr>
              <a:t>PES Institute of Technology and Management</a:t>
            </a:r>
            <a:br>
              <a:rPr lang="en-IN" sz="2600" b="1" spc="-5" dirty="0">
                <a:latin typeface="Times New Roman" panose="02020603050405020304" pitchFamily="18" charset="0"/>
                <a:cs typeface="Times New Roman" panose="02020603050405020304" pitchFamily="18" charset="0"/>
              </a:rPr>
            </a:br>
            <a:r>
              <a:rPr lang="en-IN" sz="1600" b="1" spc="-5" dirty="0">
                <a:latin typeface="Times New Roman" panose="02020603050405020304" pitchFamily="18" charset="0"/>
                <a:cs typeface="Times New Roman" panose="02020603050405020304" pitchFamily="18" charset="0"/>
              </a:rPr>
              <a:t>(</a:t>
            </a:r>
            <a:r>
              <a:rPr lang="en-US" altLang="en-IN" sz="1600" b="1" spc="-5" dirty="0">
                <a:latin typeface="Times New Roman" panose="02020603050405020304" pitchFamily="18" charset="0"/>
                <a:cs typeface="Times New Roman" panose="02020603050405020304" pitchFamily="18" charset="0"/>
              </a:rPr>
              <a:t>A</a:t>
            </a:r>
            <a:r>
              <a:rPr lang="en-IN" sz="1600" b="1" spc="-5" dirty="0">
                <a:latin typeface="Times New Roman" panose="02020603050405020304" pitchFamily="18" charset="0"/>
                <a:cs typeface="Times New Roman" panose="02020603050405020304" pitchFamily="18" charset="0"/>
              </a:rPr>
              <a:t>fflicted to Visveswaraya Technological University)</a:t>
            </a:r>
            <a:br>
              <a:rPr lang="en-IN" sz="1600" b="1" spc="-5" dirty="0">
                <a:latin typeface="Times New Roman" panose="02020603050405020304" pitchFamily="18" charset="0"/>
                <a:cs typeface="Times New Roman" panose="02020603050405020304" pitchFamily="18" charset="0"/>
              </a:rPr>
            </a:br>
            <a:br>
              <a:rPr lang="en-IN" sz="1600" b="1" spc="-5" dirty="0">
                <a:latin typeface="Times New Roman" panose="02020603050405020304" pitchFamily="18" charset="0"/>
                <a:cs typeface="Times New Roman" panose="02020603050405020304" pitchFamily="18" charset="0"/>
              </a:rPr>
            </a:br>
            <a:r>
              <a:rPr lang="en-IN" sz="2600" b="1" spc="-5" dirty="0">
                <a:latin typeface="Times New Roman" panose="02020603050405020304" pitchFamily="18" charset="0"/>
                <a:cs typeface="Times New Roman" panose="02020603050405020304" pitchFamily="18" charset="0"/>
              </a:rPr>
              <a:t>Internship Presentation </a:t>
            </a:r>
            <a:br>
              <a:rPr lang="en-IN" sz="2600" b="1" spc="-5" dirty="0">
                <a:latin typeface="Times New Roman" panose="02020603050405020304" pitchFamily="18" charset="0"/>
                <a:cs typeface="Times New Roman" panose="02020603050405020304" pitchFamily="18" charset="0"/>
              </a:rPr>
            </a:br>
            <a:r>
              <a:rPr lang="en-IN" sz="2600" b="1" spc="-5" dirty="0">
                <a:latin typeface="Times New Roman" panose="02020603050405020304" pitchFamily="18" charset="0"/>
                <a:cs typeface="Times New Roman" panose="02020603050405020304" pitchFamily="18" charset="0"/>
              </a:rPr>
              <a:t>on </a:t>
            </a:r>
            <a:br>
              <a:rPr lang="en-US" sz="2600" b="1" spc="-5" dirty="0">
                <a:latin typeface="Times New Roman" panose="02020603050405020304" pitchFamily="18" charset="0"/>
                <a:cs typeface="Times New Roman" panose="02020603050405020304" pitchFamily="18" charset="0"/>
              </a:rPr>
            </a:br>
            <a:r>
              <a:rPr lang="en-US" sz="4800" b="1" spc="-5" dirty="0">
                <a:solidFill>
                  <a:schemeClr val="accent1">
                    <a:lumMod val="75000"/>
                  </a:schemeClr>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t>
            </a:r>
            <a:r>
              <a:rPr lang="en-IN" altLang="en-US" sz="2800" b="1" dirty="0">
                <a:latin typeface="Times New Roman" panose="02020603050405020304" pitchFamily="18" charset="0"/>
                <a:cs typeface="Times New Roman" panose="02020603050405020304" pitchFamily="18" charset="0"/>
              </a:rPr>
              <a:t> Python Machine Learning for Facial Emotion Detection Using Neral Networks</a:t>
            </a:r>
            <a:r>
              <a:rPr lang="en-US" sz="2800" b="1" dirty="0">
                <a:latin typeface="Times New Roman" panose="02020603050405020304" pitchFamily="18" charset="0"/>
                <a:cs typeface="Times New Roman" panose="02020603050405020304" pitchFamily="18" charset="0"/>
              </a:rPr>
              <a:t>”</a:t>
            </a:r>
            <a:br>
              <a:rPr lang="en-IN" sz="2800" b="1" dirty="0">
                <a:latin typeface="Times New Roman" panose="02020603050405020304" pitchFamily="18" charset="0"/>
                <a:ea typeface="Times New Roman" panose="02020603050405020304" pitchFamily="18" charset="0"/>
                <a:cs typeface="Times New Roman" panose="02020603050405020304" pitchFamily="18" charset="0"/>
              </a:rPr>
            </a:br>
            <a:r>
              <a:rPr lang="en-IN" sz="2400" b="1" spc="-5" dirty="0">
                <a:latin typeface="Times New Roman" panose="02020603050405020304" pitchFamily="18" charset="0"/>
                <a:cs typeface="Times New Roman" panose="02020603050405020304" pitchFamily="18" charset="0"/>
              </a:rPr>
              <a:t> </a:t>
            </a:r>
            <a:endParaRPr lang="en-IN" sz="2400" b="1" spc="-10" dirty="0">
              <a:latin typeface="Times New Roman" panose="02020603050405020304" pitchFamily="18" charset="0"/>
              <a:cs typeface="Times New Roman" panose="02020603050405020304" pitchFamily="18" charset="0"/>
            </a:endParaRPr>
          </a:p>
        </p:txBody>
      </p:sp>
      <p:sp>
        <p:nvSpPr>
          <p:cNvPr id="8" name="Subtitle 4"/>
          <p:cNvSpPr>
            <a:spLocks noGrp="1"/>
          </p:cNvSpPr>
          <p:nvPr/>
        </p:nvSpPr>
        <p:spPr>
          <a:xfrm>
            <a:off x="0" y="3335157"/>
            <a:ext cx="12010768" cy="3415030"/>
          </a:xfrm>
          <a:prstGeom prst="rect">
            <a:avLst/>
          </a:prstGeom>
        </p:spPr>
        <p:txBody>
          <a:bodyPr vert="horz" wrap="square" lIns="91440" tIns="45720" rIns="91440" bIns="45720" anchor="t">
            <a:spAutoFit/>
          </a:bodyPr>
          <a:lstStyle>
            <a:lvl1pPr marL="0">
              <a:defRPr sz="1400" b="0" i="0">
                <a:solidFill>
                  <a:schemeClr val="tx1"/>
                </a:solidFill>
                <a:latin typeface="Verdana" panose="020B0604030504040204"/>
                <a:ea typeface="+mn-ea"/>
                <a:cs typeface="Verdana" panose="020B060403050404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eaLnBrk="1" hangingPunct="1">
              <a:buSzPct val="80000"/>
            </a:pPr>
            <a:r>
              <a:rPr lang="en-IN" sz="2000" b="1" spc="-5" dirty="0">
                <a:latin typeface="Times New Roman" panose="02020603050405020304" pitchFamily="18" charset="0"/>
                <a:ea typeface="+mj-ea"/>
                <a:cs typeface="Times New Roman" panose="02020603050405020304" pitchFamily="18" charset="0"/>
              </a:rPr>
              <a:t> </a:t>
            </a:r>
            <a:r>
              <a:rPr lang="en-US" altLang="en-IN" sz="2000" b="1" spc="-5" dirty="0">
                <a:latin typeface="Times New Roman" panose="02020603050405020304" pitchFamily="18" charset="0"/>
                <a:ea typeface="+mj-ea"/>
                <a:cs typeface="Times New Roman" panose="02020603050405020304" pitchFamily="18" charset="0"/>
              </a:rPr>
              <a:t>SNEHA MANJUNATH</a:t>
            </a:r>
            <a:r>
              <a:rPr lang="en-IN" sz="2000" b="1" spc="-5" dirty="0">
                <a:latin typeface="Times New Roman" panose="02020603050405020304" pitchFamily="18" charset="0"/>
                <a:ea typeface="+mj-ea"/>
                <a:cs typeface="Times New Roman" panose="02020603050405020304" pitchFamily="18" charset="0"/>
              </a:rPr>
              <a:t>  [</a:t>
            </a:r>
            <a:r>
              <a:rPr lang="en-IN" altLang="en-US" sz="2000" b="1" dirty="0">
                <a:latin typeface="Times New Roman" panose="02020603050405020304" pitchFamily="18" charset="0"/>
                <a:ea typeface="MS PGothic" panose="020B0600070205080204" pitchFamily="-112" charset="-128"/>
                <a:cs typeface="Times New Roman" panose="02020603050405020304" pitchFamily="18" charset="0"/>
              </a:rPr>
              <a:t>4PM19CS0</a:t>
            </a:r>
            <a:r>
              <a:rPr lang="en-US" altLang="en-IN" sz="2000" b="1" dirty="0">
                <a:latin typeface="Times New Roman" panose="02020603050405020304" pitchFamily="18" charset="0"/>
                <a:ea typeface="MS PGothic" panose="020B0600070205080204" pitchFamily="-112" charset="-128"/>
                <a:cs typeface="Times New Roman" panose="02020603050405020304" pitchFamily="18" charset="0"/>
              </a:rPr>
              <a:t>90</a:t>
            </a:r>
            <a:r>
              <a:rPr lang="en-IN" altLang="en-US" sz="2000" b="1" dirty="0">
                <a:latin typeface="Times New Roman" panose="02020603050405020304" pitchFamily="18" charset="0"/>
                <a:ea typeface="MS PGothic" panose="020B0600070205080204" pitchFamily="-112" charset="-128"/>
                <a:cs typeface="Times New Roman" panose="02020603050405020304" pitchFamily="18" charset="0"/>
              </a:rPr>
              <a:t>]</a:t>
            </a:r>
            <a:endParaRPr lang="en-IN" altLang="en-US" sz="2000" b="1" dirty="0">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r>
              <a:rPr lang="en-IN" altLang="en-US" sz="1600" b="1" dirty="0">
                <a:latin typeface="Times New Roman" panose="02020603050405020304" pitchFamily="18" charset="0"/>
                <a:ea typeface="MS PGothic" panose="020B0600070205080204" pitchFamily="-112" charset="-128"/>
                <a:cs typeface="Times New Roman" panose="02020603050405020304" pitchFamily="18" charset="0"/>
              </a:rPr>
              <a:t>                      </a:t>
            </a:r>
            <a:endParaRPr lang="en-IN" altLang="en-US" sz="1600" b="1" dirty="0">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r>
              <a:rPr lang="en-IN" altLang="en-US" sz="1600" b="1" dirty="0">
                <a:latin typeface="Times New Roman" panose="02020603050405020304" pitchFamily="18" charset="0"/>
                <a:ea typeface="MS PGothic" panose="020B0600070205080204" pitchFamily="-112" charset="-128"/>
                <a:cs typeface="Times New Roman" panose="02020603050405020304" pitchFamily="18" charset="0"/>
              </a:rPr>
              <a:t>             </a:t>
            </a:r>
            <a:r>
              <a:rPr lang="en-US" altLang="en-IN" sz="1600" b="1" dirty="0">
                <a:latin typeface="Times New Roman" panose="02020603050405020304" pitchFamily="18" charset="0"/>
                <a:ea typeface="MS PGothic" panose="020B0600070205080204" pitchFamily="-112" charset="-128"/>
                <a:cs typeface="Times New Roman" panose="02020603050405020304" pitchFamily="18" charset="0"/>
              </a:rPr>
              <a:t>  </a:t>
            </a:r>
            <a:r>
              <a:rPr lang="en-IN" altLang="en-US" sz="1600" b="1" dirty="0">
                <a:latin typeface="Times New Roman" panose="02020603050405020304" pitchFamily="18" charset="0"/>
                <a:ea typeface="MS PGothic" panose="020B0600070205080204" pitchFamily="-112" charset="-128"/>
                <a:cs typeface="Times New Roman" panose="02020603050405020304" pitchFamily="18" charset="0"/>
              </a:rPr>
              <a:t>     </a:t>
            </a: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Guide:                                                                                                                                   </a:t>
            </a:r>
            <a:r>
              <a:rPr lang="en-US" altLang="en-IN" sz="1800" b="1" dirty="0">
                <a:latin typeface="Times New Roman" panose="02020603050405020304" pitchFamily="18" charset="0"/>
                <a:ea typeface="MS PGothic" panose="020B0600070205080204" pitchFamily="-112" charset="-128"/>
                <a:cs typeface="Times New Roman" panose="02020603050405020304" pitchFamily="18" charset="0"/>
              </a:rPr>
              <a:t>    </a:t>
            </a: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Coordinator:</a:t>
            </a:r>
            <a:endParaRPr lang="en-IN" altLang="en-US" sz="1800" b="1" dirty="0">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r>
              <a:rPr lang="en-US" altLang="en-US" sz="1800" b="1" dirty="0">
                <a:latin typeface="Times New Roman" panose="02020603050405020304" pitchFamily="18" charset="0"/>
                <a:ea typeface="MS PGothic" panose="020B0600070205080204" pitchFamily="-112" charset="-128"/>
                <a:cs typeface="Times New Roman" panose="02020603050405020304" pitchFamily="18" charset="0"/>
              </a:rPr>
              <a:t>          Ms. Suchitra H L                                                                                                                            Dr. Sunitha B S</a:t>
            </a:r>
            <a:endParaRPr lang="en-IN" altLang="en-US" sz="1800" b="1" dirty="0">
              <a:latin typeface="Times New Roman" panose="02020603050405020304" pitchFamily="18" charset="0"/>
              <a:ea typeface="MS PGothic" panose="020B0600070205080204" pitchFamily="-112" charset="-128"/>
              <a:cs typeface="Times New Roman" panose="02020603050405020304" pitchFamily="18" charset="0"/>
            </a:endParaRPr>
          </a:p>
          <a:p>
            <a:pPr>
              <a:buSzPct val="80000"/>
            </a:pP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 </a:t>
            </a: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Prof. Dept of CS &amp; E                                                                                                              Assoc. Prof. Dept of CS &amp; E</a:t>
            </a:r>
            <a:endParaRPr lang="en-IN" altLang="en-US" sz="1800" b="1" dirty="0">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PESITM                                                                                                                                         </a:t>
            </a:r>
            <a:r>
              <a:rPr lang="en-IN" altLang="en-US" sz="1800" b="1" dirty="0" err="1">
                <a:latin typeface="Times New Roman" panose="02020603050405020304" pitchFamily="18" charset="0"/>
                <a:ea typeface="MS PGothic" panose="020B0600070205080204" pitchFamily="-112" charset="-128"/>
                <a:cs typeface="Times New Roman" panose="02020603050405020304" pitchFamily="18" charset="0"/>
              </a:rPr>
              <a:t>PESITM</a:t>
            </a:r>
            <a:endParaRPr lang="en-IN" altLang="en-US" sz="1800" b="1" dirty="0" err="1">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endParaRPr lang="en-IN" altLang="en-US" sz="1800" b="1" dirty="0">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a:t>
            </a:r>
            <a:r>
              <a:rPr lang="en-US" altLang="en-IN" sz="1800" b="1" dirty="0">
                <a:latin typeface="Times New Roman" panose="02020603050405020304" pitchFamily="18" charset="0"/>
                <a:ea typeface="MS PGothic" panose="020B0600070205080204" pitchFamily="-112" charset="-128"/>
                <a:cs typeface="Times New Roman" panose="02020603050405020304" pitchFamily="18" charset="0"/>
              </a:rPr>
              <a:t>  </a:t>
            </a: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a:t>
            </a:r>
            <a:r>
              <a:rPr lang="en-IN" altLang="en-US" sz="1800" b="1" dirty="0" err="1">
                <a:latin typeface="Times New Roman" panose="02020603050405020304" pitchFamily="18" charset="0"/>
                <a:ea typeface="MS PGothic" panose="020B0600070205080204" pitchFamily="-112" charset="-128"/>
                <a:cs typeface="Times New Roman" panose="02020603050405020304" pitchFamily="18" charset="0"/>
              </a:rPr>
              <a:t>HoD</a:t>
            </a: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a:t>
            </a:r>
            <a:r>
              <a:rPr lang="en-IN" altLang="en-US" sz="1800" b="1" dirty="0" err="1">
                <a:latin typeface="Times New Roman" panose="02020603050405020304" pitchFamily="18" charset="0"/>
                <a:ea typeface="MS PGothic" panose="020B0600070205080204" pitchFamily="-112" charset="-128"/>
                <a:cs typeface="Times New Roman" panose="02020603050405020304" pitchFamily="18" charset="0"/>
              </a:rPr>
              <a:t>Dr.</a:t>
            </a: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Arjun U</a:t>
            </a:r>
            <a:endParaRPr lang="en-IN" altLang="en-US" sz="1800" b="1" dirty="0">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Assoc. Prof and Head of CS &amp; E</a:t>
            </a:r>
            <a:endParaRPr lang="en-IN" altLang="en-US" sz="1800" b="1" dirty="0">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a:t>
            </a:r>
            <a:r>
              <a:rPr lang="en-US" altLang="en-IN" sz="1800" b="1" dirty="0">
                <a:latin typeface="Times New Roman" panose="02020603050405020304" pitchFamily="18" charset="0"/>
                <a:ea typeface="MS PGothic" panose="020B0600070205080204" pitchFamily="-112" charset="-128"/>
                <a:cs typeface="Times New Roman" panose="02020603050405020304" pitchFamily="18" charset="0"/>
              </a:rPr>
              <a:t>  </a:t>
            </a: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PESITM</a:t>
            </a:r>
            <a:endParaRPr lang="en-IN" altLang="en-US" sz="1800" b="1" dirty="0">
              <a:latin typeface="Times New Roman" panose="02020603050405020304" pitchFamily="18" charset="0"/>
              <a:ea typeface="MS PGothic" panose="020B0600070205080204" pitchFamily="-112" charset="-128"/>
              <a:cs typeface="Times New Roman" panose="02020603050405020304" pitchFamily="18" charset="0"/>
            </a:endParaRPr>
          </a:p>
          <a:p>
            <a:pPr eaLnBrk="1" hangingPunct="1">
              <a:buSzPct val="80000"/>
            </a:pPr>
            <a:r>
              <a:rPr lang="en-IN" altLang="en-US" sz="1800" b="1" dirty="0">
                <a:latin typeface="Times New Roman" panose="02020603050405020304" pitchFamily="18" charset="0"/>
                <a:ea typeface="MS PGothic" panose="020B0600070205080204" pitchFamily="-112" charset="-128"/>
                <a:cs typeface="Times New Roman" panose="02020603050405020304" pitchFamily="18" charset="0"/>
              </a:rPr>
              <a:t>                                                                                             </a:t>
            </a:r>
            <a:endParaRPr lang="en-IN" altLang="en-US" sz="1800" b="1" dirty="0">
              <a:latin typeface="Times New Roman" panose="02020603050405020304" pitchFamily="18" charset="0"/>
              <a:ea typeface="MS PGothic" panose="020B0600070205080204" pitchFamily="-112" charset="-128"/>
              <a:cs typeface="Times New Roman" panose="02020603050405020304" pitchFamily="18" charset="0"/>
            </a:endParaRPr>
          </a:p>
        </p:txBody>
      </p:sp>
      <p:pic>
        <p:nvPicPr>
          <p:cNvPr id="10" name="Content Placeholder 13" descr="New Project (5)"/>
          <p:cNvPicPr>
            <a:picLocks noChangeAspect="1"/>
          </p:cNvPicPr>
          <p:nvPr/>
        </p:nvPicPr>
        <p:blipFill>
          <a:blip r:embed="rId1" cstate="print"/>
          <a:stretch>
            <a:fillRect/>
          </a:stretch>
        </p:blipFill>
        <p:spPr>
          <a:xfrm>
            <a:off x="9329350" y="292264"/>
            <a:ext cx="2529018" cy="1428725"/>
          </a:xfrm>
          <a:prstGeom prst="rect">
            <a:avLst/>
          </a:prstGeom>
        </p:spPr>
      </p:pic>
      <p:sp>
        <p:nvSpPr>
          <p:cNvPr id="11" name="Slide Number Placeholder 10"/>
          <p:cNvSpPr>
            <a:spLocks noGrp="1"/>
          </p:cNvSpPr>
          <p:nvPr>
            <p:ph type="sldNum" sz="quarter" idx="12"/>
          </p:nvPr>
        </p:nvSpPr>
        <p:spPr/>
        <p:txBody>
          <a:bodyPr/>
          <a:lstStyle/>
          <a:p>
            <a:fld id="{BFB0F880-90FB-46DF-B973-0803753B4443}" type="slidenum">
              <a:rPr lang="en-IN" smtClean="0"/>
            </a:fld>
            <a:endParaRPr lang="en-I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659" y="530364"/>
            <a:ext cx="1190625" cy="11906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IN" altLang="en-US" b="1" dirty="0">
                <a:latin typeface="Times New Roman" panose="02020603050405020304" pitchFamily="18" charset="0"/>
                <a:cs typeface="Times New Roman" panose="02020603050405020304" pitchFamily="18" charset="0"/>
              </a:rPr>
              <a:t>FACIAL EMOTION DETECTION USING NEURAL NETWORKS</a:t>
            </a:r>
            <a:endParaRPr lang="en-IN" alt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5" name="Text Box 4"/>
          <p:cNvSpPr txBox="1"/>
          <p:nvPr/>
        </p:nvSpPr>
        <p:spPr>
          <a:xfrm>
            <a:off x="1058545" y="2038985"/>
            <a:ext cx="10074910" cy="3969385"/>
          </a:xfrm>
          <a:prstGeom prst="rect">
            <a:avLst/>
          </a:prstGeom>
          <a:noFill/>
        </p:spPr>
        <p:txBody>
          <a:bodyPr wrap="square" rtlCol="0" anchor="t">
            <a:spAutoFit/>
          </a:bodyPr>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Facial emotion detection using neural networks is a project that aims to analyze and recognize human emotions from facial expressions.</a:t>
            </a:r>
            <a:endParaRPr lang="en-US" sz="2400">
              <a:latin typeface="Times New Roman" panose="02020603050405020304" pitchFamily="18" charset="0"/>
              <a:cs typeface="Times New Roman" panose="02020603050405020304" pitchFamily="18" charset="0"/>
              <a:sym typeface="+mn-ea"/>
            </a:endParaRPr>
          </a:p>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Neural networks, specifically deep learning models, are employed to train a system to automatically detect emotions from facial images or video frames.</a:t>
            </a:r>
            <a:endParaRPr lang="en-US" sz="2400">
              <a:latin typeface="Times New Roman" panose="02020603050405020304" pitchFamily="18" charset="0"/>
              <a:cs typeface="Times New Roman" panose="02020603050405020304" pitchFamily="18" charset="0"/>
              <a:sym typeface="+mn-ea"/>
            </a:endParaRPr>
          </a:p>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The project involves collecting a labeled dataset of facial expressions, which includes images of individuals displaying different emotions.</a:t>
            </a:r>
            <a:endParaRPr lang="en-US" sz="2400">
              <a:latin typeface="Times New Roman" panose="02020603050405020304" pitchFamily="18" charset="0"/>
              <a:cs typeface="Times New Roman" panose="02020603050405020304" pitchFamily="18" charset="0"/>
              <a:sym typeface="+mn-ea"/>
            </a:endParaRPr>
          </a:p>
          <a:p>
            <a:pPr indent="0" algn="l">
              <a:lnSpc>
                <a:spcPct val="150000"/>
              </a:lnSpc>
              <a:buClrTx/>
              <a:buSzTx/>
              <a:buFont typeface="Arial" panose="020B0604020202020204" pitchFamily="34" charset="0"/>
              <a:buNone/>
            </a:pPr>
            <a:endParaRPr lang="en-US" sz="2400">
              <a:latin typeface="Times New Roman" panose="02020603050405020304" pitchFamily="18" charset="0"/>
              <a:cs typeface="Times New Roman" panose="02020603050405020304" pitchFamily="18" charset="0"/>
              <a:sym typeface="+mn-ea"/>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5" name="Text Box 4"/>
          <p:cNvSpPr txBox="1"/>
          <p:nvPr/>
        </p:nvSpPr>
        <p:spPr>
          <a:xfrm>
            <a:off x="703580" y="897255"/>
            <a:ext cx="10784840" cy="4523105"/>
          </a:xfrm>
          <a:prstGeom prst="rect">
            <a:avLst/>
          </a:prstGeom>
          <a:noFill/>
        </p:spPr>
        <p:txBody>
          <a:bodyPr wrap="square" rtlCol="0" anchor="t">
            <a:spAutoFit/>
          </a:bodyPr>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The dataset is then used to train a deep neural network, typically a convolutional neural network (CNN), to learn patterns and features associated with each emotion.</a:t>
            </a:r>
            <a:endParaRPr lang="en-US" sz="2400">
              <a:latin typeface="Times New Roman" panose="02020603050405020304" pitchFamily="18" charset="0"/>
              <a:cs typeface="Times New Roman" panose="02020603050405020304" pitchFamily="18" charset="0"/>
              <a:sym typeface="+mn-ea"/>
            </a:endParaRPr>
          </a:p>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CNN model undergoes a training process where it adjusts its internal weights and biases to minimize the difference between predicted emotions and the ground truth labels in the training dataset.</a:t>
            </a:r>
            <a:endParaRPr lang="en-US" sz="2400">
              <a:latin typeface="Times New Roman" panose="02020603050405020304" pitchFamily="18" charset="0"/>
              <a:cs typeface="Times New Roman" panose="02020603050405020304" pitchFamily="18" charset="0"/>
            </a:endParaRPr>
          </a:p>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Once the model is trained, it can be deployed to detect emotions in real-time or on new unseen images or video frames.</a:t>
            </a:r>
            <a:endParaRPr lang="en-US" sz="2400">
              <a:latin typeface="Times New Roman" panose="02020603050405020304" pitchFamily="18" charset="0"/>
              <a:cs typeface="Times New Roman" panose="02020603050405020304" pitchFamily="18" charset="0"/>
            </a:endParaRPr>
          </a:p>
          <a:p>
            <a:pPr marL="342900" indent="-342900" algn="l">
              <a:lnSpc>
                <a:spcPct val="150000"/>
              </a:lnSpc>
              <a:buClrTx/>
              <a:buSzTx/>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5" name="Text Box 4"/>
          <p:cNvSpPr txBox="1"/>
          <p:nvPr/>
        </p:nvSpPr>
        <p:spPr>
          <a:xfrm>
            <a:off x="703580" y="897255"/>
            <a:ext cx="10784840" cy="2306955"/>
          </a:xfrm>
          <a:prstGeom prst="rect">
            <a:avLst/>
          </a:prstGeom>
          <a:noFill/>
        </p:spPr>
        <p:txBody>
          <a:bodyPr wrap="square" rtlCol="0" anchor="t">
            <a:spAutoFit/>
          </a:bodyPr>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During the detection phase, the trained model processes facial images or frames, extracts relevant features, and classifies them into different emotion categories such as happiness, sadness, anger, surprise, etc.</a:t>
            </a:r>
            <a:endParaRPr lang="en-US" sz="2400">
              <a:latin typeface="Times New Roman" panose="02020603050405020304" pitchFamily="18" charset="0"/>
              <a:cs typeface="Times New Roman" panose="02020603050405020304" pitchFamily="18" charset="0"/>
            </a:endParaRPr>
          </a:p>
          <a:p>
            <a:pPr marL="342900" indent="-342900" algn="l">
              <a:lnSpc>
                <a:spcPct val="150000"/>
              </a:lnSpc>
              <a:buClrTx/>
              <a:buSzTx/>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578" y="175878"/>
            <a:ext cx="10515600" cy="1325563"/>
          </a:xfrm>
        </p:spPr>
        <p:txBody>
          <a:bodyPr>
            <a:normAutofit/>
          </a:bodyPr>
          <a:lstStyle/>
          <a:p>
            <a:pPr algn="ctr"/>
            <a:r>
              <a:rPr lang="en-IN" altLang="en-US" b="1" dirty="0">
                <a:latin typeface="Times New Roman" panose="02020603050405020304" pitchFamily="18" charset="0"/>
                <a:cs typeface="Times New Roman" panose="02020603050405020304" pitchFamily="18" charset="0"/>
              </a:rPr>
              <a:t>METHODOLOGY</a:t>
            </a:r>
            <a:endParaRPr lang="en-IN" alt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6810" y="1323975"/>
            <a:ext cx="10289540" cy="5319395"/>
          </a:xfrm>
        </p:spPr>
        <p:txBody>
          <a:bodyPr>
            <a:normAutofit lnSpcReduction="10000"/>
          </a:bodyPr>
          <a:lstStyle/>
          <a:p>
            <a:pPr marL="285750" indent="-285750" algn="l">
              <a:lnSpc>
                <a:spcPct val="150000"/>
              </a:lnSpc>
              <a:buClrTx/>
              <a:buSzTx/>
              <a:buFont typeface="Arial" panose="020B0604020202020204" pitchFamily="34" charset="0"/>
              <a:buChar char="•"/>
            </a:pPr>
            <a:r>
              <a:rPr lang="en-IN" altLang="en-US" sz="3100">
                <a:latin typeface="Times New Roman" panose="02020603050405020304" pitchFamily="18" charset="0"/>
                <a:cs typeface="Times New Roman" panose="02020603050405020304" pitchFamily="18" charset="0"/>
                <a:sym typeface="+mn-ea"/>
              </a:rPr>
              <a:t>Deep Learning</a:t>
            </a:r>
            <a:endParaRPr lang="en-IN" altLang="en-US" sz="3100">
              <a:latin typeface="Times New Roman" panose="02020603050405020304" pitchFamily="18" charset="0"/>
              <a:cs typeface="Times New Roman" panose="02020603050405020304" pitchFamily="18" charset="0"/>
            </a:endParaRPr>
          </a:p>
          <a:p>
            <a:pPr marL="285750" indent="-285750" algn="l">
              <a:lnSpc>
                <a:spcPct val="150000"/>
              </a:lnSpc>
              <a:buClrTx/>
              <a:buSzTx/>
              <a:buFont typeface="Arial" panose="020B0604020202020204" pitchFamily="34" charset="0"/>
              <a:buChar char="•"/>
            </a:pPr>
            <a:r>
              <a:rPr lang="en-IN" altLang="en-US" sz="3100">
                <a:latin typeface="Times New Roman" panose="02020603050405020304" pitchFamily="18" charset="0"/>
                <a:cs typeface="Times New Roman" panose="02020603050405020304" pitchFamily="18" charset="0"/>
                <a:sym typeface="+mn-ea"/>
              </a:rPr>
              <a:t>Tensorflow</a:t>
            </a:r>
            <a:endParaRPr lang="en-IN" altLang="en-US" sz="3100">
              <a:latin typeface="Times New Roman" panose="02020603050405020304" pitchFamily="18" charset="0"/>
              <a:cs typeface="Times New Roman" panose="02020603050405020304" pitchFamily="18" charset="0"/>
            </a:endParaRPr>
          </a:p>
          <a:p>
            <a:pPr marL="285750" indent="-285750" algn="l">
              <a:lnSpc>
                <a:spcPct val="150000"/>
              </a:lnSpc>
              <a:buClrTx/>
              <a:buSzTx/>
              <a:buFont typeface="Arial" panose="020B0604020202020204" pitchFamily="34" charset="0"/>
              <a:buChar char="•"/>
            </a:pPr>
            <a:r>
              <a:rPr lang="en-IN" altLang="en-US" sz="3100">
                <a:latin typeface="Times New Roman" panose="02020603050405020304" pitchFamily="18" charset="0"/>
                <a:cs typeface="Times New Roman" panose="02020603050405020304" pitchFamily="18" charset="0"/>
                <a:sym typeface="+mn-ea"/>
              </a:rPr>
              <a:t>Keras</a:t>
            </a:r>
            <a:endParaRPr lang="en-IN" altLang="en-US" sz="3100">
              <a:latin typeface="Times New Roman" panose="02020603050405020304" pitchFamily="18" charset="0"/>
              <a:cs typeface="Times New Roman" panose="02020603050405020304" pitchFamily="18" charset="0"/>
            </a:endParaRPr>
          </a:p>
          <a:p>
            <a:pPr marL="285750" indent="-285750" algn="l">
              <a:lnSpc>
                <a:spcPct val="150000"/>
              </a:lnSpc>
              <a:buClrTx/>
              <a:buSzTx/>
              <a:buFont typeface="Arial" panose="020B0604020202020204" pitchFamily="34" charset="0"/>
              <a:buChar char="•"/>
            </a:pPr>
            <a:r>
              <a:rPr lang="en-IN" altLang="en-US" sz="3100">
                <a:latin typeface="Times New Roman" panose="02020603050405020304" pitchFamily="18" charset="0"/>
                <a:cs typeface="Times New Roman" panose="02020603050405020304" pitchFamily="18" charset="0"/>
                <a:sym typeface="+mn-ea"/>
              </a:rPr>
              <a:t>OpenCV</a:t>
            </a:r>
            <a:endParaRPr lang="en-IN" altLang="en-US" sz="3100">
              <a:latin typeface="Times New Roman" panose="02020603050405020304" pitchFamily="18" charset="0"/>
              <a:cs typeface="Times New Roman" panose="02020603050405020304" pitchFamily="18" charset="0"/>
            </a:endParaRPr>
          </a:p>
          <a:p>
            <a:pPr marL="285750" indent="-285750" algn="l">
              <a:lnSpc>
                <a:spcPct val="150000"/>
              </a:lnSpc>
              <a:buClrTx/>
              <a:buSzTx/>
              <a:buFont typeface="Arial" panose="020B0604020202020204" pitchFamily="34" charset="0"/>
              <a:buChar char="•"/>
            </a:pPr>
            <a:r>
              <a:rPr lang="en-IN" altLang="en-US" sz="3100">
                <a:latin typeface="Times New Roman" panose="02020603050405020304" pitchFamily="18" charset="0"/>
                <a:cs typeface="Times New Roman" panose="02020603050405020304" pitchFamily="18" charset="0"/>
                <a:sym typeface="+mn-ea"/>
              </a:rPr>
              <a:t>Neural Networks</a:t>
            </a:r>
            <a:endParaRPr lang="en-IN" altLang="en-US" sz="3100">
              <a:latin typeface="Times New Roman" panose="02020603050405020304" pitchFamily="18" charset="0"/>
              <a:cs typeface="Times New Roman" panose="02020603050405020304" pitchFamily="18" charset="0"/>
            </a:endParaRPr>
          </a:p>
          <a:p>
            <a:pPr marL="285750" indent="-285750" algn="l">
              <a:lnSpc>
                <a:spcPct val="150000"/>
              </a:lnSpc>
              <a:buClrTx/>
              <a:buSzTx/>
              <a:buFont typeface="Arial" panose="020B0604020202020204" pitchFamily="34" charset="0"/>
              <a:buChar char="•"/>
            </a:pPr>
            <a:r>
              <a:rPr lang="en-IN" altLang="en-US" sz="3100">
                <a:latin typeface="Times New Roman" panose="02020603050405020304" pitchFamily="18" charset="0"/>
                <a:cs typeface="Times New Roman" panose="02020603050405020304" pitchFamily="18" charset="0"/>
                <a:sym typeface="+mn-ea"/>
              </a:rPr>
              <a:t>Tkinter</a:t>
            </a:r>
            <a:endParaRPr lang="en-IN" altLang="en-US" sz="3100">
              <a:latin typeface="Times New Roman" panose="02020603050405020304" pitchFamily="18" charset="0"/>
              <a:cs typeface="Times New Roman" panose="02020603050405020304" pitchFamily="18" charset="0"/>
            </a:endParaRPr>
          </a:p>
          <a:p>
            <a:pPr marL="355600" indent="-355600">
              <a:lnSpc>
                <a:spcPct val="120000"/>
              </a:lnSpc>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a:bodyPr>
          <a:lstStyle/>
          <a:p>
            <a:fld id="{BFB0F880-90FB-46DF-B973-0803753B4443}" type="slidenum">
              <a:rPr lang="en-IN" smtClean="0"/>
            </a:fld>
            <a:endParaRPr lang="en-IN"/>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100" name="Text Box 99"/>
          <p:cNvSpPr txBox="1"/>
          <p:nvPr/>
        </p:nvSpPr>
        <p:spPr>
          <a:xfrm>
            <a:off x="3760470" y="5767070"/>
            <a:ext cx="4670425" cy="275590"/>
          </a:xfrm>
          <a:prstGeom prst="rect">
            <a:avLst/>
          </a:prstGeom>
          <a:noFill/>
          <a:ln w="9525">
            <a:noFill/>
          </a:ln>
        </p:spPr>
        <p:txBody>
          <a:bodyPr wrap="square">
            <a:spAutoFit/>
          </a:bodyPr>
          <a:p>
            <a:pPr indent="454660" algn="ctr"/>
            <a:r>
              <a:rPr lang="en-US" sz="1200" b="1">
                <a:latin typeface="Times New Roman" panose="02020603050405020304" pitchFamily="18" charset="0"/>
              </a:rPr>
              <a:t>Fig.1</a:t>
            </a:r>
            <a:r>
              <a:rPr lang="en-US" sz="1200" b="0">
                <a:latin typeface="Times New Roman" panose="02020603050405020304" pitchFamily="18" charset="0"/>
              </a:rPr>
              <a:t> : </a:t>
            </a:r>
            <a:r>
              <a:rPr lang="en-IN" altLang="en-US" sz="1200" b="0">
                <a:latin typeface="Times New Roman" panose="02020603050405020304" pitchFamily="18" charset="0"/>
              </a:rPr>
              <a:t>Output Recognizing emotion as Happy</a:t>
            </a:r>
            <a:r>
              <a:rPr lang="en-US" sz="1200" b="0">
                <a:latin typeface="Times New Roman" panose="02020603050405020304" pitchFamily="18" charset="0"/>
              </a:rPr>
              <a:t>.</a:t>
            </a:r>
            <a:endParaRPr lang="en-US"/>
          </a:p>
        </p:txBody>
      </p:sp>
      <p:pic>
        <p:nvPicPr>
          <p:cNvPr id="9" name="Picture 9"/>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339975" y="1269365"/>
            <a:ext cx="7677578" cy="4320000"/>
          </a:xfrm>
          <a:prstGeom prst="rect">
            <a:avLst/>
          </a:prstGeom>
        </p:spPr>
      </p:pic>
      <p:sp>
        <p:nvSpPr>
          <p:cNvPr id="6" name="Title 5"/>
          <p:cNvSpPr>
            <a:spLocks noGrp="1"/>
          </p:cNvSpPr>
          <p:nvPr>
            <p:ph type="title"/>
          </p:nvPr>
        </p:nvSpPr>
        <p:spPr>
          <a:xfrm>
            <a:off x="920578" y="175878"/>
            <a:ext cx="10515600" cy="1325563"/>
          </a:xfrm>
        </p:spPr>
        <p:txBody>
          <a:bodyPr>
            <a:normAutofit/>
          </a:bodyPr>
          <a:p>
            <a:pPr algn="ctr"/>
            <a:r>
              <a:rPr lang="en-IN" altLang="en-US" b="1" dirty="0">
                <a:latin typeface="Times New Roman" panose="02020603050405020304" pitchFamily="18" charset="0"/>
                <a:cs typeface="Times New Roman" panose="02020603050405020304" pitchFamily="18" charset="0"/>
              </a:rPr>
              <a:t>OUTPUT</a:t>
            </a:r>
            <a:endParaRPr lang="en-IN" altLang="en-US" b="1"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100" name="Text Box 99"/>
          <p:cNvSpPr txBox="1"/>
          <p:nvPr/>
        </p:nvSpPr>
        <p:spPr>
          <a:xfrm>
            <a:off x="3128645" y="5772150"/>
            <a:ext cx="5934710" cy="275590"/>
          </a:xfrm>
          <a:prstGeom prst="rect">
            <a:avLst/>
          </a:prstGeom>
          <a:noFill/>
          <a:ln w="9525">
            <a:noFill/>
          </a:ln>
        </p:spPr>
        <p:txBody>
          <a:bodyPr wrap="square">
            <a:spAutoFit/>
          </a:bodyPr>
          <a:p>
            <a:pPr indent="454660" algn="ctr"/>
            <a:r>
              <a:rPr lang="en-US" sz="1200" b="1">
                <a:latin typeface="Times New Roman" panose="02020603050405020304" pitchFamily="18" charset="0"/>
              </a:rPr>
              <a:t>Fig.</a:t>
            </a:r>
            <a:r>
              <a:rPr lang="en-IN" altLang="en-US" sz="1200" b="1">
                <a:latin typeface="Times New Roman" panose="02020603050405020304" pitchFamily="18" charset="0"/>
              </a:rPr>
              <a:t>2 </a:t>
            </a:r>
            <a:r>
              <a:rPr lang="en-US" sz="1200" b="0">
                <a:latin typeface="Times New Roman" panose="02020603050405020304" pitchFamily="18" charset="0"/>
              </a:rPr>
              <a:t>: </a:t>
            </a:r>
            <a:r>
              <a:rPr lang="en-IN" altLang="en-US" sz="1200" b="0">
                <a:latin typeface="Times New Roman" panose="02020603050405020304" pitchFamily="18" charset="0"/>
              </a:rPr>
              <a:t>Output Recognizing emotion as surprise</a:t>
            </a:r>
            <a:r>
              <a:rPr lang="en-US" sz="1200" b="0">
                <a:latin typeface="Times New Roman" panose="02020603050405020304" pitchFamily="18" charset="0"/>
              </a:rPr>
              <a:t>.</a:t>
            </a:r>
            <a:endParaRPr lang="en-US"/>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pic>
        <p:nvPicPr>
          <p:cNvPr id="10" name="Picture 10"/>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425700" y="1269365"/>
            <a:ext cx="7677666" cy="432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100" name="Text Box 99"/>
          <p:cNvSpPr txBox="1"/>
          <p:nvPr/>
        </p:nvSpPr>
        <p:spPr>
          <a:xfrm>
            <a:off x="3128645" y="5808345"/>
            <a:ext cx="5934710" cy="275590"/>
          </a:xfrm>
          <a:prstGeom prst="rect">
            <a:avLst/>
          </a:prstGeom>
          <a:noFill/>
          <a:ln w="9525">
            <a:noFill/>
          </a:ln>
        </p:spPr>
        <p:txBody>
          <a:bodyPr wrap="square">
            <a:spAutoFit/>
          </a:bodyPr>
          <a:p>
            <a:pPr indent="454660" algn="ctr"/>
            <a:r>
              <a:rPr lang="en-US" sz="1200" b="1">
                <a:latin typeface="Times New Roman" panose="02020603050405020304" pitchFamily="18" charset="0"/>
              </a:rPr>
              <a:t>Fig.</a:t>
            </a:r>
            <a:r>
              <a:rPr lang="en-IN" altLang="en-US" sz="1200" b="1">
                <a:latin typeface="Times New Roman" panose="02020603050405020304" pitchFamily="18" charset="0"/>
              </a:rPr>
              <a:t>3 </a:t>
            </a:r>
            <a:r>
              <a:rPr lang="en-US" sz="1200" b="0">
                <a:latin typeface="Times New Roman" panose="02020603050405020304" pitchFamily="18" charset="0"/>
              </a:rPr>
              <a:t>: </a:t>
            </a:r>
            <a:r>
              <a:rPr lang="en-IN" altLang="en-US" sz="1200" b="0">
                <a:latin typeface="Times New Roman" panose="02020603050405020304" pitchFamily="18" charset="0"/>
              </a:rPr>
              <a:t>Output Recognizing emotion as neutral</a:t>
            </a:r>
            <a:r>
              <a:rPr lang="en-US" sz="1200" b="0">
                <a:latin typeface="Times New Roman" panose="02020603050405020304" pitchFamily="18" charset="0"/>
              </a:rPr>
              <a:t>.</a:t>
            </a:r>
            <a:endParaRPr lang="en-US"/>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pic>
        <p:nvPicPr>
          <p:cNvPr id="5" name="Picture 12"/>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256790" y="1268730"/>
            <a:ext cx="7677824" cy="4320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FB0F880-90FB-46DF-B973-0803753B4443}" type="slidenum">
              <a:rPr lang="en-IN" smtClean="0"/>
            </a:fld>
            <a:endParaRPr lang="en-IN" dirty="0"/>
          </a:p>
        </p:txBody>
      </p:sp>
      <p:sp>
        <p:nvSpPr>
          <p:cNvPr id="10" name="TextBox 9"/>
          <p:cNvSpPr txBox="1"/>
          <p:nvPr/>
        </p:nvSpPr>
        <p:spPr>
          <a:xfrm>
            <a:off x="903516" y="570937"/>
            <a:ext cx="10384968" cy="768350"/>
          </a:xfrm>
          <a:prstGeom prst="rect">
            <a:avLst/>
          </a:prstGeom>
          <a:noFill/>
        </p:spPr>
        <p:txBody>
          <a:bodyPr wrap="square" rtlCol="0">
            <a:spAutoFit/>
          </a:bodyPr>
          <a:lstStyle/>
          <a:p>
            <a:pPr algn="ctr"/>
            <a:r>
              <a:rPr lang="en-IN" altLang="en-US" sz="4400" b="1" dirty="0">
                <a:latin typeface="Times New Roman" panose="02020603050405020304" pitchFamily="18" charset="0"/>
                <a:ea typeface="+mj-ea"/>
                <a:cs typeface="Times New Roman" panose="02020603050405020304" pitchFamily="18" charset="0"/>
                <a:sym typeface="+mn-ea"/>
              </a:rPr>
              <a:t>APPLICATION</a:t>
            </a:r>
            <a:r>
              <a:rPr lang="en-US" altLang="en-IN" sz="4400" b="1" dirty="0">
                <a:latin typeface="Times New Roman" panose="02020603050405020304" pitchFamily="18" charset="0"/>
                <a:ea typeface="+mj-ea"/>
                <a:cs typeface="Times New Roman" panose="02020603050405020304" pitchFamily="18" charset="0"/>
                <a:sym typeface="+mn-ea"/>
              </a:rPr>
              <a:t>S OF THE PROJECT</a:t>
            </a:r>
            <a:endParaRPr lang="en-US" altLang="en-IN" sz="4400" b="1" dirty="0">
              <a:latin typeface="Times New Roman" panose="02020603050405020304" pitchFamily="18" charset="0"/>
              <a:ea typeface="+mj-ea"/>
              <a:cs typeface="Times New Roman" panose="02020603050405020304" pitchFamily="18" charset="0"/>
              <a:sym typeface="+mn-ea"/>
            </a:endParaRPr>
          </a:p>
        </p:txBody>
      </p:sp>
      <p:sp>
        <p:nvSpPr>
          <p:cNvPr id="5" name="Content Placeholder 4"/>
          <p:cNvSpPr/>
          <p:nvPr>
            <p:ph idx="1"/>
          </p:nvPr>
        </p:nvSpPr>
        <p:spPr/>
        <p:txBody>
          <a:bodyPr/>
          <a:p>
            <a:pPr marL="449580" indent="-449580" algn="l">
              <a:lnSpc>
                <a:spcPct val="170000"/>
              </a:lnSpc>
              <a:buClrTx/>
              <a:buSzTx/>
            </a:pPr>
            <a:r>
              <a:rPr lang="en-IN" altLang="en-US">
                <a:latin typeface="Times New Roman" panose="02020603050405020304" pitchFamily="18" charset="0"/>
                <a:cs typeface="Times New Roman" panose="02020603050405020304" pitchFamily="18" charset="0"/>
              </a:rPr>
              <a:t>H</a:t>
            </a:r>
            <a:r>
              <a:rPr lang="en-US">
                <a:latin typeface="Times New Roman" panose="02020603050405020304" pitchFamily="18" charset="0"/>
                <a:cs typeface="Times New Roman" panose="02020603050405020304" pitchFamily="18" charset="0"/>
              </a:rPr>
              <a:t>uman-</a:t>
            </a:r>
            <a:r>
              <a:rPr lang="en-IN" altLang="en-US">
                <a:latin typeface="Times New Roman" panose="02020603050405020304" pitchFamily="18" charset="0"/>
                <a:cs typeface="Times New Roman" panose="02020603050405020304" pitchFamily="18" charset="0"/>
              </a:rPr>
              <a:t>C</a:t>
            </a:r>
            <a:r>
              <a:rPr lang="en-US">
                <a:latin typeface="Times New Roman" panose="02020603050405020304" pitchFamily="18" charset="0"/>
                <a:cs typeface="Times New Roman" panose="02020603050405020304" pitchFamily="18" charset="0"/>
              </a:rPr>
              <a:t>omputer </a:t>
            </a:r>
            <a:r>
              <a:rPr lang="en-IN" altLang="en-US">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nteraction</a:t>
            </a:r>
            <a:endParaRPr lang="en-US">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altLang="en-US">
                <a:latin typeface="Times New Roman" panose="02020603050405020304" pitchFamily="18" charset="0"/>
                <a:cs typeface="Times New Roman" panose="02020603050405020304" pitchFamily="18" charset="0"/>
              </a:rPr>
              <a:t>V</a:t>
            </a:r>
            <a:r>
              <a:rPr lang="en-US">
                <a:latin typeface="Times New Roman" panose="02020603050405020304" pitchFamily="18" charset="0"/>
                <a:cs typeface="Times New Roman" panose="02020603050405020304" pitchFamily="18" charset="0"/>
              </a:rPr>
              <a:t>irtual </a:t>
            </a:r>
            <a:r>
              <a:rPr lang="en-IN" altLang="en-US">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eality</a:t>
            </a:r>
            <a:endParaRPr lang="en-US">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altLang="en-US">
                <a:latin typeface="Times New Roman" panose="02020603050405020304" pitchFamily="18" charset="0"/>
                <a:cs typeface="Times New Roman" panose="02020603050405020304" pitchFamily="18" charset="0"/>
              </a:rPr>
              <a:t>H</a:t>
            </a:r>
            <a:r>
              <a:rPr lang="en-US">
                <a:latin typeface="Times New Roman" panose="02020603050405020304" pitchFamily="18" charset="0"/>
                <a:cs typeface="Times New Roman" panose="02020603050405020304" pitchFamily="18" charset="0"/>
              </a:rPr>
              <a:t>ealthcare</a:t>
            </a:r>
            <a:endParaRPr lang="en-US">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altLang="en-US">
                <a:latin typeface="Times New Roman" panose="02020603050405020304" pitchFamily="18" charset="0"/>
                <a:cs typeface="Times New Roman" panose="02020603050405020304" pitchFamily="18" charset="0"/>
              </a:rPr>
              <a:t>M</a:t>
            </a:r>
            <a:r>
              <a:rPr lang="en-US">
                <a:latin typeface="Times New Roman" panose="02020603050405020304" pitchFamily="18" charset="0"/>
                <a:cs typeface="Times New Roman" panose="02020603050405020304" pitchFamily="18" charset="0"/>
              </a:rPr>
              <a:t>arket </a:t>
            </a:r>
            <a:r>
              <a:rPr lang="en-IN" altLang="en-US">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esearch</a:t>
            </a:r>
            <a:endParaRPr lang="en-US">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altLang="en-US">
                <a:latin typeface="Times New Roman" panose="02020603050405020304" pitchFamily="18" charset="0"/>
                <a:cs typeface="Times New Roman" panose="02020603050405020304" pitchFamily="18" charset="0"/>
              </a:rPr>
              <a:t>E</a:t>
            </a:r>
            <a:r>
              <a:rPr lang="en-US">
                <a:latin typeface="Times New Roman" panose="02020603050405020304" pitchFamily="18" charset="0"/>
                <a:cs typeface="Times New Roman" panose="02020603050405020304" pitchFamily="18" charset="0"/>
              </a:rPr>
              <a:t>ntertainment</a:t>
            </a:r>
            <a:endParaRPr lang="en-US">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FB0F880-90FB-46DF-B973-0803753B4443}" type="slidenum">
              <a:rPr lang="en-IN" smtClean="0"/>
            </a:fld>
            <a:endParaRPr lang="en-IN" dirty="0"/>
          </a:p>
        </p:txBody>
      </p:sp>
      <p:sp>
        <p:nvSpPr>
          <p:cNvPr id="10" name="TextBox 9"/>
          <p:cNvSpPr txBox="1"/>
          <p:nvPr/>
        </p:nvSpPr>
        <p:spPr>
          <a:xfrm>
            <a:off x="903516" y="386152"/>
            <a:ext cx="10384968" cy="1445260"/>
          </a:xfrm>
          <a:prstGeom prst="rect">
            <a:avLst/>
          </a:prstGeom>
          <a:noFill/>
        </p:spPr>
        <p:txBody>
          <a:bodyPr wrap="square" rtlCol="0">
            <a:spAutoFit/>
          </a:bodyPr>
          <a:lstStyle/>
          <a:p>
            <a:pPr algn="ctr"/>
            <a:r>
              <a:rPr lang="en-IN" altLang="en-US" sz="4400" b="1" dirty="0">
                <a:latin typeface="Times New Roman" panose="02020603050405020304" pitchFamily="18" charset="0"/>
                <a:ea typeface="+mj-ea"/>
                <a:cs typeface="Times New Roman" panose="02020603050405020304" pitchFamily="18" charset="0"/>
                <a:sym typeface="+mn-ea"/>
              </a:rPr>
              <a:t>GOALS AND OBJECTIVE OF INTERNSHIP</a:t>
            </a:r>
            <a:endParaRPr lang="en-IN" altLang="en-US" sz="4400" b="1" dirty="0">
              <a:latin typeface="Times New Roman" panose="02020603050405020304" pitchFamily="18" charset="0"/>
              <a:ea typeface="+mj-ea"/>
              <a:cs typeface="Times New Roman" panose="02020603050405020304" pitchFamily="18" charset="0"/>
              <a:sym typeface="+mn-ea"/>
            </a:endParaRPr>
          </a:p>
        </p:txBody>
      </p:sp>
      <p:sp>
        <p:nvSpPr>
          <p:cNvPr id="5" name="Content Placeholder 4"/>
          <p:cNvSpPr/>
          <p:nvPr>
            <p:ph idx="1"/>
          </p:nvPr>
        </p:nvSpPr>
        <p:spPr>
          <a:xfrm>
            <a:off x="838200" y="2016125"/>
            <a:ext cx="10515600" cy="4351338"/>
          </a:xfrm>
        </p:spPr>
        <p:txBody>
          <a:bodyPr>
            <a:normAutofit fontScale="80000"/>
          </a:bodyPr>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Skill </a:t>
            </a:r>
            <a:r>
              <a:rPr lang="en-IN" dirty="0" smtClean="0">
                <a:latin typeface="Times New Roman" panose="02020603050405020304" pitchFamily="18" charset="0"/>
                <a:cs typeface="Times New Roman" panose="02020603050405020304" pitchFamily="18" charset="0"/>
                <a:sym typeface="+mn-ea"/>
              </a:rPr>
              <a:t>development.</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Career </a:t>
            </a:r>
            <a:r>
              <a:rPr lang="en-IN" dirty="0" smtClean="0">
                <a:latin typeface="Times New Roman" panose="02020603050405020304" pitchFamily="18" charset="0"/>
                <a:cs typeface="Times New Roman" panose="02020603050405020304" pitchFamily="18" charset="0"/>
                <a:sym typeface="+mn-ea"/>
              </a:rPr>
              <a:t>exploration.</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smtClean="0">
                <a:latin typeface="Times New Roman" panose="02020603050405020304" pitchFamily="18" charset="0"/>
                <a:cs typeface="Times New Roman" panose="02020603050405020304" pitchFamily="18" charset="0"/>
                <a:sym typeface="+mn-ea"/>
              </a:rPr>
              <a:t>Networking.</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Work </a:t>
            </a:r>
            <a:r>
              <a:rPr lang="en-IN" dirty="0" smtClean="0">
                <a:latin typeface="Times New Roman" panose="02020603050405020304" pitchFamily="18" charset="0"/>
                <a:cs typeface="Times New Roman" panose="02020603050405020304" pitchFamily="18" charset="0"/>
                <a:sym typeface="+mn-ea"/>
              </a:rPr>
              <a:t>experience.</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Industry </a:t>
            </a:r>
            <a:r>
              <a:rPr lang="en-IN" dirty="0" smtClean="0">
                <a:latin typeface="Times New Roman" panose="02020603050405020304" pitchFamily="18" charset="0"/>
                <a:cs typeface="Times New Roman" panose="02020603050405020304" pitchFamily="18" charset="0"/>
                <a:sym typeface="+mn-ea"/>
              </a:rPr>
              <a:t>knowledge.</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Professional development</a:t>
            </a:r>
            <a:endParaRPr lang="en-US" b="1"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endParaRPr lang="en-US">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FB0F880-90FB-46DF-B973-0803753B4443}" type="slidenum">
              <a:rPr lang="en-IN" smtClean="0"/>
            </a:fld>
            <a:endParaRPr lang="en-IN" dirty="0"/>
          </a:p>
        </p:txBody>
      </p:sp>
      <p:sp>
        <p:nvSpPr>
          <p:cNvPr id="10" name="TextBox 9"/>
          <p:cNvSpPr txBox="1"/>
          <p:nvPr/>
        </p:nvSpPr>
        <p:spPr>
          <a:xfrm>
            <a:off x="903516" y="386152"/>
            <a:ext cx="10384968" cy="768350"/>
          </a:xfrm>
          <a:prstGeom prst="rect">
            <a:avLst/>
          </a:prstGeom>
          <a:noFill/>
        </p:spPr>
        <p:txBody>
          <a:bodyPr wrap="square" rtlCol="0">
            <a:spAutoFit/>
          </a:bodyPr>
          <a:lstStyle/>
          <a:p>
            <a:pPr algn="ctr"/>
            <a:r>
              <a:rPr lang="en-IN" altLang="en-US" sz="4400" b="1" dirty="0">
                <a:latin typeface="Times New Roman" panose="02020603050405020304" pitchFamily="18" charset="0"/>
                <a:ea typeface="+mj-ea"/>
                <a:cs typeface="Times New Roman" panose="02020603050405020304" pitchFamily="18" charset="0"/>
                <a:sym typeface="+mn-ea"/>
              </a:rPr>
              <a:t>RESULTS</a:t>
            </a:r>
            <a:endParaRPr lang="en-IN" altLang="en-US" sz="4400" b="1" dirty="0">
              <a:latin typeface="Times New Roman" panose="02020603050405020304" pitchFamily="18" charset="0"/>
              <a:ea typeface="+mj-ea"/>
              <a:cs typeface="Times New Roman" panose="02020603050405020304" pitchFamily="18" charset="0"/>
              <a:sym typeface="+mn-ea"/>
            </a:endParaRPr>
          </a:p>
        </p:txBody>
      </p:sp>
      <p:sp>
        <p:nvSpPr>
          <p:cNvPr id="5" name="Content Placeholder 4"/>
          <p:cNvSpPr/>
          <p:nvPr>
            <p:ph idx="1"/>
          </p:nvPr>
        </p:nvSpPr>
        <p:spPr>
          <a:xfrm>
            <a:off x="903605" y="1579880"/>
            <a:ext cx="10515600" cy="4351338"/>
          </a:xfrm>
        </p:spPr>
        <p:txBody>
          <a:bodyPr>
            <a:normAutofit/>
          </a:bodyPr>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Improved </a:t>
            </a:r>
            <a:r>
              <a:rPr lang="en-IN" dirty="0" smtClean="0">
                <a:latin typeface="Times New Roman" panose="02020603050405020304" pitchFamily="18" charset="0"/>
                <a:cs typeface="Times New Roman" panose="02020603050405020304" pitchFamily="18" charset="0"/>
                <a:sym typeface="+mn-ea"/>
              </a:rPr>
              <a:t>skills.</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Increased </a:t>
            </a:r>
            <a:r>
              <a:rPr lang="en-IN" dirty="0" smtClean="0">
                <a:latin typeface="Times New Roman" panose="02020603050405020304" pitchFamily="18" charset="0"/>
                <a:cs typeface="Times New Roman" panose="02020603050405020304" pitchFamily="18" charset="0"/>
                <a:sym typeface="+mn-ea"/>
              </a:rPr>
              <a:t>confidence.</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Career </a:t>
            </a:r>
            <a:r>
              <a:rPr lang="en-IN" dirty="0" smtClean="0">
                <a:latin typeface="Times New Roman" panose="02020603050405020304" pitchFamily="18" charset="0"/>
                <a:cs typeface="Times New Roman" panose="02020603050405020304" pitchFamily="18" charset="0"/>
                <a:sym typeface="+mn-ea"/>
              </a:rPr>
              <a:t>clarity.</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Real-world </a:t>
            </a:r>
            <a:r>
              <a:rPr lang="en-IN" dirty="0" smtClean="0">
                <a:latin typeface="Times New Roman" panose="02020603050405020304" pitchFamily="18" charset="0"/>
                <a:cs typeface="Times New Roman" panose="02020603050405020304" pitchFamily="18" charset="0"/>
                <a:sym typeface="+mn-ea"/>
              </a:rPr>
              <a:t>experience.</a:t>
            </a:r>
            <a:endParaRPr lang="en-IN" dirty="0" smtClean="0">
              <a:latin typeface="Times New Roman" panose="02020603050405020304" pitchFamily="18" charset="0"/>
              <a:cs typeface="Times New Roman" panose="02020603050405020304" pitchFamily="18" charset="0"/>
            </a:endParaRPr>
          </a:p>
          <a:p>
            <a:pPr marL="449580" indent="-449580" algn="l">
              <a:lnSpc>
                <a:spcPct val="170000"/>
              </a:lnSpc>
              <a:buClrTx/>
              <a:buSzTx/>
            </a:pPr>
            <a:r>
              <a:rPr lang="en-IN" dirty="0">
                <a:latin typeface="Times New Roman" panose="02020603050405020304" pitchFamily="18" charset="0"/>
                <a:cs typeface="Times New Roman" panose="02020603050405020304" pitchFamily="18" charset="0"/>
                <a:sym typeface="+mn-ea"/>
              </a:rPr>
              <a:t>Professional </a:t>
            </a:r>
            <a:r>
              <a:rPr lang="en-IN" dirty="0" smtClean="0">
                <a:latin typeface="Times New Roman" panose="02020603050405020304" pitchFamily="18" charset="0"/>
                <a:cs typeface="Times New Roman" panose="02020603050405020304" pitchFamily="18" charset="0"/>
                <a:sym typeface="+mn-ea"/>
              </a:rPr>
              <a:t>references.</a:t>
            </a:r>
            <a:endParaRPr lang="en-US">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578" y="175878"/>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C</a:t>
            </a:r>
            <a:r>
              <a:rPr lang="en-IN" altLang="en-US" b="1" dirty="0">
                <a:latin typeface="Times New Roman" panose="02020603050405020304" pitchFamily="18" charset="0"/>
                <a:cs typeface="Times New Roman" panose="02020603050405020304" pitchFamily="18" charset="0"/>
              </a:rPr>
              <a:t>ONTENTS</a:t>
            </a:r>
            <a:endParaRPr lang="en-IN" alt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6810" y="1323975"/>
            <a:ext cx="10289540" cy="5319395"/>
          </a:xfrm>
        </p:spPr>
        <p:txBody>
          <a:bodyPr>
            <a:normAutofit fontScale="90000"/>
          </a:bodyPr>
          <a:lstStyle/>
          <a:p>
            <a:pPr marL="355600" indent="-355600">
              <a:lnSpc>
                <a:spcPct val="120000"/>
              </a:lnSpc>
            </a:pPr>
            <a:r>
              <a:rPr lang="en-US" sz="3100" dirty="0" smtClean="0">
                <a:latin typeface="Times New Roman" panose="02020603050405020304" pitchFamily="18" charset="0"/>
                <a:cs typeface="Times New Roman" panose="02020603050405020304" pitchFamily="18" charset="0"/>
                <a:sym typeface="+mn-ea"/>
              </a:rPr>
              <a:t>Purpose of Internship</a:t>
            </a:r>
            <a:endParaRPr lang="en-IN" sz="3100" dirty="0">
              <a:latin typeface="Times New Roman" panose="02020603050405020304" pitchFamily="18" charset="0"/>
              <a:cs typeface="Times New Roman" panose="02020603050405020304" pitchFamily="18" charset="0"/>
            </a:endParaRPr>
          </a:p>
          <a:p>
            <a:pPr marL="355600" indent="-355600">
              <a:lnSpc>
                <a:spcPct val="120000"/>
              </a:lnSpc>
            </a:pPr>
            <a:r>
              <a:rPr lang="en-US" sz="3100" dirty="0" smtClean="0">
                <a:latin typeface="Times New Roman" panose="02020603050405020304" pitchFamily="18" charset="0"/>
                <a:cs typeface="Times New Roman" panose="02020603050405020304" pitchFamily="18" charset="0"/>
                <a:sym typeface="+mn-ea"/>
              </a:rPr>
              <a:t>Introduction of the Organization</a:t>
            </a:r>
            <a:endParaRPr lang="en-IN" sz="3100" dirty="0">
              <a:latin typeface="Times New Roman" panose="02020603050405020304" pitchFamily="18" charset="0"/>
              <a:cs typeface="Times New Roman" panose="02020603050405020304" pitchFamily="18" charset="0"/>
            </a:endParaRPr>
          </a:p>
          <a:p>
            <a:pPr marL="355600" indent="-355600">
              <a:lnSpc>
                <a:spcPct val="120000"/>
              </a:lnSpc>
            </a:pPr>
            <a:r>
              <a:rPr lang="en-US" sz="3100" dirty="0" smtClean="0">
                <a:latin typeface="Times New Roman" panose="02020603050405020304" pitchFamily="18" charset="0"/>
                <a:cs typeface="Times New Roman" panose="02020603050405020304" pitchFamily="18" charset="0"/>
                <a:sym typeface="+mn-ea"/>
              </a:rPr>
              <a:t>Scheduled Tasks</a:t>
            </a:r>
            <a:endParaRPr lang="en-IN" sz="3100" dirty="0">
              <a:latin typeface="Times New Roman" panose="02020603050405020304" pitchFamily="18" charset="0"/>
              <a:cs typeface="Times New Roman" panose="02020603050405020304" pitchFamily="18" charset="0"/>
            </a:endParaRPr>
          </a:p>
          <a:p>
            <a:pPr marL="355600" indent="-355600">
              <a:lnSpc>
                <a:spcPct val="120000"/>
              </a:lnSpc>
            </a:pPr>
            <a:r>
              <a:rPr lang="en-US" sz="3100" dirty="0" smtClean="0">
                <a:latin typeface="Times New Roman" panose="02020603050405020304" pitchFamily="18" charset="0"/>
                <a:cs typeface="Times New Roman" panose="02020603050405020304" pitchFamily="18" charset="0"/>
                <a:sym typeface="+mn-ea"/>
              </a:rPr>
              <a:t>Machine Learning, Image Processing and CNN</a:t>
            </a:r>
            <a:endParaRPr lang="en-US" sz="3100" dirty="0" smtClean="0">
              <a:latin typeface="Times New Roman" panose="02020603050405020304" pitchFamily="18" charset="0"/>
              <a:cs typeface="Times New Roman" panose="02020603050405020304" pitchFamily="18" charset="0"/>
              <a:sym typeface="+mn-ea"/>
            </a:endParaRPr>
          </a:p>
          <a:p>
            <a:pPr marL="355600" indent="-355600">
              <a:lnSpc>
                <a:spcPct val="120000"/>
              </a:lnSpc>
            </a:pPr>
            <a:r>
              <a:rPr lang="en-US" sz="3100" dirty="0" smtClean="0">
                <a:latin typeface="Times New Roman" panose="02020603050405020304" pitchFamily="18" charset="0"/>
                <a:cs typeface="Times New Roman" panose="02020603050405020304" pitchFamily="18" charset="0"/>
              </a:rPr>
              <a:t>About the project</a:t>
            </a:r>
            <a:endParaRPr lang="en-US" sz="3100" dirty="0" smtClean="0">
              <a:latin typeface="Times New Roman" panose="02020603050405020304" pitchFamily="18" charset="0"/>
              <a:cs typeface="Times New Roman" panose="02020603050405020304" pitchFamily="18" charset="0"/>
            </a:endParaRPr>
          </a:p>
          <a:p>
            <a:pPr marL="355600" indent="-355600">
              <a:lnSpc>
                <a:spcPct val="120000"/>
              </a:lnSpc>
            </a:pPr>
            <a:r>
              <a:rPr lang="en-US" sz="3100" dirty="0" smtClean="0">
                <a:latin typeface="Times New Roman" panose="02020603050405020304" pitchFamily="18" charset="0"/>
                <a:cs typeface="Times New Roman" panose="02020603050405020304" pitchFamily="18" charset="0"/>
                <a:sym typeface="+mn-ea"/>
              </a:rPr>
              <a:t>Methodology and </a:t>
            </a:r>
            <a:r>
              <a:rPr lang="en-US" sz="3100" dirty="0" smtClean="0">
                <a:latin typeface="Times New Roman" panose="02020603050405020304" pitchFamily="18" charset="0"/>
                <a:cs typeface="Times New Roman" panose="02020603050405020304" pitchFamily="18" charset="0"/>
                <a:sym typeface="+mn-ea"/>
              </a:rPr>
              <a:t>Output</a:t>
            </a:r>
            <a:endParaRPr lang="en-US" sz="3100" dirty="0" smtClean="0">
              <a:latin typeface="Times New Roman" panose="02020603050405020304" pitchFamily="18" charset="0"/>
              <a:cs typeface="Times New Roman" panose="02020603050405020304" pitchFamily="18" charset="0"/>
            </a:endParaRPr>
          </a:p>
          <a:p>
            <a:pPr marL="355600" indent="-355600">
              <a:lnSpc>
                <a:spcPct val="120000"/>
              </a:lnSpc>
            </a:pPr>
            <a:r>
              <a:rPr lang="en-US" sz="3100" dirty="0" smtClean="0">
                <a:latin typeface="Times New Roman" panose="02020603050405020304" pitchFamily="18" charset="0"/>
                <a:cs typeface="Times New Roman" panose="02020603050405020304" pitchFamily="18" charset="0"/>
                <a:sym typeface="+mn-ea"/>
              </a:rPr>
              <a:t>Goals and Objectives of Internship</a:t>
            </a:r>
            <a:endParaRPr lang="en-US" sz="3100" dirty="0" smtClean="0">
              <a:latin typeface="Times New Roman" panose="02020603050405020304" pitchFamily="18" charset="0"/>
              <a:cs typeface="Times New Roman" panose="02020603050405020304" pitchFamily="18" charset="0"/>
            </a:endParaRPr>
          </a:p>
          <a:p>
            <a:pPr marL="355600" indent="-355600">
              <a:lnSpc>
                <a:spcPct val="120000"/>
              </a:lnSpc>
            </a:pPr>
            <a:r>
              <a:rPr lang="en-US" sz="3100" dirty="0" smtClean="0">
                <a:latin typeface="Times New Roman" panose="02020603050405020304" pitchFamily="18" charset="0"/>
                <a:cs typeface="Times New Roman" panose="02020603050405020304" pitchFamily="18" charset="0"/>
                <a:sym typeface="+mn-ea"/>
              </a:rPr>
              <a:t> Results</a:t>
            </a:r>
            <a:endParaRPr lang="en-US" sz="3100" dirty="0" smtClean="0">
              <a:latin typeface="Times New Roman" panose="02020603050405020304" pitchFamily="18" charset="0"/>
              <a:cs typeface="Times New Roman" panose="02020603050405020304" pitchFamily="18" charset="0"/>
            </a:endParaRPr>
          </a:p>
          <a:p>
            <a:pPr marL="355600" indent="-355600">
              <a:lnSpc>
                <a:spcPct val="120000"/>
              </a:lnSpc>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a:bodyPr>
          <a:lstStyle/>
          <a:p>
            <a:fld id="{BFB0F880-90FB-46DF-B973-0803753B4443}" type="slidenum">
              <a:rPr lang="en-IN" smtClean="0"/>
            </a:fld>
            <a:endParaRPr lang="en-IN"/>
          </a:p>
        </p:txBody>
      </p:sp>
      <p:sp>
        <p:nvSpPr>
          <p:cNvPr id="6" name="Footer Placeholder 5"/>
          <p:cNvSpPr>
            <a:spLocks noGrp="1"/>
          </p:cNvSpPr>
          <p:nvPr>
            <p:ph type="ftr" sz="quarter" idx="11"/>
          </p:nvPr>
        </p:nvSpPr>
        <p:spPr/>
        <p:txBody>
          <a:bodyPr/>
          <a:p>
            <a:r>
              <a:rPr lang="en-IN"/>
              <a:t>Facial Emotion Detection Using Neral Nerworks</a:t>
            </a: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51025"/>
            <a:ext cx="10515600" cy="2610908"/>
          </a:xfrm>
        </p:spPr>
        <p:txBody>
          <a:bodyPr>
            <a:normAutofit/>
          </a:bodyPr>
          <a:lstStyle/>
          <a:p>
            <a:pPr marL="0" indent="0" algn="ctr">
              <a:buNone/>
            </a:pPr>
            <a:endParaRPr lang="en-US" sz="5400" dirty="0"/>
          </a:p>
          <a:p>
            <a:pPr marL="0" indent="0" algn="ctr">
              <a:lnSpc>
                <a:spcPct val="100000"/>
              </a:lnSpc>
              <a:buNone/>
            </a:pPr>
            <a:r>
              <a:rPr lang="en-US" sz="8000" b="1" dirty="0">
                <a:latin typeface="Times New Roman" panose="02020603050405020304" pitchFamily="18" charset="0"/>
                <a:cs typeface="Times New Roman" panose="02020603050405020304" pitchFamily="18" charset="0"/>
              </a:rPr>
              <a:t>THANK YOU</a:t>
            </a:r>
            <a:endParaRPr lang="en-US" sz="8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FB0F880-90FB-46DF-B973-0803753B4443}" type="slidenum">
              <a:rPr lang="en-IN" smtClean="0"/>
            </a:fld>
            <a:endParaRPr lang="en-IN"/>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latin typeface="Times New Roman" panose="02020603050405020304" pitchFamily="18" charset="0"/>
                <a:cs typeface="Times New Roman" panose="02020603050405020304" pitchFamily="18" charset="0"/>
              </a:rPr>
              <a:t>PURPOSE OF INTERNSHIP</a:t>
            </a:r>
            <a:endParaRPr lang="en-IN" alt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just"/>
            <a:r>
              <a:rPr lang="en-IN" dirty="0">
                <a:latin typeface="Times New Roman" panose="02020603050405020304" pitchFamily="18" charset="0"/>
                <a:cs typeface="Times New Roman" panose="02020603050405020304" pitchFamily="18" charset="0"/>
                <a:sym typeface="+mn-ea"/>
              </a:rPr>
              <a:t>Application of education and career exploration.</a:t>
            </a:r>
            <a:endParaRPr lang="en-IN" dirty="0" smtClean="0">
              <a:latin typeface="Times New Roman" panose="02020603050405020304" pitchFamily="18" charset="0"/>
              <a:cs typeface="Times New Roman" panose="02020603050405020304" pitchFamily="18" charset="0"/>
            </a:endParaRPr>
          </a:p>
          <a:p>
            <a:pPr algn="just"/>
            <a:r>
              <a:rPr lang="en-US" altLang="en-IN" dirty="0">
                <a:latin typeface="Times New Roman" panose="02020603050405020304" pitchFamily="18" charset="0"/>
                <a:cs typeface="Times New Roman" panose="02020603050405020304" pitchFamily="18" charset="0"/>
                <a:sym typeface="+mn-ea"/>
              </a:rPr>
              <a:t>To g</a:t>
            </a:r>
            <a:r>
              <a:rPr lang="en-IN" dirty="0">
                <a:latin typeface="Times New Roman" panose="02020603050405020304" pitchFamily="18" charset="0"/>
                <a:cs typeface="Times New Roman" panose="02020603050405020304" pitchFamily="18" charset="0"/>
                <a:sym typeface="+mn-ea"/>
              </a:rPr>
              <a:t>ain experience</a:t>
            </a:r>
            <a:r>
              <a:rPr lang="en-US" altLang="en-IN" dirty="0">
                <a:latin typeface="Times New Roman" panose="02020603050405020304" pitchFamily="18" charset="0"/>
                <a:cs typeface="Times New Roman" panose="02020603050405020304" pitchFamily="18" charset="0"/>
                <a:sym typeface="+mn-ea"/>
              </a:rPr>
              <a:t> and networking</a:t>
            </a:r>
            <a:r>
              <a:rPr lang="en-IN" dirty="0" smtClean="0">
                <a:latin typeface="Times New Roman" panose="02020603050405020304" pitchFamily="18" charset="0"/>
                <a:cs typeface="Times New Roman" panose="02020603050405020304" pitchFamily="18" charset="0"/>
                <a:sym typeface="+mn-ea"/>
              </a:rPr>
              <a:t>.</a:t>
            </a:r>
            <a:endParaRPr lang="en-IN"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To learn how a professional workplace operates.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To gain professional feedback.</a:t>
            </a:r>
            <a:endParaRPr lang="en-US" dirty="0">
              <a:latin typeface="Times New Roman" panose="02020603050405020304" pitchFamily="18" charset="0"/>
              <a:cs typeface="Times New Roman" panose="02020603050405020304" pitchFamily="18" charset="0"/>
            </a:endParaRPr>
          </a:p>
          <a:p>
            <a:endParaRPr lang="en-US"/>
          </a:p>
        </p:txBody>
      </p:sp>
      <p:sp>
        <p:nvSpPr>
          <p:cNvPr id="5" name="Slide Number Placeholder 4"/>
          <p:cNvSpPr>
            <a:spLocks noGrp="1"/>
          </p:cNvSpPr>
          <p:nvPr>
            <p:ph type="sldNum" sz="quarter" idx="12"/>
          </p:nvPr>
        </p:nvSpPr>
        <p:spPr/>
        <p:txBody>
          <a:bodyPr/>
          <a:p>
            <a:fld id="{BFB0F880-90FB-46DF-B973-0803753B4443}" type="slidenum">
              <a:rPr lang="en-IN" smtClean="0"/>
            </a:fld>
            <a:endParaRPr lang="en-IN"/>
          </a:p>
        </p:txBody>
      </p:sp>
      <p:sp>
        <p:nvSpPr>
          <p:cNvPr id="6" name="Footer Placeholder 5"/>
          <p:cNvSpPr>
            <a:spLocks noGrp="1"/>
          </p:cNvSpPr>
          <p:nvPr>
            <p:ph type="ftr" sz="quarter" idx="11"/>
          </p:nvPr>
        </p:nvSpPr>
        <p:spPr/>
        <p:txBody>
          <a:bodyPr/>
          <a:p>
            <a:r>
              <a:rPr lang="en-IN"/>
              <a:t>Facial Emotion Detection Using Neral Nerworks</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5" name="Text Box 4"/>
          <p:cNvSpPr txBox="1"/>
          <p:nvPr/>
        </p:nvSpPr>
        <p:spPr>
          <a:xfrm>
            <a:off x="757555" y="1833245"/>
            <a:ext cx="10676890" cy="2306320"/>
          </a:xfrm>
          <a:prstGeom prst="rect">
            <a:avLst/>
          </a:prstGeom>
          <a:noFill/>
        </p:spPr>
        <p:txBody>
          <a:bodyPr wrap="square" rtlCol="0">
            <a:spAutoFit/>
          </a:bodyPr>
          <a:p>
            <a:pPr indent="0" algn="just">
              <a:lnSpc>
                <a:spcPct val="120000"/>
              </a:lnSpc>
              <a:buNone/>
            </a:pPr>
            <a:r>
              <a:rPr lang="en-IN" alt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Innovant IT Solutions is a software development, IT product sales &amp; service and technical training firm based in Shimogga since 2016. They have extensive experience in many diverse areas of software development.</a:t>
            </a:r>
            <a:endParaRPr lang="en-US" sz="2400" dirty="0">
              <a:latin typeface="Times New Roman" panose="02020603050405020304" pitchFamily="18" charset="0"/>
              <a:cs typeface="Times New Roman" panose="02020603050405020304" pitchFamily="18" charset="0"/>
              <a:sym typeface="+mn-ea"/>
            </a:endParaRPr>
          </a:p>
          <a:p>
            <a:pPr indent="0" algn="just">
              <a:lnSpc>
                <a:spcPct val="120000"/>
              </a:lnSpc>
              <a:buNone/>
            </a:pPr>
            <a:r>
              <a:rPr lang="en-US" sz="2400" dirty="0">
                <a:latin typeface="Times New Roman" panose="02020603050405020304" pitchFamily="18" charset="0"/>
                <a:cs typeface="Times New Roman" panose="02020603050405020304" pitchFamily="18" charset="0"/>
                <a:sym typeface="+mn-ea"/>
              </a:rPr>
              <a:t> Their approach focuses on new way of business, thereby combining IT innovations and adoption while leveraging an organization’s current assets.</a:t>
            </a:r>
            <a:endParaRPr lang="en-US" sz="24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796415" y="538480"/>
            <a:ext cx="8817610" cy="768350"/>
          </a:xfrm>
          <a:prstGeom prst="rect">
            <a:avLst/>
          </a:prstGeom>
          <a:noFill/>
        </p:spPr>
        <p:txBody>
          <a:bodyPr wrap="square" rtlCol="0" anchor="t">
            <a:spAutoFit/>
          </a:bodyPr>
          <a:p>
            <a:pPr algn="ctr"/>
            <a:r>
              <a:rPr lang="en-IN" altLang="en-US" sz="4400" b="1" dirty="0">
                <a:latin typeface="Times New Roman" panose="02020603050405020304" pitchFamily="18" charset="0"/>
                <a:cs typeface="Times New Roman" panose="02020603050405020304" pitchFamily="18" charset="0"/>
                <a:sym typeface="+mn-ea"/>
              </a:rPr>
              <a:t>Innovant IT Solutions</a:t>
            </a:r>
            <a:endParaRPr lang="en-IN" altLang="en-US" sz="4400" b="1" dirty="0">
              <a:latin typeface="Times New Roman" panose="02020603050405020304" pitchFamily="18" charset="0"/>
              <a:cs typeface="Times New Roman" panose="02020603050405020304" pitchFamily="18" charset="0"/>
              <a:sym typeface="+mn-ea"/>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pic>
        <p:nvPicPr>
          <p:cNvPr id="8" name="Picture 1"/>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706620" y="4139565"/>
            <a:ext cx="2778125" cy="1912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5" name="Text Box 4"/>
          <p:cNvSpPr txBox="1"/>
          <p:nvPr/>
        </p:nvSpPr>
        <p:spPr>
          <a:xfrm>
            <a:off x="659765" y="351790"/>
            <a:ext cx="10694035" cy="4940300"/>
          </a:xfrm>
          <a:prstGeom prst="rect">
            <a:avLst/>
          </a:prstGeom>
          <a:noFill/>
        </p:spPr>
        <p:txBody>
          <a:bodyPr wrap="square" rtlCol="0" anchor="t">
            <a:spAutoFit/>
          </a:bodyPr>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nSpc>
                <a:spcPct val="140000"/>
              </a:lnSpc>
              <a:buFont typeface="Arial" panose="020B0604020202020204" pitchFamily="34" charset="0"/>
              <a:buChar char="•"/>
            </a:pPr>
            <a:r>
              <a:rPr lang="en-US" sz="3200" b="1" dirty="0" smtClean="0">
                <a:latin typeface="Times New Roman" panose="02020603050405020304" pitchFamily="18" charset="0"/>
                <a:cs typeface="Times New Roman" panose="02020603050405020304" pitchFamily="18" charset="0"/>
                <a:sym typeface="+mn-ea"/>
              </a:rPr>
              <a:t>Vision </a:t>
            </a:r>
            <a:endParaRPr lang="en-US" sz="3200" b="1" dirty="0" smtClean="0">
              <a:latin typeface="Times New Roman" panose="02020603050405020304" pitchFamily="18" charset="0"/>
              <a:cs typeface="Times New Roman" panose="02020603050405020304" pitchFamily="18" charset="0"/>
              <a:sym typeface="+mn-ea"/>
            </a:endParaRPr>
          </a:p>
          <a:p>
            <a:pPr indent="0">
              <a:lnSpc>
                <a:spcPct val="140000"/>
              </a:lnSpc>
              <a:buNone/>
            </a:pPr>
            <a:r>
              <a:rPr lang="en-IN" alt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To build upon the reputation of being one of the most innovative IT solution &amp; service provider. They believe in doing our work in the most efficient way with robust and structured methodology, with gradual evolution from hard work to smart work culture.</a:t>
            </a:r>
            <a:endParaRPr lang="en-US" sz="2400" dirty="0">
              <a:latin typeface="Times New Roman" panose="02020603050405020304" pitchFamily="18" charset="0"/>
              <a:cs typeface="Times New Roman" panose="02020603050405020304" pitchFamily="18" charset="0"/>
              <a:sym typeface="+mn-ea"/>
            </a:endParaRPr>
          </a:p>
          <a:p>
            <a:pPr marL="457200" indent="-457200">
              <a:lnSpc>
                <a:spcPct val="140000"/>
              </a:lnSpc>
              <a:buFont typeface="Arial" panose="020B0604020202020204" pitchFamily="34" charset="0"/>
              <a:buChar char="•"/>
            </a:pPr>
            <a:r>
              <a:rPr lang="en-US" sz="3200" b="1" dirty="0" smtClean="0">
                <a:latin typeface="Times New Roman" panose="02020603050405020304" pitchFamily="18" charset="0"/>
                <a:cs typeface="Times New Roman" panose="02020603050405020304" pitchFamily="18" charset="0"/>
                <a:sym typeface="+mn-ea"/>
              </a:rPr>
              <a:t>Mission</a:t>
            </a:r>
            <a:endParaRPr lang="en-US" sz="3200" b="1" dirty="0" smtClean="0">
              <a:latin typeface="Times New Roman" panose="02020603050405020304" pitchFamily="18" charset="0"/>
              <a:cs typeface="Times New Roman" panose="02020603050405020304" pitchFamily="18" charset="0"/>
            </a:endParaRPr>
          </a:p>
          <a:p>
            <a:pPr marL="0" indent="0">
              <a:lnSpc>
                <a:spcPct val="140000"/>
              </a:lnSpc>
              <a:buNone/>
            </a:pPr>
            <a:r>
              <a:rPr lang="en-US" sz="2400" dirty="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To produce excellent services in the field of IT services with maximum efforts driven towards customer satisfaction.</a:t>
            </a:r>
            <a:endParaRPr lang="en-US" sz="2400">
              <a:latin typeface="Times New Roman" panose="02020603050405020304" pitchFamily="18" charset="0"/>
              <a:cs typeface="Times New Roman" panose="02020603050405020304" pitchFamily="18" charset="0"/>
              <a:sym typeface="+mn-ea"/>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fld>
            <a:endParaRPr lang="en-US" dirty="0"/>
          </a:p>
        </p:txBody>
      </p:sp>
      <p:graphicFrame>
        <p:nvGraphicFramePr>
          <p:cNvPr id="5" name="Table 4"/>
          <p:cNvGraphicFramePr>
            <a:graphicFrameLocks noGrp="1"/>
          </p:cNvGraphicFramePr>
          <p:nvPr/>
        </p:nvGraphicFramePr>
        <p:xfrm>
          <a:off x="3009900" y="1671320"/>
          <a:ext cx="6172200" cy="4246880"/>
        </p:xfrm>
        <a:graphic>
          <a:graphicData uri="http://schemas.openxmlformats.org/drawingml/2006/table">
            <a:tbl>
              <a:tblPr firstRow="1" bandRow="1">
                <a:tableStyleId>{5C22544A-7EE6-4342-B048-85BDC9FD1C3A}</a:tableStyleId>
              </a:tblPr>
              <a:tblGrid>
                <a:gridCol w="2057400"/>
                <a:gridCol w="2057400"/>
                <a:gridCol w="2057400"/>
              </a:tblGrid>
              <a:tr h="833120">
                <a:tc>
                  <a:txBody>
                    <a:bodyPr/>
                    <a:lstStyle/>
                    <a:p>
                      <a:r>
                        <a:rPr lang="en-US" dirty="0" smtClean="0">
                          <a:solidFill>
                            <a:schemeClr val="tx1"/>
                          </a:solidFill>
                          <a:latin typeface="Times New Roman" panose="02020603050405020304" pitchFamily="18" charset="0"/>
                          <a:cs typeface="Times New Roman" panose="02020603050405020304" pitchFamily="18" charset="0"/>
                        </a:rPr>
                        <a:t>           Week</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            Date</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            Work</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33120">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Week 1</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29/08/2022 -                       03/09/2022</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Introduction to basic concepts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3120">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Week 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06/09/2022 -                       10/09/2022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Literature</a:t>
                      </a:r>
                      <a:r>
                        <a:rPr lang="en-US" baseline="0" dirty="0" smtClean="0">
                          <a:solidFill>
                            <a:schemeClr val="tx1"/>
                          </a:solidFill>
                          <a:latin typeface="Times New Roman" panose="02020603050405020304" pitchFamily="18" charset="0"/>
                          <a:cs typeface="Times New Roman" panose="02020603050405020304" pitchFamily="18" charset="0"/>
                        </a:rPr>
                        <a:t> Survey and collection of requirements.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3120">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Week 3</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12/09/2022 -                       17/09/2022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Algorithm selection and model creation.</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3120">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Week 1</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19/09/2022 -                       24/09/2022</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Report making and presentation</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Text Box 2"/>
          <p:cNvSpPr txBox="1"/>
          <p:nvPr/>
        </p:nvSpPr>
        <p:spPr>
          <a:xfrm>
            <a:off x="3305810" y="464820"/>
            <a:ext cx="5581015" cy="768350"/>
          </a:xfrm>
          <a:prstGeom prst="rect">
            <a:avLst/>
          </a:prstGeom>
          <a:noFill/>
        </p:spPr>
        <p:txBody>
          <a:bodyPr wrap="none" rtlCol="0" anchor="t">
            <a:spAutoFit/>
          </a:bodyPr>
          <a:p>
            <a:r>
              <a:rPr lang="en-US" sz="4400" b="1" dirty="0" smtClean="0">
                <a:latin typeface="Times New Roman" panose="02020603050405020304" pitchFamily="18" charset="0"/>
                <a:cs typeface="Times New Roman" panose="02020603050405020304" pitchFamily="18" charset="0"/>
                <a:sym typeface="+mn-ea"/>
              </a:rPr>
              <a:t>SCHEDULED TASKS</a:t>
            </a:r>
            <a:endParaRPr lang="en-US" sz="4400" b="1" dirty="0" smtClean="0">
              <a:latin typeface="Times New Roman" panose="02020603050405020304" pitchFamily="18" charset="0"/>
              <a:cs typeface="Times New Roman" panose="02020603050405020304" pitchFamily="18" charset="0"/>
              <a:sym typeface="+mn-ea"/>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dirty="0">
                <a:latin typeface="Times New Roman" panose="02020603050405020304" pitchFamily="18" charset="0"/>
                <a:cs typeface="Times New Roman" panose="02020603050405020304" pitchFamily="18" charset="0"/>
              </a:rPr>
              <a:t>MACHINE LEARNING</a:t>
            </a:r>
            <a:endParaRPr lang="en-IN" alt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5" name="Text Box 4"/>
          <p:cNvSpPr txBox="1"/>
          <p:nvPr/>
        </p:nvSpPr>
        <p:spPr>
          <a:xfrm>
            <a:off x="1058545" y="1833245"/>
            <a:ext cx="10074910" cy="3415030"/>
          </a:xfrm>
          <a:prstGeom prst="rect">
            <a:avLst/>
          </a:prstGeom>
          <a:noFill/>
        </p:spPr>
        <p:txBody>
          <a:bodyPr wrap="square" rtlCol="0" anchor="t">
            <a:spAutoFit/>
          </a:bodyPr>
          <a:p>
            <a:pPr marL="285750" indent="-285750" algn="l">
              <a:lnSpc>
                <a:spcPct val="150000"/>
              </a:lnSpc>
              <a:buClrTx/>
              <a:buSzTx/>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Machine learning is a subset of artificial intelligence that enables computer systems to automatically learn and improve from experience without being explicitly programmed.</a:t>
            </a:r>
            <a:endParaRPr lang="en-US" sz="2400" dirty="0">
              <a:latin typeface="Times New Roman" panose="02020603050405020304" pitchFamily="18" charset="0"/>
              <a:cs typeface="Times New Roman" panose="02020603050405020304" pitchFamily="18" charset="0"/>
            </a:endParaRPr>
          </a:p>
          <a:p>
            <a:pPr marL="285750" indent="-285750" algn="l">
              <a:lnSpc>
                <a:spcPct val="150000"/>
              </a:lnSpc>
              <a:buClrTx/>
              <a:buSzTx/>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It uses algorithms and statistical models to analyze data and find patterns, which are then used to make predictions or decisions.</a:t>
            </a:r>
            <a:endParaRPr lang="en-US" sz="2400" dirty="0">
              <a:latin typeface="Times New Roman" panose="02020603050405020304" pitchFamily="18" charset="0"/>
              <a:cs typeface="Times New Roman" panose="02020603050405020304" pitchFamily="18" charset="0"/>
            </a:endParaRPr>
          </a:p>
          <a:p>
            <a:pPr marL="285750" indent="-285750" algn="l">
              <a:lnSpc>
                <a:spcPct val="150000"/>
              </a:lnSpc>
              <a:buClrTx/>
              <a:buSzTx/>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dirty="0">
                <a:latin typeface="Times New Roman" panose="02020603050405020304" pitchFamily="18" charset="0"/>
                <a:cs typeface="Times New Roman" panose="02020603050405020304" pitchFamily="18" charset="0"/>
              </a:rPr>
              <a:t>IMAGE PROCESSING</a:t>
            </a:r>
            <a:endParaRPr lang="en-IN" alt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5" name="Text Box 4"/>
          <p:cNvSpPr txBox="1"/>
          <p:nvPr/>
        </p:nvSpPr>
        <p:spPr>
          <a:xfrm>
            <a:off x="1058545" y="1691005"/>
            <a:ext cx="10074910" cy="4523105"/>
          </a:xfrm>
          <a:prstGeom prst="rect">
            <a:avLst/>
          </a:prstGeom>
          <a:noFill/>
        </p:spPr>
        <p:txBody>
          <a:bodyPr wrap="square" rtlCol="0" anchor="t">
            <a:spAutoFit/>
          </a:bodyPr>
          <a:p>
            <a:pPr indent="0" algn="l">
              <a:lnSpc>
                <a:spcPct val="150000"/>
              </a:lnSpc>
              <a:buClrTx/>
              <a:buSzTx/>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Image processing is a field of study that deals with the analysis and manipulation of images using algorithms and mathematical techniques. It involves the use of computer algorithms to perform various operations on digital images, such as enhancing image quality, extracting information, and recognizing patterns</a:t>
            </a:r>
            <a:r>
              <a:rPr lang="en-IN" altLang="en-US" sz="2400" dirty="0">
                <a:latin typeface="Times New Roman" panose="02020603050405020304" pitchFamily="18" charset="0"/>
                <a:cs typeface="Times New Roman" panose="02020603050405020304" pitchFamily="18" charset="0"/>
                <a:sym typeface="+mn-ea"/>
              </a:rPr>
              <a:t>.</a:t>
            </a:r>
            <a:endParaRPr lang="en-IN" altLang="en-US" sz="2400" dirty="0">
              <a:latin typeface="Times New Roman" panose="02020603050405020304" pitchFamily="18" charset="0"/>
              <a:cs typeface="Times New Roman" panose="02020603050405020304" pitchFamily="18" charset="0"/>
              <a:sym typeface="+mn-ea"/>
            </a:endParaRPr>
          </a:p>
          <a:p>
            <a:pPr indent="0" algn="l">
              <a:lnSpc>
                <a:spcPct val="150000"/>
              </a:lnSpc>
              <a:buClrTx/>
              <a:buSzTx/>
              <a:buFont typeface="Arial" panose="020B0604020202020204" pitchFamily="34" charset="0"/>
              <a:buNone/>
            </a:pPr>
            <a:r>
              <a:rPr lang="en-IN" altLang="en-US" sz="2400" dirty="0">
                <a:latin typeface="Times New Roman" panose="02020603050405020304" pitchFamily="18" charset="0"/>
                <a:cs typeface="Times New Roman" panose="02020603050405020304" pitchFamily="18" charset="0"/>
                <a:sym typeface="+mn-ea"/>
              </a:rPr>
              <a:t>	Some of the fundamental image processing steps include image acquisition, image enhancement, image restoration, segmentation, feature extraction, and image classification.</a:t>
            </a:r>
            <a:endParaRPr lang="en-IN" altLang="en-US" sz="2400" dirty="0">
              <a:latin typeface="Times New Roman" panose="02020603050405020304" pitchFamily="18" charset="0"/>
              <a:cs typeface="Times New Roman" panose="02020603050405020304" pitchFamily="18" charset="0"/>
              <a:sym typeface="+mn-ea"/>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IN" altLang="en-US" b="1" dirty="0">
                <a:latin typeface="Times New Roman" panose="02020603050405020304" pitchFamily="18" charset="0"/>
                <a:cs typeface="Times New Roman" panose="02020603050405020304" pitchFamily="18" charset="0"/>
              </a:rPr>
              <a:t>CONVOLUTIONAL NEURAL NETWORK</a:t>
            </a:r>
            <a:endParaRPr lang="en-IN" alt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FB0F880-90FB-46DF-B973-0803753B4443}" type="slidenum">
              <a:rPr lang="en-IN" smtClean="0"/>
            </a:fld>
            <a:endParaRPr lang="en-IN"/>
          </a:p>
        </p:txBody>
      </p:sp>
      <p:sp>
        <p:nvSpPr>
          <p:cNvPr id="5" name="Text Box 4"/>
          <p:cNvSpPr txBox="1"/>
          <p:nvPr/>
        </p:nvSpPr>
        <p:spPr>
          <a:xfrm>
            <a:off x="1058545" y="1691005"/>
            <a:ext cx="10074910" cy="3969385"/>
          </a:xfrm>
          <a:prstGeom prst="rect">
            <a:avLst/>
          </a:prstGeom>
          <a:noFill/>
        </p:spPr>
        <p:txBody>
          <a:bodyPr wrap="square" rtlCol="0" anchor="t">
            <a:spAutoFit/>
          </a:bodyPr>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A Convolutional Neural Network (CNN) is a type of Deep Learning architecture commonly used for image classification and recognition tasks. It consists of multiple layers, including Convolutional layers, Pooling layers, and fully connected layers.</a:t>
            </a:r>
            <a:endParaRPr lang="en-US" sz="2400">
              <a:latin typeface="Times New Roman" panose="02020603050405020304" pitchFamily="18" charset="0"/>
              <a:cs typeface="Times New Roman" panose="02020603050405020304" pitchFamily="18" charset="0"/>
              <a:sym typeface="+mn-ea"/>
            </a:endParaRPr>
          </a:p>
          <a:p>
            <a:pPr marL="342900" indent="-342900" algn="l">
              <a:lnSpc>
                <a:spcPct val="150000"/>
              </a:lnSpc>
              <a:buClrTx/>
              <a:buSzTx/>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Convolutional neural network models are ubiquitous in the image data space. Its application includes image classification, object detection, image recognition, etc.</a:t>
            </a:r>
            <a:endParaRPr lang="en-IN" altLang="en-US" sz="2400" dirty="0">
              <a:latin typeface="Times New Roman" panose="02020603050405020304" pitchFamily="18" charset="0"/>
              <a:cs typeface="Times New Roman" panose="02020603050405020304" pitchFamily="18" charset="0"/>
              <a:sym typeface="+mn-ea"/>
            </a:endParaRPr>
          </a:p>
        </p:txBody>
      </p:sp>
      <p:sp>
        <p:nvSpPr>
          <p:cNvPr id="7" name="Footer Placeholder 6"/>
          <p:cNvSpPr>
            <a:spLocks noGrp="1"/>
          </p:cNvSpPr>
          <p:nvPr>
            <p:ph type="ftr" sz="quarter" idx="11"/>
          </p:nvPr>
        </p:nvSpPr>
        <p:spPr>
          <a:xfrm>
            <a:off x="4038600" y="6356350"/>
            <a:ext cx="4114800" cy="365125"/>
          </a:xfrm>
        </p:spPr>
        <p:txBody>
          <a:bodyPr/>
          <a:p>
            <a:r>
              <a:rPr lang="en-IN"/>
              <a:t>Facial Emotion Detection Using Neral Nerworks</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6691</Words>
  <Application>WPS Presentation</Application>
  <PresentationFormat>Widescreen</PresentationFormat>
  <Paragraphs>231</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Times New Roman</vt:lpstr>
      <vt:lpstr>Verdana</vt:lpstr>
      <vt:lpstr>MS PGothic</vt:lpstr>
      <vt:lpstr>Calibri</vt:lpstr>
      <vt:lpstr>Microsoft YaHei</vt:lpstr>
      <vt:lpstr>Arial Unicode MS</vt:lpstr>
      <vt:lpstr>Calibri Light</vt:lpstr>
      <vt:lpstr>Office Theme</vt:lpstr>
      <vt:lpstr>PowerPoint 演示文稿</vt:lpstr>
      <vt:lpstr>CONTENTS</vt:lpstr>
      <vt:lpstr>PURPOSE OF INTERNSHIP</vt:lpstr>
      <vt:lpstr>PowerPoint 演示文稿</vt:lpstr>
      <vt:lpstr>PowerPoint 演示文稿</vt:lpstr>
      <vt:lpstr>PowerPoint 演示文稿</vt:lpstr>
      <vt:lpstr>MACHINE LEARNING</vt:lpstr>
      <vt:lpstr>IMAGE PROCESSING</vt:lpstr>
      <vt:lpstr>CONVOLUTIONAL NEURAL NETWORK</vt:lpstr>
      <vt:lpstr>FACIAL EMOTION DETECTION USING NEURAL NETWORKS</vt:lpstr>
      <vt:lpstr>PowerPoint 演示文稿</vt:lpstr>
      <vt:lpstr>PowerPoint 演示文稿</vt:lpstr>
      <vt:lpstr>METHODOLOGY</vt:lpstr>
      <vt:lpstr>OUTPUT</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COLORFULLLLL MP</dc:creator>
  <cp:lastModifiedBy>smgsn</cp:lastModifiedBy>
  <cp:revision>126</cp:revision>
  <dcterms:created xsi:type="dcterms:W3CDTF">2023-03-01T04:53:00Z</dcterms:created>
  <dcterms:modified xsi:type="dcterms:W3CDTF">2023-05-20T05:25:37Z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6DF855C9A8D443A2A49DB581E84C6D3E</vt:lpwstr>
  </property>
  <property fmtid="{D5CDD505-2E9C-101B-9397-08002B2CF9AE}" pid="3" name="KSOProductBuildVer">
    <vt:lpwstr>1033-11.2.0.11219</vt:lpwstr>
  </property>
</Properties>
</file>