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395"/>
  </p:normalViewPr>
  <p:slideViewPr>
    <p:cSldViewPr snapToGrid="0">
      <p:cViewPr>
        <p:scale>
          <a:sx n="129" d="100"/>
          <a:sy n="129" d="100"/>
        </p:scale>
        <p:origin x="-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FA606-FAEF-9B43-8A2E-D73BA33CC32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2A6E6-898D-4844-8615-41A3D0C985A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ctrTitle"/>
          </p:nvPr>
        </p:nvSpPr>
        <p:spPr>
          <a:xfrm>
            <a:off x="3962399" y="1964267"/>
            <a:ext cx="7197727"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4"/>
            <a:ext cx="7197727"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9" y="5870577"/>
            <a:ext cx="1600200" cy="377825"/>
          </a:xfrm>
        </p:spPr>
        <p:txBody>
          <a:bodyPr/>
          <a:lstStyle/>
          <a:p>
            <a:fld id="{24D2F5FB-7BF6-A243-B462-08E09B242A10}" type="datetime1">
              <a:rPr lang="en-IN" smtClean="0"/>
            </a:fld>
            <a:endParaRPr lang="en-US"/>
          </a:p>
        </p:txBody>
      </p:sp>
      <p:sp>
        <p:nvSpPr>
          <p:cNvPr id="5" name="Footer Placeholder 4"/>
          <p:cNvSpPr>
            <a:spLocks noGrp="1"/>
          </p:cNvSpPr>
          <p:nvPr>
            <p:ph type="ftr" sz="quarter" idx="11"/>
          </p:nvPr>
        </p:nvSpPr>
        <p:spPr>
          <a:xfrm>
            <a:off x="3962399" y="5870577"/>
            <a:ext cx="4893959" cy="377825"/>
          </a:xfrm>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a:xfrm>
            <a:off x="10608959" y="5870577"/>
            <a:ext cx="551167" cy="377825"/>
          </a:xfrm>
        </p:spPr>
        <p:txBody>
          <a:bodyPr/>
          <a:lstStyle/>
          <a:p>
            <a:fld id="{AA5046D5-EA0A-FE48-8046-000EB216581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1"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1"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D321B4B-3405-6046-BF13-1B45AAEE53C6}" type="datetime1">
              <a:rPr lang="en-IN" smtClean="0"/>
            </a:fld>
            <a:endParaRPr lang="en-US"/>
          </a:p>
        </p:txBody>
      </p:sp>
      <p:sp>
        <p:nvSpPr>
          <p:cNvPr id="6" name="Footer Placeholder 5"/>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7" name="Slide Number Placeholder 6"/>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37F7BA6A-2E66-CB4F-AEBC-92081BF25A10}"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9" y="609603"/>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687466"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E074489E-66EA-2342-AC4B-31330228CEF4}"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4"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7"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6B3104F-C07F-2840-BB53-28CF9CFE4F1C}"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9" y="609603"/>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1"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endParaRPr lang="en-GB"/>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F146D0A-25BF-B947-A1E8-506441A721AC}"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2"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endParaRPr lang="en-GB"/>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E79D3CD5-4BC7-CA4F-A6C1-ABFD243E822D}"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184C0CC1-73B9-B54A-ADF3-86AE799EB842}"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
        <p:nvSpPr>
          <p:cNvPr id="8" name="Title 1"/>
          <p:cNvSpPr>
            <a:spLocks noGrp="1"/>
          </p:cNvSpPr>
          <p:nvPr>
            <p:ph type="title"/>
          </p:nvPr>
        </p:nvSpPr>
        <p:spPr>
          <a:xfrm>
            <a:off x="685802" y="609602"/>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Vertical Title 1"/>
          <p:cNvSpPr>
            <a:spLocks noGrp="1"/>
          </p:cNvSpPr>
          <p:nvPr>
            <p:ph type="title" orient="vert"/>
          </p:nvPr>
        </p:nvSpPr>
        <p:spPr>
          <a:xfrm>
            <a:off x="8658675" y="609601"/>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1" y="609600"/>
            <a:ext cx="7832116" cy="5181600"/>
          </a:xfrm>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2385A4F5-A5EE-F946-A12A-D025D648ED49}"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3135B147-3326-E142-A6D2-0A61357F86B1}"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6D1A97D-7F4D-A846-B4E0-F92229C0CDF9}" type="datetime1">
              <a:rPr lang="en-IN" smtClean="0"/>
            </a:fld>
            <a:endParaRPr lang="en-US"/>
          </a:p>
        </p:txBody>
      </p:sp>
      <p:sp>
        <p:nvSpPr>
          <p:cNvPr id="5" name="Footer Placeholder 4"/>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5" cy="3649134"/>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5821895" y="2142069"/>
            <a:ext cx="4995332" cy="3649133"/>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20BAD2AA-B2B8-D44A-8C66-8298586D3782}" type="datetime1">
              <a:rPr lang="en-IN" smtClean="0"/>
            </a:fld>
            <a:endParaRPr lang="en-US"/>
          </a:p>
        </p:txBody>
      </p:sp>
      <p:sp>
        <p:nvSpPr>
          <p:cNvPr id="6" name="Footer Placeholder 5"/>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7" name="Slide Number Placeholder 6"/>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5"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096004"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5823483" y="2870201"/>
            <a:ext cx="4995335" cy="2920998"/>
          </a:xfrm>
        </p:spPr>
        <p:txBody>
          <a:bodyPr anchor="t">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CB77E3E6-0B4E-BD45-B9BF-C43A22F43234}" type="datetime1">
              <a:rPr lang="en-IN" smtClean="0"/>
            </a:fld>
            <a:endParaRPr lang="en-US"/>
          </a:p>
        </p:txBody>
      </p:sp>
      <p:sp>
        <p:nvSpPr>
          <p:cNvPr id="8" name="Footer Placeholder 7"/>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9" name="Slide Number Placeholder 8"/>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27840B-D148-8443-85B8-DC3009E64F9C}" type="datetime1">
              <a:rPr lang="en-IN" smtClean="0"/>
            </a:fld>
            <a:endParaRPr lang="en-US"/>
          </a:p>
        </p:txBody>
      </p:sp>
      <p:sp>
        <p:nvSpPr>
          <p:cNvPr id="4" name="Footer Placeholder 3"/>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Date Placeholder 1"/>
          <p:cNvSpPr>
            <a:spLocks noGrp="1"/>
          </p:cNvSpPr>
          <p:nvPr>
            <p:ph type="dt" sz="half" idx="10"/>
          </p:nvPr>
        </p:nvSpPr>
        <p:spPr/>
        <p:txBody>
          <a:bodyPr/>
          <a:lstStyle/>
          <a:p>
            <a:fld id="{FAC773EC-30D0-2B4C-AB7C-0545D652529C}" type="datetime1">
              <a:rPr lang="en-IN" smtClean="0"/>
            </a:fld>
            <a:endParaRPr lang="en-US"/>
          </a:p>
        </p:txBody>
      </p:sp>
      <p:sp>
        <p:nvSpPr>
          <p:cNvPr id="3" name="Footer Placeholder 2"/>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4" name="Slide Number Placeholder 3"/>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7" cy="5181600"/>
          </a:xfrm>
        </p:spPr>
        <p:txBody>
          <a:bodyPr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A9C97BA1-0ADB-064E-85E6-91E6B4794CE2}" type="datetime1">
              <a:rPr lang="en-IN" smtClean="0"/>
            </a:fld>
            <a:endParaRPr lang="en-US"/>
          </a:p>
        </p:txBody>
      </p:sp>
      <p:sp>
        <p:nvSpPr>
          <p:cNvPr id="6" name="Footer Placeholder 5"/>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7" name="Slide Number Placeholder 6"/>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4" y="914400"/>
            <a:ext cx="3280975"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E812642-7F84-C846-88D0-1913F22AC2F0}" type="datetime1">
              <a:rPr lang="en-IN" smtClean="0"/>
            </a:fld>
            <a:endParaRPr lang="en-US"/>
          </a:p>
        </p:txBody>
      </p:sp>
      <p:sp>
        <p:nvSpPr>
          <p:cNvPr id="6" name="Footer Placeholder 5"/>
          <p:cNvSpPr>
            <a:spLocks noGrp="1"/>
          </p:cNvSpPr>
          <p:nvPr>
            <p:ph type="ftr" sz="quarter" idx="11"/>
          </p:nvPr>
        </p:nvSpPr>
        <p:spPr/>
        <p:txBody>
          <a:bodyPr/>
          <a:lstStyle/>
          <a:p>
            <a:r>
              <a:rPr lang="en-US"/>
              <a:t>Artificial Intelligence Approaches</a:t>
            </a:r>
            <a:br>
              <a:rPr lang="en-US"/>
            </a:br>
            <a:r>
              <a:rPr lang="en-US"/>
              <a:t>for UAV Navigation: Recent Advances and Future Challenges</a:t>
            </a:r>
            <a:endParaRPr lang="en-US"/>
          </a:p>
        </p:txBody>
      </p:sp>
      <p:sp>
        <p:nvSpPr>
          <p:cNvPr id="7" name="Slide Number Placeholder 6"/>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09602"/>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2" y="2142069"/>
            <a:ext cx="10131425" cy="3649133"/>
          </a:xfrm>
          <a:prstGeom prst="rect">
            <a:avLst/>
          </a:prstGeom>
        </p:spPr>
        <p:txBody>
          <a:bodyPr vert="horz" lIns="91440" tIns="45720" rIns="91440" bIns="45720" rtlCol="0"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8589660" y="5870577"/>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E30CC4-66B4-C240-B1D5-49C56839E2F4}" type="datetime1">
              <a:rPr lang="en-IN" smtClean="0"/>
            </a:fld>
            <a:endParaRPr lang="en-US"/>
          </a:p>
        </p:txBody>
      </p:sp>
      <p:sp>
        <p:nvSpPr>
          <p:cNvPr id="5" name="Footer Placeholder 4"/>
          <p:cNvSpPr>
            <a:spLocks noGrp="1"/>
          </p:cNvSpPr>
          <p:nvPr>
            <p:ph type="ftr" sz="quarter" idx="3"/>
          </p:nvPr>
        </p:nvSpPr>
        <p:spPr>
          <a:xfrm>
            <a:off x="685801" y="5870577"/>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Artificial Intelligence Approaches</a:t>
            </a:r>
            <a:br>
              <a:rPr lang="en-US"/>
            </a:br>
            <a:r>
              <a:rPr lang="en-US"/>
              <a:t>for UAV Navigation: Recent Advances and Future Challenges</a:t>
            </a:r>
            <a:endParaRPr lang="en-US"/>
          </a:p>
        </p:txBody>
      </p:sp>
      <p:sp>
        <p:nvSpPr>
          <p:cNvPr id="6" name="Slide Number Placeholder 5"/>
          <p:cNvSpPr>
            <a:spLocks noGrp="1"/>
          </p:cNvSpPr>
          <p:nvPr>
            <p:ph type="sldNum" sz="quarter" idx="4"/>
          </p:nvPr>
        </p:nvSpPr>
        <p:spPr>
          <a:xfrm>
            <a:off x="10266062" y="5870577"/>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5046D5-EA0A-FE48-8046-000EB2165812}"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773" y="1322065"/>
            <a:ext cx="11863227" cy="5395095"/>
          </a:xfrm>
        </p:spPr>
        <p:txBody>
          <a:bodyPr/>
          <a:lstStyle/>
          <a:p>
            <a:pPr algn="just"/>
            <a:r>
              <a:rPr lang="en-US" dirty="0"/>
              <a:t>.</a:t>
            </a:r>
            <a:endParaRPr lang="en-US" dirty="0"/>
          </a:p>
        </p:txBody>
      </p:sp>
      <p:sp>
        <p:nvSpPr>
          <p:cNvPr id="3" name="Subtitle 2"/>
          <p:cNvSpPr>
            <a:spLocks noGrp="1"/>
          </p:cNvSpPr>
          <p:nvPr>
            <p:ph type="subTitle" idx="1"/>
          </p:nvPr>
        </p:nvSpPr>
        <p:spPr>
          <a:xfrm>
            <a:off x="1" y="1152191"/>
            <a:ext cx="11541307" cy="4919839"/>
          </a:xfrm>
        </p:spPr>
        <p:txBody>
          <a:bodyPr>
            <a:normAutofit/>
          </a:bodyPr>
          <a:lstStyle/>
          <a:p>
            <a:pPr algn="ctr"/>
            <a:r>
              <a:rPr lang="en-US" b="1" dirty="0">
                <a:latin typeface="Times New Roman" panose="02020603050405020304" pitchFamily="18" charset="0"/>
                <a:cs typeface="Times New Roman" panose="02020603050405020304" pitchFamily="18" charset="0"/>
              </a:rPr>
              <a:t>    Technical   presentation</a:t>
            </a:r>
            <a:endParaRPr lang="en-US" b="1" dirty="0">
              <a:latin typeface="Times New Roman" panose="02020603050405020304" pitchFamily="18" charset="0"/>
              <a:cs typeface="Times New Roman" panose="02020603050405020304" pitchFamily="18" charset="0"/>
            </a:endParaRPr>
          </a:p>
          <a:p>
            <a:pPr algn="ctr"/>
            <a:r>
              <a:rPr lang="en-US" dirty="0"/>
              <a:t>ON     </a:t>
            </a:r>
            <a:endParaRPr lang="en-US" dirty="0"/>
          </a:p>
          <a:p>
            <a:pPr algn="ctr"/>
            <a:r>
              <a:rPr lang="en-IN" dirty="0">
                <a:latin typeface="FormataOTFCond"/>
              </a:rPr>
              <a:t>“Artificial Intelligence Approaches</a:t>
            </a:r>
            <a:br>
              <a:rPr lang="en-IN" dirty="0">
                <a:latin typeface="FormataOTFCond"/>
              </a:rPr>
            </a:br>
            <a:r>
              <a:rPr lang="en-IN" dirty="0">
                <a:latin typeface="FormataOTFCond"/>
              </a:rPr>
              <a:t>for UAV Navigation: Recent Advances and Future Challenges”</a:t>
            </a:r>
            <a:endParaRPr lang="en-IN" dirty="0">
              <a:latin typeface="FormataOTFCond"/>
            </a:endParaRPr>
          </a:p>
          <a:p>
            <a:pPr algn="ctr"/>
            <a:endParaRPr lang="en-IN" dirty="0"/>
          </a:p>
          <a:p>
            <a:pPr algn="ctr"/>
            <a:r>
              <a:rPr lang="en-IN" dirty="0"/>
              <a:t>SUSHANT SOURAV       4PM19CS103</a:t>
            </a:r>
            <a:endParaRPr lang="en-IN" dirty="0"/>
          </a:p>
          <a:p>
            <a:pPr algn="ctr"/>
            <a:endParaRPr lang="en-IN" dirty="0"/>
          </a:p>
          <a:p>
            <a:pPr algn="ctr"/>
            <a:endParaRPr lang="en-IN" dirty="0"/>
          </a:p>
          <a:p>
            <a:pPr algn="ctr"/>
            <a:r>
              <a:rPr lang="en-US" dirty="0"/>
              <a:t>                      </a:t>
            </a:r>
            <a:endParaRPr 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857" y="176315"/>
            <a:ext cx="1212969" cy="121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7320" y="140848"/>
            <a:ext cx="2210019" cy="11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0694" y="3779090"/>
            <a:ext cx="2568541" cy="150810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Technical Guide:</a:t>
            </a:r>
            <a:endParaRPr lang="en-US" b="1" cap="all"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Dr. </a:t>
            </a:r>
            <a:r>
              <a:rPr lang="en-US" b="1" dirty="0">
                <a:latin typeface="Times New Roman" panose="02020603050405020304" pitchFamily="18" charset="0"/>
                <a:cs typeface="Times New Roman" panose="02020603050405020304" pitchFamily="18" charset="0"/>
                <a:sym typeface="+mn-ea"/>
              </a:rPr>
              <a:t>Sunitha B S</a:t>
            </a:r>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Associate  Professor</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Dept. of CS&amp;E</a:t>
            </a:r>
            <a:endParaRPr lang="en-US" dirty="0">
              <a:latin typeface="Times New Roman" panose="02020603050405020304" pitchFamily="18" charset="0"/>
              <a:cs typeface="Times New Roman" panose="02020603050405020304" pitchFamily="18" charset="0"/>
            </a:endParaRPr>
          </a:p>
          <a:p>
            <a:endParaRPr lang="en-US" dirty="0"/>
          </a:p>
        </p:txBody>
      </p:sp>
      <p:sp>
        <p:nvSpPr>
          <p:cNvPr id="9" name="TextBox 8"/>
          <p:cNvSpPr txBox="1"/>
          <p:nvPr/>
        </p:nvSpPr>
        <p:spPr>
          <a:xfrm>
            <a:off x="8920472" y="3779094"/>
            <a:ext cx="2373331" cy="123110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Coordinator:</a:t>
            </a:r>
            <a:endParaRPr lang="en-US" sz="2000"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Dr. Sunitha B S</a:t>
            </a:r>
            <a:endParaRPr lang="en-US"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Associate Professor</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Dept. of CS&amp;E</a:t>
            </a:r>
            <a:endParaRPr lang="en-US"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AA5046D5-EA0A-FE48-8046-000EB2165812}" type="slidenum">
              <a:rPr lang="en-US" smtClean="0"/>
            </a:fld>
            <a:endParaRPr lang="en-US"/>
          </a:p>
        </p:txBody>
      </p:sp>
      <p:sp>
        <p:nvSpPr>
          <p:cNvPr id="12" name="TextBox 11"/>
          <p:cNvSpPr txBox="1"/>
          <p:nvPr/>
        </p:nvSpPr>
        <p:spPr>
          <a:xfrm>
            <a:off x="4428503" y="5287195"/>
            <a:ext cx="2951770" cy="1200329"/>
          </a:xfrm>
          <a:prstGeom prst="rect">
            <a:avLst/>
          </a:prstGeom>
          <a:noFill/>
        </p:spPr>
        <p:txBody>
          <a:bodyPr wrap="none" rtlCol="0">
            <a:spAutoFit/>
          </a:bodyPr>
          <a:lstStyle/>
          <a:p>
            <a:pPr algn="ctr"/>
            <a:r>
              <a:rPr lang="en-US" b="1" dirty="0"/>
              <a:t>Head of the Department:</a:t>
            </a:r>
            <a:endParaRPr lang="en-US" b="1" dirty="0"/>
          </a:p>
          <a:p>
            <a:pPr algn="ctr"/>
            <a:r>
              <a:rPr lang="en-US" b="1" dirty="0"/>
              <a:t>Dr. Arjun U</a:t>
            </a:r>
            <a:endParaRPr lang="en-US" b="1" dirty="0"/>
          </a:p>
          <a:p>
            <a:pPr algn="ctr"/>
            <a:r>
              <a:rPr lang="en-US" dirty="0"/>
              <a:t>Associate Professor and Head</a:t>
            </a:r>
            <a:endParaRPr lang="en-US" dirty="0"/>
          </a:p>
          <a:p>
            <a:pPr algn="ctr"/>
            <a:r>
              <a:rPr lang="en-US" dirty="0"/>
              <a:t>Dept. of CS&amp;E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1"/>
            <a:ext cx="10131425" cy="801384"/>
          </a:xfrm>
        </p:spPr>
        <p:txBody>
          <a:bodyPr/>
          <a:lstStyle/>
          <a:p>
            <a:r>
              <a:rPr lang="en-US" dirty="0">
                <a:latin typeface="Times New Roman" panose="02020603050405020304" pitchFamily="18" charset="0"/>
                <a:cs typeface="Times New Roman" panose="02020603050405020304" pitchFamily="18" charset="0"/>
              </a:rPr>
              <a:t>                               METHODOLOGY</a:t>
            </a:r>
            <a:endParaRPr lang="en-US" dirty="0"/>
          </a:p>
        </p:txBody>
      </p:sp>
      <p:sp>
        <p:nvSpPr>
          <p:cNvPr id="3" name="Content Placeholder 2"/>
          <p:cNvSpPr>
            <a:spLocks noGrp="1"/>
          </p:cNvSpPr>
          <p:nvPr>
            <p:ph idx="1"/>
          </p:nvPr>
        </p:nvSpPr>
        <p:spPr>
          <a:xfrm>
            <a:off x="685805" y="1078787"/>
            <a:ext cx="10131425" cy="5383659"/>
          </a:xfrm>
        </p:spPr>
        <p:txBody>
          <a:bodyPr/>
          <a:lstStyle/>
          <a:p>
            <a:pPr algn="just"/>
            <a:r>
              <a:rPr lang="en-IN" b="0" i="0" dirty="0">
                <a:effectLst/>
                <a:latin typeface="Söhne"/>
              </a:rPr>
              <a:t>Expert Systems: Expert systems are similar to rule-based systems but are designed to mimic the decision-making process of a human expert in a particular domain. They use a knowledge base and a set of inference rules to make decisions about how the UAV should navigate.</a:t>
            </a:r>
            <a:endParaRPr lang="en-IN" b="0" i="0" dirty="0">
              <a:effectLst/>
              <a:latin typeface="Söhne"/>
            </a:endParaRPr>
          </a:p>
          <a:p>
            <a:endParaRPr lang="en-US" dirty="0"/>
          </a:p>
          <a:p>
            <a:pPr algn="just"/>
            <a:r>
              <a:rPr lang="en-IN" b="0" i="0" dirty="0">
                <a:effectLst/>
                <a:latin typeface="Söhne"/>
              </a:rPr>
              <a:t>Rule-based Systems: Rule-based systems use a set of if-then rules to make decisions about how the UAV should navigate. These rules can be based on factors such as altitude, terrain, and obstacles in the environment.</a:t>
            </a:r>
            <a:endParaRPr lang="en-IN" b="0" i="0" dirty="0">
              <a:effectLst/>
              <a:latin typeface="Söhne"/>
            </a:endParaRPr>
          </a:p>
          <a:p>
            <a:endParaRPr lang="en-IN" dirty="0">
              <a:latin typeface="Söhne"/>
            </a:endParaRPr>
          </a:p>
          <a:p>
            <a:pPr algn="just"/>
            <a:r>
              <a:rPr lang="en-IN" b="0" i="0" dirty="0">
                <a:effectLst/>
                <a:latin typeface="Söhne"/>
              </a:rPr>
              <a:t>Neural Networks: Neural networks are a machine learning approach that uses a set of interconnected nodes to process information. They can be used to enable the UAV to recognize patterns in the environment and make decisions based on this information.</a:t>
            </a:r>
            <a:endParaRPr lang="en-IN" b="0" i="0" dirty="0">
              <a:effectLst/>
              <a:latin typeface="Söhne"/>
            </a:endParaRPr>
          </a:p>
          <a:p>
            <a:endParaRPr lang="en-IN" dirty="0">
              <a:latin typeface="Söhne"/>
            </a:endParaRPr>
          </a:p>
          <a:p>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1"/>
            <a:ext cx="10131425" cy="801384"/>
          </a:xfrm>
        </p:spPr>
        <p:txBody>
          <a:bodyPr/>
          <a:lstStyle/>
          <a:p>
            <a:r>
              <a:rPr lang="en-US" dirty="0">
                <a:latin typeface="Times New Roman" panose="02020603050405020304" pitchFamily="18" charset="0"/>
                <a:cs typeface="Times New Roman" panose="02020603050405020304" pitchFamily="18" charset="0"/>
              </a:rPr>
              <a:t>                            METHODOLOGY</a:t>
            </a:r>
            <a:endParaRPr lang="en-US" dirty="0"/>
          </a:p>
        </p:txBody>
      </p:sp>
      <p:pic>
        <p:nvPicPr>
          <p:cNvPr id="7" name="Content Placeholder 6"/>
          <p:cNvPicPr>
            <a:picLocks noGrp="1" noChangeAspect="1"/>
          </p:cNvPicPr>
          <p:nvPr>
            <p:ph idx="1"/>
          </p:nvPr>
        </p:nvPicPr>
        <p:blipFill>
          <a:blip r:embed="rId1"/>
          <a:stretch>
            <a:fillRect/>
          </a:stretch>
        </p:blipFill>
        <p:spPr>
          <a:xfrm>
            <a:off x="2013408" y="801692"/>
            <a:ext cx="7476208" cy="4726753"/>
          </a:xfrm>
        </p:spPr>
      </p:pic>
      <p:sp>
        <p:nvSpPr>
          <p:cNvPr id="8" name="TextBox 7"/>
          <p:cNvSpPr txBox="1"/>
          <p:nvPr/>
        </p:nvSpPr>
        <p:spPr>
          <a:xfrm>
            <a:off x="4162100" y="5686980"/>
            <a:ext cx="3387530" cy="369332"/>
          </a:xfrm>
          <a:prstGeom prst="rect">
            <a:avLst/>
          </a:prstGeom>
          <a:noFill/>
        </p:spPr>
        <p:txBody>
          <a:bodyPr wrap="none" rtlCol="0">
            <a:spAutoFit/>
          </a:bodyPr>
          <a:lstStyle/>
          <a:p>
            <a:r>
              <a:rPr lang="en-US" dirty="0"/>
              <a:t>Fig: Obstacle Detection Flow chart</a:t>
            </a:r>
            <a:endParaRPr lang="en-US" dirty="0"/>
          </a:p>
        </p:txBody>
      </p:sp>
      <p:sp>
        <p:nvSpPr>
          <p:cNvPr id="9" name="Footer Placeholder 8"/>
          <p:cNvSpPr>
            <a:spLocks noGrp="1"/>
          </p:cNvSpPr>
          <p:nvPr>
            <p:ph type="ftr" sz="quarter" idx="11"/>
          </p:nvPr>
        </p:nvSpPr>
        <p:spPr>
          <a:xfrm>
            <a:off x="765314" y="5940151"/>
            <a:ext cx="7827659" cy="377825"/>
          </a:xfrm>
        </p:spPr>
        <p:txBody>
          <a:bodyPr/>
          <a:lstStyle/>
          <a:p>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10" name="Slide Number Placeholder 9"/>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5"/>
            <a:ext cx="10131425" cy="840828"/>
          </a:xfrm>
        </p:spPr>
        <p:txBody>
          <a:bodyPr/>
          <a:lstStyle/>
          <a:p>
            <a:r>
              <a:rPr lang="en-US" dirty="0"/>
              <a:t>                                  Methodology</a:t>
            </a:r>
            <a:endParaRPr lang="en-US" dirty="0"/>
          </a:p>
        </p:txBody>
      </p:sp>
      <p:pic>
        <p:nvPicPr>
          <p:cNvPr id="5" name="Content Placeholder 4"/>
          <p:cNvPicPr>
            <a:picLocks noGrp="1" noChangeAspect="1"/>
          </p:cNvPicPr>
          <p:nvPr>
            <p:ph idx="1"/>
          </p:nvPr>
        </p:nvPicPr>
        <p:blipFill>
          <a:blip r:embed="rId1"/>
          <a:stretch>
            <a:fillRect/>
          </a:stretch>
        </p:blipFill>
        <p:spPr>
          <a:xfrm>
            <a:off x="1600200" y="1167361"/>
            <a:ext cx="8507896" cy="4176603"/>
          </a:xfrm>
        </p:spPr>
      </p:pic>
      <p:sp>
        <p:nvSpPr>
          <p:cNvPr id="6" name="TextBox 5"/>
          <p:cNvSpPr txBox="1"/>
          <p:nvPr/>
        </p:nvSpPr>
        <p:spPr>
          <a:xfrm>
            <a:off x="4393099" y="5585792"/>
            <a:ext cx="2333267" cy="369332"/>
          </a:xfrm>
          <a:prstGeom prst="rect">
            <a:avLst/>
          </a:prstGeom>
          <a:noFill/>
        </p:spPr>
        <p:txBody>
          <a:bodyPr wrap="none" rtlCol="0">
            <a:spAutoFit/>
          </a:bodyPr>
          <a:lstStyle/>
          <a:p>
            <a:r>
              <a:rPr lang="en-US" dirty="0"/>
              <a:t>Fig: UAV System model</a:t>
            </a:r>
            <a:endParaRPr lang="en-US" dirty="0"/>
          </a:p>
        </p:txBody>
      </p:sp>
      <p:sp>
        <p:nvSpPr>
          <p:cNvPr id="7" name="Footer Placeholder 6"/>
          <p:cNvSpPr>
            <a:spLocks noGrp="1"/>
          </p:cNvSpPr>
          <p:nvPr>
            <p:ph type="ftr" sz="quarter" idx="11"/>
          </p:nvPr>
        </p:nvSpPr>
        <p:spPr/>
        <p:txBody>
          <a:bodyPr/>
          <a:lstStyle/>
          <a:p>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8" name="Slide Number Placeholder 7"/>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53" y="198786"/>
            <a:ext cx="10131425" cy="805071"/>
          </a:xfrm>
        </p:spPr>
        <p:txBody>
          <a:bodyPr/>
          <a:lstStyle/>
          <a:p>
            <a:r>
              <a:rPr lang="en-US" dirty="0"/>
              <a:t>                                  METHODOLOGY</a:t>
            </a:r>
            <a:endParaRPr lang="en-US" dirty="0"/>
          </a:p>
        </p:txBody>
      </p:sp>
      <p:sp>
        <p:nvSpPr>
          <p:cNvPr id="3" name="Content Placeholder 2"/>
          <p:cNvSpPr>
            <a:spLocks noGrp="1"/>
          </p:cNvSpPr>
          <p:nvPr>
            <p:ph idx="1"/>
          </p:nvPr>
        </p:nvSpPr>
        <p:spPr>
          <a:xfrm>
            <a:off x="685805" y="1987827"/>
            <a:ext cx="10131425" cy="4522304"/>
          </a:xfrm>
        </p:spPr>
        <p:txBody>
          <a:bodyPr/>
          <a:lstStyle/>
          <a:p>
            <a:pPr algn="just"/>
            <a:r>
              <a:rPr lang="en-IN" b="0" i="0" dirty="0">
                <a:effectLst/>
                <a:latin typeface="Söhne"/>
              </a:rPr>
              <a:t>Pre-process Data: The data is pre-processed to remove noise and irrelevant information.</a:t>
            </a:r>
            <a:endParaRPr lang="en-IN" b="0" i="0" dirty="0">
              <a:effectLst/>
              <a:latin typeface="Söhne"/>
            </a:endParaRPr>
          </a:p>
          <a:p>
            <a:pPr algn="just"/>
            <a:endParaRPr lang="en-IN" dirty="0">
              <a:latin typeface="Söhne"/>
            </a:endParaRPr>
          </a:p>
          <a:p>
            <a:pPr algn="just"/>
            <a:r>
              <a:rPr lang="en-IN" b="0" i="0" dirty="0">
                <a:effectLst/>
                <a:latin typeface="Söhne"/>
              </a:rPr>
              <a:t>Feature Extraction: Relevant features are extracted from the data, such as object shapes and sizes, terrain elevation, and other environmental factors.</a:t>
            </a:r>
            <a:endParaRPr lang="en-IN" b="0" i="0" dirty="0">
              <a:effectLst/>
              <a:latin typeface="Söhne"/>
            </a:endParaRPr>
          </a:p>
          <a:p>
            <a:pPr algn="just"/>
            <a:endParaRPr lang="en-IN" dirty="0">
              <a:latin typeface="Söhne"/>
            </a:endParaRPr>
          </a:p>
          <a:p>
            <a:pPr algn="just"/>
            <a:r>
              <a:rPr lang="en-IN" b="0" i="0" dirty="0">
                <a:effectLst/>
                <a:latin typeface="Söhne"/>
              </a:rPr>
              <a:t>Decision-making: The UAV's AI system processes the extracted features and makes decisions about how to navigate, such as adjusting altitude, speed, or direction.</a:t>
            </a:r>
            <a:endParaRPr lang="en-IN" b="0" i="0" dirty="0">
              <a:effectLst/>
              <a:latin typeface="Söhne"/>
            </a:endParaRPr>
          </a:p>
          <a:p>
            <a:pPr algn="just"/>
            <a:endParaRPr lang="en-IN" dirty="0">
              <a:latin typeface="Söhne"/>
            </a:endParaRPr>
          </a:p>
          <a:p>
            <a:pPr algn="just"/>
            <a:r>
              <a:rPr lang="en-IN" b="0" i="0" dirty="0">
                <a:effectLst/>
                <a:latin typeface="Söhne"/>
              </a:rPr>
              <a:t>Navigation: The UAV follows the decisions made by the AI system, adjusting its flight path as needed based on new data from sensors.</a:t>
            </a:r>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1"/>
            <a:ext cx="10131425" cy="1066800"/>
          </a:xfrm>
        </p:spPr>
        <p:txBody>
          <a:bodyPr/>
          <a:lstStyle/>
          <a:p>
            <a:r>
              <a:rPr lang="en-US" dirty="0"/>
              <a:t>                                  CONCLUSION</a:t>
            </a:r>
            <a:endParaRPr lang="en-US" dirty="0"/>
          </a:p>
        </p:txBody>
      </p:sp>
      <p:sp>
        <p:nvSpPr>
          <p:cNvPr id="3" name="Content Placeholder 2"/>
          <p:cNvSpPr>
            <a:spLocks noGrp="1"/>
          </p:cNvSpPr>
          <p:nvPr>
            <p:ph idx="1"/>
          </p:nvPr>
        </p:nvSpPr>
        <p:spPr>
          <a:xfrm>
            <a:off x="685805" y="1066801"/>
            <a:ext cx="10131425" cy="5194851"/>
          </a:xfrm>
        </p:spPr>
        <p:txBody>
          <a:bodyPr/>
          <a:lstStyle/>
          <a:p>
            <a:pPr algn="just"/>
            <a:r>
              <a:rPr lang="en-IN" b="0" i="0" dirty="0">
                <a:effectLst/>
                <a:latin typeface="Söhne"/>
              </a:rPr>
              <a:t>AI approaches are highly effective in enabling autonomous navigation, control, and decision-making of UAVs in a variety of scenarios, and have greatly expanded the capabilities of UAVs, enabling them to operate in complex environments.</a:t>
            </a:r>
            <a:endParaRPr lang="en-IN" b="0" i="0" dirty="0">
              <a:effectLst/>
              <a:latin typeface="Söhne"/>
            </a:endParaRPr>
          </a:p>
          <a:p>
            <a:pPr marL="0" indent="0" algn="just">
              <a:buNone/>
            </a:pPr>
            <a:endParaRPr lang="en-IN" b="0" i="0" dirty="0">
              <a:effectLst/>
              <a:latin typeface="Söhne"/>
            </a:endParaRPr>
          </a:p>
          <a:p>
            <a:pPr algn="just"/>
            <a:r>
              <a:rPr lang="en-IN" b="0" i="0" dirty="0">
                <a:effectLst/>
                <a:latin typeface="Söhne"/>
              </a:rPr>
              <a:t>Machine learning algorithms, such as deep learning, have been utilized to analyze and make sense of the vast amounts of data gathered by UAV sensors, enabling more accurate and reliable navigation.</a:t>
            </a:r>
            <a:endParaRPr lang="en-IN" b="0" i="0" dirty="0">
              <a:effectLst/>
              <a:latin typeface="Söhne"/>
            </a:endParaRPr>
          </a:p>
          <a:p>
            <a:pPr algn="just"/>
            <a:endParaRPr lang="en-IN" dirty="0">
              <a:latin typeface="Söhne"/>
            </a:endParaRPr>
          </a:p>
          <a:p>
            <a:pPr algn="just"/>
            <a:r>
              <a:rPr lang="en-IN" b="0" i="0" dirty="0">
                <a:effectLst/>
                <a:latin typeface="Söhne"/>
              </a:rPr>
              <a:t>AI approaches can also enable UAVs to collaborate with other UAVs or ground-based robots to achieve a common goal, such as search and rescue missions.</a:t>
            </a:r>
            <a:endParaRPr lang="en-IN" b="0" i="0" dirty="0">
              <a:effectLst/>
              <a:latin typeface="Söhne"/>
            </a:endParaRPr>
          </a:p>
          <a:p>
            <a:pPr algn="just"/>
            <a:endParaRPr lang="en-IN" dirty="0">
              <a:latin typeface="Söhne"/>
            </a:endParaRPr>
          </a:p>
          <a:p>
            <a:pPr algn="just"/>
            <a:r>
              <a:rPr lang="en-IN" b="0" i="0" dirty="0">
                <a:effectLst/>
                <a:latin typeface="Söhne"/>
              </a:rPr>
              <a:t>However, there are also concerns about the potential risks associated with autonomous UAVs, such as the risk of collisions or privacy violations. As such, there is a need for careful regulation and oversight of the use of AI in UAV navigation</a:t>
            </a:r>
            <a:r>
              <a:rPr lang="en-IN" dirty="0">
                <a:latin typeface="Söhne"/>
              </a:rPr>
              <a:t>.</a:t>
            </a:r>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1"/>
            <a:ext cx="10131425" cy="1066800"/>
          </a:xfrm>
        </p:spPr>
        <p:txBody>
          <a:bodyPr/>
          <a:lstStyle/>
          <a:p>
            <a:r>
              <a:rPr lang="en-US" dirty="0"/>
              <a:t>                                   REFERENCES</a:t>
            </a:r>
            <a:endParaRPr lang="en-US" dirty="0"/>
          </a:p>
        </p:txBody>
      </p:sp>
      <p:sp>
        <p:nvSpPr>
          <p:cNvPr id="3" name="Content Placeholder 2"/>
          <p:cNvSpPr>
            <a:spLocks noGrp="1"/>
          </p:cNvSpPr>
          <p:nvPr>
            <p:ph idx="1"/>
          </p:nvPr>
        </p:nvSpPr>
        <p:spPr>
          <a:xfrm>
            <a:off x="431805" y="561345"/>
            <a:ext cx="10131425" cy="5486399"/>
          </a:xfrm>
        </p:spPr>
        <p:txBody>
          <a:bodyPr>
            <a:normAutofit fontScale="92500" lnSpcReduction="10000"/>
          </a:bodyPr>
          <a:lstStyle/>
          <a:p>
            <a:pPr marL="0" indent="0">
              <a:buNone/>
            </a:pPr>
            <a:r>
              <a:rPr lang="en-US" dirty="0"/>
              <a:t>[1] </a:t>
            </a:r>
            <a:r>
              <a:rPr lang="en-IN" dirty="0">
                <a:latin typeface="Times New Roman" panose="02020603050405020304" pitchFamily="18" charset="0"/>
                <a:ea typeface="Times New Roman" panose="02020603050405020304" pitchFamily="18" charset="0"/>
              </a:rPr>
              <a:t>Y. Lu, X. </a:t>
            </a:r>
            <a:r>
              <a:rPr lang="en-IN" dirty="0" err="1">
                <a:latin typeface="Times New Roman" panose="02020603050405020304" pitchFamily="18" charset="0"/>
                <a:ea typeface="Times New Roman" panose="02020603050405020304" pitchFamily="18" charset="0"/>
              </a:rPr>
              <a:t>Zhucun</a:t>
            </a:r>
            <a:r>
              <a:rPr lang="en-IN" dirty="0">
                <a:latin typeface="Times New Roman" panose="02020603050405020304" pitchFamily="18" charset="0"/>
                <a:ea typeface="Times New Roman" panose="02020603050405020304" pitchFamily="18" charset="0"/>
              </a:rPr>
              <a:t>, G.-S. Xia, and L. Zhang, ‘‘A survey on vision-based UAV navigation,’’ Geo-spatial Inf. Sci.,       vol. 21, no. 1, pp. 1–12, Jan. 2018. </a:t>
            </a:r>
            <a:endParaRPr lang="en-IN" dirty="0">
              <a:latin typeface="Times New Roman" panose="02020603050405020304" pitchFamily="18" charset="0"/>
              <a:ea typeface="Times New Roman" panose="02020603050405020304" pitchFamily="18" charset="0"/>
            </a:endParaRPr>
          </a:p>
          <a:p>
            <a:pPr marL="0" indent="0" algn="just">
              <a:buNone/>
            </a:pPr>
            <a:r>
              <a:rPr lang="en-US" dirty="0"/>
              <a:t>[2] </a:t>
            </a:r>
            <a:r>
              <a:rPr lang="en-IN" dirty="0">
                <a:latin typeface="Times New Roman" panose="02020603050405020304" pitchFamily="18" charset="0"/>
                <a:ea typeface="Times New Roman" panose="02020603050405020304" pitchFamily="18" charset="0"/>
              </a:rPr>
              <a:t>M. </a:t>
            </a:r>
            <a:r>
              <a:rPr lang="en-IN" dirty="0" err="1">
                <a:latin typeface="Times New Roman" panose="02020603050405020304" pitchFamily="18" charset="0"/>
                <a:ea typeface="Times New Roman" panose="02020603050405020304" pitchFamily="18" charset="0"/>
              </a:rPr>
              <a:t>Sheraz</a:t>
            </a:r>
            <a:r>
              <a:rPr lang="en-IN" dirty="0">
                <a:latin typeface="Times New Roman" panose="02020603050405020304" pitchFamily="18" charset="0"/>
                <a:ea typeface="Times New Roman" panose="02020603050405020304" pitchFamily="18" charset="0"/>
              </a:rPr>
              <a:t>, M. Ahmed, X. Hou, Y. Li, D. </a:t>
            </a:r>
            <a:r>
              <a:rPr lang="en-IN" dirty="0" err="1">
                <a:latin typeface="Times New Roman" panose="02020603050405020304" pitchFamily="18" charset="0"/>
                <a:ea typeface="Times New Roman" panose="02020603050405020304" pitchFamily="18" charset="0"/>
              </a:rPr>
              <a:t>Jin</a:t>
            </a:r>
            <a:r>
              <a:rPr lang="en-IN" dirty="0">
                <a:latin typeface="Times New Roman" panose="02020603050405020304" pitchFamily="18" charset="0"/>
                <a:ea typeface="Times New Roman" panose="02020603050405020304" pitchFamily="18" charset="0"/>
              </a:rPr>
              <a:t>, Z. Han, and T. Jiang, ‘‘Artificial intelligence for wireless caching: Schemes, performance, and challenges,’’ IEEE </a:t>
            </a:r>
            <a:r>
              <a:rPr lang="en-IN" dirty="0" err="1">
                <a:latin typeface="Times New Roman" panose="02020603050405020304" pitchFamily="18" charset="0"/>
                <a:ea typeface="Times New Roman" panose="02020603050405020304" pitchFamily="18" charset="0"/>
              </a:rPr>
              <a:t>Commun</a:t>
            </a:r>
            <a:r>
              <a:rPr lang="en-IN" dirty="0">
                <a:latin typeface="Times New Roman" panose="02020603050405020304" pitchFamily="18" charset="0"/>
                <a:ea typeface="Times New Roman" panose="02020603050405020304" pitchFamily="18" charset="0"/>
              </a:rPr>
              <a:t>. Surveys Tuts., vol. 23, no. 1, pp. 631–661, 1st Quart., 2021. </a:t>
            </a:r>
            <a:endParaRPr lang="en-IN" dirty="0">
              <a:latin typeface="Times New Roman" panose="02020603050405020304" pitchFamily="18" charset="0"/>
              <a:ea typeface="Times New Roman" panose="02020603050405020304" pitchFamily="18" charset="0"/>
            </a:endParaRPr>
          </a:p>
          <a:p>
            <a:pPr marL="0" indent="0" algn="just">
              <a:buNone/>
            </a:pPr>
            <a:r>
              <a:rPr lang="en-US" dirty="0"/>
              <a:t>[3] </a:t>
            </a:r>
            <a:r>
              <a:rPr lang="en-IN" dirty="0">
                <a:latin typeface="Times New Roman" panose="02020603050405020304" pitchFamily="18" charset="0"/>
                <a:ea typeface="Times New Roman" panose="02020603050405020304" pitchFamily="18" charset="0"/>
              </a:rPr>
              <a:t>M. Y. Arafat and S. </a:t>
            </a:r>
            <a:r>
              <a:rPr lang="en-IN" dirty="0" err="1">
                <a:latin typeface="Times New Roman" panose="02020603050405020304" pitchFamily="18" charset="0"/>
                <a:ea typeface="Times New Roman" panose="02020603050405020304" pitchFamily="18" charset="0"/>
              </a:rPr>
              <a:t>Moh</a:t>
            </a:r>
            <a:r>
              <a:rPr lang="en-IN" dirty="0">
                <a:latin typeface="Times New Roman" panose="02020603050405020304" pitchFamily="18" charset="0"/>
                <a:ea typeface="Times New Roman" panose="02020603050405020304" pitchFamily="18" charset="0"/>
              </a:rPr>
              <a:t>, ‘‘Bio-inspired approaches for energy-efficient localization and clustering in UAV networks for monitoring wildfires in remote areas,’’ IEEE Access, vol. 9, pp. 18649–18669, 2021. </a:t>
            </a:r>
            <a:endParaRPr lang="en-IN" dirty="0">
              <a:latin typeface="Times New Roman" panose="02020603050405020304" pitchFamily="18" charset="0"/>
              <a:ea typeface="Times New Roman" panose="02020603050405020304" pitchFamily="18" charset="0"/>
            </a:endParaRPr>
          </a:p>
          <a:p>
            <a:pPr marL="0" indent="0" algn="just">
              <a:buNone/>
            </a:pPr>
            <a:r>
              <a:rPr lang="en-US" dirty="0"/>
              <a:t>[4] </a:t>
            </a:r>
            <a:r>
              <a:rPr lang="en-IN" dirty="0">
                <a:latin typeface="Times New Roman" panose="02020603050405020304" pitchFamily="18" charset="0"/>
                <a:ea typeface="Times New Roman" panose="02020603050405020304" pitchFamily="18" charset="0"/>
              </a:rPr>
              <a:t>O. </a:t>
            </a:r>
            <a:r>
              <a:rPr lang="en-IN" dirty="0" err="1">
                <a:latin typeface="Times New Roman" panose="02020603050405020304" pitchFamily="18" charset="0"/>
                <a:ea typeface="Times New Roman" panose="02020603050405020304" pitchFamily="18" charset="0"/>
              </a:rPr>
              <a:t>Esrafilian</a:t>
            </a:r>
            <a:r>
              <a:rPr lang="en-IN" dirty="0">
                <a:latin typeface="Times New Roman" panose="02020603050405020304" pitchFamily="18" charset="0"/>
                <a:ea typeface="Times New Roman" panose="02020603050405020304" pitchFamily="18" charset="0"/>
              </a:rPr>
              <a:t>, R. </a:t>
            </a:r>
            <a:r>
              <a:rPr lang="en-IN" dirty="0" err="1">
                <a:latin typeface="Times New Roman" panose="02020603050405020304" pitchFamily="18" charset="0"/>
                <a:ea typeface="Times New Roman" panose="02020603050405020304" pitchFamily="18" charset="0"/>
              </a:rPr>
              <a:t>Gangula</a:t>
            </a:r>
            <a:r>
              <a:rPr lang="en-IN" dirty="0">
                <a:latin typeface="Times New Roman" panose="02020603050405020304" pitchFamily="18" charset="0"/>
                <a:ea typeface="Times New Roman" panose="02020603050405020304" pitchFamily="18" charset="0"/>
              </a:rPr>
              <a:t>, and D. </a:t>
            </a:r>
            <a:r>
              <a:rPr lang="en-IN" dirty="0" err="1">
                <a:latin typeface="Times New Roman" panose="02020603050405020304" pitchFamily="18" charset="0"/>
                <a:ea typeface="Times New Roman" panose="02020603050405020304" pitchFamily="18" charset="0"/>
              </a:rPr>
              <a:t>Gesbert</a:t>
            </a:r>
            <a:r>
              <a:rPr lang="en-IN" dirty="0">
                <a:latin typeface="Times New Roman" panose="02020603050405020304" pitchFamily="18" charset="0"/>
                <a:ea typeface="Times New Roman" panose="02020603050405020304" pitchFamily="18" charset="0"/>
              </a:rPr>
              <a:t>, ‘‘Three-dimensional-map- based trajectory design in UAV-aided wireless localization systems,’’ IEEE Internet Things J., vol. 8, no. 12, pp. 9894–9904, Jun. 2021. </a:t>
            </a:r>
            <a:endParaRPr lang="en-IN" dirty="0">
              <a:latin typeface="Times New Roman" panose="02020603050405020304" pitchFamily="18" charset="0"/>
              <a:ea typeface="Times New Roman" panose="02020603050405020304" pitchFamily="18" charset="0"/>
            </a:endParaRPr>
          </a:p>
          <a:p>
            <a:pPr marL="0" indent="0" algn="just">
              <a:buNone/>
            </a:pPr>
            <a:r>
              <a:rPr lang="en-US" dirty="0"/>
              <a:t>[5] </a:t>
            </a:r>
            <a:r>
              <a:rPr lang="en-IN" dirty="0">
                <a:latin typeface="Times New Roman" panose="02020603050405020304" pitchFamily="18" charset="0"/>
                <a:ea typeface="Times New Roman" panose="02020603050405020304" pitchFamily="18" charset="0"/>
              </a:rPr>
              <a:t>M.Mozaffari,W.Saad,M.Bennis,andM.</a:t>
            </a:r>
            <a:r>
              <a:rPr lang="en-IN" dirty="0" err="1">
                <a:latin typeface="Times New Roman" panose="02020603050405020304" pitchFamily="18" charset="0"/>
                <a:ea typeface="Times New Roman" panose="02020603050405020304" pitchFamily="18" charset="0"/>
              </a:rPr>
              <a:t>Debbah</a:t>
            </a:r>
            <a:r>
              <a:rPr lang="en-IN" dirty="0">
                <a:latin typeface="Times New Roman" panose="02020603050405020304" pitchFamily="18" charset="0"/>
                <a:ea typeface="Times New Roman" panose="02020603050405020304" pitchFamily="18" charset="0"/>
              </a:rPr>
              <a:t>,‘‘</a:t>
            </a:r>
            <a:r>
              <a:rPr lang="en-IN" dirty="0" err="1">
                <a:latin typeface="Times New Roman" panose="02020603050405020304" pitchFamily="18" charset="0"/>
                <a:ea typeface="Times New Roman" panose="02020603050405020304" pitchFamily="18" charset="0"/>
              </a:rPr>
              <a:t>Wirelesscommunica</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tion</a:t>
            </a:r>
            <a:r>
              <a:rPr lang="en-IN" dirty="0">
                <a:latin typeface="Times New Roman" panose="02020603050405020304" pitchFamily="18" charset="0"/>
                <a:ea typeface="Times New Roman" panose="02020603050405020304" pitchFamily="18" charset="0"/>
              </a:rPr>
              <a:t> using unmanned aerial vehicles (UAVs): Optimal transport theory for hover time optimization,’’ IEEE Trans. Wireless </a:t>
            </a:r>
            <a:r>
              <a:rPr lang="en-IN" dirty="0" err="1">
                <a:latin typeface="Times New Roman" panose="02020603050405020304" pitchFamily="18" charset="0"/>
                <a:ea typeface="Times New Roman" panose="02020603050405020304" pitchFamily="18" charset="0"/>
              </a:rPr>
              <a:t>Commun</a:t>
            </a:r>
            <a:r>
              <a:rPr lang="en-IN" dirty="0">
                <a:latin typeface="Times New Roman" panose="02020603050405020304" pitchFamily="18" charset="0"/>
                <a:ea typeface="Times New Roman" panose="02020603050405020304" pitchFamily="18" charset="0"/>
              </a:rPr>
              <a:t>., vol. 16, no. 12, pp. 8052–8066, Dec. 2017.</a:t>
            </a:r>
            <a:r>
              <a:rPr lang="en-IN" dirty="0">
                <a:effectLst/>
              </a:rPr>
              <a:t> </a:t>
            </a:r>
            <a:endParaRPr lang="en-IN" dirty="0">
              <a:effectLst/>
            </a:endParaRPr>
          </a:p>
          <a:p>
            <a:pPr marL="0" indent="0" algn="just">
              <a:buNone/>
            </a:pPr>
            <a:r>
              <a:rPr lang="en-US" dirty="0"/>
              <a:t>[6] </a:t>
            </a:r>
            <a:r>
              <a:rPr lang="en-IN" dirty="0">
                <a:latin typeface="Times New Roman" panose="02020603050405020304" pitchFamily="18" charset="0"/>
                <a:ea typeface="Times New Roman" panose="02020603050405020304" pitchFamily="18" charset="0"/>
              </a:rPr>
              <a:t>M.Kothari,I.Postlethwaite,</a:t>
            </a:r>
            <a:r>
              <a:rPr lang="en-IN" dirty="0" err="1">
                <a:latin typeface="Times New Roman" panose="02020603050405020304" pitchFamily="18" charset="0"/>
                <a:ea typeface="Times New Roman" panose="02020603050405020304" pitchFamily="18" charset="0"/>
              </a:rPr>
              <a:t>andD</a:t>
            </a:r>
            <a:r>
              <a:rPr lang="en-IN" dirty="0">
                <a:latin typeface="Times New Roman" panose="02020603050405020304" pitchFamily="18" charset="0"/>
                <a:ea typeface="Times New Roman" panose="02020603050405020304" pitchFamily="18" charset="0"/>
              </a:rPr>
              <a:t>.-W.Gu,‘‘</a:t>
            </a:r>
            <a:r>
              <a:rPr lang="en-IN" dirty="0" err="1">
                <a:latin typeface="Times New Roman" panose="02020603050405020304" pitchFamily="18" charset="0"/>
                <a:ea typeface="Times New Roman" panose="02020603050405020304" pitchFamily="18" charset="0"/>
              </a:rPr>
              <a:t>Asuboptimalpathplanning</a:t>
            </a:r>
            <a:r>
              <a:rPr lang="en-IN" dirty="0">
                <a:latin typeface="Times New Roman" panose="02020603050405020304" pitchFamily="18" charset="0"/>
                <a:ea typeface="Times New Roman" panose="02020603050405020304" pitchFamily="18" charset="0"/>
              </a:rPr>
              <a:t> algorithm using rapidly-exploring random trees,’’ Int. J. </a:t>
            </a:r>
            <a:r>
              <a:rPr lang="en-IN" dirty="0" err="1">
                <a:latin typeface="Times New Roman" panose="02020603050405020304" pitchFamily="18" charset="0"/>
                <a:ea typeface="Times New Roman" panose="02020603050405020304" pitchFamily="18" charset="0"/>
              </a:rPr>
              <a:t>Aerosp</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Innov</a:t>
            </a:r>
            <a:r>
              <a:rPr lang="en-IN" dirty="0">
                <a:latin typeface="Times New Roman" panose="02020603050405020304" pitchFamily="18" charset="0"/>
                <a:ea typeface="Times New Roman" panose="02020603050405020304" pitchFamily="18" charset="0"/>
              </a:rPr>
              <a:t>., vol. 2, nos. 1–2, pp. 93–104, Apr. 2010. </a:t>
            </a:r>
            <a:endParaRPr lang="en-IN" dirty="0">
              <a:latin typeface="Times New Roman" panose="02020603050405020304" pitchFamily="18" charset="0"/>
              <a:ea typeface="Times New Roman" panose="02020603050405020304" pitchFamily="18" charset="0"/>
            </a:endParaRPr>
          </a:p>
          <a:p>
            <a:pPr marL="0" indent="0" algn="just">
              <a:buNone/>
            </a:pPr>
            <a:r>
              <a:rPr lang="en-US" dirty="0"/>
              <a:t>[7] </a:t>
            </a:r>
            <a:r>
              <a:rPr lang="en-IN" dirty="0">
                <a:latin typeface="Times New Roman" panose="02020603050405020304" pitchFamily="18" charset="0"/>
                <a:ea typeface="Times New Roman" panose="02020603050405020304" pitchFamily="18" charset="0"/>
              </a:rPr>
              <a:t>C. T. </a:t>
            </a:r>
            <a:r>
              <a:rPr lang="en-IN" dirty="0" err="1">
                <a:latin typeface="Times New Roman" panose="02020603050405020304" pitchFamily="18" charset="0"/>
                <a:ea typeface="Times New Roman" panose="02020603050405020304" pitchFamily="18" charset="0"/>
              </a:rPr>
              <a:t>Cicek</a:t>
            </a:r>
            <a:r>
              <a:rPr lang="en-IN" dirty="0">
                <a:latin typeface="Times New Roman" panose="02020603050405020304" pitchFamily="18" charset="0"/>
                <a:ea typeface="Times New Roman" panose="02020603050405020304" pitchFamily="18" charset="0"/>
              </a:rPr>
              <a:t>, H. Gultekin, B. </a:t>
            </a:r>
            <a:r>
              <a:rPr lang="en-IN" dirty="0" err="1">
                <a:latin typeface="Times New Roman" panose="02020603050405020304" pitchFamily="18" charset="0"/>
                <a:ea typeface="Times New Roman" panose="02020603050405020304" pitchFamily="18" charset="0"/>
              </a:rPr>
              <a:t>Tavli</a:t>
            </a:r>
            <a:r>
              <a:rPr lang="en-IN" dirty="0">
                <a:latin typeface="Times New Roman" panose="02020603050405020304" pitchFamily="18" charset="0"/>
                <a:ea typeface="Times New Roman" panose="02020603050405020304" pitchFamily="18" charset="0"/>
              </a:rPr>
              <a:t>, and H. </a:t>
            </a:r>
            <a:r>
              <a:rPr lang="en-IN" dirty="0" err="1">
                <a:latin typeface="Times New Roman" panose="02020603050405020304" pitchFamily="18" charset="0"/>
                <a:ea typeface="Times New Roman" panose="02020603050405020304" pitchFamily="18" charset="0"/>
              </a:rPr>
              <a:t>Yanikomeroglu</a:t>
            </a:r>
            <a:r>
              <a:rPr lang="en-IN" dirty="0">
                <a:latin typeface="Times New Roman" panose="02020603050405020304" pitchFamily="18" charset="0"/>
                <a:ea typeface="Times New Roman" panose="02020603050405020304" pitchFamily="18" charset="0"/>
              </a:rPr>
              <a:t>, ‘‘UAV base station location optimization for next generation wireless networks: Overview and future research directions,’’ in Proc. 1st Int. Conf. Unmanned </a:t>
            </a:r>
            <a:r>
              <a:rPr lang="en-IN" dirty="0" err="1">
                <a:latin typeface="Times New Roman" panose="02020603050405020304" pitchFamily="18" charset="0"/>
                <a:ea typeface="Times New Roman" panose="02020603050405020304" pitchFamily="18" charset="0"/>
              </a:rPr>
              <a:t>Veh</a:t>
            </a:r>
            <a:r>
              <a:rPr lang="en-IN" dirty="0">
                <a:latin typeface="Times New Roman" panose="02020603050405020304" pitchFamily="18" charset="0"/>
                <a:ea typeface="Times New Roman" panose="02020603050405020304" pitchFamily="18" charset="0"/>
              </a:rPr>
              <a:t>. Syst.-Oman (UVS), Feb. 2019, pp. 1–6. </a:t>
            </a:r>
            <a:endParaRPr lang="en-IN" dirty="0">
              <a:latin typeface="Times New Roman" panose="02020603050405020304" pitchFamily="18" charset="0"/>
              <a:ea typeface="Times New Roman" panose="02020603050405020304" pitchFamily="18" charset="0"/>
            </a:endParaRPr>
          </a:p>
          <a:p>
            <a:pPr marL="0" indent="0" algn="just">
              <a:buNone/>
            </a:pPr>
            <a:r>
              <a:rPr lang="en-US" dirty="0"/>
              <a:t>[8] </a:t>
            </a:r>
            <a:r>
              <a:rPr lang="en-IN" dirty="0">
                <a:latin typeface="Times New Roman" panose="02020603050405020304" pitchFamily="18" charset="0"/>
                <a:ea typeface="Times New Roman" panose="02020603050405020304" pitchFamily="18" charset="0"/>
              </a:rPr>
              <a:t>C. Wang, J. Wang, J. Wang, and X. Zhang, ‘‘Deep-reinforcement-learning- based autonomous UAV navigation with sparse rewards,’’ IEEE Internet Things J., vol. 7, no. 7, pp. 6180–6190, Jul. 2020. </a:t>
            </a:r>
            <a:endParaRPr lang="en-US" dirty="0"/>
          </a:p>
        </p:txBody>
      </p:sp>
      <p:sp>
        <p:nvSpPr>
          <p:cNvPr id="11" name="Slide Number Placeholder 10"/>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5" y="646048"/>
            <a:ext cx="10131425" cy="5665305"/>
          </a:xfrm>
        </p:spPr>
        <p:txBody>
          <a:bodyPr>
            <a:normAutofit/>
          </a:bodyPr>
          <a:lstStyle/>
          <a:p>
            <a:pPr marL="0" indent="0" algn="ctr">
              <a:buNone/>
            </a:pPr>
            <a:endParaRPr lang="en-US" sz="4000" dirty="0">
              <a:solidFill>
                <a:schemeClr val="accent1">
                  <a:lumMod val="60000"/>
                  <a:lumOff val="40000"/>
                </a:schemeClr>
              </a:solidFill>
              <a:latin typeface="Apple Chancery" panose="03020702040506060504" pitchFamily="66" charset="-79"/>
              <a:cs typeface="Apple Chancery" panose="03020702040506060504" pitchFamily="66" charset="-79"/>
            </a:endParaRPr>
          </a:p>
          <a:p>
            <a:pPr marL="0" indent="0" algn="ctr">
              <a:buNone/>
            </a:pPr>
            <a:endParaRPr lang="en-US" sz="4000" dirty="0">
              <a:solidFill>
                <a:schemeClr val="accent1">
                  <a:lumMod val="60000"/>
                  <a:lumOff val="40000"/>
                </a:schemeClr>
              </a:solidFill>
              <a:latin typeface="Apple Chancery" panose="03020702040506060504" pitchFamily="66" charset="-79"/>
              <a:cs typeface="Apple Chancery" panose="03020702040506060504" pitchFamily="66" charset="-79"/>
            </a:endParaRPr>
          </a:p>
          <a:p>
            <a:pPr marL="0" indent="0" algn="ctr">
              <a:buNone/>
            </a:pPr>
            <a:r>
              <a:rPr lang="en-US" sz="6000" dirty="0">
                <a:solidFill>
                  <a:schemeClr val="accent1">
                    <a:lumMod val="60000"/>
                    <a:lumOff val="40000"/>
                  </a:schemeClr>
                </a:solidFill>
                <a:latin typeface="Apple Chancery" panose="03020702040506060504" pitchFamily="66" charset="-79"/>
                <a:cs typeface="Apple Chancery" panose="03020702040506060504" pitchFamily="66" charset="-79"/>
              </a:rPr>
              <a:t>THANK YOU</a:t>
            </a:r>
            <a:endParaRPr lang="en-US" sz="6000" dirty="0">
              <a:solidFill>
                <a:schemeClr val="accent1">
                  <a:lumMod val="60000"/>
                  <a:lumOff val="40000"/>
                </a:schemeClr>
              </a:solidFill>
              <a:latin typeface="Apple Chancery" panose="03020702040506060504" pitchFamily="66" charset="-79"/>
              <a:cs typeface="Apple Chancery" panose="03020702040506060504" pitchFamily="66" charset="-79"/>
            </a:endParaRPr>
          </a:p>
          <a:p>
            <a:pPr marL="0" indent="0" algn="ctr">
              <a:buNone/>
            </a:pPr>
            <a:endParaRPr lang="en-US" sz="4000" dirty="0">
              <a:solidFill>
                <a:schemeClr val="accent1">
                  <a:lumMod val="60000"/>
                  <a:lumOff val="40000"/>
                </a:schemeClr>
              </a:solidFill>
              <a:latin typeface="Apple Chancery" panose="03020702040506060504" pitchFamily="66" charset="-79"/>
              <a:cs typeface="Apple Chancery" panose="03020702040506060504" pitchFamily="66" charset="-79"/>
            </a:endParaRPr>
          </a:p>
          <a:p>
            <a:pPr marL="0" indent="0" algn="ctr">
              <a:buNone/>
            </a:pPr>
            <a:endParaRPr lang="en-US" sz="4000" dirty="0">
              <a:solidFill>
                <a:schemeClr val="accent1">
                  <a:lumMod val="60000"/>
                  <a:lumOff val="40000"/>
                </a:schemeClr>
              </a:solidFill>
              <a:latin typeface="Apple Chancery" panose="03020702040506060504" pitchFamily="66" charset="-79"/>
              <a:cs typeface="Apple Chancery" panose="03020702040506060504" pitchFamily="66" charset="-79"/>
            </a:endParaRPr>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5" y="421245"/>
            <a:ext cx="10131425" cy="4048017"/>
          </a:xfrm>
        </p:spPr>
        <p:txBody>
          <a:bodyPr/>
          <a:lstStyle/>
          <a:p>
            <a:pPr marL="0" indent="0">
              <a:buNone/>
            </a:pPr>
            <a:r>
              <a:rPr lang="en-IN" b="1" dirty="0">
                <a:latin typeface="Times New Roman" panose="02020603050405020304" pitchFamily="18" charset="0"/>
                <a:cs typeface="Times New Roman" panose="02020603050405020304" pitchFamily="18" charset="0"/>
              </a:rPr>
              <a:t>     CONTENTS</a:t>
            </a:r>
            <a:endParaRPr lang="en-IN"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dirty="0"/>
              <a:t>Introduction</a:t>
            </a:r>
            <a:endParaRPr lang="en-IN" dirty="0"/>
          </a:p>
          <a:p>
            <a:pPr marL="342900" indent="-342900">
              <a:lnSpc>
                <a:spcPct val="150000"/>
              </a:lnSpc>
              <a:buFont typeface="Arial" panose="020B0604020202020204" pitchFamily="34" charset="0"/>
              <a:buChar char="•"/>
            </a:pPr>
            <a:r>
              <a:rPr lang="en-IN" dirty="0"/>
              <a:t>Techniques Used </a:t>
            </a:r>
            <a:endParaRPr lang="en-IN" dirty="0"/>
          </a:p>
          <a:p>
            <a:pPr marL="342900" indent="-342900">
              <a:lnSpc>
                <a:spcPct val="150000"/>
              </a:lnSpc>
              <a:buFont typeface="Arial" panose="020B0604020202020204" pitchFamily="34" charset="0"/>
              <a:buChar char="•"/>
            </a:pPr>
            <a:r>
              <a:rPr lang="en-IN" dirty="0"/>
              <a:t>Benefits </a:t>
            </a:r>
            <a:endParaRPr lang="en-IN" dirty="0"/>
          </a:p>
          <a:p>
            <a:pPr marL="342900" indent="-342900">
              <a:lnSpc>
                <a:spcPct val="150000"/>
              </a:lnSpc>
              <a:buFont typeface="Arial" panose="020B0604020202020204" pitchFamily="34" charset="0"/>
              <a:buChar char="•"/>
            </a:pPr>
            <a:r>
              <a:rPr lang="en-IN" dirty="0"/>
              <a:t>Methodology</a:t>
            </a:r>
            <a:endParaRPr lang="en-IN" dirty="0"/>
          </a:p>
          <a:p>
            <a:pPr marL="342900" indent="-342900">
              <a:lnSpc>
                <a:spcPct val="150000"/>
              </a:lnSpc>
              <a:buFont typeface="Arial" panose="020B0604020202020204" pitchFamily="34" charset="0"/>
              <a:buChar char="•"/>
            </a:pPr>
            <a:r>
              <a:rPr lang="en-IN" dirty="0"/>
              <a:t>Conclusion</a:t>
            </a:r>
            <a:endParaRPr lang="en-IN" dirty="0"/>
          </a:p>
          <a:p>
            <a:pPr marL="342900" indent="-342900">
              <a:lnSpc>
                <a:spcPct val="150000"/>
              </a:lnSpc>
              <a:buFont typeface="Arial" panose="020B0604020202020204" pitchFamily="34" charset="0"/>
              <a:buChar char="•"/>
            </a:pPr>
            <a:r>
              <a:rPr lang="en-IN" dirty="0"/>
              <a:t>References</a:t>
            </a:r>
            <a:endParaRPr lang="en-IN" dirty="0"/>
          </a:p>
        </p:txBody>
      </p:sp>
      <p:sp>
        <p:nvSpPr>
          <p:cNvPr id="4" name="Footer Placeholder 3"/>
          <p:cNvSpPr>
            <a:spLocks noGrp="1"/>
          </p:cNvSpPr>
          <p:nvPr>
            <p:ph type="ftr" sz="quarter" idx="11"/>
          </p:nvPr>
        </p:nvSpPr>
        <p:spPr/>
        <p:txBody>
          <a:bodyPr/>
          <a:lstStyle/>
          <a:p>
            <a:pPr algn="ctr"/>
            <a:r>
              <a:rPr lang="en-US" dirty="0">
                <a:solidFill>
                  <a:schemeClr val="tx1">
                    <a:alpha val="47816"/>
                  </a:schemeClr>
                </a:solidFill>
              </a:rPr>
              <a:t>Artificial Intelligence Approaches</a:t>
            </a:r>
            <a:br>
              <a:rPr lang="en-US" dirty="0">
                <a:solidFill>
                  <a:schemeClr val="tx1">
                    <a:alpha val="47816"/>
                  </a:schemeClr>
                </a:solidFill>
              </a:rPr>
            </a:br>
            <a:r>
              <a:rPr lang="en-US" dirty="0">
                <a:solidFill>
                  <a:schemeClr val="tx1">
                    <a:alpha val="47816"/>
                  </a:schemeClr>
                </a:solidFill>
              </a:rPr>
              <a:t>for UAV Navigation: Recent Advances and Future Challenges</a:t>
            </a:r>
            <a:endParaRPr lang="en-US" dirty="0">
              <a:solidFill>
                <a:schemeClr val="tx1">
                  <a:alpha val="47816"/>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0"/>
            <a:ext cx="10131425" cy="863029"/>
          </a:xfrm>
        </p:spPr>
        <p:txBody>
          <a:bodyPr/>
          <a:lstStyle/>
          <a:p>
            <a:r>
              <a:rPr lang="en-IN" b="1" dirty="0">
                <a:latin typeface="Times New Roman" panose="02020603050405020304" pitchFamily="18" charset="0"/>
                <a:cs typeface="Times New Roman" panose="02020603050405020304" pitchFamily="18" charset="0"/>
                <a:sym typeface="+mn-ea"/>
              </a:rPr>
              <a:t>                            INTRODUCTION</a:t>
            </a:r>
            <a:endParaRPr lang="en-US" dirty="0"/>
          </a:p>
        </p:txBody>
      </p:sp>
      <p:sp>
        <p:nvSpPr>
          <p:cNvPr id="7" name="TextBox 6"/>
          <p:cNvSpPr txBox="1"/>
          <p:nvPr/>
        </p:nvSpPr>
        <p:spPr>
          <a:xfrm>
            <a:off x="536714" y="807083"/>
            <a:ext cx="10998708" cy="3693319"/>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Söhne"/>
              </a:rPr>
              <a:t>Unmanned Aerial Vehicles (UAVs), also known as drones, have gained significant attention in recent years due to their numerous applications in various fields, including military, agriculture, search and rescue, surveillance, and aerial photography.</a:t>
            </a:r>
            <a:endParaRPr lang="en-IN" dirty="0">
              <a:latin typeface="Söhne"/>
            </a:endParaRPr>
          </a:p>
          <a:p>
            <a:pPr algn="just"/>
            <a:endParaRPr lang="en-IN" dirty="0">
              <a:latin typeface="Söhne"/>
            </a:endParaRPr>
          </a:p>
          <a:p>
            <a:pPr marL="285750" indent="-285750" algn="just">
              <a:buFont typeface="Arial" panose="020B0604020202020204" pitchFamily="34" charset="0"/>
              <a:buChar char="•"/>
            </a:pPr>
            <a:r>
              <a:rPr lang="en-IN" dirty="0">
                <a:latin typeface="Söhne"/>
              </a:rPr>
              <a:t>One of the critical challenges in UAV navigation is developing a reliable and efficient system that allows the UAV to navigate autonomously and adapt to its environment in real-time.</a:t>
            </a:r>
            <a:endParaRPr lang="en-IN" dirty="0">
              <a:latin typeface="Söhne"/>
            </a:endParaRPr>
          </a:p>
          <a:p>
            <a:pPr marL="285750" indent="-285750" algn="just">
              <a:buFont typeface="Arial" panose="020B0604020202020204" pitchFamily="34" charset="0"/>
              <a:buChar char="•"/>
            </a:pPr>
            <a:endParaRPr lang="en-IN" dirty="0">
              <a:latin typeface="Söhne"/>
            </a:endParaRPr>
          </a:p>
          <a:p>
            <a:pPr marL="285750" indent="-285750" algn="just">
              <a:buFont typeface="Arial" panose="020B0604020202020204" pitchFamily="34" charset="0"/>
              <a:buChar char="•"/>
            </a:pPr>
            <a:r>
              <a:rPr lang="en-IN" dirty="0">
                <a:latin typeface="Söhne"/>
              </a:rPr>
              <a:t>Artificial Intelligence (AI) approaches have emerged as a promising solution to address the challenges of UAV navigation.</a:t>
            </a:r>
            <a:endParaRPr lang="en-IN" dirty="0">
              <a:latin typeface="Söhne"/>
            </a:endParaRPr>
          </a:p>
          <a:p>
            <a:pPr marL="285750" indent="-285750" algn="just">
              <a:buFont typeface="Arial" panose="020B0604020202020204" pitchFamily="34" charset="0"/>
              <a:buChar char="•"/>
            </a:pPr>
            <a:endParaRPr lang="en-IN" dirty="0">
              <a:latin typeface="Söhne"/>
            </a:endParaRPr>
          </a:p>
          <a:p>
            <a:pPr marL="285750" indent="-285750" algn="just">
              <a:buFont typeface="Arial" panose="020B0604020202020204" pitchFamily="34" charset="0"/>
              <a:buChar char="•"/>
            </a:pPr>
            <a:r>
              <a:rPr lang="en-IN" dirty="0">
                <a:latin typeface="Söhne"/>
              </a:rPr>
              <a:t>These approaches involve the use of advanced algorithms that enable UAVs to perceive their environment, plan their movements, and make decisions based on their observations.</a:t>
            </a:r>
            <a:endParaRPr lang="en-IN" dirty="0">
              <a:latin typeface="Söhne"/>
            </a:endParaRPr>
          </a:p>
          <a:p>
            <a:pPr marL="285750" indent="-285750">
              <a:buFont typeface="Arial" panose="020B0604020202020204" pitchFamily="34" charset="0"/>
              <a:buChar char="•"/>
            </a:pPr>
            <a:endParaRPr lang="en-IN" dirty="0">
              <a:latin typeface="Söhne"/>
            </a:endParaRPr>
          </a:p>
        </p:txBody>
      </p:sp>
      <p:pic>
        <p:nvPicPr>
          <p:cNvPr id="11" name="Content Placeholder 10"/>
          <p:cNvPicPr>
            <a:picLocks noGrp="1" noChangeAspect="1"/>
          </p:cNvPicPr>
          <p:nvPr>
            <p:ph idx="1"/>
          </p:nvPr>
        </p:nvPicPr>
        <p:blipFill>
          <a:blip r:embed="rId1"/>
          <a:stretch>
            <a:fillRect/>
          </a:stretch>
        </p:blipFill>
        <p:spPr>
          <a:xfrm>
            <a:off x="4083718" y="5452033"/>
            <a:ext cx="4025347" cy="2365617"/>
          </a:xfrm>
        </p:spPr>
      </p:pic>
      <p:sp>
        <p:nvSpPr>
          <p:cNvPr id="12" name="Footer Placeholder 11"/>
          <p:cNvSpPr>
            <a:spLocks noGrp="1"/>
          </p:cNvSpPr>
          <p:nvPr>
            <p:ph type="ftr" sz="quarter" idx="11"/>
          </p:nvPr>
        </p:nvSpPr>
        <p:spPr/>
        <p:txBody>
          <a:bodyPr/>
          <a:lstStyle/>
          <a:p>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13" name="Slide Number Placeholder 12"/>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584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5" y="4"/>
            <a:ext cx="10131425" cy="688369"/>
          </a:xfrm>
        </p:spPr>
        <p:txBody>
          <a:bodyPr/>
          <a:lstStyle/>
          <a:p>
            <a:r>
              <a:rPr lang="en-IN" b="1" dirty="0">
                <a:latin typeface="Times New Roman" panose="02020603050405020304" pitchFamily="18" charset="0"/>
                <a:cs typeface="Times New Roman" panose="02020603050405020304" pitchFamily="18" charset="0"/>
                <a:sym typeface="+mn-ea"/>
              </a:rPr>
              <a:t>                          INTRODUCTION</a:t>
            </a:r>
            <a:endParaRPr lang="en-US" dirty="0"/>
          </a:p>
        </p:txBody>
      </p:sp>
      <p:sp>
        <p:nvSpPr>
          <p:cNvPr id="3" name="Content Placeholder 2"/>
          <p:cNvSpPr>
            <a:spLocks noGrp="1"/>
          </p:cNvSpPr>
          <p:nvPr>
            <p:ph idx="1"/>
          </p:nvPr>
        </p:nvSpPr>
        <p:spPr>
          <a:xfrm>
            <a:off x="685805" y="1027416"/>
            <a:ext cx="10131425" cy="5476125"/>
          </a:xfrm>
        </p:spPr>
        <p:txBody>
          <a:bodyPr>
            <a:normAutofit lnSpcReduction="10000"/>
          </a:bodyPr>
          <a:lstStyle/>
          <a:p>
            <a:r>
              <a:rPr lang="en-IN" b="0" i="0" dirty="0">
                <a:effectLst/>
                <a:latin typeface="Söhne"/>
              </a:rPr>
              <a:t>The use of AI approaches for UAV navigation is an active area of research, with many new algorithms and techniques being developed.</a:t>
            </a:r>
            <a:endParaRPr lang="en-IN" b="0" i="0" dirty="0">
              <a:effectLst/>
              <a:latin typeface="Söhne"/>
            </a:endParaRPr>
          </a:p>
          <a:p>
            <a:pPr marL="0" indent="0">
              <a:buNone/>
            </a:pPr>
            <a:endParaRPr lang="en-IN" b="0" i="0" dirty="0">
              <a:effectLst/>
              <a:latin typeface="Söhne"/>
            </a:endParaRPr>
          </a:p>
          <a:p>
            <a:r>
              <a:rPr lang="en-IN" b="0" i="0" dirty="0">
                <a:effectLst/>
                <a:latin typeface="Söhne"/>
              </a:rPr>
              <a:t>As these approaches continue to evolve, they have the potential to unlock new capabilities and applications for UAVs in a variety of fields.</a:t>
            </a:r>
            <a:endParaRPr lang="en-IN" b="0" i="0" dirty="0">
              <a:effectLst/>
              <a:latin typeface="Söhne"/>
            </a:endParaRPr>
          </a:p>
          <a:p>
            <a:pPr marL="0" indent="0">
              <a:buNone/>
            </a:pPr>
            <a:endParaRPr lang="en-IN" b="0" i="0" dirty="0">
              <a:effectLst/>
              <a:latin typeface="Söhne"/>
            </a:endParaRPr>
          </a:p>
          <a:p>
            <a:r>
              <a:rPr lang="en-IN" b="0" i="0" dirty="0">
                <a:effectLst/>
                <a:latin typeface="Söhne"/>
              </a:rPr>
              <a:t>AI approaches can also be used to enable the UAV to make decisions in real-time.</a:t>
            </a:r>
            <a:endParaRPr lang="en-IN" b="0" i="0" dirty="0">
              <a:effectLst/>
              <a:latin typeface="Söhne"/>
            </a:endParaRPr>
          </a:p>
          <a:p>
            <a:pPr marL="0" indent="0">
              <a:buNone/>
            </a:pPr>
            <a:endParaRPr lang="en-IN" b="0" i="0" dirty="0">
              <a:effectLst/>
              <a:latin typeface="Söhne"/>
            </a:endParaRPr>
          </a:p>
          <a:p>
            <a:r>
              <a:rPr lang="en-IN" b="0" i="0" dirty="0">
                <a:effectLst/>
                <a:latin typeface="Söhne"/>
              </a:rPr>
              <a:t>For example, if the UAV detects an obstacle in its path, it can use a decision-making algorithm to choose the best course of action, such as changing its trajectory or hovering in place.</a:t>
            </a:r>
            <a:endParaRPr lang="en-IN" b="0" i="0" dirty="0">
              <a:effectLst/>
              <a:latin typeface="Söhne"/>
            </a:endParaRPr>
          </a:p>
          <a:p>
            <a:pPr marL="0" indent="0">
              <a:buNone/>
            </a:pPr>
            <a:endParaRPr lang="en-IN" b="0" i="0" dirty="0">
              <a:effectLst/>
              <a:latin typeface="Söhne"/>
            </a:endParaRPr>
          </a:p>
          <a:p>
            <a:r>
              <a:rPr lang="en-IN" b="0" i="0" dirty="0">
                <a:effectLst/>
                <a:latin typeface="Söhne"/>
              </a:rPr>
              <a:t>AI approaches can be used to enable UAVs to perceive their environment using sensors such as cameras, lidar, and radar. Machine learning algorithms can be used to analyze sensor data and detect objects in the environment.</a:t>
            </a:r>
            <a:endParaRPr lang="en-IN" b="0" i="0" dirty="0">
              <a:effectLst/>
              <a:latin typeface="Söhne"/>
            </a:endParaRPr>
          </a:p>
          <a:p>
            <a:pPr marL="0" indent="0">
              <a:buNone/>
            </a:pPr>
            <a:br>
              <a:rPr lang="en-IN" dirty="0"/>
            </a:br>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7684"/>
                  </a:schemeClr>
                </a:solidFill>
                <a:effectLst>
                  <a:outerShdw blurRad="50800" dist="50800" dir="5400000" algn="ctr" rotWithShape="0">
                    <a:srgbClr val="000000"/>
                  </a:outerShdw>
                </a:effectLst>
              </a:rPr>
              <a:t>Artificial Intelligence Approaches</a:t>
            </a:r>
            <a:br>
              <a:rPr lang="en-US" dirty="0">
                <a:solidFill>
                  <a:schemeClr val="tx1">
                    <a:alpha val="47684"/>
                  </a:schemeClr>
                </a:solidFill>
                <a:effectLst>
                  <a:outerShdw blurRad="50800" dist="50800" dir="5400000" algn="ctr" rotWithShape="0">
                    <a:srgbClr val="000000"/>
                  </a:outerShdw>
                </a:effectLst>
              </a:rPr>
            </a:br>
            <a:r>
              <a:rPr lang="en-US" dirty="0">
                <a:solidFill>
                  <a:schemeClr val="tx1">
                    <a:alpha val="47684"/>
                  </a:schemeClr>
                </a:solidFill>
                <a:effectLst>
                  <a:outerShdw blurRad="50800" dist="50800" dir="5400000" algn="ctr" rotWithShape="0">
                    <a:srgbClr val="000000"/>
                  </a:outerShdw>
                </a:effectLst>
              </a:rPr>
              <a:t>for UAV Navigation: Recent Advances and Future Challenges</a:t>
            </a:r>
            <a:endParaRPr lang="en-US" dirty="0">
              <a:solidFill>
                <a:schemeClr val="tx1">
                  <a:alpha val="47684"/>
                </a:schemeClr>
              </a:solidFill>
              <a:effectLst>
                <a:outerShdw blurRad="50800" dist="50800" dir="5400000" algn="ctr" rotWithShape="0">
                  <a:srgbClr val="000000"/>
                </a:outerShdw>
              </a:effectLst>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1"/>
            <a:ext cx="10131425" cy="770563"/>
          </a:xfrm>
        </p:spPr>
        <p:txBody>
          <a:bodyPr/>
          <a:lstStyle/>
          <a:p>
            <a:r>
              <a:rPr lang="en-IN" b="1" dirty="0">
                <a:latin typeface="Times New Roman" panose="02020603050405020304" pitchFamily="18" charset="0"/>
                <a:cs typeface="Times New Roman" panose="02020603050405020304" pitchFamily="18" charset="0"/>
              </a:rPr>
              <a:t>                         TECHNIQUES USED</a:t>
            </a:r>
            <a:endParaRPr lang="en-US" dirty="0"/>
          </a:p>
        </p:txBody>
      </p:sp>
      <p:sp>
        <p:nvSpPr>
          <p:cNvPr id="3" name="Content Placeholder 2"/>
          <p:cNvSpPr>
            <a:spLocks noGrp="1"/>
          </p:cNvSpPr>
          <p:nvPr>
            <p:ph idx="1"/>
          </p:nvPr>
        </p:nvSpPr>
        <p:spPr>
          <a:xfrm>
            <a:off x="685805" y="1263725"/>
            <a:ext cx="10131425" cy="5363111"/>
          </a:xfrm>
        </p:spPr>
        <p:txBody>
          <a:bodyPr>
            <a:normAutofit/>
          </a:bodyPr>
          <a:lstStyle/>
          <a:p>
            <a:pPr marL="0" indent="0">
              <a:buNone/>
            </a:pPr>
            <a:endParaRPr lang="en-IN" sz="2000" dirty="0">
              <a:latin typeface="Söhne"/>
            </a:endParaRPr>
          </a:p>
          <a:p>
            <a:pPr marL="0" indent="0" algn="just">
              <a:buNone/>
            </a:pPr>
            <a:r>
              <a:rPr lang="en-IN" sz="2000" dirty="0">
                <a:latin typeface="Söhne"/>
              </a:rPr>
              <a:t>There are several techniques used in Artificial Intelligence (AI) approaches for UAV navigation. Here are some of the most common ones:</a:t>
            </a:r>
            <a:endParaRPr lang="en-IN" sz="2000" dirty="0">
              <a:latin typeface="Söhne"/>
            </a:endParaRPr>
          </a:p>
          <a:p>
            <a:pPr algn="just"/>
            <a:endParaRPr lang="en-IN" sz="2000" dirty="0">
              <a:latin typeface="Söhne"/>
            </a:endParaRPr>
          </a:p>
          <a:p>
            <a:pPr algn="just"/>
            <a:r>
              <a:rPr lang="en-IN" sz="2000" b="1" dirty="0">
                <a:latin typeface="Söhne"/>
              </a:rPr>
              <a:t>Machine Learning</a:t>
            </a:r>
            <a:r>
              <a:rPr lang="en-IN" sz="2000" dirty="0">
                <a:latin typeface="Söhne"/>
              </a:rPr>
              <a:t>: </a:t>
            </a:r>
            <a:r>
              <a:rPr lang="en-IN" b="0" i="0" dirty="0">
                <a:effectLst/>
                <a:latin typeface="Söhne"/>
              </a:rPr>
              <a:t>Machine learning techniques are used to enable UAVs to learn from their environment and past experiences. </a:t>
            </a:r>
            <a:endParaRPr lang="en-IN" dirty="0">
              <a:latin typeface="Söhne"/>
            </a:endParaRPr>
          </a:p>
          <a:p>
            <a:pPr algn="just"/>
            <a:r>
              <a:rPr lang="en-IN" sz="2000" b="1" dirty="0">
                <a:latin typeface="Söhne"/>
              </a:rPr>
              <a:t>Computer Vision</a:t>
            </a:r>
            <a:r>
              <a:rPr lang="en-IN" b="0" i="0" dirty="0">
                <a:effectLst/>
                <a:latin typeface="Söhne"/>
              </a:rPr>
              <a:t>: Computer vision techniques are used to enable UAVs to perceive their environment through sensors such as cameras, lidar, and radar</a:t>
            </a:r>
            <a:r>
              <a:rPr lang="en-IN" b="0" i="0">
                <a:effectLst/>
                <a:latin typeface="Söhne"/>
              </a:rPr>
              <a:t>. </a:t>
            </a:r>
            <a:endParaRPr lang="en-IN" b="0" i="0" dirty="0">
              <a:effectLst/>
              <a:latin typeface="Söhne"/>
            </a:endParaRPr>
          </a:p>
          <a:p>
            <a:endParaRPr lang="en-IN" b="0" i="0" dirty="0">
              <a:effectLst/>
              <a:latin typeface="Söhne"/>
            </a:endParaRPr>
          </a:p>
          <a:p>
            <a:endParaRPr lang="en-IN" b="0" i="0" dirty="0">
              <a:effectLst/>
              <a:latin typeface="Söhne"/>
            </a:endParaRPr>
          </a:p>
          <a:p>
            <a:endParaRPr lang="en-US" sz="2000"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5"/>
            <a:ext cx="10131425" cy="832207"/>
          </a:xfrm>
        </p:spPr>
        <p:txBody>
          <a:bodyPr/>
          <a:lstStyle/>
          <a:p>
            <a:r>
              <a:rPr lang="en-IN" b="1" dirty="0">
                <a:latin typeface="Times New Roman" panose="02020603050405020304" pitchFamily="18" charset="0"/>
                <a:cs typeface="Times New Roman" panose="02020603050405020304" pitchFamily="18" charset="0"/>
              </a:rPr>
              <a:t>                         TECHNIQUES USED</a:t>
            </a:r>
            <a:endParaRPr lang="en-US" dirty="0"/>
          </a:p>
        </p:txBody>
      </p:sp>
      <p:sp>
        <p:nvSpPr>
          <p:cNvPr id="3" name="Content Placeholder 2"/>
          <p:cNvSpPr>
            <a:spLocks noGrp="1"/>
          </p:cNvSpPr>
          <p:nvPr>
            <p:ph idx="1"/>
          </p:nvPr>
        </p:nvSpPr>
        <p:spPr>
          <a:xfrm>
            <a:off x="685805" y="708916"/>
            <a:ext cx="10131425" cy="5322013"/>
          </a:xfrm>
        </p:spPr>
        <p:txBody>
          <a:bodyPr/>
          <a:lstStyle/>
          <a:p>
            <a:pPr algn="just"/>
            <a:r>
              <a:rPr lang="en-IN" sz="2000" b="1" dirty="0">
                <a:latin typeface="Söhne"/>
              </a:rPr>
              <a:t>Deep Learning</a:t>
            </a:r>
            <a:r>
              <a:rPr lang="en-IN" b="0" i="0" dirty="0">
                <a:effectLst/>
                <a:latin typeface="Söhne"/>
              </a:rPr>
              <a:t>: Deep learning techniques are used to enable the UAV to process complex data, such as sensor data and images, and make decisions based on this information. These algorithms can be used to enable the UAV to recognize patterns in the data, detect anomalies, and respond to changing conditions in real-time.</a:t>
            </a:r>
            <a:endParaRPr lang="en-IN" b="0" i="0" dirty="0">
              <a:effectLst/>
              <a:latin typeface="Söhne"/>
            </a:endParaRPr>
          </a:p>
          <a:p>
            <a:pPr algn="just"/>
            <a:endParaRPr lang="en-IN" dirty="0">
              <a:latin typeface="Söhne"/>
            </a:endParaRPr>
          </a:p>
          <a:p>
            <a:pPr algn="just"/>
            <a:r>
              <a:rPr lang="en-IN" sz="2000" b="1" dirty="0">
                <a:latin typeface="Söhne"/>
              </a:rPr>
              <a:t>Swarm Intelligence</a:t>
            </a:r>
            <a:r>
              <a:rPr lang="en-IN" b="0" i="0" dirty="0">
                <a:effectLst/>
                <a:latin typeface="Söhne"/>
              </a:rPr>
              <a:t>: Swarm intelligence techniques involve coordinating the movements of multiple UAVs to achieve a common goal. These algorithms can be used to enable groups of UAVs to fly in formation, search for targets, and perform coordinated surveillance and reconnaissance missions.</a:t>
            </a:r>
            <a:endParaRPr lang="en-IN" b="0" i="0" dirty="0">
              <a:effectLst/>
              <a:latin typeface="Söhne"/>
            </a:endParaRPr>
          </a:p>
          <a:p>
            <a:pPr algn="just"/>
            <a:endParaRPr lang="en-IN" b="0" i="0" dirty="0">
              <a:effectLst/>
              <a:latin typeface="Söhne"/>
            </a:endParaRPr>
          </a:p>
          <a:p>
            <a:pPr algn="just"/>
            <a:r>
              <a:rPr lang="en-IN" sz="2000" b="1" dirty="0">
                <a:latin typeface="Söhne"/>
              </a:rPr>
              <a:t>Control Systems</a:t>
            </a:r>
            <a:r>
              <a:rPr lang="en-IN" b="0" i="0" dirty="0">
                <a:effectLst/>
                <a:latin typeface="Söhne"/>
              </a:rPr>
              <a:t>: Control systems are used to enable the UAV to control its movements and stabilize its position and orientation in 3D space. These algorithms can be used to maintain a stable hover, track a moving target, or perform complex maneuvers such as flips and rolls.</a:t>
            </a:r>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5"/>
            <a:ext cx="10131425" cy="832207"/>
          </a:xfrm>
        </p:spPr>
        <p:txBody>
          <a:bodyPr/>
          <a:lstStyle/>
          <a:p>
            <a:r>
              <a:rPr lang="en-IN" b="1" dirty="0">
                <a:latin typeface="Times New Roman" panose="02020603050405020304" pitchFamily="18" charset="0"/>
                <a:cs typeface="Times New Roman" panose="02020603050405020304" pitchFamily="18" charset="0"/>
              </a:rPr>
              <a:t>                       TECHNIQUES USED</a:t>
            </a:r>
            <a:endParaRPr lang="en-US" dirty="0"/>
          </a:p>
        </p:txBody>
      </p:sp>
      <p:sp>
        <p:nvSpPr>
          <p:cNvPr id="3" name="Content Placeholder 2"/>
          <p:cNvSpPr>
            <a:spLocks noGrp="1"/>
          </p:cNvSpPr>
          <p:nvPr>
            <p:ph idx="1"/>
          </p:nvPr>
        </p:nvSpPr>
        <p:spPr>
          <a:xfrm>
            <a:off x="685805" y="1191806"/>
            <a:ext cx="10131425" cy="4599399"/>
          </a:xfrm>
        </p:spPr>
        <p:txBody>
          <a:bodyPr/>
          <a:lstStyle/>
          <a:p>
            <a:r>
              <a:rPr lang="en-IN" sz="2000" b="1" dirty="0">
                <a:latin typeface="Söhne"/>
              </a:rPr>
              <a:t>Path Planning</a:t>
            </a:r>
            <a:r>
              <a:rPr lang="en-IN" b="0" i="0" dirty="0">
                <a:effectLst/>
                <a:latin typeface="Söhne"/>
              </a:rPr>
              <a:t>: Path planning algorithms are used to generate a trajectory for the UAV to follow based on its current position and destination. These algorithms take into account factors such as obstacles, wind, weather, and battery life, and can generate optimized flight paths that minimize energy consumption and maximize flight time.</a:t>
            </a:r>
            <a:endParaRPr lang="en-IN" b="0" i="0" dirty="0">
              <a:effectLst/>
              <a:latin typeface="Söhne"/>
            </a:endParaRPr>
          </a:p>
          <a:p>
            <a:endParaRPr lang="en-IN" dirty="0">
              <a:latin typeface="Söhne"/>
            </a:endParaRPr>
          </a:p>
          <a:p>
            <a:r>
              <a:rPr lang="en-IN" b="1" i="0" dirty="0">
                <a:effectLst/>
                <a:latin typeface="Georgia" panose="02040502050405020303" pitchFamily="18" charset="0"/>
              </a:rPr>
              <a:t>Dijkstra’s and A* Algorithms: </a:t>
            </a:r>
            <a:r>
              <a:rPr lang="en-IN" sz="1600" dirty="0">
                <a:latin typeface="Georgia" panose="02040502050405020303" pitchFamily="18" charset="0"/>
              </a:rPr>
              <a:t>Dijkstra’s algorithm is a weighted graph method that calculates the shortest distance between two nodes. Dijkstra’s algorithm examines neighbors leaving a node at each step, and if a shorter path is discovered, the distances are updated.</a:t>
            </a:r>
            <a:endParaRPr lang="en-IN" sz="1600" b="1" dirty="0">
              <a:latin typeface="Georgia" panose="02040502050405020303" pitchFamily="18" charset="0"/>
            </a:endParaRPr>
          </a:p>
          <a:p>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4"/>
            <a:ext cx="10131425" cy="729465"/>
          </a:xfrm>
        </p:spPr>
        <p:txBody>
          <a:bodyPr/>
          <a:lstStyle/>
          <a:p>
            <a:r>
              <a:rPr lang="en-IN" dirty="0">
                <a:latin typeface="Times New Roman" panose="02020603050405020304" pitchFamily="18" charset="0"/>
                <a:cs typeface="Times New Roman" panose="02020603050405020304" pitchFamily="18" charset="0"/>
                <a:sym typeface="+mn-ea"/>
              </a:rPr>
              <a:t>                                 BENEFITS</a:t>
            </a:r>
            <a:endParaRPr lang="en-US" dirty="0"/>
          </a:p>
        </p:txBody>
      </p:sp>
      <p:sp>
        <p:nvSpPr>
          <p:cNvPr id="3" name="Content Placeholder 2"/>
          <p:cNvSpPr>
            <a:spLocks noGrp="1"/>
          </p:cNvSpPr>
          <p:nvPr>
            <p:ph idx="1"/>
          </p:nvPr>
        </p:nvSpPr>
        <p:spPr>
          <a:xfrm>
            <a:off x="685805" y="1869897"/>
            <a:ext cx="10131425" cy="4849403"/>
          </a:xfrm>
        </p:spPr>
        <p:txBody>
          <a:bodyPr/>
          <a:lstStyle/>
          <a:p>
            <a:pPr algn="just"/>
            <a:r>
              <a:rPr lang="en-IN" b="0" i="0" dirty="0">
                <a:effectLst/>
                <a:latin typeface="Söhne"/>
              </a:rPr>
              <a:t>Autonomy: One of the primary benefits of AI approaches for UAV navigation is that they can enable UAVs to operate autonomously without human intervention. This can increase the efficiency and reliability of UAVs, as they can perform tasks more quickly and accurately than humans.</a:t>
            </a:r>
            <a:endParaRPr lang="en-IN" b="0" i="0" dirty="0">
              <a:effectLst/>
              <a:latin typeface="Söhne"/>
            </a:endParaRPr>
          </a:p>
          <a:p>
            <a:pPr algn="just"/>
            <a:endParaRPr lang="en-IN" dirty="0">
              <a:latin typeface="Söhne"/>
            </a:endParaRPr>
          </a:p>
          <a:p>
            <a:pPr algn="just"/>
            <a:r>
              <a:rPr lang="en-IN" b="0" i="0" dirty="0">
                <a:effectLst/>
                <a:latin typeface="Söhne"/>
              </a:rPr>
              <a:t>Improved Safety: AI approaches can also improve the safety of UAVs by enabling them to detect and avoid obstacles in their environment. This can reduce the risk of collisions and other accidents.</a:t>
            </a:r>
            <a:endParaRPr lang="en-IN" b="0" i="0" dirty="0">
              <a:effectLst/>
              <a:latin typeface="Söhne"/>
            </a:endParaRPr>
          </a:p>
          <a:p>
            <a:pPr algn="just"/>
            <a:endParaRPr lang="en-IN" dirty="0">
              <a:latin typeface="Söhne"/>
            </a:endParaRPr>
          </a:p>
          <a:p>
            <a:pPr algn="just"/>
            <a:r>
              <a:rPr lang="en-IN" b="0" i="0" dirty="0">
                <a:effectLst/>
                <a:latin typeface="Söhne"/>
              </a:rPr>
              <a:t>Increased Efficiency: AI approaches can optimize the flight path of UAVs to minimize energy consumption and increase flight time. This can reduce the need for frequent battery changes or refuelling, increasing the efficiency of the UAV.</a:t>
            </a:r>
            <a:endParaRPr lang="en-IN" b="0" i="0" dirty="0">
              <a:effectLst/>
              <a:latin typeface="Söhne"/>
            </a:endParaRPr>
          </a:p>
          <a:p>
            <a:pPr algn="just"/>
            <a:endParaRPr lang="en-IN" dirty="0">
              <a:latin typeface="Söhne"/>
            </a:endParaRPr>
          </a:p>
          <a:p>
            <a:pPr algn="just"/>
            <a:r>
              <a:rPr lang="en-IN" b="0" i="0" dirty="0">
                <a:effectLst/>
                <a:latin typeface="Söhne"/>
              </a:rPr>
              <a:t>Enhanced Capability: AI approaches can enable UAVs to perform tasks that would be difficult or impossible for humans to do, such as searching for targets in a large area, monitoring critical infrastructure, or performing high-altitude inspections.</a:t>
            </a:r>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5" y="5"/>
            <a:ext cx="10131425" cy="780836"/>
          </a:xfrm>
        </p:spPr>
        <p:txBody>
          <a:bodyPr/>
          <a:lstStyle/>
          <a:p>
            <a:r>
              <a:rPr lang="en-IN" dirty="0">
                <a:latin typeface="Times New Roman" panose="02020603050405020304" pitchFamily="18" charset="0"/>
                <a:cs typeface="Times New Roman" panose="02020603050405020304" pitchFamily="18" charset="0"/>
                <a:sym typeface="+mn-ea"/>
              </a:rPr>
              <a:t>                                 BENEFITS</a:t>
            </a:r>
            <a:endParaRPr lang="en-US" dirty="0"/>
          </a:p>
        </p:txBody>
      </p:sp>
      <p:sp>
        <p:nvSpPr>
          <p:cNvPr id="3" name="Content Placeholder 2"/>
          <p:cNvSpPr>
            <a:spLocks noGrp="1"/>
          </p:cNvSpPr>
          <p:nvPr>
            <p:ph idx="1"/>
          </p:nvPr>
        </p:nvSpPr>
        <p:spPr>
          <a:xfrm>
            <a:off x="685805" y="1880171"/>
            <a:ext cx="10131425" cy="4458984"/>
          </a:xfrm>
        </p:spPr>
        <p:txBody>
          <a:bodyPr/>
          <a:lstStyle/>
          <a:p>
            <a:pPr algn="just"/>
            <a:r>
              <a:rPr lang="en-IN" b="0" i="0" dirty="0">
                <a:effectLst/>
                <a:latin typeface="Söhne"/>
              </a:rPr>
              <a:t>Real-time Decision-making: AI approaches can enable UAVs to make decisions in real-time based on sensor data and other inputs. This can enable the UAV to respond quickly to changing conditions and adapt its behaviour as needed.</a:t>
            </a:r>
            <a:endParaRPr lang="en-IN" b="0" i="0" dirty="0">
              <a:effectLst/>
              <a:latin typeface="Söhne"/>
            </a:endParaRPr>
          </a:p>
          <a:p>
            <a:pPr algn="just"/>
            <a:endParaRPr lang="en-IN" dirty="0">
              <a:latin typeface="Söhne"/>
            </a:endParaRPr>
          </a:p>
          <a:p>
            <a:pPr algn="just"/>
            <a:r>
              <a:rPr lang="en-IN" b="0" i="0" dirty="0">
                <a:effectLst/>
                <a:latin typeface="Söhne"/>
              </a:rPr>
              <a:t>Cost Reduction: AI approaches can reduce the cost of UAV operations by eliminating the need for human pilots and reducing the need for ground support equipment.</a:t>
            </a:r>
            <a:endParaRPr lang="en-IN" b="0" i="0" dirty="0">
              <a:effectLst/>
              <a:latin typeface="Söhne"/>
            </a:endParaRPr>
          </a:p>
          <a:p>
            <a:pPr algn="just"/>
            <a:endParaRPr lang="en-IN" dirty="0">
              <a:latin typeface="Söhne"/>
            </a:endParaRPr>
          </a:p>
          <a:p>
            <a:pPr algn="just"/>
            <a:r>
              <a:rPr lang="en-IN" b="0" i="0" dirty="0">
                <a:effectLst/>
                <a:latin typeface="Söhne"/>
              </a:rPr>
              <a:t>Increased Accessibility: AI approaches can make UAVs more accessible to a wider range of users, including those without specialized training in aviation or piloting.</a:t>
            </a:r>
            <a:endParaRPr lang="en-IN" b="0" i="0" dirty="0">
              <a:effectLst/>
              <a:latin typeface="Söhne"/>
            </a:endParaRPr>
          </a:p>
          <a:p>
            <a:pPr algn="just"/>
            <a:endParaRPr lang="en-IN" dirty="0">
              <a:latin typeface="Söhne"/>
            </a:endParaRPr>
          </a:p>
          <a:p>
            <a:pPr algn="just"/>
            <a:r>
              <a:rPr lang="en-IN" b="0" i="0" dirty="0">
                <a:effectLst/>
                <a:latin typeface="Söhne"/>
              </a:rPr>
              <a:t>Reduced Environmental Impact: AI approaches can enable UAVs to fly more efficiently, reducing their carbon footprint and environmental impact compared to traditional manned aircraft.</a:t>
            </a:r>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pPr algn="just"/>
            <a:endParaRPr lang="en-IN" b="0" i="0" dirty="0">
              <a:effectLst/>
              <a:latin typeface="Söhne"/>
            </a:endParaRPr>
          </a:p>
          <a:p>
            <a:endParaRPr lang="en-US" dirty="0"/>
          </a:p>
        </p:txBody>
      </p:sp>
      <p:sp>
        <p:nvSpPr>
          <p:cNvPr id="4" name="Footer Placeholder 3"/>
          <p:cNvSpPr>
            <a:spLocks noGrp="1"/>
          </p:cNvSpPr>
          <p:nvPr>
            <p:ph type="ftr" sz="quarter" idx="11"/>
          </p:nvPr>
        </p:nvSpPr>
        <p:spPr/>
        <p:txBody>
          <a:bodyPr/>
          <a:lstStyle/>
          <a:p>
            <a:pPr algn="ctr"/>
            <a:r>
              <a:rPr lang="en-US" dirty="0">
                <a:solidFill>
                  <a:schemeClr val="tx1">
                    <a:alpha val="48000"/>
                  </a:schemeClr>
                </a:solidFill>
              </a:rPr>
              <a:t>Artificial Intelligence Approaches</a:t>
            </a:r>
            <a:br>
              <a:rPr lang="en-US" dirty="0">
                <a:solidFill>
                  <a:schemeClr val="tx1">
                    <a:alpha val="48000"/>
                  </a:schemeClr>
                </a:solidFill>
              </a:rPr>
            </a:br>
            <a:r>
              <a:rPr lang="en-US" dirty="0">
                <a:solidFill>
                  <a:schemeClr val="tx1">
                    <a:alpha val="48000"/>
                  </a:schemeClr>
                </a:solidFill>
              </a:rPr>
              <a:t>for UAV Navigation: Recent Advances and Future Challenges</a:t>
            </a:r>
            <a:endParaRPr lang="en-US" dirty="0">
              <a:solidFill>
                <a:schemeClr val="tx1">
                  <a:alpha val="48000"/>
                </a:schemeClr>
              </a:solidFill>
            </a:endParaRPr>
          </a:p>
        </p:txBody>
      </p:sp>
      <p:sp>
        <p:nvSpPr>
          <p:cNvPr id="5" name="Slide Number Placeholder 4"/>
          <p:cNvSpPr>
            <a:spLocks noGrp="1"/>
          </p:cNvSpPr>
          <p:nvPr>
            <p:ph type="sldNum" sz="quarter" idx="12"/>
          </p:nvPr>
        </p:nvSpPr>
        <p:spPr/>
        <p:txBody>
          <a:bodyPr/>
          <a:lstStyle/>
          <a:p>
            <a:fld id="{AA5046D5-EA0A-FE48-8046-000EB2165812}"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11212</Words>
  <Application>WPS Presentation</Application>
  <PresentationFormat>Widescreen</PresentationFormat>
  <Paragraphs>235</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Arial</vt:lpstr>
      <vt:lpstr>Times New Roman</vt:lpstr>
      <vt:lpstr>FormataOTFCond</vt:lpstr>
      <vt:lpstr>Segoe Print</vt:lpstr>
      <vt:lpstr>Söhne</vt:lpstr>
      <vt:lpstr>Georgia</vt:lpstr>
      <vt:lpstr>Apple Chancery</vt:lpstr>
      <vt:lpstr>Calibri Light</vt:lpstr>
      <vt:lpstr>Calibri</vt:lpstr>
      <vt:lpstr>Microsoft YaHei</vt:lpstr>
      <vt:lpstr>Arial Unicode MS</vt:lpstr>
      <vt:lpstr>Celestial</vt:lpstr>
      <vt:lpstr>.</vt:lpstr>
      <vt:lpstr>PowerPoint 演示文稿</vt:lpstr>
      <vt:lpstr>                            INTRODUCTION</vt:lpstr>
      <vt:lpstr>                          INTRODUCTION</vt:lpstr>
      <vt:lpstr>                         TECHNIQUES USED</vt:lpstr>
      <vt:lpstr>                         TECHNIQUES USED</vt:lpstr>
      <vt:lpstr>                       TECHNIQUES USED</vt:lpstr>
      <vt:lpstr>                                 BENEFITS</vt:lpstr>
      <vt:lpstr>                                 BENEFITS</vt:lpstr>
      <vt:lpstr>                               METHODOLOGY</vt:lpstr>
      <vt:lpstr>                            METHODOLOGY</vt:lpstr>
      <vt:lpstr>                                  Methodology</vt:lpstr>
      <vt:lpstr>                                  METHODOLOGY</vt:lpstr>
      <vt:lpstr>                                  CONCLUSION</vt:lpstr>
      <vt:lpstr>                                   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Microsoft Office User</dc:creator>
  <cp:lastModifiedBy>smgsn</cp:lastModifiedBy>
  <cp:revision>10</cp:revision>
  <dcterms:created xsi:type="dcterms:W3CDTF">2023-04-03T19:18:00Z</dcterms:created>
  <dcterms:modified xsi:type="dcterms:W3CDTF">2023-04-08T02:38:43Z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5DB974BEAF1E4F5E8784F25CD7DC6640</vt:lpwstr>
  </property>
  <property fmtid="{D5CDD505-2E9C-101B-9397-08002B2CF9AE}" pid="3" name="KSOProductBuildVer">
    <vt:lpwstr>1033-11.2.0.11219</vt:lpwstr>
  </property>
</Properties>
</file>