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7" r:id="rId4"/>
    <p:sldId id="268" r:id="rId5"/>
    <p:sldId id="264" r:id="rId6"/>
    <p:sldId id="266" r:id="rId7"/>
    <p:sldId id="265"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39"/>
    <p:restoredTop sz="94724"/>
  </p:normalViewPr>
  <p:slideViewPr>
    <p:cSldViewPr snapToGrid="0">
      <p:cViewPr varScale="1">
        <p:scale>
          <a:sx n="82" d="100"/>
          <a:sy n="82"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C099E-470C-E6D3-6629-4633AD4E96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180F98-7A44-95C1-4579-76E7073E82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CA968-1B78-1D4E-B593-6027C38FA7DD}"/>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5" name="Footer Placeholder 4">
            <a:extLst>
              <a:ext uri="{FF2B5EF4-FFF2-40B4-BE49-F238E27FC236}">
                <a16:creationId xmlns:a16="http://schemas.microsoft.com/office/drawing/2014/main" id="{0D088558-E0DF-C8DB-5FEA-898E9B0A4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4559E0-8482-1AB3-4D87-E44705A54059}"/>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269447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3BBF-4B22-223F-AF5A-7E81D45E7F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EE3563-1030-C370-07A0-3A9BCB57FC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8613C-990E-14F2-8C3C-789BE6BF3F40}"/>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5" name="Footer Placeholder 4">
            <a:extLst>
              <a:ext uri="{FF2B5EF4-FFF2-40B4-BE49-F238E27FC236}">
                <a16:creationId xmlns:a16="http://schemas.microsoft.com/office/drawing/2014/main" id="{C8C93B09-7045-57D9-BA0A-95B0B0C3A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3C77A-3D2C-982B-870E-F1FFCDBD159E}"/>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188758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3360F-B963-AF3C-6445-2D7A7D742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9B3AD43-B88C-6D26-0B64-8AAFC77483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DC671-4791-F95B-09CC-C3610A0DCE3E}"/>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5" name="Footer Placeholder 4">
            <a:extLst>
              <a:ext uri="{FF2B5EF4-FFF2-40B4-BE49-F238E27FC236}">
                <a16:creationId xmlns:a16="http://schemas.microsoft.com/office/drawing/2014/main" id="{15184E2B-DBB8-774E-B5AB-EA5A6DD08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34C99-027C-6BF6-A959-35B8E53C7C85}"/>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289210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922F-144C-F594-1A5D-F3C47C1433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162654-97C9-D456-603E-6D5A7166A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01B35B-139F-D880-10DE-15BAB974F3A5}"/>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5" name="Footer Placeholder 4">
            <a:extLst>
              <a:ext uri="{FF2B5EF4-FFF2-40B4-BE49-F238E27FC236}">
                <a16:creationId xmlns:a16="http://schemas.microsoft.com/office/drawing/2014/main" id="{53EEC61A-0F7E-2BF1-B157-25C1F62A9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0E14E-29B7-9D66-5AB2-A8412F997C93}"/>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116271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8654-FFFA-8382-E1F8-AE59D4BFF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EB975D7-0044-2A64-3EF0-3A7FCFF9A7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A68F19-5737-5D00-61DB-8E3808B370B3}"/>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5" name="Footer Placeholder 4">
            <a:extLst>
              <a:ext uri="{FF2B5EF4-FFF2-40B4-BE49-F238E27FC236}">
                <a16:creationId xmlns:a16="http://schemas.microsoft.com/office/drawing/2014/main" id="{FD8991A4-7AE9-CB84-C9C2-8C32693D6B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C428F-B847-F746-4052-964E3962AAB5}"/>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212674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9EA5-C5F0-CFA8-55C2-CAA7A8C00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50CEB-572E-2D13-36F8-A43EFBF555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F636C2-80EC-9ABA-894A-02BB543A59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4003EC-871A-3593-5796-CFD56B810EB2}"/>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6" name="Footer Placeholder 5">
            <a:extLst>
              <a:ext uri="{FF2B5EF4-FFF2-40B4-BE49-F238E27FC236}">
                <a16:creationId xmlns:a16="http://schemas.microsoft.com/office/drawing/2014/main" id="{17B6596C-5FA9-67C6-2622-0ECAA10362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445C-B187-4041-5089-BE90336DB5F6}"/>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2254433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F9FB-2F5D-A2BC-4811-82F8700B2C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15A3C9-0495-C1D7-6907-21782F479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BBCE75-5063-4D03-8124-A3D07A905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3B4CD3-5459-71AC-9652-AD5FED086E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A16637-71FF-169B-065C-468F6A453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D447D5-BCF8-2FE8-6C11-AC25FE0126EC}"/>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8" name="Footer Placeholder 7">
            <a:extLst>
              <a:ext uri="{FF2B5EF4-FFF2-40B4-BE49-F238E27FC236}">
                <a16:creationId xmlns:a16="http://schemas.microsoft.com/office/drawing/2014/main" id="{E21DFA51-20E4-8DC5-51F0-3B47D06CE3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004818-D97B-7729-3CFA-EA98C4895FF3}"/>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368515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9AB6C-C5B6-8FE1-078C-43AABE7D7E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89301B-09ED-DCF8-BAC2-6745351AAC9E}"/>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4" name="Footer Placeholder 3">
            <a:extLst>
              <a:ext uri="{FF2B5EF4-FFF2-40B4-BE49-F238E27FC236}">
                <a16:creationId xmlns:a16="http://schemas.microsoft.com/office/drawing/2014/main" id="{60E16C41-0DF1-EAC0-77FB-0A45F3E2C6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E1C02-B53F-5062-7106-A54B7F6F83C0}"/>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349824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5D0981-C65D-BF7D-9398-3F198E305EA6}"/>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3" name="Footer Placeholder 2">
            <a:extLst>
              <a:ext uri="{FF2B5EF4-FFF2-40B4-BE49-F238E27FC236}">
                <a16:creationId xmlns:a16="http://schemas.microsoft.com/office/drawing/2014/main" id="{DEE7B8ED-FA51-4C83-FCBC-A6F5A5C984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3A771C-7AD7-E9BC-7D03-67ECBD704249}"/>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3673105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3B560-F678-F122-BE75-B8D068889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943F85-651A-D044-4005-819B942FA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3A8F8-996B-4748-7FBF-27A08421D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A4CCC-92C8-A3A7-C74B-44C8FE5A48E0}"/>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6" name="Footer Placeholder 5">
            <a:extLst>
              <a:ext uri="{FF2B5EF4-FFF2-40B4-BE49-F238E27FC236}">
                <a16:creationId xmlns:a16="http://schemas.microsoft.com/office/drawing/2014/main" id="{DC6BA0A9-E7D5-1161-50D6-DEC33AE736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D1BE4-189B-A680-9E5B-A1BBB9BF1DDC}"/>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98806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185CB-40C0-27C1-35D9-67B5AC3CA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BD2609-7FDC-8ACB-C28E-7E2AC528B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3E5DF3-1B22-AC28-63DD-824EC877A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A5C65-02E4-951A-044F-D3F20061CE63}"/>
              </a:ext>
            </a:extLst>
          </p:cNvPr>
          <p:cNvSpPr>
            <a:spLocks noGrp="1"/>
          </p:cNvSpPr>
          <p:nvPr>
            <p:ph type="dt" sz="half" idx="10"/>
          </p:nvPr>
        </p:nvSpPr>
        <p:spPr/>
        <p:txBody>
          <a:bodyPr/>
          <a:lstStyle/>
          <a:p>
            <a:fld id="{58693137-80E6-8145-977E-3B7D2E039F11}" type="datetimeFigureOut">
              <a:rPr lang="en-US" smtClean="0"/>
              <a:t>4/6/2025</a:t>
            </a:fld>
            <a:endParaRPr lang="en-US"/>
          </a:p>
        </p:txBody>
      </p:sp>
      <p:sp>
        <p:nvSpPr>
          <p:cNvPr id="6" name="Footer Placeholder 5">
            <a:extLst>
              <a:ext uri="{FF2B5EF4-FFF2-40B4-BE49-F238E27FC236}">
                <a16:creationId xmlns:a16="http://schemas.microsoft.com/office/drawing/2014/main" id="{3938E86D-6375-2E3E-9AAF-3DE73D4FB4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2D8DE-B1B7-069A-1833-A0CEC0FA6BA9}"/>
              </a:ext>
            </a:extLst>
          </p:cNvPr>
          <p:cNvSpPr>
            <a:spLocks noGrp="1"/>
          </p:cNvSpPr>
          <p:nvPr>
            <p:ph type="sldNum" sz="quarter" idx="12"/>
          </p:nvPr>
        </p:nvSpPr>
        <p:spPr/>
        <p:txBody>
          <a:bodyPr/>
          <a:lstStyle/>
          <a:p>
            <a:fld id="{292C0542-8E53-D640-98E4-9A9D0922953E}" type="slidenum">
              <a:rPr lang="en-US" smtClean="0"/>
              <a:t>‹#›</a:t>
            </a:fld>
            <a:endParaRPr lang="en-US"/>
          </a:p>
        </p:txBody>
      </p:sp>
    </p:spTree>
    <p:extLst>
      <p:ext uri="{BB962C8B-B14F-4D97-AF65-F5344CB8AC3E}">
        <p14:creationId xmlns:p14="http://schemas.microsoft.com/office/powerpoint/2010/main" val="16747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9D0A8-045C-B797-A01E-5144B658EF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64845D-7B4A-2C01-2D74-9EEAA5E638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79F8F-33EC-47DF-2762-87EFE20E6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8693137-80E6-8145-977E-3B7D2E039F11}" type="datetimeFigureOut">
              <a:rPr lang="en-US" smtClean="0"/>
              <a:t>4/6/2025</a:t>
            </a:fld>
            <a:endParaRPr lang="en-US"/>
          </a:p>
        </p:txBody>
      </p:sp>
      <p:sp>
        <p:nvSpPr>
          <p:cNvPr id="5" name="Footer Placeholder 4">
            <a:extLst>
              <a:ext uri="{FF2B5EF4-FFF2-40B4-BE49-F238E27FC236}">
                <a16:creationId xmlns:a16="http://schemas.microsoft.com/office/drawing/2014/main" id="{683A3765-389B-2D70-7D2A-2BA2DF4C0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900FF6-1B19-6E18-188A-63062C7EF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2C0542-8E53-D640-98E4-9A9D0922953E}" type="slidenum">
              <a:rPr lang="en-US" smtClean="0"/>
              <a:t>‹#›</a:t>
            </a:fld>
            <a:endParaRPr lang="en-US"/>
          </a:p>
        </p:txBody>
      </p:sp>
    </p:spTree>
    <p:extLst>
      <p:ext uri="{BB962C8B-B14F-4D97-AF65-F5344CB8AC3E}">
        <p14:creationId xmlns:p14="http://schemas.microsoft.com/office/powerpoint/2010/main" val="114291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A9640C-41EC-7D62-B148-2FE7019C6932}"/>
              </a:ext>
            </a:extLst>
          </p:cNvPr>
          <p:cNvSpPr>
            <a:spLocks noGrp="1"/>
          </p:cNvSpPr>
          <p:nvPr>
            <p:ph type="ctrTitle"/>
          </p:nvPr>
        </p:nvSpPr>
        <p:spPr>
          <a:xfrm>
            <a:off x="6590662" y="4267832"/>
            <a:ext cx="4805996" cy="1297115"/>
          </a:xfrm>
        </p:spPr>
        <p:txBody>
          <a:bodyPr anchor="t">
            <a:normAutofit/>
          </a:bodyPr>
          <a:lstStyle/>
          <a:p>
            <a:pPr algn="l"/>
            <a:r>
              <a:rPr lang="en-US" sz="4000" dirty="0">
                <a:solidFill>
                  <a:schemeClr val="tx2"/>
                </a:solidFill>
              </a:rPr>
              <a:t>Wheel Assembly Layout Proposal</a:t>
            </a:r>
          </a:p>
        </p:txBody>
      </p:sp>
      <p:sp>
        <p:nvSpPr>
          <p:cNvPr id="3" name="Subtitle 2">
            <a:extLst>
              <a:ext uri="{FF2B5EF4-FFF2-40B4-BE49-F238E27FC236}">
                <a16:creationId xmlns:a16="http://schemas.microsoft.com/office/drawing/2014/main" id="{A0C3973B-F42D-466E-48AF-116650853CFE}"/>
              </a:ext>
            </a:extLst>
          </p:cNvPr>
          <p:cNvSpPr>
            <a:spLocks noGrp="1"/>
          </p:cNvSpPr>
          <p:nvPr>
            <p:ph type="subTitle" idx="1"/>
          </p:nvPr>
        </p:nvSpPr>
        <p:spPr>
          <a:xfrm>
            <a:off x="6590966" y="3428999"/>
            <a:ext cx="4805691" cy="838831"/>
          </a:xfrm>
        </p:spPr>
        <p:txBody>
          <a:bodyPr anchor="b">
            <a:normAutofit/>
          </a:bodyPr>
          <a:lstStyle/>
          <a:p>
            <a:pPr algn="l"/>
            <a:r>
              <a:rPr lang="en-US" sz="2000" dirty="0">
                <a:solidFill>
                  <a:schemeClr val="tx2"/>
                </a:solidFill>
              </a:rPr>
              <a:t>Project Velocity: Aurora Express</a:t>
            </a:r>
          </a:p>
        </p:txBody>
      </p:sp>
      <p:pic>
        <p:nvPicPr>
          <p:cNvPr id="4" name="Picture 2" descr="Siemens Logo and symbol, meaning, history, PNG, brand">
            <a:extLst>
              <a:ext uri="{FF2B5EF4-FFF2-40B4-BE49-F238E27FC236}">
                <a16:creationId xmlns:a16="http://schemas.microsoft.com/office/drawing/2014/main" id="{CE39136D-3507-8362-2A7A-5DC602ED70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0470" y="2721330"/>
            <a:ext cx="4141760" cy="2329740"/>
          </a:xfrm>
          <a:custGeom>
            <a:avLst/>
            <a:gdLst/>
            <a:ahLst/>
            <a:cxnLst/>
            <a:rect l="l" t="t" r="r" b="b"/>
            <a:pathLst>
              <a:path w="4141760" h="4377846">
                <a:moveTo>
                  <a:pt x="0" y="0"/>
                </a:moveTo>
                <a:lnTo>
                  <a:pt x="4141760" y="0"/>
                </a:lnTo>
                <a:lnTo>
                  <a:pt x="4141760" y="4377846"/>
                </a:lnTo>
                <a:lnTo>
                  <a:pt x="0" y="4377846"/>
                </a:lnTo>
                <a:close/>
              </a:path>
            </a:pathLst>
          </a:cu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9464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C9824F71-44C8-8E8F-632B-A0F4CB5315ED}"/>
              </a:ext>
            </a:extLst>
          </p:cNvPr>
          <p:cNvGrpSpPr/>
          <p:nvPr/>
        </p:nvGrpSpPr>
        <p:grpSpPr>
          <a:xfrm>
            <a:off x="846415" y="786923"/>
            <a:ext cx="10500403" cy="4885178"/>
            <a:chOff x="846415" y="786923"/>
            <a:chExt cx="10500403" cy="4885178"/>
          </a:xfrm>
        </p:grpSpPr>
        <p:sp>
          <p:nvSpPr>
            <p:cNvPr id="4" name="Rectangle 3">
              <a:extLst>
                <a:ext uri="{FF2B5EF4-FFF2-40B4-BE49-F238E27FC236}">
                  <a16:creationId xmlns:a16="http://schemas.microsoft.com/office/drawing/2014/main" id="{088994A7-85C4-BA54-2F6B-12C9F10542CD}"/>
                </a:ext>
              </a:extLst>
            </p:cNvPr>
            <p:cNvSpPr/>
            <p:nvPr/>
          </p:nvSpPr>
          <p:spPr>
            <a:xfrm>
              <a:off x="892628" y="881154"/>
              <a:ext cx="10406743" cy="46917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6E7B52-1A74-2078-D64E-A6F564EDFED7}"/>
                </a:ext>
              </a:extLst>
            </p:cNvPr>
            <p:cNvSpPr/>
            <p:nvPr/>
          </p:nvSpPr>
          <p:spPr>
            <a:xfrm>
              <a:off x="11182916"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9A85A9-06A6-D13D-AAD9-16798EAE54F5}"/>
                </a:ext>
              </a:extLst>
            </p:cNvPr>
            <p:cNvSpPr/>
            <p:nvPr/>
          </p:nvSpPr>
          <p:spPr>
            <a:xfrm>
              <a:off x="857915" y="5430793"/>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CE06C0-1B6E-C1D2-8916-07D1EE2B57C7}"/>
                </a:ext>
              </a:extLst>
            </p:cNvPr>
            <p:cNvSpPr/>
            <p:nvPr/>
          </p:nvSpPr>
          <p:spPr>
            <a:xfrm>
              <a:off x="6014048"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6BBD365-E011-7F67-086E-CB968903C99B}"/>
                </a:ext>
              </a:extLst>
            </p:cNvPr>
            <p:cNvSpPr/>
            <p:nvPr/>
          </p:nvSpPr>
          <p:spPr>
            <a:xfrm>
              <a:off x="3412362"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9FEF4F-6D8E-BF6A-D00F-3EA072ABC789}"/>
                </a:ext>
              </a:extLst>
            </p:cNvPr>
            <p:cNvSpPr/>
            <p:nvPr/>
          </p:nvSpPr>
          <p:spPr>
            <a:xfrm>
              <a:off x="8615734"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5F7654-238E-C9B1-5CC7-E12685E64D38}"/>
                </a:ext>
              </a:extLst>
            </p:cNvPr>
            <p:cNvSpPr/>
            <p:nvPr/>
          </p:nvSpPr>
          <p:spPr>
            <a:xfrm>
              <a:off x="11171416"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C45F0-E184-3D67-FDBA-895B9CBBC299}"/>
                </a:ext>
              </a:extLst>
            </p:cNvPr>
            <p:cNvSpPr/>
            <p:nvPr/>
          </p:nvSpPr>
          <p:spPr>
            <a:xfrm>
              <a:off x="846415" y="786923"/>
              <a:ext cx="1754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FAC4AF-228F-437E-7796-EE1D3568D01D}"/>
                </a:ext>
              </a:extLst>
            </p:cNvPr>
            <p:cNvSpPr/>
            <p:nvPr/>
          </p:nvSpPr>
          <p:spPr>
            <a:xfrm>
              <a:off x="6002548"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0848DD-5276-DD09-008B-4C6A64E72AEB}"/>
                </a:ext>
              </a:extLst>
            </p:cNvPr>
            <p:cNvSpPr/>
            <p:nvPr/>
          </p:nvSpPr>
          <p:spPr>
            <a:xfrm>
              <a:off x="3400862"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DF0344B-9B7C-2B04-1F56-C25E0B20D3D9}"/>
                </a:ext>
              </a:extLst>
            </p:cNvPr>
            <p:cNvSpPr/>
            <p:nvPr/>
          </p:nvSpPr>
          <p:spPr>
            <a:xfrm>
              <a:off x="8604234"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AF5773E-8BB4-D231-6BF1-181E433569E5}"/>
              </a:ext>
            </a:extLst>
          </p:cNvPr>
          <p:cNvSpPr/>
          <p:nvPr/>
        </p:nvSpPr>
        <p:spPr>
          <a:xfrm>
            <a:off x="1242204" y="1190445"/>
            <a:ext cx="9713343" cy="4088921"/>
          </a:xfrm>
          <a:prstGeom prst="rect">
            <a:avLst/>
          </a:prstGeom>
          <a:pattFill prst="ltUpDiag">
            <a:fgClr>
              <a:schemeClr val="accent1"/>
            </a:fgClr>
            <a:bgClr>
              <a:schemeClr val="bg1"/>
            </a:bgClr>
          </a:patt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                                                                                  Work Area</a:t>
            </a:r>
          </a:p>
        </p:txBody>
      </p:sp>
      <p:grpSp>
        <p:nvGrpSpPr>
          <p:cNvPr id="21" name="Group 20">
            <a:extLst>
              <a:ext uri="{FF2B5EF4-FFF2-40B4-BE49-F238E27FC236}">
                <a16:creationId xmlns:a16="http://schemas.microsoft.com/office/drawing/2014/main" id="{B0A21BD3-1300-2E65-5BD4-1C59562C1FFD}"/>
              </a:ext>
            </a:extLst>
          </p:cNvPr>
          <p:cNvGrpSpPr/>
          <p:nvPr/>
        </p:nvGrpSpPr>
        <p:grpSpPr>
          <a:xfrm>
            <a:off x="2540279" y="818869"/>
            <a:ext cx="1275487" cy="4805356"/>
            <a:chOff x="6232383" y="818869"/>
            <a:chExt cx="1275487" cy="4805356"/>
          </a:xfrm>
        </p:grpSpPr>
        <p:sp>
          <p:nvSpPr>
            <p:cNvPr id="16" name="Rectangle 15">
              <a:extLst>
                <a:ext uri="{FF2B5EF4-FFF2-40B4-BE49-F238E27FC236}">
                  <a16:creationId xmlns:a16="http://schemas.microsoft.com/office/drawing/2014/main" id="{C4966B3A-2AAE-475D-6368-FEDFB24F030F}"/>
                </a:ext>
              </a:extLst>
            </p:cNvPr>
            <p:cNvSpPr/>
            <p:nvPr/>
          </p:nvSpPr>
          <p:spPr>
            <a:xfrm>
              <a:off x="6488087" y="872197"/>
              <a:ext cx="163903" cy="4691743"/>
            </a:xfrm>
            <a:prstGeom prst="rect">
              <a:avLst/>
            </a:prstGeom>
            <a:solidFill>
              <a:schemeClr val="accent2">
                <a:lumMod val="20000"/>
                <a:lumOff val="80000"/>
              </a:schemeClr>
            </a:solid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32F748F-A5B8-AA6E-4186-EA59D18CA893}"/>
                </a:ext>
              </a:extLst>
            </p:cNvPr>
            <p:cNvSpPr/>
            <p:nvPr/>
          </p:nvSpPr>
          <p:spPr>
            <a:xfrm>
              <a:off x="7110621" y="872196"/>
              <a:ext cx="163903" cy="4691743"/>
            </a:xfrm>
            <a:prstGeom prst="rect">
              <a:avLst/>
            </a:prstGeom>
            <a:solidFill>
              <a:schemeClr val="accent2">
                <a:lumMod val="20000"/>
                <a:lumOff val="80000"/>
              </a:schemeClr>
            </a:solid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E6DACE-3601-E889-AE56-A4CC8641A9FF}"/>
                </a:ext>
              </a:extLst>
            </p:cNvPr>
            <p:cNvSpPr/>
            <p:nvPr/>
          </p:nvSpPr>
          <p:spPr>
            <a:xfrm rot="16200000">
              <a:off x="6804469" y="246993"/>
              <a:ext cx="131526" cy="1275277"/>
            </a:xfrm>
            <a:prstGeom prst="rect">
              <a:avLst/>
            </a:prstGeom>
            <a:solidFill>
              <a:schemeClr val="accent2">
                <a:lumMod val="20000"/>
                <a:lumOff val="80000"/>
              </a:schemeClr>
            </a:solid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C58A4EB-5A2F-2EC6-DB56-7814ECED46A4}"/>
                </a:ext>
              </a:extLst>
            </p:cNvPr>
            <p:cNvSpPr/>
            <p:nvPr/>
          </p:nvSpPr>
          <p:spPr>
            <a:xfrm rot="16200000">
              <a:off x="6804259" y="4920823"/>
              <a:ext cx="131526" cy="1275277"/>
            </a:xfrm>
            <a:prstGeom prst="rect">
              <a:avLst/>
            </a:prstGeom>
            <a:solidFill>
              <a:schemeClr val="accent2">
                <a:lumMod val="20000"/>
                <a:lumOff val="80000"/>
              </a:schemeClr>
            </a:solid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2C25284-64BC-ED1E-1D2C-9FB0C78D4848}"/>
                </a:ext>
              </a:extLst>
            </p:cNvPr>
            <p:cNvSpPr/>
            <p:nvPr/>
          </p:nvSpPr>
          <p:spPr>
            <a:xfrm>
              <a:off x="6550112" y="3016449"/>
              <a:ext cx="652945" cy="403236"/>
            </a:xfrm>
            <a:prstGeom prst="rect">
              <a:avLst/>
            </a:prstGeom>
            <a:solidFill>
              <a:schemeClr val="accent2">
                <a:lumMod val="20000"/>
                <a:lumOff val="80000"/>
              </a:schemeClr>
            </a:solid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Crane</a:t>
              </a:r>
            </a:p>
          </p:txBody>
        </p:sp>
      </p:grpSp>
    </p:spTree>
    <p:extLst>
      <p:ext uri="{BB962C8B-B14F-4D97-AF65-F5344CB8AC3E}">
        <p14:creationId xmlns:p14="http://schemas.microsoft.com/office/powerpoint/2010/main" val="189647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3634-A17B-2877-371F-1A360CCD8C9E}"/>
              </a:ext>
            </a:extLst>
          </p:cNvPr>
          <p:cNvSpPr>
            <a:spLocks noGrp="1"/>
          </p:cNvSpPr>
          <p:nvPr>
            <p:ph type="title"/>
          </p:nvPr>
        </p:nvSpPr>
        <p:spPr/>
        <p:txBody>
          <a:bodyPr/>
          <a:lstStyle/>
          <a:p>
            <a:r>
              <a:rPr lang="en-US" dirty="0"/>
              <a:t>Bottleneck analysis </a:t>
            </a:r>
            <a:endParaRPr lang="en-IN" dirty="0"/>
          </a:p>
        </p:txBody>
      </p:sp>
      <p:sp>
        <p:nvSpPr>
          <p:cNvPr id="3" name="Content Placeholder 2">
            <a:extLst>
              <a:ext uri="{FF2B5EF4-FFF2-40B4-BE49-F238E27FC236}">
                <a16:creationId xmlns:a16="http://schemas.microsoft.com/office/drawing/2014/main" id="{A50B614B-42AB-8B03-1B25-FE7D7676AD75}"/>
              </a:ext>
            </a:extLst>
          </p:cNvPr>
          <p:cNvSpPr>
            <a:spLocks noGrp="1"/>
          </p:cNvSpPr>
          <p:nvPr>
            <p:ph idx="1"/>
          </p:nvPr>
        </p:nvSpPr>
        <p:spPr>
          <a:xfrm>
            <a:off x="576942" y="1772816"/>
            <a:ext cx="10590245" cy="4558459"/>
          </a:xfrm>
        </p:spPr>
        <p:txBody>
          <a:bodyPr>
            <a:normAutofit fontScale="62500" lnSpcReduction="20000"/>
          </a:bodyPr>
          <a:lstStyle/>
          <a:p>
            <a:r>
              <a:rPr lang="en-US" dirty="0"/>
              <a:t>The goal of this analysis is to identify bottlenecks and suggest ways to improve and enhance the wheel assembly of the Aurora Express. The study involves time study based on the data provided. </a:t>
            </a:r>
          </a:p>
          <a:p>
            <a:r>
              <a:rPr lang="en-US" dirty="0"/>
              <a:t>The time study provided includes observed time, average, range, description and notes of various processes involved in the wheel assembly process. </a:t>
            </a:r>
          </a:p>
          <a:p>
            <a:r>
              <a:rPr lang="en-US" dirty="0"/>
              <a:t>According to the study, the maximum time taken is in the process of Mounting wheel to axle, which is because it involves heaviest component that requires crane and the timing varies by equipment availability, the average time taken for this process is 05:21 . </a:t>
            </a:r>
          </a:p>
          <a:p>
            <a:r>
              <a:rPr lang="en-US" dirty="0"/>
              <a:t>Secondly it takes </a:t>
            </a:r>
            <a:r>
              <a:rPr lang="en-US" dirty="0" err="1"/>
              <a:t>upto</a:t>
            </a:r>
            <a:r>
              <a:rPr lang="en-US" dirty="0"/>
              <a:t> 04:44 on average to conduct the wheel alignment which requires specialized equipment and precision is the key. Thirdly, it takes </a:t>
            </a:r>
            <a:r>
              <a:rPr lang="en-US" dirty="0" err="1"/>
              <a:t>upto</a:t>
            </a:r>
            <a:r>
              <a:rPr lang="en-US" dirty="0"/>
              <a:t> 04:16 to assemble hub to wheel frame because it requires manual dexterity and precision . </a:t>
            </a:r>
          </a:p>
          <a:p>
            <a:r>
              <a:rPr lang="en-US" dirty="0"/>
              <a:t>Fourth comes bleed to brake system which takes 04:07 in average this is because of variation in the techniques. </a:t>
            </a:r>
          </a:p>
          <a:p>
            <a:r>
              <a:rPr lang="en-US" dirty="0"/>
              <a:t>Lastly it takes 04:01 average time to fit brakes to disc which involves heavy lifting and precise alignment.</a:t>
            </a:r>
          </a:p>
          <a:p>
            <a:r>
              <a:rPr lang="en-US" dirty="0"/>
              <a:t> According to the study the process in which more variation in time was noticed are to assemble hub to wheel frame(00:28), lubricating wheel bearings(00:29), secure wheel with locking(00:30), perform functionality test with wheel assembly (0:28) and transporting assembly to next  section(00:30). </a:t>
            </a:r>
            <a:endParaRPr lang="en-IN" dirty="0"/>
          </a:p>
        </p:txBody>
      </p:sp>
    </p:spTree>
    <p:extLst>
      <p:ext uri="{BB962C8B-B14F-4D97-AF65-F5344CB8AC3E}">
        <p14:creationId xmlns:p14="http://schemas.microsoft.com/office/powerpoint/2010/main" val="177518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ACDF-FD7B-E4EE-4697-208714854D40}"/>
              </a:ext>
            </a:extLst>
          </p:cNvPr>
          <p:cNvSpPr>
            <a:spLocks noGrp="1"/>
          </p:cNvSpPr>
          <p:nvPr>
            <p:ph type="title"/>
          </p:nvPr>
        </p:nvSpPr>
        <p:spPr/>
        <p:txBody>
          <a:bodyPr/>
          <a:lstStyle/>
          <a:p>
            <a:r>
              <a:rPr lang="en-US" dirty="0"/>
              <a:t>Recommendations </a:t>
            </a:r>
            <a:endParaRPr lang="en-IN" dirty="0"/>
          </a:p>
        </p:txBody>
      </p:sp>
      <p:sp>
        <p:nvSpPr>
          <p:cNvPr id="3" name="Content Placeholder 2">
            <a:extLst>
              <a:ext uri="{FF2B5EF4-FFF2-40B4-BE49-F238E27FC236}">
                <a16:creationId xmlns:a16="http://schemas.microsoft.com/office/drawing/2014/main" id="{18CB49F0-7230-7CF6-C2A3-A0A14885B6F2}"/>
              </a:ext>
            </a:extLst>
          </p:cNvPr>
          <p:cNvSpPr>
            <a:spLocks noGrp="1"/>
          </p:cNvSpPr>
          <p:nvPr>
            <p:ph idx="1"/>
          </p:nvPr>
        </p:nvSpPr>
        <p:spPr>
          <a:xfrm>
            <a:off x="595605" y="1690688"/>
            <a:ext cx="10515600" cy="4351338"/>
          </a:xfrm>
        </p:spPr>
        <p:txBody>
          <a:bodyPr>
            <a:normAutofit fontScale="77500" lnSpcReduction="20000"/>
          </a:bodyPr>
          <a:lstStyle/>
          <a:p>
            <a:r>
              <a:rPr lang="en-US" dirty="0"/>
              <a:t>The suggestive ways to improve efficiency for the most common processes which have variations as well as more time taking such as bleeding brake system which varies because of the variation in techniques , to solve this problem the operators involved in this process must learn techniques and be trained , this way this process could take less time.</a:t>
            </a:r>
          </a:p>
          <a:p>
            <a:r>
              <a:rPr lang="en-US" dirty="0"/>
              <a:t> Another recommendation would be that since mounting wheel to axle varies with equipment availability ensuring the equipment and tools must be available and ready soon to ensure smooth ongoing and less wastage of time .</a:t>
            </a:r>
          </a:p>
          <a:p>
            <a:r>
              <a:rPr lang="en-US" dirty="0"/>
              <a:t>Third to assemble hub to wheel it requires manual dexterity and precisions so training must be given to the operators with techniques to reduce the bottle necks.                                                                                                                                                             In conclusion, by </a:t>
            </a:r>
            <a:r>
              <a:rPr lang="en-US" dirty="0" err="1"/>
              <a:t>focussing</a:t>
            </a:r>
            <a:r>
              <a:rPr lang="en-US" dirty="0"/>
              <a:t> on the processes such as bleed brake system and mounting wheel to axle by making equipment available with the tools and cranes and operators training on standardized techniques could make the bottlenecks reduce and help streamline processes and meet production goals efficiently. </a:t>
            </a:r>
            <a:endParaRPr lang="en-IN" dirty="0"/>
          </a:p>
        </p:txBody>
      </p:sp>
    </p:spTree>
    <p:extLst>
      <p:ext uri="{BB962C8B-B14F-4D97-AF65-F5344CB8AC3E}">
        <p14:creationId xmlns:p14="http://schemas.microsoft.com/office/powerpoint/2010/main" val="2360947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AD32253-565B-F5ED-510B-F7577EC6E983}"/>
              </a:ext>
            </a:extLst>
          </p:cNvPr>
          <p:cNvGrpSpPr/>
          <p:nvPr/>
        </p:nvGrpSpPr>
        <p:grpSpPr>
          <a:xfrm>
            <a:off x="846415" y="786923"/>
            <a:ext cx="10500403" cy="4885178"/>
            <a:chOff x="846415" y="786923"/>
            <a:chExt cx="10500403" cy="4885178"/>
          </a:xfrm>
        </p:grpSpPr>
        <p:grpSp>
          <p:nvGrpSpPr>
            <p:cNvPr id="22" name="Group 21">
              <a:extLst>
                <a:ext uri="{FF2B5EF4-FFF2-40B4-BE49-F238E27FC236}">
                  <a16:creationId xmlns:a16="http://schemas.microsoft.com/office/drawing/2014/main" id="{C9824F71-44C8-8E8F-632B-A0F4CB5315ED}"/>
                </a:ext>
              </a:extLst>
            </p:cNvPr>
            <p:cNvGrpSpPr/>
            <p:nvPr/>
          </p:nvGrpSpPr>
          <p:grpSpPr>
            <a:xfrm>
              <a:off x="846415" y="786923"/>
              <a:ext cx="10500403" cy="4885178"/>
              <a:chOff x="846415" y="786923"/>
              <a:chExt cx="10500403" cy="4885178"/>
            </a:xfrm>
          </p:grpSpPr>
          <p:sp>
            <p:nvSpPr>
              <p:cNvPr id="4" name="Rectangle 3">
                <a:extLst>
                  <a:ext uri="{FF2B5EF4-FFF2-40B4-BE49-F238E27FC236}">
                    <a16:creationId xmlns:a16="http://schemas.microsoft.com/office/drawing/2014/main" id="{088994A7-85C4-BA54-2F6B-12C9F10542CD}"/>
                  </a:ext>
                </a:extLst>
              </p:cNvPr>
              <p:cNvSpPr/>
              <p:nvPr/>
            </p:nvSpPr>
            <p:spPr>
              <a:xfrm>
                <a:off x="892628" y="881154"/>
                <a:ext cx="10406743" cy="46917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6E7B52-1A74-2078-D64E-A6F564EDFED7}"/>
                  </a:ext>
                </a:extLst>
              </p:cNvPr>
              <p:cNvSpPr/>
              <p:nvPr/>
            </p:nvSpPr>
            <p:spPr>
              <a:xfrm>
                <a:off x="11182916"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9A85A9-06A6-D13D-AAD9-16798EAE54F5}"/>
                  </a:ext>
                </a:extLst>
              </p:cNvPr>
              <p:cNvSpPr/>
              <p:nvPr/>
            </p:nvSpPr>
            <p:spPr>
              <a:xfrm>
                <a:off x="857915" y="5430793"/>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CE06C0-1B6E-C1D2-8916-07D1EE2B57C7}"/>
                  </a:ext>
                </a:extLst>
              </p:cNvPr>
              <p:cNvSpPr/>
              <p:nvPr/>
            </p:nvSpPr>
            <p:spPr>
              <a:xfrm>
                <a:off x="6014048"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6BBD365-E011-7F67-086E-CB968903C99B}"/>
                  </a:ext>
                </a:extLst>
              </p:cNvPr>
              <p:cNvSpPr/>
              <p:nvPr/>
            </p:nvSpPr>
            <p:spPr>
              <a:xfrm>
                <a:off x="3412362"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E9FEF4F-6D8E-BF6A-D00F-3EA072ABC789}"/>
                  </a:ext>
                </a:extLst>
              </p:cNvPr>
              <p:cNvSpPr/>
              <p:nvPr/>
            </p:nvSpPr>
            <p:spPr>
              <a:xfrm>
                <a:off x="8615734"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D5F7654-238E-C9B1-5CC7-E12685E64D38}"/>
                  </a:ext>
                </a:extLst>
              </p:cNvPr>
              <p:cNvSpPr/>
              <p:nvPr/>
            </p:nvSpPr>
            <p:spPr>
              <a:xfrm>
                <a:off x="11171416"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CC45F0-E184-3D67-FDBA-895B9CBBC299}"/>
                  </a:ext>
                </a:extLst>
              </p:cNvPr>
              <p:cNvSpPr/>
              <p:nvPr/>
            </p:nvSpPr>
            <p:spPr>
              <a:xfrm>
                <a:off x="846415" y="786923"/>
                <a:ext cx="1754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FAC4AF-228F-437E-7796-EE1D3568D01D}"/>
                  </a:ext>
                </a:extLst>
              </p:cNvPr>
              <p:cNvSpPr/>
              <p:nvPr/>
            </p:nvSpPr>
            <p:spPr>
              <a:xfrm>
                <a:off x="6002548"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0848DD-5276-DD09-008B-4C6A64E72AEB}"/>
                  </a:ext>
                </a:extLst>
              </p:cNvPr>
              <p:cNvSpPr/>
              <p:nvPr/>
            </p:nvSpPr>
            <p:spPr>
              <a:xfrm>
                <a:off x="3400862"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DF0344B-9B7C-2B04-1F56-C25E0B20D3D9}"/>
                  </a:ext>
                </a:extLst>
              </p:cNvPr>
              <p:cNvSpPr/>
              <p:nvPr/>
            </p:nvSpPr>
            <p:spPr>
              <a:xfrm>
                <a:off x="8604234"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CAF5773E-8BB4-D231-6BF1-181E433569E5}"/>
                </a:ext>
              </a:extLst>
            </p:cNvPr>
            <p:cNvSpPr/>
            <p:nvPr/>
          </p:nvSpPr>
          <p:spPr>
            <a:xfrm>
              <a:off x="1242204" y="1190445"/>
              <a:ext cx="9713343" cy="4088921"/>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                                                                                  </a:t>
              </a:r>
            </a:p>
          </p:txBody>
        </p:sp>
      </p:grpSp>
      <p:sp>
        <p:nvSpPr>
          <p:cNvPr id="3" name="Rectangle 2">
            <a:extLst>
              <a:ext uri="{FF2B5EF4-FFF2-40B4-BE49-F238E27FC236}">
                <a16:creationId xmlns:a16="http://schemas.microsoft.com/office/drawing/2014/main" id="{F0A61794-6854-6D30-48A0-D5EE95D1622B}"/>
              </a:ext>
            </a:extLst>
          </p:cNvPr>
          <p:cNvSpPr/>
          <p:nvPr/>
        </p:nvSpPr>
        <p:spPr>
          <a:xfrm>
            <a:off x="1245593" y="2139468"/>
            <a:ext cx="1810932" cy="2191109"/>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WHEEL</a:t>
            </a:r>
          </a:p>
          <a:p>
            <a:pPr algn="ctr"/>
            <a:r>
              <a:rPr lang="en-US" sz="1200" dirty="0">
                <a:solidFill>
                  <a:schemeClr val="tx1"/>
                </a:solidFill>
              </a:rPr>
              <a:t>PRESS</a:t>
            </a:r>
          </a:p>
        </p:txBody>
      </p:sp>
      <p:sp>
        <p:nvSpPr>
          <p:cNvPr id="5" name="Rectangle 4">
            <a:extLst>
              <a:ext uri="{FF2B5EF4-FFF2-40B4-BE49-F238E27FC236}">
                <a16:creationId xmlns:a16="http://schemas.microsoft.com/office/drawing/2014/main" id="{AEE18A07-3A25-FCB7-5A0C-C89773EC976A}"/>
              </a:ext>
            </a:extLst>
          </p:cNvPr>
          <p:cNvSpPr/>
          <p:nvPr/>
        </p:nvSpPr>
        <p:spPr>
          <a:xfrm>
            <a:off x="3339040" y="1501000"/>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1</a:t>
            </a:r>
          </a:p>
        </p:txBody>
      </p:sp>
      <p:sp>
        <p:nvSpPr>
          <p:cNvPr id="26" name="Rectangle 25">
            <a:extLst>
              <a:ext uri="{FF2B5EF4-FFF2-40B4-BE49-F238E27FC236}">
                <a16:creationId xmlns:a16="http://schemas.microsoft.com/office/drawing/2014/main" id="{CC3FDDD2-B965-38C3-16A4-1ABA5C26D29B}"/>
              </a:ext>
            </a:extLst>
          </p:cNvPr>
          <p:cNvSpPr/>
          <p:nvPr/>
        </p:nvSpPr>
        <p:spPr>
          <a:xfrm>
            <a:off x="8949087" y="1190444"/>
            <a:ext cx="1997319" cy="2191109"/>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WAREHOUSE</a:t>
            </a:r>
          </a:p>
        </p:txBody>
      </p:sp>
      <p:sp>
        <p:nvSpPr>
          <p:cNvPr id="28" name="Rectangle 27">
            <a:extLst>
              <a:ext uri="{FF2B5EF4-FFF2-40B4-BE49-F238E27FC236}">
                <a16:creationId xmlns:a16="http://schemas.microsoft.com/office/drawing/2014/main" id="{29FE9521-6CAB-45D9-1E02-AC7120ECA3CB}"/>
              </a:ext>
            </a:extLst>
          </p:cNvPr>
          <p:cNvSpPr/>
          <p:nvPr/>
        </p:nvSpPr>
        <p:spPr>
          <a:xfrm>
            <a:off x="3339040" y="3920340"/>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3</a:t>
            </a:r>
          </a:p>
        </p:txBody>
      </p:sp>
      <p:sp>
        <p:nvSpPr>
          <p:cNvPr id="29" name="Rectangle 28">
            <a:extLst>
              <a:ext uri="{FF2B5EF4-FFF2-40B4-BE49-F238E27FC236}">
                <a16:creationId xmlns:a16="http://schemas.microsoft.com/office/drawing/2014/main" id="{784B5392-BFDF-5F77-AEE9-CFF7B2F625C5}"/>
              </a:ext>
            </a:extLst>
          </p:cNvPr>
          <p:cNvSpPr/>
          <p:nvPr/>
        </p:nvSpPr>
        <p:spPr>
          <a:xfrm>
            <a:off x="5849462" y="3920340"/>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4</a:t>
            </a:r>
          </a:p>
        </p:txBody>
      </p:sp>
      <p:grpSp>
        <p:nvGrpSpPr>
          <p:cNvPr id="51" name="Group 50">
            <a:extLst>
              <a:ext uri="{FF2B5EF4-FFF2-40B4-BE49-F238E27FC236}">
                <a16:creationId xmlns:a16="http://schemas.microsoft.com/office/drawing/2014/main" id="{91A0E08A-0237-98B6-5252-B53420DBFF62}"/>
              </a:ext>
            </a:extLst>
          </p:cNvPr>
          <p:cNvGrpSpPr/>
          <p:nvPr/>
        </p:nvGrpSpPr>
        <p:grpSpPr>
          <a:xfrm>
            <a:off x="3339041" y="2948555"/>
            <a:ext cx="7607365" cy="1192356"/>
            <a:chOff x="3339041" y="2948555"/>
            <a:chExt cx="7607365" cy="1192356"/>
          </a:xfrm>
          <a:solidFill>
            <a:srgbClr val="FFFF00">
              <a:alpha val="29804"/>
            </a:srgbClr>
          </a:solidFill>
        </p:grpSpPr>
        <p:sp>
          <p:nvSpPr>
            <p:cNvPr id="42" name="Rectangle 41">
              <a:extLst>
                <a:ext uri="{FF2B5EF4-FFF2-40B4-BE49-F238E27FC236}">
                  <a16:creationId xmlns:a16="http://schemas.microsoft.com/office/drawing/2014/main" id="{656B02F5-2CB1-89D7-8132-55151808B045}"/>
                </a:ext>
              </a:extLst>
            </p:cNvPr>
            <p:cNvSpPr/>
            <p:nvPr/>
          </p:nvSpPr>
          <p:spPr>
            <a:xfrm>
              <a:off x="3339041" y="2948555"/>
              <a:ext cx="5033005" cy="5995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0D56C52-D9E7-B355-AD00-454339D86010}"/>
                </a:ext>
              </a:extLst>
            </p:cNvPr>
            <p:cNvSpPr/>
            <p:nvPr/>
          </p:nvSpPr>
          <p:spPr>
            <a:xfrm>
              <a:off x="7658001" y="3541375"/>
              <a:ext cx="3288405" cy="5995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E66BE5E9-BBDF-665D-C2A2-B9F6955AD063}"/>
              </a:ext>
            </a:extLst>
          </p:cNvPr>
          <p:cNvGrpSpPr/>
          <p:nvPr/>
        </p:nvGrpSpPr>
        <p:grpSpPr>
          <a:xfrm>
            <a:off x="2541248" y="812570"/>
            <a:ext cx="1275487" cy="4805356"/>
            <a:chOff x="6232383" y="818869"/>
            <a:chExt cx="1275487" cy="4805356"/>
          </a:xfrm>
          <a:solidFill>
            <a:srgbClr val="000000">
              <a:alpha val="50196"/>
            </a:srgbClr>
          </a:solidFill>
        </p:grpSpPr>
        <p:sp>
          <p:nvSpPr>
            <p:cNvPr id="46" name="Rectangle 45">
              <a:extLst>
                <a:ext uri="{FF2B5EF4-FFF2-40B4-BE49-F238E27FC236}">
                  <a16:creationId xmlns:a16="http://schemas.microsoft.com/office/drawing/2014/main" id="{E33CEE53-C6E7-D521-5B1E-71F7110E6F36}"/>
                </a:ext>
              </a:extLst>
            </p:cNvPr>
            <p:cNvSpPr/>
            <p:nvPr/>
          </p:nvSpPr>
          <p:spPr>
            <a:xfrm>
              <a:off x="6488087" y="872197"/>
              <a:ext cx="163903" cy="4691743"/>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C30DE63-7C9C-E2E0-34CA-39CF342CE737}"/>
                </a:ext>
              </a:extLst>
            </p:cNvPr>
            <p:cNvSpPr/>
            <p:nvPr/>
          </p:nvSpPr>
          <p:spPr>
            <a:xfrm>
              <a:off x="7110621" y="872196"/>
              <a:ext cx="163903" cy="4691743"/>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695E45A-7AD6-4571-8181-2E271AEF2CDB}"/>
                </a:ext>
              </a:extLst>
            </p:cNvPr>
            <p:cNvSpPr/>
            <p:nvPr/>
          </p:nvSpPr>
          <p:spPr>
            <a:xfrm rot="16200000">
              <a:off x="6804469" y="246993"/>
              <a:ext cx="131526" cy="1275277"/>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2A215CF-A6D5-88AE-1EC5-6B1E572B2EA5}"/>
                </a:ext>
              </a:extLst>
            </p:cNvPr>
            <p:cNvSpPr/>
            <p:nvPr/>
          </p:nvSpPr>
          <p:spPr>
            <a:xfrm rot="16200000">
              <a:off x="6804259" y="4920823"/>
              <a:ext cx="131526" cy="1275277"/>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B271722-D2D0-22DA-C434-38528A845E6F}"/>
                </a:ext>
              </a:extLst>
            </p:cNvPr>
            <p:cNvSpPr/>
            <p:nvPr/>
          </p:nvSpPr>
          <p:spPr>
            <a:xfrm>
              <a:off x="6550112" y="3016449"/>
              <a:ext cx="652945" cy="403236"/>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Crane</a:t>
              </a:r>
            </a:p>
          </p:txBody>
        </p:sp>
      </p:grpSp>
      <p:sp>
        <p:nvSpPr>
          <p:cNvPr id="16" name="Rectangle 15">
            <a:extLst>
              <a:ext uri="{FF2B5EF4-FFF2-40B4-BE49-F238E27FC236}">
                <a16:creationId xmlns:a16="http://schemas.microsoft.com/office/drawing/2014/main" id="{2C83291F-705C-D193-BAC7-596441DF9152}"/>
              </a:ext>
            </a:extLst>
          </p:cNvPr>
          <p:cNvSpPr/>
          <p:nvPr/>
        </p:nvSpPr>
        <p:spPr>
          <a:xfrm>
            <a:off x="5847069" y="1498004"/>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2</a:t>
            </a:r>
          </a:p>
        </p:txBody>
      </p:sp>
      <p:sp>
        <p:nvSpPr>
          <p:cNvPr id="19" name="TextBox 18">
            <a:extLst>
              <a:ext uri="{FF2B5EF4-FFF2-40B4-BE49-F238E27FC236}">
                <a16:creationId xmlns:a16="http://schemas.microsoft.com/office/drawing/2014/main" id="{A364C29B-F8BD-E025-0E3B-F3B9D1166637}"/>
              </a:ext>
            </a:extLst>
          </p:cNvPr>
          <p:cNvSpPr txBox="1"/>
          <p:nvPr/>
        </p:nvSpPr>
        <p:spPr>
          <a:xfrm>
            <a:off x="4436372" y="2079120"/>
            <a:ext cx="1121434" cy="338554"/>
          </a:xfrm>
          <a:prstGeom prst="rect">
            <a:avLst/>
          </a:prstGeom>
          <a:noFill/>
        </p:spPr>
        <p:txBody>
          <a:bodyPr wrap="square" rtlCol="0">
            <a:spAutoFit/>
          </a:bodyPr>
          <a:lstStyle/>
          <a:p>
            <a:r>
              <a:rPr lang="en-US" sz="1600" dirty="0">
                <a:solidFill>
                  <a:srgbClr val="FF0000"/>
                </a:solidFill>
              </a:rPr>
              <a:t> 61:15</a:t>
            </a:r>
          </a:p>
        </p:txBody>
      </p:sp>
      <p:sp>
        <p:nvSpPr>
          <p:cNvPr id="20" name="TextBox 19">
            <a:extLst>
              <a:ext uri="{FF2B5EF4-FFF2-40B4-BE49-F238E27FC236}">
                <a16:creationId xmlns:a16="http://schemas.microsoft.com/office/drawing/2014/main" id="{3A741598-68BA-2B66-07BE-DB4F1164FF1E}"/>
              </a:ext>
            </a:extLst>
          </p:cNvPr>
          <p:cNvSpPr txBox="1"/>
          <p:nvPr/>
        </p:nvSpPr>
        <p:spPr>
          <a:xfrm>
            <a:off x="4445513" y="2286153"/>
            <a:ext cx="1121434" cy="338554"/>
          </a:xfrm>
          <a:prstGeom prst="rect">
            <a:avLst/>
          </a:prstGeom>
          <a:noFill/>
        </p:spPr>
        <p:txBody>
          <a:bodyPr wrap="square" rtlCol="0">
            <a:spAutoFit/>
          </a:bodyPr>
          <a:lstStyle/>
          <a:p>
            <a:r>
              <a:rPr lang="en-US" sz="1600" dirty="0">
                <a:solidFill>
                  <a:srgbClr val="FF0000"/>
                </a:solidFill>
              </a:rPr>
              <a:t> 62:35</a:t>
            </a:r>
          </a:p>
        </p:txBody>
      </p:sp>
      <p:sp>
        <p:nvSpPr>
          <p:cNvPr id="21" name="TextBox 20">
            <a:extLst>
              <a:ext uri="{FF2B5EF4-FFF2-40B4-BE49-F238E27FC236}">
                <a16:creationId xmlns:a16="http://schemas.microsoft.com/office/drawing/2014/main" id="{E11F8028-33A1-F7EE-6B29-70B88D12FB5D}"/>
              </a:ext>
            </a:extLst>
          </p:cNvPr>
          <p:cNvSpPr txBox="1"/>
          <p:nvPr/>
        </p:nvSpPr>
        <p:spPr>
          <a:xfrm>
            <a:off x="6945983" y="2078295"/>
            <a:ext cx="1121434" cy="338554"/>
          </a:xfrm>
          <a:prstGeom prst="rect">
            <a:avLst/>
          </a:prstGeom>
          <a:noFill/>
        </p:spPr>
        <p:txBody>
          <a:bodyPr wrap="square" rtlCol="0">
            <a:spAutoFit/>
          </a:bodyPr>
          <a:lstStyle/>
          <a:p>
            <a:r>
              <a:rPr lang="en-US" sz="1600" dirty="0">
                <a:solidFill>
                  <a:srgbClr val="FF0000"/>
                </a:solidFill>
              </a:rPr>
              <a:t> 62:25</a:t>
            </a:r>
          </a:p>
        </p:txBody>
      </p:sp>
      <p:sp>
        <p:nvSpPr>
          <p:cNvPr id="30" name="TextBox 29">
            <a:extLst>
              <a:ext uri="{FF2B5EF4-FFF2-40B4-BE49-F238E27FC236}">
                <a16:creationId xmlns:a16="http://schemas.microsoft.com/office/drawing/2014/main" id="{AE982E26-D80A-5490-FE6A-9233F346E7AF}"/>
              </a:ext>
            </a:extLst>
          </p:cNvPr>
          <p:cNvSpPr txBox="1"/>
          <p:nvPr/>
        </p:nvSpPr>
        <p:spPr>
          <a:xfrm>
            <a:off x="6953234" y="2270087"/>
            <a:ext cx="1121434" cy="338554"/>
          </a:xfrm>
          <a:prstGeom prst="rect">
            <a:avLst/>
          </a:prstGeom>
          <a:noFill/>
        </p:spPr>
        <p:txBody>
          <a:bodyPr wrap="square" rtlCol="0">
            <a:spAutoFit/>
          </a:bodyPr>
          <a:lstStyle/>
          <a:p>
            <a:r>
              <a:rPr lang="en-US" sz="1600" dirty="0">
                <a:solidFill>
                  <a:srgbClr val="FF0000"/>
                </a:solidFill>
              </a:rPr>
              <a:t> 61:47</a:t>
            </a:r>
          </a:p>
        </p:txBody>
      </p:sp>
      <p:sp>
        <p:nvSpPr>
          <p:cNvPr id="31" name="TextBox 30">
            <a:extLst>
              <a:ext uri="{FF2B5EF4-FFF2-40B4-BE49-F238E27FC236}">
                <a16:creationId xmlns:a16="http://schemas.microsoft.com/office/drawing/2014/main" id="{C1C87F5A-F0C1-82F0-3291-4553F7E41976}"/>
              </a:ext>
            </a:extLst>
          </p:cNvPr>
          <p:cNvSpPr txBox="1"/>
          <p:nvPr/>
        </p:nvSpPr>
        <p:spPr>
          <a:xfrm>
            <a:off x="4436372" y="4492721"/>
            <a:ext cx="1121434" cy="338554"/>
          </a:xfrm>
          <a:prstGeom prst="rect">
            <a:avLst/>
          </a:prstGeom>
          <a:noFill/>
        </p:spPr>
        <p:txBody>
          <a:bodyPr wrap="square" rtlCol="0">
            <a:spAutoFit/>
          </a:bodyPr>
          <a:lstStyle/>
          <a:p>
            <a:r>
              <a:rPr lang="en-US" sz="1600" dirty="0">
                <a:solidFill>
                  <a:srgbClr val="FF0000"/>
                </a:solidFill>
              </a:rPr>
              <a:t> 62:10</a:t>
            </a:r>
          </a:p>
        </p:txBody>
      </p:sp>
      <p:sp>
        <p:nvSpPr>
          <p:cNvPr id="32" name="TextBox 31">
            <a:extLst>
              <a:ext uri="{FF2B5EF4-FFF2-40B4-BE49-F238E27FC236}">
                <a16:creationId xmlns:a16="http://schemas.microsoft.com/office/drawing/2014/main" id="{3FCDAEA9-65DB-21E5-CACF-E0BB03074480}"/>
              </a:ext>
            </a:extLst>
          </p:cNvPr>
          <p:cNvSpPr txBox="1"/>
          <p:nvPr/>
        </p:nvSpPr>
        <p:spPr>
          <a:xfrm>
            <a:off x="4445513" y="4699754"/>
            <a:ext cx="1121434" cy="338554"/>
          </a:xfrm>
          <a:prstGeom prst="rect">
            <a:avLst/>
          </a:prstGeom>
          <a:noFill/>
        </p:spPr>
        <p:txBody>
          <a:bodyPr wrap="square" rtlCol="0">
            <a:spAutoFit/>
          </a:bodyPr>
          <a:lstStyle/>
          <a:p>
            <a:r>
              <a:rPr lang="en-US" sz="1600" dirty="0">
                <a:solidFill>
                  <a:srgbClr val="FF0000"/>
                </a:solidFill>
              </a:rPr>
              <a:t> 62:43</a:t>
            </a:r>
          </a:p>
        </p:txBody>
      </p:sp>
      <p:sp>
        <p:nvSpPr>
          <p:cNvPr id="33" name="TextBox 32">
            <a:extLst>
              <a:ext uri="{FF2B5EF4-FFF2-40B4-BE49-F238E27FC236}">
                <a16:creationId xmlns:a16="http://schemas.microsoft.com/office/drawing/2014/main" id="{2967D8EA-5614-84FF-6E6A-99DFB499197C}"/>
              </a:ext>
            </a:extLst>
          </p:cNvPr>
          <p:cNvSpPr txBox="1"/>
          <p:nvPr/>
        </p:nvSpPr>
        <p:spPr>
          <a:xfrm>
            <a:off x="6969872" y="4468311"/>
            <a:ext cx="1121434" cy="338554"/>
          </a:xfrm>
          <a:prstGeom prst="rect">
            <a:avLst/>
          </a:prstGeom>
          <a:noFill/>
        </p:spPr>
        <p:txBody>
          <a:bodyPr wrap="square" rtlCol="0">
            <a:spAutoFit/>
          </a:bodyPr>
          <a:lstStyle/>
          <a:p>
            <a:r>
              <a:rPr lang="en-US" sz="1600" dirty="0">
                <a:solidFill>
                  <a:srgbClr val="FF0000"/>
                </a:solidFill>
              </a:rPr>
              <a:t> 61:46</a:t>
            </a:r>
          </a:p>
        </p:txBody>
      </p:sp>
      <p:sp>
        <p:nvSpPr>
          <p:cNvPr id="34" name="TextBox 33">
            <a:extLst>
              <a:ext uri="{FF2B5EF4-FFF2-40B4-BE49-F238E27FC236}">
                <a16:creationId xmlns:a16="http://schemas.microsoft.com/office/drawing/2014/main" id="{660B6305-7396-E6EA-9621-40AC3E3CB18B}"/>
              </a:ext>
            </a:extLst>
          </p:cNvPr>
          <p:cNvSpPr txBox="1"/>
          <p:nvPr/>
        </p:nvSpPr>
        <p:spPr>
          <a:xfrm>
            <a:off x="6979013" y="4675344"/>
            <a:ext cx="1121434" cy="338554"/>
          </a:xfrm>
          <a:prstGeom prst="rect">
            <a:avLst/>
          </a:prstGeom>
          <a:noFill/>
        </p:spPr>
        <p:txBody>
          <a:bodyPr wrap="square" rtlCol="0">
            <a:spAutoFit/>
          </a:bodyPr>
          <a:lstStyle/>
          <a:p>
            <a:r>
              <a:rPr lang="en-US" sz="1600" dirty="0">
                <a:solidFill>
                  <a:srgbClr val="FF0000"/>
                </a:solidFill>
              </a:rPr>
              <a:t> 62:52</a:t>
            </a:r>
          </a:p>
        </p:txBody>
      </p:sp>
      <p:pic>
        <p:nvPicPr>
          <p:cNvPr id="36" name="Graphic 35" descr="Stopwatch with solid fill">
            <a:extLst>
              <a:ext uri="{FF2B5EF4-FFF2-40B4-BE49-F238E27FC236}">
                <a16:creationId xmlns:a16="http://schemas.microsoft.com/office/drawing/2014/main" id="{7E6C1DFC-611D-243A-DC40-1D211D4472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833" y="4572597"/>
            <a:ext cx="363748" cy="363748"/>
          </a:xfrm>
          <a:prstGeom prst="rect">
            <a:avLst/>
          </a:prstGeom>
        </p:spPr>
      </p:pic>
      <p:pic>
        <p:nvPicPr>
          <p:cNvPr id="37" name="Graphic 36" descr="Stopwatch with solid fill">
            <a:extLst>
              <a:ext uri="{FF2B5EF4-FFF2-40B4-BE49-F238E27FC236}">
                <a16:creationId xmlns:a16="http://schemas.microsoft.com/office/drawing/2014/main" id="{90F40C5B-0A3A-1023-E0E9-9280BC3E5D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5833" y="2157443"/>
            <a:ext cx="363748" cy="363748"/>
          </a:xfrm>
          <a:prstGeom prst="rect">
            <a:avLst/>
          </a:prstGeom>
        </p:spPr>
      </p:pic>
      <p:pic>
        <p:nvPicPr>
          <p:cNvPr id="39" name="Graphic 38" descr="Stopwatch with solid fill">
            <a:extLst>
              <a:ext uri="{FF2B5EF4-FFF2-40B4-BE49-F238E27FC236}">
                <a16:creationId xmlns:a16="http://schemas.microsoft.com/office/drawing/2014/main" id="{072D831C-5511-6BCC-BC41-04A45A866D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32642" y="2153123"/>
            <a:ext cx="363748" cy="363748"/>
          </a:xfrm>
          <a:prstGeom prst="rect">
            <a:avLst/>
          </a:prstGeom>
        </p:spPr>
      </p:pic>
      <p:pic>
        <p:nvPicPr>
          <p:cNvPr id="40" name="Graphic 39" descr="Stopwatch with solid fill">
            <a:extLst>
              <a:ext uri="{FF2B5EF4-FFF2-40B4-BE49-F238E27FC236}">
                <a16:creationId xmlns:a16="http://schemas.microsoft.com/office/drawing/2014/main" id="{4C8BB86D-E454-3B10-B8DF-76427D737D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50327" y="4539006"/>
            <a:ext cx="363748" cy="363748"/>
          </a:xfrm>
          <a:prstGeom prst="rect">
            <a:avLst/>
          </a:prstGeom>
        </p:spPr>
      </p:pic>
      <p:sp>
        <p:nvSpPr>
          <p:cNvPr id="17" name="Title 1">
            <a:extLst>
              <a:ext uri="{FF2B5EF4-FFF2-40B4-BE49-F238E27FC236}">
                <a16:creationId xmlns:a16="http://schemas.microsoft.com/office/drawing/2014/main" id="{C7D6606F-9F89-820B-0A93-E8B17AA07237}"/>
              </a:ext>
            </a:extLst>
          </p:cNvPr>
          <p:cNvSpPr>
            <a:spLocks noGrp="1"/>
          </p:cNvSpPr>
          <p:nvPr>
            <p:ph type="title"/>
          </p:nvPr>
        </p:nvSpPr>
        <p:spPr>
          <a:xfrm>
            <a:off x="838200" y="-17937"/>
            <a:ext cx="10515600" cy="894332"/>
          </a:xfrm>
        </p:spPr>
        <p:txBody>
          <a:bodyPr/>
          <a:lstStyle/>
          <a:p>
            <a:r>
              <a:rPr lang="en-US" dirty="0"/>
              <a:t>Original Layout</a:t>
            </a:r>
          </a:p>
        </p:txBody>
      </p:sp>
    </p:spTree>
    <p:extLst>
      <p:ext uri="{BB962C8B-B14F-4D97-AF65-F5344CB8AC3E}">
        <p14:creationId xmlns:p14="http://schemas.microsoft.com/office/powerpoint/2010/main" val="1933522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2116-2E0E-D167-BC56-85EB818B95AD}"/>
              </a:ext>
            </a:extLst>
          </p:cNvPr>
          <p:cNvSpPr>
            <a:spLocks noGrp="1"/>
          </p:cNvSpPr>
          <p:nvPr>
            <p:ph type="title"/>
          </p:nvPr>
        </p:nvSpPr>
        <p:spPr/>
        <p:txBody>
          <a:bodyPr/>
          <a:lstStyle/>
          <a:p>
            <a:r>
              <a:rPr lang="en-US" dirty="0"/>
              <a:t>Original Layout pinpoints</a:t>
            </a:r>
            <a:endParaRPr lang="en-IN" dirty="0"/>
          </a:p>
        </p:txBody>
      </p:sp>
      <p:sp>
        <p:nvSpPr>
          <p:cNvPr id="3" name="Content Placeholder 2">
            <a:extLst>
              <a:ext uri="{FF2B5EF4-FFF2-40B4-BE49-F238E27FC236}">
                <a16:creationId xmlns:a16="http://schemas.microsoft.com/office/drawing/2014/main" id="{CE76A969-15AA-B225-1B28-8C523777B002}"/>
              </a:ext>
            </a:extLst>
          </p:cNvPr>
          <p:cNvSpPr>
            <a:spLocks noGrp="1"/>
          </p:cNvSpPr>
          <p:nvPr>
            <p:ph idx="1"/>
          </p:nvPr>
        </p:nvSpPr>
        <p:spPr/>
        <p:txBody>
          <a:bodyPr>
            <a:normAutofit fontScale="62500" lnSpcReduction="20000"/>
          </a:bodyPr>
          <a:lstStyle/>
          <a:p>
            <a:r>
              <a:rPr lang="en-US" dirty="0"/>
              <a:t>In the original layout, there is only </a:t>
            </a:r>
            <a:r>
              <a:rPr lang="en-US" b="1" dirty="0"/>
              <a:t>one crane</a:t>
            </a:r>
            <a:r>
              <a:rPr lang="en-US" dirty="0"/>
              <a:t> that moves from left to right to lift and transport heavy components, which creates several inefficiencies in the workflow. The crane’s movement across the entire assembly line results in delays, as it can only serve one area at a time. As a result, </a:t>
            </a:r>
            <a:r>
              <a:rPr lang="en-US" b="1" dirty="0"/>
              <a:t>Assembly 1</a:t>
            </a:r>
            <a:r>
              <a:rPr lang="en-US" dirty="0"/>
              <a:t> and </a:t>
            </a:r>
            <a:r>
              <a:rPr lang="en-US" b="1" dirty="0"/>
              <a:t>Assembly 3</a:t>
            </a:r>
            <a:r>
              <a:rPr lang="en-US" dirty="0"/>
              <a:t> receive components earlier than </a:t>
            </a:r>
            <a:r>
              <a:rPr lang="en-US" b="1" dirty="0"/>
              <a:t>Assembly 2</a:t>
            </a:r>
            <a:r>
              <a:rPr lang="en-US" dirty="0"/>
              <a:t> and </a:t>
            </a:r>
            <a:r>
              <a:rPr lang="en-US" b="1" dirty="0"/>
              <a:t>Assembly 4</a:t>
            </a:r>
            <a:r>
              <a:rPr lang="en-US" dirty="0"/>
              <a:t>, leading to idle time in these later stations. This imbalance in component delivery not only wastes time but also reduces the overall productivity of the assembly line, as stations remain idle while waiting for parts.</a:t>
            </a:r>
          </a:p>
          <a:p>
            <a:r>
              <a:rPr lang="en-US" dirty="0"/>
              <a:t>Furthermore, the </a:t>
            </a:r>
            <a:r>
              <a:rPr lang="en-US" b="1" dirty="0"/>
              <a:t>distance between the wheel press and the warehouse</a:t>
            </a:r>
            <a:r>
              <a:rPr lang="en-US" dirty="0"/>
              <a:t> is significant, causing the crane to travel long distances to deliver components to the warehouse. This long transport route not only slows down the material flow but also consumes unnecessary time, contributing to a delay in the overall process. As the crane moves from one end of the line to the other, the time spent on these long journeys reduces the efficiency of material handling, which could otherwise be optimized.</a:t>
            </a:r>
          </a:p>
          <a:p>
            <a:r>
              <a:rPr lang="en-US" dirty="0"/>
              <a:t>Additionally, there is </a:t>
            </a:r>
            <a:r>
              <a:rPr lang="en-US" b="1" dirty="0"/>
              <a:t>extra space</a:t>
            </a:r>
            <a:r>
              <a:rPr lang="en-US" dirty="0"/>
              <a:t> in the current layout that remains </a:t>
            </a:r>
            <a:r>
              <a:rPr lang="en-US" b="1" dirty="0"/>
              <a:t>underutilized</a:t>
            </a:r>
            <a:r>
              <a:rPr lang="en-US" dirty="0"/>
              <a:t>, especially near the wheel press and between assembly stations. This unutilized space exacerbates the crane's inefficiency by increasing the travel distance to the final destination, i.e., the warehouse. The crane spends excessive time reaching the warehouse due to the poorly optimized layout, ultimately wasting both time and space.</a:t>
            </a:r>
          </a:p>
          <a:p>
            <a:r>
              <a:rPr lang="en-US" dirty="0"/>
              <a:t>These inefficiencies in the current setup could be addressed by reconfiguring the layout to reduce travel distances, ensure a balanced flow of components to all assembly stations, and better utilize available space, which would significantly improve overall efficiency and productivity.</a:t>
            </a:r>
          </a:p>
          <a:p>
            <a:endParaRPr lang="en-IN" dirty="0"/>
          </a:p>
        </p:txBody>
      </p:sp>
    </p:spTree>
    <p:extLst>
      <p:ext uri="{BB962C8B-B14F-4D97-AF65-F5344CB8AC3E}">
        <p14:creationId xmlns:p14="http://schemas.microsoft.com/office/powerpoint/2010/main" val="51313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55D0E-131C-31FF-5918-05A55870741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C0D86BC-E9BB-537B-EE14-DF94BC67F81E}"/>
              </a:ext>
            </a:extLst>
          </p:cNvPr>
          <p:cNvGrpSpPr/>
          <p:nvPr/>
        </p:nvGrpSpPr>
        <p:grpSpPr>
          <a:xfrm>
            <a:off x="898043" y="841749"/>
            <a:ext cx="10500403" cy="4885178"/>
            <a:chOff x="846415" y="786923"/>
            <a:chExt cx="10500403" cy="4885178"/>
          </a:xfrm>
        </p:grpSpPr>
        <p:grpSp>
          <p:nvGrpSpPr>
            <p:cNvPr id="22" name="Group 21">
              <a:extLst>
                <a:ext uri="{FF2B5EF4-FFF2-40B4-BE49-F238E27FC236}">
                  <a16:creationId xmlns:a16="http://schemas.microsoft.com/office/drawing/2014/main" id="{A7086DBA-C332-175C-8F0B-50454509F51E}"/>
                </a:ext>
              </a:extLst>
            </p:cNvPr>
            <p:cNvGrpSpPr/>
            <p:nvPr/>
          </p:nvGrpSpPr>
          <p:grpSpPr>
            <a:xfrm>
              <a:off x="846415" y="786923"/>
              <a:ext cx="10500403" cy="4885178"/>
              <a:chOff x="846415" y="786923"/>
              <a:chExt cx="10500403" cy="4885178"/>
            </a:xfrm>
          </p:grpSpPr>
          <p:sp>
            <p:nvSpPr>
              <p:cNvPr id="4" name="Rectangle 3">
                <a:extLst>
                  <a:ext uri="{FF2B5EF4-FFF2-40B4-BE49-F238E27FC236}">
                    <a16:creationId xmlns:a16="http://schemas.microsoft.com/office/drawing/2014/main" id="{F5ECE01A-B53A-0540-3E27-9C60673AE613}"/>
                  </a:ext>
                </a:extLst>
              </p:cNvPr>
              <p:cNvSpPr/>
              <p:nvPr/>
            </p:nvSpPr>
            <p:spPr>
              <a:xfrm>
                <a:off x="892628" y="881154"/>
                <a:ext cx="10406743" cy="469174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49A6C8E-F71C-1FDA-B034-9028A55207E3}"/>
                  </a:ext>
                </a:extLst>
              </p:cNvPr>
              <p:cNvSpPr/>
              <p:nvPr/>
            </p:nvSpPr>
            <p:spPr>
              <a:xfrm>
                <a:off x="11182916"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A1F1E2-83DE-E9DB-2D4F-E5F76B679A0C}"/>
                  </a:ext>
                </a:extLst>
              </p:cNvPr>
              <p:cNvSpPr/>
              <p:nvPr/>
            </p:nvSpPr>
            <p:spPr>
              <a:xfrm>
                <a:off x="857915" y="5430793"/>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D89566-DF97-2175-A1F4-A14C397FDF14}"/>
                  </a:ext>
                </a:extLst>
              </p:cNvPr>
              <p:cNvSpPr/>
              <p:nvPr/>
            </p:nvSpPr>
            <p:spPr>
              <a:xfrm>
                <a:off x="6014048"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36CE14-E9F7-5C69-CE61-7A5AF17464B7}"/>
                  </a:ext>
                </a:extLst>
              </p:cNvPr>
              <p:cNvSpPr/>
              <p:nvPr/>
            </p:nvSpPr>
            <p:spPr>
              <a:xfrm>
                <a:off x="3412362"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6C613-F232-1471-D2A4-1E500BEF3C7F}"/>
                  </a:ext>
                </a:extLst>
              </p:cNvPr>
              <p:cNvSpPr/>
              <p:nvPr/>
            </p:nvSpPr>
            <p:spPr>
              <a:xfrm>
                <a:off x="8615734" y="543918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9740BB-726F-BB2F-AE35-415FA81FAA11}"/>
                  </a:ext>
                </a:extLst>
              </p:cNvPr>
              <p:cNvSpPr/>
              <p:nvPr/>
            </p:nvSpPr>
            <p:spPr>
              <a:xfrm>
                <a:off x="11171416"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E4947-E25B-3BC2-523B-D87D4EE7933D}"/>
                  </a:ext>
                </a:extLst>
              </p:cNvPr>
              <p:cNvSpPr/>
              <p:nvPr/>
            </p:nvSpPr>
            <p:spPr>
              <a:xfrm>
                <a:off x="846415" y="786923"/>
                <a:ext cx="1754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D34BF7A-9AF1-0210-398E-41316387A618}"/>
                  </a:ext>
                </a:extLst>
              </p:cNvPr>
              <p:cNvSpPr/>
              <p:nvPr/>
            </p:nvSpPr>
            <p:spPr>
              <a:xfrm>
                <a:off x="6002548"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4E8044-8887-9121-C3F7-F700D049FCB2}"/>
                  </a:ext>
                </a:extLst>
              </p:cNvPr>
              <p:cNvSpPr/>
              <p:nvPr/>
            </p:nvSpPr>
            <p:spPr>
              <a:xfrm>
                <a:off x="3400862"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7CB92E-C413-86F0-293D-E786A4671ABB}"/>
                  </a:ext>
                </a:extLst>
              </p:cNvPr>
              <p:cNvSpPr/>
              <p:nvPr/>
            </p:nvSpPr>
            <p:spPr>
              <a:xfrm>
                <a:off x="8604234" y="795318"/>
                <a:ext cx="163902" cy="232913"/>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5C226153-151C-B314-4A5B-7280C7198312}"/>
                </a:ext>
              </a:extLst>
            </p:cNvPr>
            <p:cNvSpPr/>
            <p:nvPr/>
          </p:nvSpPr>
          <p:spPr>
            <a:xfrm>
              <a:off x="1255382" y="1129994"/>
              <a:ext cx="9713343" cy="4088921"/>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                                                                                  </a:t>
              </a:r>
            </a:p>
          </p:txBody>
        </p:sp>
      </p:grpSp>
      <p:sp>
        <p:nvSpPr>
          <p:cNvPr id="3" name="Rectangle 2">
            <a:extLst>
              <a:ext uri="{FF2B5EF4-FFF2-40B4-BE49-F238E27FC236}">
                <a16:creationId xmlns:a16="http://schemas.microsoft.com/office/drawing/2014/main" id="{188918D0-9CEB-8629-96A4-D82BD3310DC1}"/>
              </a:ext>
            </a:extLst>
          </p:cNvPr>
          <p:cNvSpPr/>
          <p:nvPr/>
        </p:nvSpPr>
        <p:spPr>
          <a:xfrm>
            <a:off x="4228334" y="1239442"/>
            <a:ext cx="1810932" cy="2191109"/>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WHEEL</a:t>
            </a:r>
          </a:p>
          <a:p>
            <a:pPr algn="ctr"/>
            <a:r>
              <a:rPr lang="en-US" sz="1200" dirty="0">
                <a:solidFill>
                  <a:schemeClr val="tx1"/>
                </a:solidFill>
              </a:rPr>
              <a:t>PRESS</a:t>
            </a:r>
          </a:p>
        </p:txBody>
      </p:sp>
      <p:sp>
        <p:nvSpPr>
          <p:cNvPr id="5" name="Rectangle 4">
            <a:extLst>
              <a:ext uri="{FF2B5EF4-FFF2-40B4-BE49-F238E27FC236}">
                <a16:creationId xmlns:a16="http://schemas.microsoft.com/office/drawing/2014/main" id="{252DEBCB-3E43-9C19-AE9A-9FC777D8E0AB}"/>
              </a:ext>
            </a:extLst>
          </p:cNvPr>
          <p:cNvSpPr/>
          <p:nvPr/>
        </p:nvSpPr>
        <p:spPr>
          <a:xfrm>
            <a:off x="1493365" y="1256695"/>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1</a:t>
            </a:r>
          </a:p>
        </p:txBody>
      </p:sp>
      <p:sp>
        <p:nvSpPr>
          <p:cNvPr id="26" name="Rectangle 25">
            <a:extLst>
              <a:ext uri="{FF2B5EF4-FFF2-40B4-BE49-F238E27FC236}">
                <a16:creationId xmlns:a16="http://schemas.microsoft.com/office/drawing/2014/main" id="{249860E4-1616-B92B-5EEA-6628400C1133}"/>
              </a:ext>
            </a:extLst>
          </p:cNvPr>
          <p:cNvSpPr/>
          <p:nvPr/>
        </p:nvSpPr>
        <p:spPr>
          <a:xfrm>
            <a:off x="8972572" y="1963770"/>
            <a:ext cx="1997319" cy="2191109"/>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WAREHOUSE</a:t>
            </a:r>
          </a:p>
        </p:txBody>
      </p:sp>
      <p:sp>
        <p:nvSpPr>
          <p:cNvPr id="28" name="Rectangle 27">
            <a:extLst>
              <a:ext uri="{FF2B5EF4-FFF2-40B4-BE49-F238E27FC236}">
                <a16:creationId xmlns:a16="http://schemas.microsoft.com/office/drawing/2014/main" id="{99E3F068-690A-FEEA-F9E9-FCDB0C7B7756}"/>
              </a:ext>
            </a:extLst>
          </p:cNvPr>
          <p:cNvSpPr/>
          <p:nvPr/>
        </p:nvSpPr>
        <p:spPr>
          <a:xfrm>
            <a:off x="1499800" y="4070444"/>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3</a:t>
            </a:r>
          </a:p>
        </p:txBody>
      </p:sp>
      <p:sp>
        <p:nvSpPr>
          <p:cNvPr id="29" name="Rectangle 28">
            <a:extLst>
              <a:ext uri="{FF2B5EF4-FFF2-40B4-BE49-F238E27FC236}">
                <a16:creationId xmlns:a16="http://schemas.microsoft.com/office/drawing/2014/main" id="{63C9751E-FCC1-5725-D363-C910A12AFA8E}"/>
              </a:ext>
            </a:extLst>
          </p:cNvPr>
          <p:cNvSpPr/>
          <p:nvPr/>
        </p:nvSpPr>
        <p:spPr>
          <a:xfrm>
            <a:off x="6510840" y="4083621"/>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4</a:t>
            </a:r>
          </a:p>
        </p:txBody>
      </p:sp>
      <p:grpSp>
        <p:nvGrpSpPr>
          <p:cNvPr id="45" name="Group 44">
            <a:extLst>
              <a:ext uri="{FF2B5EF4-FFF2-40B4-BE49-F238E27FC236}">
                <a16:creationId xmlns:a16="http://schemas.microsoft.com/office/drawing/2014/main" id="{5FC47DA7-80E6-E10E-13FA-DD73B7B3538C}"/>
              </a:ext>
            </a:extLst>
          </p:cNvPr>
          <p:cNvGrpSpPr/>
          <p:nvPr/>
        </p:nvGrpSpPr>
        <p:grpSpPr>
          <a:xfrm>
            <a:off x="3151480" y="955141"/>
            <a:ext cx="1275487" cy="4805356"/>
            <a:chOff x="6232383" y="818869"/>
            <a:chExt cx="1275487" cy="4805356"/>
          </a:xfrm>
          <a:solidFill>
            <a:srgbClr val="000000">
              <a:alpha val="50196"/>
            </a:srgbClr>
          </a:solidFill>
        </p:grpSpPr>
        <p:sp>
          <p:nvSpPr>
            <p:cNvPr id="46" name="Rectangle 45">
              <a:extLst>
                <a:ext uri="{FF2B5EF4-FFF2-40B4-BE49-F238E27FC236}">
                  <a16:creationId xmlns:a16="http://schemas.microsoft.com/office/drawing/2014/main" id="{209DEA1A-C797-AAB4-20E4-D5D9C335D686}"/>
                </a:ext>
              </a:extLst>
            </p:cNvPr>
            <p:cNvSpPr/>
            <p:nvPr/>
          </p:nvSpPr>
          <p:spPr>
            <a:xfrm>
              <a:off x="6488087" y="872197"/>
              <a:ext cx="163903" cy="4691743"/>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1149EFC-7F85-626D-1259-397CB1E1208B}"/>
                </a:ext>
              </a:extLst>
            </p:cNvPr>
            <p:cNvSpPr/>
            <p:nvPr/>
          </p:nvSpPr>
          <p:spPr>
            <a:xfrm>
              <a:off x="7110621" y="872196"/>
              <a:ext cx="163903" cy="4691743"/>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8A482E2-7C50-44EA-2C08-6EB64D54FFCD}"/>
                </a:ext>
              </a:extLst>
            </p:cNvPr>
            <p:cNvSpPr/>
            <p:nvPr/>
          </p:nvSpPr>
          <p:spPr>
            <a:xfrm rot="16200000">
              <a:off x="6804469" y="246993"/>
              <a:ext cx="131526" cy="1275277"/>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5CBC6AC-5ED0-4679-2D6C-DD349CA5CB5B}"/>
                </a:ext>
              </a:extLst>
            </p:cNvPr>
            <p:cNvSpPr/>
            <p:nvPr/>
          </p:nvSpPr>
          <p:spPr>
            <a:xfrm rot="16200000">
              <a:off x="6804259" y="4920823"/>
              <a:ext cx="131526" cy="1275277"/>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D995F1C-FED4-C2ED-7FE4-0501EED36067}"/>
                </a:ext>
              </a:extLst>
            </p:cNvPr>
            <p:cNvSpPr/>
            <p:nvPr/>
          </p:nvSpPr>
          <p:spPr>
            <a:xfrm>
              <a:off x="6550112" y="3016449"/>
              <a:ext cx="652945" cy="403236"/>
            </a:xfrm>
            <a:prstGeom prst="rect">
              <a:avLst/>
            </a:prstGeom>
            <a:grpFill/>
            <a:ln w="127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Crane</a:t>
              </a:r>
            </a:p>
          </p:txBody>
        </p:sp>
      </p:grpSp>
      <p:sp>
        <p:nvSpPr>
          <p:cNvPr id="16" name="Rectangle 15">
            <a:extLst>
              <a:ext uri="{FF2B5EF4-FFF2-40B4-BE49-F238E27FC236}">
                <a16:creationId xmlns:a16="http://schemas.microsoft.com/office/drawing/2014/main" id="{562E0B4F-D836-E96E-4BF1-3EB788B34D7F}"/>
              </a:ext>
            </a:extLst>
          </p:cNvPr>
          <p:cNvSpPr/>
          <p:nvPr/>
        </p:nvSpPr>
        <p:spPr>
          <a:xfrm>
            <a:off x="6522054" y="1284316"/>
            <a:ext cx="1810932" cy="1078302"/>
          </a:xfrm>
          <a:prstGeom prst="rect">
            <a:avLst/>
          </a:prstGeom>
          <a:pattFill prst="pct10">
            <a:fgClr>
              <a:schemeClr val="accent1">
                <a:lumMod val="75000"/>
              </a:schemeClr>
            </a:fgClr>
            <a:bgClr>
              <a:schemeClr val="bg1"/>
            </a:bgClr>
          </a:patt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ASSEMBLY 2</a:t>
            </a:r>
          </a:p>
        </p:txBody>
      </p:sp>
      <p:sp>
        <p:nvSpPr>
          <p:cNvPr id="17" name="Title 1">
            <a:extLst>
              <a:ext uri="{FF2B5EF4-FFF2-40B4-BE49-F238E27FC236}">
                <a16:creationId xmlns:a16="http://schemas.microsoft.com/office/drawing/2014/main" id="{D6FAE6AD-35D0-D0F7-3B51-A55BA012584E}"/>
              </a:ext>
            </a:extLst>
          </p:cNvPr>
          <p:cNvSpPr>
            <a:spLocks noGrp="1"/>
          </p:cNvSpPr>
          <p:nvPr>
            <p:ph type="title"/>
          </p:nvPr>
        </p:nvSpPr>
        <p:spPr>
          <a:xfrm>
            <a:off x="838200" y="-17937"/>
            <a:ext cx="10515600" cy="894332"/>
          </a:xfrm>
        </p:spPr>
        <p:txBody>
          <a:bodyPr/>
          <a:lstStyle/>
          <a:p>
            <a:r>
              <a:rPr lang="en-US" dirty="0"/>
              <a:t>New Layout</a:t>
            </a:r>
          </a:p>
        </p:txBody>
      </p:sp>
      <p:pic>
        <p:nvPicPr>
          <p:cNvPr id="18" name="Picture 17">
            <a:extLst>
              <a:ext uri="{FF2B5EF4-FFF2-40B4-BE49-F238E27FC236}">
                <a16:creationId xmlns:a16="http://schemas.microsoft.com/office/drawing/2014/main" id="{5E32F8A9-F3D8-EA04-1F4F-2FFB8E115112}"/>
              </a:ext>
            </a:extLst>
          </p:cNvPr>
          <p:cNvPicPr>
            <a:picLocks noChangeAspect="1"/>
          </p:cNvPicPr>
          <p:nvPr/>
        </p:nvPicPr>
        <p:blipFill>
          <a:blip r:embed="rId2"/>
          <a:stretch>
            <a:fillRect/>
          </a:stretch>
        </p:blipFill>
        <p:spPr>
          <a:xfrm>
            <a:off x="5826018" y="927691"/>
            <a:ext cx="1286367" cy="4822354"/>
          </a:xfrm>
          <a:prstGeom prst="rect">
            <a:avLst/>
          </a:prstGeom>
        </p:spPr>
      </p:pic>
    </p:spTree>
    <p:extLst>
      <p:ext uri="{BB962C8B-B14F-4D97-AF65-F5344CB8AC3E}">
        <p14:creationId xmlns:p14="http://schemas.microsoft.com/office/powerpoint/2010/main" val="108800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F140-0F99-5932-D093-B79D0BAC9E02}"/>
              </a:ext>
            </a:extLst>
          </p:cNvPr>
          <p:cNvSpPr>
            <a:spLocks noGrp="1"/>
          </p:cNvSpPr>
          <p:nvPr>
            <p:ph type="title"/>
          </p:nvPr>
        </p:nvSpPr>
        <p:spPr/>
        <p:txBody>
          <a:bodyPr/>
          <a:lstStyle/>
          <a:p>
            <a:r>
              <a:rPr lang="en-US" dirty="0"/>
              <a:t>New Layout summary</a:t>
            </a:r>
            <a:endParaRPr lang="en-IN" dirty="0"/>
          </a:p>
        </p:txBody>
      </p:sp>
      <p:sp>
        <p:nvSpPr>
          <p:cNvPr id="3" name="Content Placeholder 2">
            <a:extLst>
              <a:ext uri="{FF2B5EF4-FFF2-40B4-BE49-F238E27FC236}">
                <a16:creationId xmlns:a16="http://schemas.microsoft.com/office/drawing/2014/main" id="{6BC7126E-E1F1-E109-D868-621075C38AF8}"/>
              </a:ext>
            </a:extLst>
          </p:cNvPr>
          <p:cNvSpPr>
            <a:spLocks noGrp="1"/>
          </p:cNvSpPr>
          <p:nvPr>
            <p:ph idx="1"/>
          </p:nvPr>
        </p:nvSpPr>
        <p:spPr>
          <a:xfrm>
            <a:off x="670249" y="1690688"/>
            <a:ext cx="10515600" cy="4351338"/>
          </a:xfrm>
        </p:spPr>
        <p:txBody>
          <a:bodyPr>
            <a:normAutofit fontScale="70000" lnSpcReduction="20000"/>
          </a:bodyPr>
          <a:lstStyle/>
          <a:p>
            <a:r>
              <a:rPr lang="en-US" dirty="0"/>
              <a:t> In the proposed layout, the addition of </a:t>
            </a:r>
            <a:r>
              <a:rPr lang="en-US" b="1" dirty="0"/>
              <a:t>two cranes</a:t>
            </a:r>
            <a:r>
              <a:rPr lang="en-US" dirty="0"/>
              <a:t> plays a crucial role in reducing wait times and improving overall efficiency. With one crane positioned on each side of the central </a:t>
            </a:r>
            <a:r>
              <a:rPr lang="en-US" b="1" dirty="0"/>
              <a:t>wheel press</a:t>
            </a:r>
            <a:r>
              <a:rPr lang="en-US" dirty="0"/>
              <a:t>, both cranes can operate simultaneously, lifting and transporting components to the four assembly stations without delay. This setup minimizes bottlenecks that typically occur when only one crane is available, ensuring that heavy parts are moved quickly and without unnecessary waiting.</a:t>
            </a:r>
          </a:p>
          <a:p>
            <a:r>
              <a:rPr lang="en-US" dirty="0"/>
              <a:t>By relocating the </a:t>
            </a:r>
            <a:r>
              <a:rPr lang="en-US" b="1" dirty="0"/>
              <a:t>wheel press</a:t>
            </a:r>
            <a:r>
              <a:rPr lang="en-US" dirty="0"/>
              <a:t> to the center of the four assembly areas, it shortens the distance for transporting components between stations, resulting in a faster and more efficient material flow. This central position allows the cranes to access the wheel press from either side, further speeding up the delivery process and reducing transport time between workstations.</a:t>
            </a:r>
          </a:p>
          <a:p>
            <a:r>
              <a:rPr lang="en-US" dirty="0"/>
              <a:t>Additionally, this layout </a:t>
            </a:r>
            <a:r>
              <a:rPr lang="en-US" b="1" dirty="0"/>
              <a:t>optimizes space utilization</a:t>
            </a:r>
            <a:r>
              <a:rPr lang="en-US" dirty="0"/>
              <a:t> by positioning equipment and workstations in a way that maximizes accessibility and minimizes congestion. The flow of materials becomes more streamlined, and workers can operate with fewer obstacles, improving both productivity and workspace efficiency.</a:t>
            </a:r>
          </a:p>
          <a:p>
            <a:r>
              <a:rPr lang="en-US" dirty="0"/>
              <a:t>Overall, this new configuration not only </a:t>
            </a:r>
            <a:r>
              <a:rPr lang="en-US" b="1" dirty="0"/>
              <a:t>saves time</a:t>
            </a:r>
            <a:r>
              <a:rPr lang="en-US" dirty="0"/>
              <a:t> by reducing transport delays but also creates a more organized, compact, and efficient workspace, allowing for better utilization of space and a smoother assembly process.</a:t>
            </a:r>
          </a:p>
          <a:p>
            <a:endParaRPr lang="en-IN" dirty="0"/>
          </a:p>
        </p:txBody>
      </p:sp>
    </p:spTree>
    <p:extLst>
      <p:ext uri="{BB962C8B-B14F-4D97-AF65-F5344CB8AC3E}">
        <p14:creationId xmlns:p14="http://schemas.microsoft.com/office/powerpoint/2010/main" val="1961879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1023</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Wheel Assembly Layout Proposal</vt:lpstr>
      <vt:lpstr>PowerPoint Presentation</vt:lpstr>
      <vt:lpstr>Bottleneck analysis </vt:lpstr>
      <vt:lpstr>Recommendations </vt:lpstr>
      <vt:lpstr>Original Layout</vt:lpstr>
      <vt:lpstr>Original Layout pinpoints</vt:lpstr>
      <vt:lpstr>New Layout</vt:lpstr>
      <vt:lpstr>New Layout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Wheel Assembly Layout Proposal</dc:title>
  <dc:creator>Garrett Chappell</dc:creator>
  <cp:lastModifiedBy>Sneha Maheria</cp:lastModifiedBy>
  <cp:revision>3</cp:revision>
  <dcterms:created xsi:type="dcterms:W3CDTF">2024-04-03T01:40:44Z</dcterms:created>
  <dcterms:modified xsi:type="dcterms:W3CDTF">2025-04-06T15:17:54Z</dcterms:modified>
</cp:coreProperties>
</file>