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0.svg" ContentType="image/svg+xml"/>
  <Override PartName="/ppt/media/image12.svg" ContentType="image/svg+xml"/>
  <Override PartName="/ppt/media/image2.svg" ContentType="image/svg+xml"/>
  <Override PartName="/ppt/media/image4.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handoutMasterIdLst>
    <p:handoutMasterId r:id="rId19"/>
  </p:handoutMasterIdLst>
  <p:sldIdLst>
    <p:sldId id="323" r:id="rId3"/>
    <p:sldId id="312" r:id="rId4"/>
    <p:sldId id="304" r:id="rId6"/>
    <p:sldId id="307" r:id="rId7"/>
    <p:sldId id="281" r:id="rId8"/>
    <p:sldId id="282" r:id="rId9"/>
    <p:sldId id="324" r:id="rId10"/>
    <p:sldId id="325" r:id="rId11"/>
    <p:sldId id="326" r:id="rId12"/>
    <p:sldId id="327" r:id="rId13"/>
    <p:sldId id="328" r:id="rId14"/>
    <p:sldId id="329" r:id="rId15"/>
    <p:sldId id="330" r:id="rId16"/>
    <p:sldId id="321" r:id="rId17"/>
    <p:sldId id="297" r:id="rId1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pos="0"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B4B98B0-60AC-42C2-AFA5-B58CD77FA1E5}"/>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showGuides="1">
      <p:cViewPr varScale="1">
        <p:scale>
          <a:sx n="78" d="100"/>
          <a:sy n="78" d="100"/>
        </p:scale>
        <p:origin x="878"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customXml" Target="../customXml/item3.xml"/><Relationship Id="rId24" Type="http://schemas.openxmlformats.org/officeDocument/2006/relationships/customXml" Target="../customXml/item2.xml"/><Relationship Id="rId23" Type="http://schemas.openxmlformats.org/officeDocument/2006/relationships/customXml" Target="../customXml/item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fld>
            <a:endParaRPr lang="en-US" dirty="0"/>
          </a:p>
        </p:txBody>
      </p:sp>
      <p:sp>
        <p:nvSpPr>
          <p:cNvPr id="4" name="Footer Placeholder 3"/>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fld>
            <a:endParaRPr lang="en-US" dirty="0"/>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image" Target="../media/image10.svg"/><Relationship Id="rId4" Type="http://schemas.openxmlformats.org/officeDocument/2006/relationships/image" Target="../media/image9.png"/><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image" Target="../media/image4.svg"/><Relationship Id="rId4" Type="http://schemas.openxmlformats.org/officeDocument/2006/relationships/image" Target="../media/image3.png"/><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8" name="Freeform: Shape 17"/>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noAutofit/>
          </a:bodyPr>
          <a:lstStyle/>
          <a:p>
            <a:pPr lvl="0"/>
            <a:endParaRPr lang="en-US" dirty="0"/>
          </a:p>
        </p:txBody>
      </p:sp>
      <p:sp>
        <p:nvSpPr>
          <p:cNvPr id="10" name="Freeform 9"/>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30" name="Image 2"/>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endParaRPr lang="en-US" dirty="0"/>
          </a:p>
        </p:txBody>
      </p:sp>
      <p:sp>
        <p:nvSpPr>
          <p:cNvPr id="4" name="Text Placeholder 54"/>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endParaRPr lang="en-US" dirty="0"/>
          </a:p>
        </p:txBody>
      </p:sp>
      <p:sp>
        <p:nvSpPr>
          <p:cNvPr id="9" name="Content Placeholder 2"/>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0" name="Slide Number Placeholder 2"/>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p:cNvPicPr>
            <a:picLocks noChangeAspect="1"/>
          </p:cNvPicPr>
          <p:nvPr userDrawn="1"/>
        </p:nvPicPr>
        <p:blipFill>
          <a:blip r:embed="rId2" cstate="screen">
            <a:extLst>
              <a:ext uri="{96DAC541-7B7A-43D3-8B79-37D633B846F1}">
                <asvg:svgBlip xmlns:asvg="http://schemas.microsoft.com/office/drawing/2016/SVG/main" r:embed="rId3"/>
              </a:ext>
            </a:extLst>
          </a:blip>
          <a:srcRect t="7193"/>
          <a:stretch>
            <a:fillRect/>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endParaRPr lang="en-US" dirty="0"/>
          </a:p>
        </p:txBody>
      </p:sp>
      <p:sp>
        <p:nvSpPr>
          <p:cNvPr id="49" name="Freeform 48"/>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8" name="Content Placeholder 3"/>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7" name="Slide Number Placeholder 2"/>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fld>
            <a:endParaRPr lang="en-US" dirty="0"/>
          </a:p>
        </p:txBody>
      </p:sp>
      <p:pic>
        <p:nvPicPr>
          <p:cNvPr id="43" name="Graphic 42"/>
          <p:cNvPicPr>
            <a:picLocks noChangeAspect="1"/>
          </p:cNvPicPr>
          <p:nvPr userDrawn="1"/>
        </p:nvPicPr>
        <p:blipFill>
          <a:blip r:embed="rId2" cstate="screen">
            <a:extLst>
              <a:ext uri="{96DAC541-7B7A-43D3-8B79-37D633B846F1}">
                <asvg:svgBlip xmlns:asvg="http://schemas.microsoft.com/office/drawing/2016/SVG/main" r:embed="rId3"/>
              </a:ext>
            </a:extLst>
          </a:blip>
          <a:srcRect t="7193"/>
          <a:stretch>
            <a:fillRect/>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p:cNvPicPr>
            <a:picLocks noChangeAspect="1"/>
          </p:cNvPicPr>
          <p:nvPr userDrawn="1"/>
        </p:nvPicPr>
        <p:blipFill>
          <a:blip r:embed="rId4" cstate="screen">
            <a:extLst>
              <a:ext uri="{96DAC541-7B7A-43D3-8B79-37D633B846F1}">
                <asvg:svgBlip xmlns:asvg="http://schemas.microsoft.com/office/drawing/2016/SVG/main" r:embed="rId5"/>
              </a:ext>
            </a:extLst>
          </a:blip>
          <a:srcRect t="11443" r="10857"/>
          <a:stretch>
            <a:fillRect/>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endParaRPr lang="en-US" dirty="0"/>
          </a:p>
        </p:txBody>
      </p:sp>
      <p:sp>
        <p:nvSpPr>
          <p:cNvPr id="14" name="Content Placeholder 5"/>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6" name="Slide Number Placeholder 2"/>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9" name="Freeform: Shape 18"/>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endParaRPr lang="en-US" dirty="0"/>
          </a:p>
        </p:txBody>
      </p:sp>
      <p:sp>
        <p:nvSpPr>
          <p:cNvPr id="6" name="Subtitle 2"/>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5"/>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9" name="Freeform: Shape 8"/>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endParaRPr lang="en-US" dirty="0"/>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8" name="Freeform: Shape 7"/>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endParaRPr lang="en-US" dirty="0"/>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endParaRPr lang="en-US" dirty="0"/>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endParaRPr lang="en-US" dirty="0"/>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p:cNvGrpSpPr/>
          <p:nvPr userDrawn="1"/>
        </p:nvGrpSpPr>
        <p:grpSpPr>
          <a:xfrm>
            <a:off x="6452303" y="3405019"/>
            <a:ext cx="5739697" cy="3467971"/>
            <a:chOff x="5009037" y="2525712"/>
            <a:chExt cx="7170193" cy="4332288"/>
          </a:xfrm>
        </p:grpSpPr>
        <p:sp>
          <p:nvSpPr>
            <p:cNvPr id="7" name="Freeform 7"/>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noAutofit/>
            </a:bodyPr>
            <a:lstStyle/>
            <a:p>
              <a:endParaRPr lang="en-US" dirty="0"/>
            </a:p>
          </p:txBody>
        </p:sp>
        <p:sp>
          <p:nvSpPr>
            <p:cNvPr id="8" name="Freeform 6"/>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noAutofit/>
            </a:bodyPr>
            <a:lstStyle/>
            <a:p>
              <a:endParaRPr lang="en-US" dirty="0"/>
            </a:p>
          </p:txBody>
        </p:sp>
      </p:grpSp>
      <p:grpSp>
        <p:nvGrpSpPr>
          <p:cNvPr id="9" name="Group 8"/>
          <p:cNvGrpSpPr/>
          <p:nvPr userDrawn="1"/>
        </p:nvGrpSpPr>
        <p:grpSpPr>
          <a:xfrm flipH="1" flipV="1">
            <a:off x="6465610" y="0"/>
            <a:ext cx="5739697" cy="3467971"/>
            <a:chOff x="5183405" y="2678112"/>
            <a:chExt cx="7170193" cy="4332288"/>
          </a:xfrm>
        </p:grpSpPr>
        <p:sp>
          <p:nvSpPr>
            <p:cNvPr id="10" name="Freeform 7"/>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noAutofit/>
            </a:bodyPr>
            <a:lstStyle/>
            <a:p>
              <a:endParaRPr lang="en-US" dirty="0"/>
            </a:p>
          </p:txBody>
        </p:sp>
        <p:sp>
          <p:nvSpPr>
            <p:cNvPr id="11" name="Freeform 6"/>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noAutofit/>
            </a:bodyPr>
            <a:lstStyle/>
            <a:p>
              <a:endParaRPr lang="en-US" dirty="0"/>
            </a:p>
          </p:txBody>
        </p:sp>
      </p:grpSp>
      <p:sp>
        <p:nvSpPr>
          <p:cNvPr id="14" name="Image 2"/>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endParaRPr lang="en-US" dirty="0"/>
          </a:p>
        </p:txBody>
      </p:sp>
      <p:sp>
        <p:nvSpPr>
          <p:cNvPr id="13" name="Content Placeholder 2"/>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345">
              <a:lnSpc>
                <a:spcPct val="150000"/>
              </a:lnSpc>
              <a:spcBef>
                <a:spcPts val="0"/>
              </a:spcBef>
              <a:defRPr sz="2000"/>
            </a:lvl2pPr>
            <a:lvl3pPr marL="685800">
              <a:lnSpc>
                <a:spcPct val="150000"/>
              </a:lnSpc>
              <a:spcBef>
                <a:spcPts val="0"/>
              </a:spcBef>
              <a:defRPr sz="1800"/>
            </a:lvl3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p:txBody>
      </p:sp>
      <p:sp>
        <p:nvSpPr>
          <p:cNvPr id="3" name="Slide Number Placeholder 2"/>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p:cNvGrpSpPr/>
          <p:nvPr userDrawn="1"/>
        </p:nvGrpSpPr>
        <p:grpSpPr>
          <a:xfrm flipH="1">
            <a:off x="9353550" y="0"/>
            <a:ext cx="2838450" cy="2857958"/>
            <a:chOff x="0" y="0"/>
            <a:chExt cx="2838450" cy="2857958"/>
          </a:xfrm>
        </p:grpSpPr>
        <p:sp>
          <p:nvSpPr>
            <p:cNvPr id="12" name="Freeform: Shape 28"/>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dirty="0"/>
            </a:p>
          </p:txBody>
        </p:sp>
        <p:sp>
          <p:nvSpPr>
            <p:cNvPr id="15" name="Freeform: Shape 15"/>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16" name="Image 2"/>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endParaRPr lang="en-US" dirty="0"/>
          </a:p>
        </p:txBody>
      </p:sp>
      <p:sp>
        <p:nvSpPr>
          <p:cNvPr id="8" name="Picture Placeholder 7"/>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33" name="Freeform 32"/>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endParaRPr lang="en-US" dirty="0"/>
          </a:p>
        </p:txBody>
      </p:sp>
      <p:sp>
        <p:nvSpPr>
          <p:cNvPr id="5" name="Content Placeholder 2"/>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345">
              <a:lnSpc>
                <a:spcPct val="100000"/>
              </a:lnSpc>
              <a:spcBef>
                <a:spcPts val="0"/>
              </a:spcBef>
              <a:defRPr sz="2400"/>
            </a:lvl2pPr>
            <a:lvl3pPr marL="685800">
              <a:lnSpc>
                <a:spcPct val="100000"/>
              </a:lnSpc>
              <a:spcBef>
                <a:spcPts val="0"/>
              </a:spcBef>
              <a:defRPr sz="2400"/>
            </a:lvl3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p:txBody>
      </p:sp>
      <p:sp>
        <p:nvSpPr>
          <p:cNvPr id="52" name="Picture Placeholder 7"/>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noAutofit/>
          </a:bodyPr>
          <a:lstStyle/>
          <a:p>
            <a:endParaRPr lang="en-US" dirty="0"/>
          </a:p>
        </p:txBody>
      </p:sp>
      <p:sp>
        <p:nvSpPr>
          <p:cNvPr id="31" name="Freeform 70"/>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noAutofit/>
          </a:bodyPr>
          <a:lstStyle/>
          <a:p>
            <a:endParaRPr lang="en-US" dirty="0"/>
          </a:p>
        </p:txBody>
      </p:sp>
      <p:sp>
        <p:nvSpPr>
          <p:cNvPr id="33" name="Image 4"/>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endParaRPr lang="en-US" dirty="0"/>
          </a:p>
        </p:txBody>
      </p:sp>
      <p:sp>
        <p:nvSpPr>
          <p:cNvPr id="13" name="Content Placeholder 3"/>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8" name="Slide Number Placeholder 2"/>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endParaRPr lang="en-US" dirty="0"/>
          </a:p>
        </p:txBody>
      </p:sp>
      <p:sp>
        <p:nvSpPr>
          <p:cNvPr id="11" name="Image 0"/>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a:off x="1703311" y="-2784"/>
            <a:ext cx="1734410" cy="5167313"/>
          </a:xfrm>
          <a:prstGeom prst="rect">
            <a:avLst/>
          </a:prstGeom>
        </p:spPr>
      </p:pic>
      <p:sp>
        <p:nvSpPr>
          <p:cNvPr id="39" name="Freeform: Shape 38"/>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p:cNvPicPr>
            <a:picLocks noChangeAspect="1"/>
          </p:cNvPicPr>
          <p:nvPr userDrawn="1"/>
        </p:nvPicPr>
        <p:blipFill>
          <a:blip r:embed="rId4" cstate="screen">
            <a:extLst>
              <a:ext uri="{96DAC541-7B7A-43D3-8B79-37D633B846F1}">
                <asvg:svgBlip xmlns:asvg="http://schemas.microsoft.com/office/drawing/2016/SVG/main" r:embed="rId5"/>
              </a:ext>
            </a:extLst>
          </a:blip>
          <a:srcRect/>
          <a:stretch>
            <a:fillRect/>
          </a:stretch>
        </p:blipFill>
        <p:spPr>
          <a:xfrm>
            <a:off x="1718457" y="3440504"/>
            <a:ext cx="1719263" cy="1724025"/>
          </a:xfrm>
          <a:prstGeom prst="rect">
            <a:avLst/>
          </a:prstGeom>
        </p:spPr>
      </p:pic>
      <p:sp>
        <p:nvSpPr>
          <p:cNvPr id="16" name="Slide Number Placeholder 2"/>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fld>
            <a:endParaRPr lang="en-US" dirty="0"/>
          </a:p>
        </p:txBody>
      </p:sp>
      <p:sp>
        <p:nvSpPr>
          <p:cNvPr id="2" name="Content Placeholder 2"/>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345">
              <a:lnSpc>
                <a:spcPct val="100000"/>
              </a:lnSpc>
              <a:spcBef>
                <a:spcPts val="0"/>
              </a:spcBef>
              <a:defRPr sz="2400"/>
            </a:lvl2pPr>
            <a:lvl3pPr marL="685800">
              <a:lnSpc>
                <a:spcPct val="100000"/>
              </a:lnSpc>
              <a:spcBef>
                <a:spcPts val="0"/>
              </a:spcBef>
              <a:defRPr sz="2400"/>
            </a:lvl3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18" name="Freeform 17"/>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14" name="Freeform 13"/>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16" name="Freeform 15"/>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20" name="Title 19"/>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endParaRPr lang="en-US" dirty="0"/>
          </a:p>
        </p:txBody>
      </p:sp>
      <p:sp>
        <p:nvSpPr>
          <p:cNvPr id="19" name="Slide Number Placeholder 2"/>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fld>
            <a:endParaRPr lang="en-US" dirty="0"/>
          </a:p>
        </p:txBody>
      </p:sp>
      <p:sp>
        <p:nvSpPr>
          <p:cNvPr id="23" name="Content Placeholder 3"/>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210" indent="-283210">
              <a:spcBef>
                <a:spcPts val="1000"/>
              </a:spcBef>
              <a:defRPr sz="1800"/>
            </a:lvl2pPr>
            <a:lvl3pPr marL="283210" indent="-283210">
              <a:spcBef>
                <a:spcPts val="1000"/>
              </a:spcBef>
              <a:defRPr sz="1800"/>
            </a:lvl3pPr>
            <a:lvl4pPr marL="283210" indent="-283210">
              <a:spcBef>
                <a:spcPts val="1000"/>
              </a:spcBef>
              <a:defRPr sz="1800"/>
            </a:lvl4pPr>
            <a:lvl5pPr marL="283210" indent="-283210">
              <a:spcBef>
                <a:spcPts val="1000"/>
              </a:spcBef>
              <a:defRPr sz="1800"/>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5" name="Content Placeholder 5"/>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210" indent="-283210">
              <a:spcBef>
                <a:spcPts val="1000"/>
              </a:spcBef>
              <a:defRPr sz="1800"/>
            </a:lvl2pPr>
            <a:lvl3pPr marL="283210" indent="-283210">
              <a:spcBef>
                <a:spcPts val="1000"/>
              </a:spcBef>
              <a:defRPr sz="1800"/>
            </a:lvl3pPr>
            <a:lvl4pPr marL="283210" indent="-283210">
              <a:spcBef>
                <a:spcPts val="1000"/>
              </a:spcBef>
              <a:defRPr sz="1800"/>
            </a:lvl4pPr>
            <a:lvl5pPr marL="283210" indent="-283210">
              <a:spcBef>
                <a:spcPts val="1000"/>
              </a:spcBef>
              <a:defRPr sz="1800"/>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endParaRPr lang="en-US" dirty="0"/>
          </a:p>
        </p:txBody>
      </p:sp>
      <p:sp>
        <p:nvSpPr>
          <p:cNvPr id="5" name="Content Placeholder 2"/>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490" indent="-342900">
              <a:spcBef>
                <a:spcPts val="1000"/>
              </a:spcBef>
              <a:buFont typeface="+mj-lt"/>
              <a:buAutoNum type="alphaLcPeriod"/>
              <a:defRPr sz="1800"/>
            </a:lvl2pPr>
            <a:lvl3pPr marL="1202690" indent="-342900">
              <a:spcBef>
                <a:spcPts val="1000"/>
              </a:spcBef>
              <a:buFont typeface="+mj-lt"/>
              <a:buAutoNum type="arabicParenR"/>
              <a:defRPr sz="1800"/>
            </a:lvl3pPr>
            <a:lvl4pPr marL="1659890" indent="-342900">
              <a:spcBef>
                <a:spcPts val="1000"/>
              </a:spcBef>
              <a:buFont typeface="+mj-lt"/>
              <a:buAutoNum type="alphaLcParenR"/>
              <a:defRPr sz="1800"/>
            </a:lvl4pPr>
            <a:lvl5pPr indent="-283210">
              <a:spcBef>
                <a:spcPts val="1000"/>
              </a:spcBef>
              <a:defRPr sz="1800"/>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p:txBody>
      </p:sp>
      <p:sp>
        <p:nvSpPr>
          <p:cNvPr id="3" name="Content Placeholder 2"/>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210">
              <a:spcBef>
                <a:spcPts val="1000"/>
              </a:spcBef>
              <a:defRPr sz="1800"/>
            </a:lvl2pPr>
            <a:lvl3pPr indent="-283210">
              <a:spcBef>
                <a:spcPts val="1000"/>
              </a:spcBef>
              <a:defRPr sz="1800"/>
            </a:lvl3pPr>
            <a:lvl4pPr indent="-283210">
              <a:spcBef>
                <a:spcPts val="1000"/>
              </a:spcBef>
              <a:defRPr sz="1800"/>
            </a:lvl4pPr>
            <a:lvl5pPr indent="-283210">
              <a:spcBef>
                <a:spcPts val="1000"/>
              </a:spcBef>
              <a:defRPr sz="1800"/>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31" name="Picture Placeholder 30"/>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endParaRPr lang="en-US" dirty="0"/>
          </a:p>
        </p:txBody>
      </p:sp>
      <p:grpSp>
        <p:nvGrpSpPr>
          <p:cNvPr id="32" name="Group 31"/>
          <p:cNvGrpSpPr/>
          <p:nvPr userDrawn="1"/>
        </p:nvGrpSpPr>
        <p:grpSpPr>
          <a:xfrm>
            <a:off x="9353550" y="4000041"/>
            <a:ext cx="2838450" cy="2857959"/>
            <a:chOff x="12797096" y="4000041"/>
            <a:chExt cx="2838450" cy="2857959"/>
          </a:xfrm>
        </p:grpSpPr>
        <p:sp>
          <p:nvSpPr>
            <p:cNvPr id="20" name="Freeform: Shape 28"/>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noAutofit/>
            </a:bodyPr>
            <a:lstStyle/>
            <a:p>
              <a:pPr lvl="0"/>
              <a:endParaRPr lang="en-US" dirty="0"/>
            </a:p>
          </p:txBody>
        </p:sp>
        <p:sp>
          <p:nvSpPr>
            <p:cNvPr id="21" name="Freeform: Shape 25"/>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22" name="Freeform: Shape 15"/>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23" name="Image 2"/>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rot="5400000">
            <a:off x="9991886" y="1247775"/>
            <a:ext cx="2200114" cy="2200114"/>
          </a:xfrm>
          <a:prstGeom prst="rect">
            <a:avLst/>
          </a:prstGeom>
        </p:spPr>
      </p:pic>
      <p:sp>
        <p:nvSpPr>
          <p:cNvPr id="12" name="Freeform 11"/>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345">
              <a:lnSpc>
                <a:spcPct val="100000"/>
              </a:lnSpc>
              <a:spcBef>
                <a:spcPts val="0"/>
              </a:spcBef>
              <a:defRPr sz="2400"/>
            </a:lvl2pPr>
            <a:lvl3pPr marL="685800">
              <a:lnSpc>
                <a:spcPct val="100000"/>
              </a:lnSpc>
              <a:spcBef>
                <a:spcPts val="0"/>
              </a:spcBef>
              <a:defRPr sz="2400"/>
            </a:lvl3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p:txBody>
      </p:sp>
      <p:sp>
        <p:nvSpPr>
          <p:cNvPr id="10" name="Picture Placeholder 9"/>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345" indent="-347345"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345"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345"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345"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345"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15.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63A3B-78C7-47BE-AE5E-E10140E04643}" type="slidenum">
              <a:rPr lang="en-US" smtClean="0"/>
            </a:fld>
            <a:endParaRPr lang="en-US" dirty="0"/>
          </a:p>
        </p:txBody>
      </p:sp>
      <p:sp>
        <p:nvSpPr>
          <p:cNvPr id="3" name="Rectangle 7"/>
          <p:cNvSpPr>
            <a:spLocks noChangeArrowheads="1"/>
          </p:cNvSpPr>
          <p:nvPr/>
        </p:nvSpPr>
        <p:spPr bwMode="auto">
          <a:xfrm>
            <a:off x="2112543" y="455037"/>
            <a:ext cx="8165972" cy="6093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52352" tIns="0" rIns="598299" bIns="0" numCol="1" anchor="ctr" anchorCtr="0" compatLnSpc="1">
            <a:spAutoFit/>
          </a:bodyPr>
          <a:lstStyle>
            <a:lvl1pPr indent="675005"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675005" algn="l" defTabSz="914400" rtl="0" eaLnBrk="0" fontAlgn="base" latinLnBrk="0" hangingPunct="0">
              <a:lnSpc>
                <a:spcPct val="100000"/>
              </a:lnSpc>
              <a:spcBef>
                <a:spcPct val="0"/>
              </a:spcBef>
              <a:spcAft>
                <a:spcPct val="0"/>
              </a:spcAft>
              <a:buClrTx/>
              <a:buSzTx/>
              <a:buFontTx/>
              <a:buNone/>
            </a:pPr>
            <a:r>
              <a:rPr kumimoji="0" lang="en-US" altLang="en-US" sz="27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Artificial Intelligence and Machine Learning</a:t>
            </a:r>
            <a:endParaRPr kumimoji="0" lang="en-US" altLang="en-US" sz="800" b="0" i="0" u="none" strike="noStrike" cap="none" normalizeH="0" baseline="0" dirty="0">
              <a:ln>
                <a:noFill/>
              </a:ln>
              <a:solidFill>
                <a:schemeClr val="tx1"/>
              </a:solidFill>
              <a:effectLst/>
            </a:endParaRPr>
          </a:p>
          <a:p>
            <a:pPr marL="0" marR="0" lvl="0" indent="675005" algn="l" defTabSz="914400" rtl="0" eaLnBrk="0" fontAlgn="base" latinLnBrk="0" hangingPunct="0">
              <a:lnSpc>
                <a:spcPct val="100000"/>
              </a:lnSpc>
              <a:spcBef>
                <a:spcPct val="0"/>
              </a:spcBef>
              <a:spcAft>
                <a:spcPct val="0"/>
              </a:spcAft>
              <a:buClrTx/>
              <a:buSzTx/>
              <a:buFontTx/>
              <a:buNone/>
            </a:pPr>
            <a:r>
              <a:rPr kumimoji="0" lang="en-US" alt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Project Report Semester-IV (Batch-2022)</a:t>
            </a:r>
            <a:endParaRPr kumimoji="0" lang="en-US" altLang="en-US" sz="800" b="0" i="0" u="none" strike="noStrike" cap="none" normalizeH="0" baseline="0" dirty="0">
              <a:ln>
                <a:noFill/>
              </a:ln>
              <a:solidFill>
                <a:schemeClr val="tx1"/>
              </a:solidFill>
              <a:effectLst/>
            </a:endParaRPr>
          </a:p>
          <a:p>
            <a:pPr marL="0" marR="0" lvl="0" indent="675005"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675005" algn="l" defTabSz="914400" rtl="0" eaLnBrk="0" fontAlgn="base" latinLnBrk="0" hangingPunct="0">
              <a:lnSpc>
                <a:spcPct val="100000"/>
              </a:lnSpc>
              <a:spcBef>
                <a:spcPct val="0"/>
              </a:spcBef>
              <a:spcAft>
                <a:spcPct val="0"/>
              </a:spcAft>
              <a:buClrTx/>
              <a:buSzTx/>
              <a:buFontTx/>
              <a:buNone/>
            </a:pPr>
            <a:r>
              <a:rPr lang="en-US" altLang="en-US" sz="1600" dirty="0">
                <a:solidFill>
                  <a:srgbClr val="000000"/>
                </a:solidFill>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Human Activity Recognition using Smartphone  Dataset </a:t>
            </a:r>
            <a:endParaRPr kumimoji="0" lang="en-US" altLang="en-US" sz="800" b="0" i="0" u="none" strike="noStrike" cap="none" normalizeH="0" baseline="0" dirty="0">
              <a:ln>
                <a:noFill/>
              </a:ln>
              <a:solidFill>
                <a:schemeClr val="tx1"/>
              </a:solidFill>
              <a:effectLst/>
            </a:endParaRPr>
          </a:p>
          <a:p>
            <a:pPr marL="0" marR="0" lvl="0" indent="675005" algn="l" defTabSz="914400" rtl="0" eaLnBrk="0" fontAlgn="base" latinLnBrk="0" hangingPunct="0">
              <a:lnSpc>
                <a:spcPct val="100000"/>
              </a:lnSpc>
              <a:spcBef>
                <a:spcPct val="0"/>
              </a:spcBef>
              <a:spcAft>
                <a:spcPct val="0"/>
              </a:spcAft>
              <a:buClrTx/>
              <a:buSzTx/>
              <a:buFontTx/>
              <a:buNone/>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ML project</a:t>
            </a:r>
            <a:endParaRPr kumimoji="0" lang="en-US" altLang="en-US" sz="800" b="0" i="0" u="none" strike="noStrike" cap="none" normalizeH="0" baseline="0" dirty="0">
              <a:ln>
                <a:noFill/>
              </a:ln>
              <a:solidFill>
                <a:schemeClr val="tx1"/>
              </a:solidFill>
              <a:effectLst/>
            </a:endParaRPr>
          </a:p>
          <a:p>
            <a:pPr marL="0" marR="0" lvl="0" indent="675005"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5600" b="0" i="0" u="none" strike="noStrike" cap="none" normalizeH="0" baseline="0" dirty="0">
                <a:ln>
                  <a:noFill/>
                </a:ln>
                <a:solidFill>
                  <a:schemeClr val="tx1"/>
                </a:solidFill>
                <a:effectLst/>
                <a:latin typeface="Arial" panose="020B0604020202020204" pitchFamily="34" charset="0"/>
              </a:rPr>
              <a:t>            </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675005" algn="l"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Supervised By: Submitted By:</a:t>
            </a:r>
            <a:endParaRPr kumimoji="0" lang="en-US" altLang="en-US" sz="1200" b="1" i="0" u="none" strike="noStrike" cap="none" normalizeH="0" baseline="0" dirty="0">
              <a:ln>
                <a:noFill/>
              </a:ln>
              <a:solidFill>
                <a:schemeClr val="tx1"/>
              </a:solidFill>
              <a:effectLst/>
            </a:endParaRPr>
          </a:p>
          <a:p>
            <a:pPr marL="0" marR="0" lvl="0" indent="675005"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Rajeev Thakur                                                                      Roll No. : 2210990858</a:t>
            </a:r>
            <a:endParaRPr kumimoji="0" lang="en-US" altLang="en-US" sz="800" b="0" i="0" u="none" strike="noStrike" cap="none" normalizeH="0" baseline="0" dirty="0">
              <a:ln>
                <a:noFill/>
              </a:ln>
              <a:solidFill>
                <a:schemeClr val="tx1"/>
              </a:solidFill>
              <a:effectLst/>
            </a:endParaRPr>
          </a:p>
          <a:p>
            <a:pPr marL="0" marR="0" lvl="0" indent="675005"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Group: G-13</a:t>
            </a:r>
            <a:endPar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675005"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Name: Sneha Miglani</a:t>
            </a:r>
            <a:endPar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675005" algn="l" defTabSz="914400" rtl="0" eaLnBrk="0" fontAlgn="base" latinLnBrk="0" hangingPunct="0">
              <a:lnSpc>
                <a:spcPct val="100000"/>
              </a:lnSpc>
              <a:spcBef>
                <a:spcPct val="0"/>
              </a:spcBef>
              <a:spcAft>
                <a:spcPct val="0"/>
              </a:spcAft>
              <a:buClrTx/>
              <a:buSzTx/>
              <a:buFontTx/>
              <a:buNone/>
            </a:pPr>
            <a:endParaRPr kumimoji="0" lang="en-US" altLang="en-US" sz="800" b="0" i="0" u="none" strike="noStrike" cap="none" normalizeH="0" baseline="0" dirty="0">
              <a:ln>
                <a:noFill/>
              </a:ln>
              <a:solidFill>
                <a:schemeClr val="tx1"/>
              </a:solidFill>
              <a:effectLst/>
            </a:endParaRPr>
          </a:p>
          <a:p>
            <a:pPr marL="0" marR="0" lvl="0" indent="675005" algn="l"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3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Department of Computer Science and Engineering</a:t>
            </a:r>
            <a:endParaRPr kumimoji="0" lang="en-US" altLang="en-US" sz="1600" b="1" i="0" u="none" strike="noStrike" cap="none" normalizeH="0" baseline="0" dirty="0">
              <a:ln>
                <a:noFill/>
              </a:ln>
              <a:solidFill>
                <a:schemeClr val="tx1"/>
              </a:solidFill>
              <a:effectLst/>
            </a:endParaRPr>
          </a:p>
          <a:p>
            <a:pPr marL="0" marR="0" lvl="0" indent="675005" algn="l" defTabSz="914400" rtl="0" eaLnBrk="0" fontAlgn="base" latinLnBrk="0" hangingPunct="0">
              <a:lnSpc>
                <a:spcPct val="100000"/>
              </a:lnSpc>
              <a:spcBef>
                <a:spcPct val="0"/>
              </a:spcBef>
              <a:spcAft>
                <a:spcPct val="0"/>
              </a:spcAft>
              <a:buClrTx/>
              <a:buSzTx/>
              <a:buFontTx/>
              <a:buNone/>
            </a:pPr>
            <a:r>
              <a:rPr kumimoji="0" lang="en-US" altLang="en-US" sz="13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3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Chitkara</a:t>
            </a:r>
            <a:r>
              <a:rPr kumimoji="0" lang="en-US" altLang="en-US" sz="13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University Institute of Engineering &amp; Technology, </a:t>
            </a:r>
            <a:r>
              <a:rPr kumimoji="0" lang="en-US" altLang="en-US" sz="13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Chitkara</a:t>
            </a:r>
            <a:r>
              <a:rPr kumimoji="0" lang="en-US" altLang="en-US" sz="13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3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675005" algn="l" defTabSz="914400" rtl="0" eaLnBrk="0" fontAlgn="base" latinLnBrk="0" hangingPunct="0">
              <a:lnSpc>
                <a:spcPct val="100000"/>
              </a:lnSpc>
              <a:spcBef>
                <a:spcPct val="0"/>
              </a:spcBef>
              <a:spcAft>
                <a:spcPct val="0"/>
              </a:spcAft>
              <a:buClrTx/>
              <a:buSzTx/>
              <a:buFontTx/>
              <a:buNone/>
            </a:pPr>
            <a:r>
              <a:rPr lang="en-US" altLang="en-US" sz="1300" b="1" dirty="0">
                <a:solidFill>
                  <a:srgbClr val="000000"/>
                </a:solidFill>
                <a:latin typeface="Times New Roman" panose="02020603050405020304" pitchFamily="18" charset="0"/>
                <a:cs typeface="Times New Roman" panose="02020603050405020304" pitchFamily="18" charset="0"/>
              </a:rPr>
              <a:t>                                 </a:t>
            </a:r>
            <a:r>
              <a:rPr kumimoji="0" lang="en-US" altLang="en-US" sz="13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University, Punjab</a:t>
            </a:r>
            <a:endParaRPr kumimoji="0" lang="en-US" altLang="en-US" sz="1600" b="1" i="0" u="none" strike="noStrike" cap="none" normalizeH="0" baseline="0" dirty="0">
              <a:ln>
                <a:noFill/>
              </a:ln>
              <a:solidFill>
                <a:schemeClr val="tx1"/>
              </a:solidFill>
              <a:effectLst/>
            </a:endParaRPr>
          </a:p>
          <a:p>
            <a:pPr marL="0" marR="0" lvl="0" indent="675005" algn="l" defTabSz="914400" rtl="0" eaLnBrk="0" fontAlgn="base" latinLnBrk="0" hangingPunct="0">
              <a:lnSpc>
                <a:spcPct val="100000"/>
              </a:lnSpc>
              <a:spcBef>
                <a:spcPct val="0"/>
              </a:spcBef>
              <a:spcAft>
                <a:spcPct val="0"/>
              </a:spcAft>
              <a:buClrTx/>
              <a:buSzTx/>
              <a:buFontTx/>
              <a:buNone/>
            </a:pPr>
            <a:br>
              <a:rPr kumimoji="0" lang="en-US" altLang="en-US" sz="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8" descr="A red and white sign  Description automatically generated with low confidenc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57762" y="2857705"/>
            <a:ext cx="2276475" cy="895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938" y="755372"/>
            <a:ext cx="3931920" cy="807957"/>
          </a:xfrm>
        </p:spPr>
        <p:txBody>
          <a:bodyPr/>
          <a:lstStyle/>
          <a:p>
            <a:pPr algn="l"/>
            <a:r>
              <a:rPr lang="en-US" dirty="0"/>
              <a:t>pip</a:t>
            </a:r>
            <a:endParaRPr lang="en-US" dirty="0"/>
          </a:p>
        </p:txBody>
      </p:sp>
      <p:sp>
        <p:nvSpPr>
          <p:cNvPr id="3" name="Slide Number Placeholder 2"/>
          <p:cNvSpPr>
            <a:spLocks noGrp="1"/>
          </p:cNvSpPr>
          <p:nvPr>
            <p:ph type="sldNum" sz="quarter" idx="12"/>
          </p:nvPr>
        </p:nvSpPr>
        <p:spPr/>
        <p:txBody>
          <a:bodyPr/>
          <a:lstStyle/>
          <a:p>
            <a:fld id="{48F63A3B-78C7-47BE-AE5E-E10140E04643}" type="slidenum">
              <a:rPr lang="en-US" smtClean="0"/>
            </a:fld>
            <a:endParaRPr lang="en-US" dirty="0"/>
          </a:p>
        </p:txBody>
      </p:sp>
      <p:sp>
        <p:nvSpPr>
          <p:cNvPr id="4" name="Text Placeholder 3"/>
          <p:cNvSpPr>
            <a:spLocks noGrp="1"/>
          </p:cNvSpPr>
          <p:nvPr>
            <p:ph type="body" sz="half" idx="2"/>
          </p:nvPr>
        </p:nvSpPr>
        <p:spPr>
          <a:xfrm>
            <a:off x="642950" y="1842908"/>
            <a:ext cx="4479655" cy="5157660"/>
          </a:xfrm>
        </p:spPr>
        <p:txBody>
          <a:bodyPr/>
          <a:lstStyle/>
          <a:p>
            <a:r>
              <a:rPr lang="en-US" sz="2000" dirty="0">
                <a:latin typeface="Times New Roman" panose="02020603050405020304" pitchFamily="18" charset="0"/>
                <a:cs typeface="Times New Roman" panose="02020603050405020304" pitchFamily="18" charset="0"/>
              </a:rPr>
              <a:t>Python package installer pip makes it possible to manage Python software packages. Through a command-line interface, it makes package installation, updating, and removal from </a:t>
            </a:r>
            <a:r>
              <a:rPr lang="en-US" sz="2000" dirty="0" err="1">
                <a:latin typeface="Times New Roman" panose="02020603050405020304" pitchFamily="18" charset="0"/>
                <a:cs typeface="Times New Roman" panose="02020603050405020304" pitchFamily="18" charset="0"/>
              </a:rPr>
              <a:t>PyPI</a:t>
            </a:r>
            <a:r>
              <a:rPr lang="en-US" sz="2000" dirty="0">
                <a:latin typeface="Times New Roman" panose="02020603050405020304" pitchFamily="18" charset="0"/>
                <a:cs typeface="Times New Roman" panose="02020603050405020304" pitchFamily="18" charset="0"/>
              </a:rPr>
              <a:t> and other repositories simple. Pip further facilitates version control, package upgrades, removal, and installation from requirements files, making it easier for users and developers to manage Python dependencies. </a:t>
            </a:r>
            <a:endParaRPr lang="en-US" sz="2000" dirty="0">
              <a:latin typeface="Times New Roman" panose="02020603050405020304" pitchFamily="18" charset="0"/>
              <a:cs typeface="Times New Roman" panose="02020603050405020304" pitchFamily="18" charset="0"/>
            </a:endParaRPr>
          </a:p>
        </p:txBody>
      </p:sp>
      <p:pic>
        <p:nvPicPr>
          <p:cNvPr id="7" name="Picture Placeholder 6"/>
          <p:cNvPicPr>
            <a:picLocks noGrp="1" noChangeAspect="1"/>
          </p:cNvPicPr>
          <p:nvPr>
            <p:ph type="pic" idx="1"/>
          </p:nvPr>
        </p:nvPicPr>
        <p:blipFill>
          <a:blip r:embed="rId1"/>
          <a:srcRect l="7772" r="7772"/>
          <a:stretch>
            <a:fillRect/>
          </a:stretch>
        </p:blipFill>
        <p:spPr>
          <a:xfrm>
            <a:off x="5498674" y="1159350"/>
            <a:ext cx="6172200" cy="4873625"/>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399" y="608431"/>
            <a:ext cx="10511627" cy="742029"/>
          </a:xfrm>
        </p:spPr>
        <p:txBody>
          <a:bodyPr/>
          <a:lstStyle/>
          <a:p>
            <a:pPr algn="l"/>
            <a:r>
              <a:rPr lang="en-US" dirty="0"/>
              <a:t>Libraries used</a:t>
            </a:r>
            <a:endParaRPr lang="en-US" dirty="0"/>
          </a:p>
        </p:txBody>
      </p:sp>
      <p:sp>
        <p:nvSpPr>
          <p:cNvPr id="3" name="Content Placeholder 2"/>
          <p:cNvSpPr>
            <a:spLocks noGrp="1"/>
          </p:cNvSpPr>
          <p:nvPr>
            <p:ph sz="quarter" idx="4"/>
          </p:nvPr>
        </p:nvSpPr>
        <p:spPr>
          <a:xfrm>
            <a:off x="914400" y="1350460"/>
            <a:ext cx="10511627" cy="5286314"/>
          </a:xfrm>
        </p:spPr>
        <p:txBody>
          <a:bodyPr>
            <a:normAutofit fontScale="40000" lnSpcReduction="20000"/>
          </a:bodyPr>
          <a:lstStyle/>
          <a:p>
            <a:pPr marL="0" indent="0" rtl="0">
              <a:spcBef>
                <a:spcPts val="0"/>
              </a:spcBef>
              <a:spcAft>
                <a:spcPts val="0"/>
              </a:spcAft>
              <a:buNone/>
            </a:pPr>
            <a:endParaRPr lang="en-US" sz="1900" b="0" dirty="0">
              <a:effectLst/>
            </a:endParaRPr>
          </a:p>
          <a:p>
            <a:pPr marL="0" indent="0" rtl="0" fontAlgn="base">
              <a:spcBef>
                <a:spcPts val="1500"/>
              </a:spcBef>
              <a:spcAft>
                <a:spcPts val="0"/>
              </a:spcAft>
              <a:buNone/>
            </a:pPr>
            <a:r>
              <a:rPr lang="en-US" sz="3300" b="0" i="0" u="none" strike="noStrike" dirty="0">
                <a:solidFill>
                  <a:schemeClr val="accent6">
                    <a:lumMod val="75000"/>
                  </a:schemeClr>
                </a:solidFill>
                <a:effectLst/>
                <a:latin typeface="Roboto" panose="02000000000000000000" pitchFamily="2" charset="0"/>
              </a:rPr>
              <a:t>1.</a:t>
            </a:r>
            <a:r>
              <a:rPr lang="en-US" sz="3300" b="1" i="0" u="none" strike="noStrike" dirty="0">
                <a:solidFill>
                  <a:schemeClr val="accent6">
                    <a:lumMod val="75000"/>
                  </a:schemeClr>
                </a:solidFill>
                <a:effectLst/>
                <a:latin typeface="Roboto" panose="02000000000000000000" pitchFamily="2" charset="0"/>
              </a:rPr>
              <a:t> Pandas:</a:t>
            </a:r>
            <a:endParaRPr lang="en-US" sz="3300" b="1" i="0" u="none" strike="noStrike" dirty="0">
              <a:solidFill>
                <a:schemeClr val="accent6">
                  <a:lumMod val="75000"/>
                </a:schemeClr>
              </a:solidFill>
              <a:effectLst/>
              <a:latin typeface="Roboto" panose="02000000000000000000" pitchFamily="2" charset="0"/>
            </a:endParaRPr>
          </a:p>
          <a:p>
            <a:pPr marL="742950" lvl="1" indent="-285750" rtl="0" fontAlgn="base">
              <a:spcBef>
                <a:spcPts val="0"/>
              </a:spcBef>
              <a:spcAft>
                <a:spcPts val="0"/>
              </a:spcAft>
              <a:buFont typeface="Arial" panose="020B0604020202020204" pitchFamily="34" charset="0"/>
              <a:buChar char="•"/>
            </a:pPr>
            <a:r>
              <a:rPr lang="en-US" sz="3300" b="0" i="0" u="none" strike="noStrike" dirty="0">
                <a:solidFill>
                  <a:schemeClr val="accent6">
                    <a:lumMod val="75000"/>
                  </a:schemeClr>
                </a:solidFill>
                <a:effectLst/>
                <a:latin typeface="Roboto" panose="02000000000000000000" pitchFamily="2" charset="0"/>
              </a:rPr>
              <a:t>Pandas simplifies data manipulation and analysis with its </a:t>
            </a:r>
            <a:r>
              <a:rPr lang="en-US" sz="3300" b="0" i="0" u="none" strike="noStrike" dirty="0" err="1">
                <a:solidFill>
                  <a:schemeClr val="accent6">
                    <a:lumMod val="75000"/>
                  </a:schemeClr>
                </a:solidFill>
                <a:effectLst/>
                <a:latin typeface="Roboto" panose="02000000000000000000" pitchFamily="2" charset="0"/>
              </a:rPr>
              <a:t>DataFrame</a:t>
            </a:r>
            <a:r>
              <a:rPr lang="en-US" sz="3300" b="0" i="0" u="none" strike="noStrike" dirty="0">
                <a:solidFill>
                  <a:schemeClr val="accent6">
                    <a:lumMod val="75000"/>
                  </a:schemeClr>
                </a:solidFill>
                <a:effectLst/>
                <a:latin typeface="Roboto" panose="02000000000000000000" pitchFamily="2" charset="0"/>
              </a:rPr>
              <a:t> and Series data structures, offering tools for reading/writing data and performing operations like cleaning, filtering, and aggregation.</a:t>
            </a:r>
            <a:endParaRPr lang="en-US" sz="3300" b="0" i="0" u="none" strike="noStrike" dirty="0">
              <a:solidFill>
                <a:schemeClr val="accent6">
                  <a:lumMod val="75000"/>
                </a:schemeClr>
              </a:solidFill>
              <a:effectLst/>
              <a:latin typeface="Roboto" panose="02000000000000000000" pitchFamily="2" charset="0"/>
            </a:endParaRPr>
          </a:p>
          <a:p>
            <a:pPr marL="457200" lvl="1" indent="0" rtl="0" fontAlgn="base">
              <a:spcBef>
                <a:spcPts val="0"/>
              </a:spcBef>
              <a:spcAft>
                <a:spcPts val="0"/>
              </a:spcAft>
              <a:buNone/>
            </a:pPr>
            <a:endParaRPr lang="en-US" sz="3300" b="1" i="0" u="none" strike="noStrike" dirty="0">
              <a:solidFill>
                <a:schemeClr val="accent6">
                  <a:lumMod val="75000"/>
                </a:schemeClr>
              </a:solidFill>
              <a:effectLst/>
              <a:latin typeface="Roboto" panose="02000000000000000000" pitchFamily="2" charset="0"/>
            </a:endParaRPr>
          </a:p>
          <a:p>
            <a:pPr marL="0" indent="0" rtl="0" fontAlgn="base">
              <a:spcBef>
                <a:spcPts val="0"/>
              </a:spcBef>
              <a:spcAft>
                <a:spcPts val="0"/>
              </a:spcAft>
              <a:buNone/>
            </a:pPr>
            <a:r>
              <a:rPr lang="en-US" sz="3300" b="0" i="0" u="none" strike="noStrike" dirty="0">
                <a:solidFill>
                  <a:schemeClr val="accent6">
                    <a:lumMod val="75000"/>
                  </a:schemeClr>
                </a:solidFill>
                <a:effectLst/>
                <a:latin typeface="Roboto" panose="02000000000000000000" pitchFamily="2" charset="0"/>
              </a:rPr>
              <a:t>2. </a:t>
            </a:r>
            <a:r>
              <a:rPr lang="en-US" sz="3300" b="1" i="0" u="none" strike="noStrike" dirty="0">
                <a:solidFill>
                  <a:schemeClr val="accent6">
                    <a:lumMod val="75000"/>
                  </a:schemeClr>
                </a:solidFill>
                <a:effectLst/>
                <a:latin typeface="Roboto" panose="02000000000000000000" pitchFamily="2" charset="0"/>
              </a:rPr>
              <a:t>Seaborn:</a:t>
            </a:r>
            <a:endParaRPr lang="en-US" sz="3300" b="1" i="0" u="none" strike="noStrike" dirty="0">
              <a:solidFill>
                <a:schemeClr val="accent6">
                  <a:lumMod val="75000"/>
                </a:schemeClr>
              </a:solidFill>
              <a:effectLst/>
              <a:latin typeface="Roboto" panose="02000000000000000000" pitchFamily="2" charset="0"/>
            </a:endParaRPr>
          </a:p>
          <a:p>
            <a:pPr marL="742950" lvl="1" indent="-285750" rtl="0" fontAlgn="base">
              <a:spcBef>
                <a:spcPts val="0"/>
              </a:spcBef>
              <a:spcAft>
                <a:spcPts val="0"/>
              </a:spcAft>
              <a:buFont typeface="Arial" panose="020B0604020202020204" pitchFamily="34" charset="0"/>
              <a:buChar char="•"/>
            </a:pPr>
            <a:r>
              <a:rPr lang="en-US" sz="3300" b="0" i="0" u="none" strike="noStrike" dirty="0">
                <a:solidFill>
                  <a:schemeClr val="accent6">
                    <a:lumMod val="75000"/>
                  </a:schemeClr>
                </a:solidFill>
                <a:effectLst/>
                <a:latin typeface="Roboto" panose="02000000000000000000" pitchFamily="2" charset="0"/>
              </a:rPr>
              <a:t>Seaborn is a statistical visualization library that builds on matplotlib, providing a high-level interface for creating attractive plots with minimal code. It's particularly useful for exploring relationships in datasets.</a:t>
            </a:r>
            <a:endParaRPr lang="en-US" sz="3300" b="0" i="0" u="none" strike="noStrike" dirty="0">
              <a:solidFill>
                <a:schemeClr val="accent6">
                  <a:lumMod val="75000"/>
                </a:schemeClr>
              </a:solidFill>
              <a:effectLst/>
              <a:latin typeface="Roboto" panose="02000000000000000000" pitchFamily="2" charset="0"/>
            </a:endParaRPr>
          </a:p>
          <a:p>
            <a:pPr marL="457200" lvl="1" indent="0" rtl="0" fontAlgn="base">
              <a:spcBef>
                <a:spcPts val="0"/>
              </a:spcBef>
              <a:spcAft>
                <a:spcPts val="0"/>
              </a:spcAft>
              <a:buNone/>
            </a:pPr>
            <a:endParaRPr lang="en-US" sz="3300" b="1" i="0" u="none" strike="noStrike" dirty="0">
              <a:solidFill>
                <a:schemeClr val="accent6">
                  <a:lumMod val="75000"/>
                </a:schemeClr>
              </a:solidFill>
              <a:effectLst/>
              <a:latin typeface="Roboto" panose="02000000000000000000" pitchFamily="2" charset="0"/>
            </a:endParaRPr>
          </a:p>
          <a:p>
            <a:pPr marL="0" indent="0" rtl="0" fontAlgn="base">
              <a:spcBef>
                <a:spcPts val="0"/>
              </a:spcBef>
              <a:spcAft>
                <a:spcPts val="0"/>
              </a:spcAft>
              <a:buNone/>
            </a:pPr>
            <a:r>
              <a:rPr lang="en-US" sz="3300" b="0" i="0" u="none" strike="noStrike" dirty="0">
                <a:solidFill>
                  <a:schemeClr val="accent6">
                    <a:lumMod val="75000"/>
                  </a:schemeClr>
                </a:solidFill>
                <a:effectLst/>
                <a:latin typeface="Roboto" panose="02000000000000000000" pitchFamily="2" charset="0"/>
              </a:rPr>
              <a:t>3. </a:t>
            </a:r>
            <a:r>
              <a:rPr lang="en-US" sz="3300" b="1" i="0" u="none" strike="noStrike" dirty="0" err="1">
                <a:solidFill>
                  <a:schemeClr val="accent6">
                    <a:lumMod val="75000"/>
                  </a:schemeClr>
                </a:solidFill>
                <a:effectLst/>
                <a:latin typeface="Roboto" panose="02000000000000000000" pitchFamily="2" charset="0"/>
              </a:rPr>
              <a:t>Matplotlib.pyplot</a:t>
            </a:r>
            <a:r>
              <a:rPr lang="en-US" sz="3300" b="1" i="0" u="none" strike="noStrike" dirty="0">
                <a:solidFill>
                  <a:schemeClr val="accent6">
                    <a:lumMod val="75000"/>
                  </a:schemeClr>
                </a:solidFill>
                <a:effectLst/>
                <a:latin typeface="Roboto" panose="02000000000000000000" pitchFamily="2" charset="0"/>
              </a:rPr>
              <a:t>:</a:t>
            </a:r>
            <a:endParaRPr lang="en-US" sz="3300" b="1" i="0" u="none" strike="noStrike" dirty="0">
              <a:solidFill>
                <a:schemeClr val="accent6">
                  <a:lumMod val="75000"/>
                </a:schemeClr>
              </a:solidFill>
              <a:effectLst/>
              <a:latin typeface="Roboto" panose="02000000000000000000" pitchFamily="2" charset="0"/>
            </a:endParaRPr>
          </a:p>
          <a:p>
            <a:pPr marL="742950" lvl="1" indent="-285750" rtl="0" fontAlgn="base">
              <a:spcBef>
                <a:spcPts val="0"/>
              </a:spcBef>
              <a:spcAft>
                <a:spcPts val="0"/>
              </a:spcAft>
              <a:buFont typeface="Arial" panose="020B0604020202020204" pitchFamily="34" charset="0"/>
              <a:buChar char="•"/>
            </a:pPr>
            <a:r>
              <a:rPr lang="en-US" sz="3300" b="0" i="0" u="none" strike="noStrike" dirty="0">
                <a:solidFill>
                  <a:schemeClr val="accent6">
                    <a:lumMod val="75000"/>
                  </a:schemeClr>
                </a:solidFill>
                <a:effectLst/>
                <a:latin typeface="Roboto" panose="02000000000000000000" pitchFamily="2" charset="0"/>
              </a:rPr>
              <a:t>Matplotlib is a comprehensive plotting library, and </a:t>
            </a:r>
            <a:r>
              <a:rPr lang="en-US" sz="3300" b="0" i="0" u="none" strike="noStrike" dirty="0" err="1">
                <a:solidFill>
                  <a:schemeClr val="accent6">
                    <a:lumMod val="75000"/>
                  </a:schemeClr>
                </a:solidFill>
                <a:effectLst/>
                <a:latin typeface="Roboto" panose="02000000000000000000" pitchFamily="2" charset="0"/>
              </a:rPr>
              <a:t>pyplot</a:t>
            </a:r>
            <a:r>
              <a:rPr lang="en-US" sz="3300" b="0" i="0" u="none" strike="noStrike" dirty="0">
                <a:solidFill>
                  <a:schemeClr val="accent6">
                    <a:lumMod val="75000"/>
                  </a:schemeClr>
                </a:solidFill>
                <a:effectLst/>
                <a:latin typeface="Roboto" panose="02000000000000000000" pitchFamily="2" charset="0"/>
              </a:rPr>
              <a:t> is its interface for creating figures and plots. It offers extensive customization options for creating publication-quality visualizations.</a:t>
            </a:r>
            <a:endParaRPr lang="en-US" sz="3300" b="0" i="0" u="none" strike="noStrike" dirty="0">
              <a:solidFill>
                <a:schemeClr val="accent6">
                  <a:lumMod val="75000"/>
                </a:schemeClr>
              </a:solidFill>
              <a:effectLst/>
              <a:latin typeface="Roboto" panose="02000000000000000000" pitchFamily="2" charset="0"/>
            </a:endParaRPr>
          </a:p>
          <a:p>
            <a:pPr marL="742950" lvl="1" indent="-285750" rtl="0" fontAlgn="base">
              <a:spcBef>
                <a:spcPts val="0"/>
              </a:spcBef>
              <a:spcAft>
                <a:spcPts val="0"/>
              </a:spcAft>
              <a:buFont typeface="Arial" panose="020B0604020202020204" pitchFamily="34" charset="0"/>
              <a:buChar char="•"/>
            </a:pPr>
            <a:endParaRPr lang="en-US" sz="3300" b="1" i="0" u="none" strike="noStrike" dirty="0">
              <a:solidFill>
                <a:schemeClr val="accent6">
                  <a:lumMod val="75000"/>
                </a:schemeClr>
              </a:solidFill>
              <a:effectLst/>
              <a:latin typeface="Roboto" panose="02000000000000000000" pitchFamily="2" charset="0"/>
            </a:endParaRPr>
          </a:p>
          <a:p>
            <a:pPr marL="0" indent="0" rtl="0" fontAlgn="base">
              <a:spcBef>
                <a:spcPts val="0"/>
              </a:spcBef>
              <a:spcAft>
                <a:spcPts val="0"/>
              </a:spcAft>
              <a:buNone/>
            </a:pPr>
            <a:r>
              <a:rPr lang="en-US" sz="3300" b="0" i="0" u="none" strike="noStrike" dirty="0">
                <a:solidFill>
                  <a:schemeClr val="accent6">
                    <a:lumMod val="75000"/>
                  </a:schemeClr>
                </a:solidFill>
                <a:effectLst/>
                <a:latin typeface="Roboto" panose="02000000000000000000" pitchFamily="2" charset="0"/>
              </a:rPr>
              <a:t>4. </a:t>
            </a:r>
            <a:r>
              <a:rPr lang="en-US" sz="3300" b="1" i="0" u="none" strike="noStrike" dirty="0">
                <a:solidFill>
                  <a:schemeClr val="accent6">
                    <a:lumMod val="75000"/>
                  </a:schemeClr>
                </a:solidFill>
                <a:effectLst/>
                <a:latin typeface="Roboto" panose="02000000000000000000" pitchFamily="2" charset="0"/>
              </a:rPr>
              <a:t>Scikit-learn (</a:t>
            </a:r>
            <a:r>
              <a:rPr lang="en-US" sz="3300" b="1" i="0" u="none" strike="noStrike" dirty="0" err="1">
                <a:solidFill>
                  <a:schemeClr val="accent6">
                    <a:lumMod val="75000"/>
                  </a:schemeClr>
                </a:solidFill>
                <a:effectLst/>
                <a:latin typeface="Roboto" panose="02000000000000000000" pitchFamily="2" charset="0"/>
              </a:rPr>
              <a:t>sklearn</a:t>
            </a:r>
            <a:r>
              <a:rPr lang="en-US" sz="3300" b="1" i="0" u="none" strike="noStrike" dirty="0">
                <a:solidFill>
                  <a:schemeClr val="accent6">
                    <a:lumMod val="75000"/>
                  </a:schemeClr>
                </a:solidFill>
                <a:effectLst/>
                <a:latin typeface="Roboto" panose="02000000000000000000" pitchFamily="2" charset="0"/>
              </a:rPr>
              <a:t>):</a:t>
            </a:r>
            <a:endParaRPr lang="en-US" sz="3300" b="1" i="0" u="none" strike="noStrike" dirty="0">
              <a:solidFill>
                <a:schemeClr val="accent6">
                  <a:lumMod val="75000"/>
                </a:schemeClr>
              </a:solidFill>
              <a:effectLst/>
              <a:latin typeface="Roboto" panose="02000000000000000000" pitchFamily="2" charset="0"/>
            </a:endParaRPr>
          </a:p>
          <a:p>
            <a:pPr marL="742950" lvl="1" indent="-285750" rtl="0" fontAlgn="base">
              <a:spcBef>
                <a:spcPts val="0"/>
              </a:spcBef>
              <a:spcAft>
                <a:spcPts val="0"/>
              </a:spcAft>
              <a:buFont typeface="Arial" panose="020B0604020202020204" pitchFamily="34" charset="0"/>
              <a:buChar char="•"/>
            </a:pPr>
            <a:r>
              <a:rPr lang="en-US" sz="3300" b="0" i="0" u="none" strike="noStrike" dirty="0">
                <a:solidFill>
                  <a:schemeClr val="accent6">
                    <a:lumMod val="75000"/>
                  </a:schemeClr>
                </a:solidFill>
                <a:effectLst/>
                <a:latin typeface="Roboto" panose="02000000000000000000" pitchFamily="2" charset="0"/>
              </a:rPr>
              <a:t>Scikit-learn is a machine learning library offering tools for data preprocessing, model training, and evaluation. It provides various algorithms and utilities for building and deploying machine learning models.</a:t>
            </a:r>
            <a:endParaRPr lang="en-US" sz="3300" b="0" i="0" u="none" strike="noStrike" dirty="0">
              <a:solidFill>
                <a:schemeClr val="accent6">
                  <a:lumMod val="75000"/>
                </a:schemeClr>
              </a:solidFill>
              <a:effectLst/>
              <a:latin typeface="Roboto" panose="02000000000000000000" pitchFamily="2" charset="0"/>
            </a:endParaRPr>
          </a:p>
          <a:p>
            <a:pPr marL="457200" lvl="1" indent="0" rtl="0" fontAlgn="base">
              <a:spcBef>
                <a:spcPts val="0"/>
              </a:spcBef>
              <a:spcAft>
                <a:spcPts val="0"/>
              </a:spcAft>
              <a:buNone/>
            </a:pPr>
            <a:endParaRPr lang="en-US" sz="3300" b="1" i="0" u="none" strike="noStrike" dirty="0">
              <a:solidFill>
                <a:schemeClr val="accent6">
                  <a:lumMod val="75000"/>
                </a:schemeClr>
              </a:solidFill>
              <a:effectLst/>
              <a:latin typeface="Roboto" panose="02000000000000000000" pitchFamily="2" charset="0"/>
            </a:endParaRPr>
          </a:p>
          <a:p>
            <a:pPr marL="0" indent="0" rtl="0" fontAlgn="base">
              <a:spcBef>
                <a:spcPts val="0"/>
              </a:spcBef>
              <a:spcAft>
                <a:spcPts val="0"/>
              </a:spcAft>
              <a:buNone/>
            </a:pPr>
            <a:r>
              <a:rPr lang="en-US" sz="3300" b="0" i="0" u="none" strike="noStrike" dirty="0">
                <a:solidFill>
                  <a:schemeClr val="accent6">
                    <a:lumMod val="75000"/>
                  </a:schemeClr>
                </a:solidFill>
                <a:effectLst/>
                <a:latin typeface="Roboto" panose="02000000000000000000" pitchFamily="2" charset="0"/>
              </a:rPr>
              <a:t>5. </a:t>
            </a:r>
            <a:r>
              <a:rPr lang="en-US" sz="3300" b="1" i="0" u="none" strike="noStrike" dirty="0" err="1">
                <a:solidFill>
                  <a:schemeClr val="accent6">
                    <a:lumMod val="75000"/>
                  </a:schemeClr>
                </a:solidFill>
                <a:effectLst/>
                <a:latin typeface="Roboto" panose="02000000000000000000" pitchFamily="2" charset="0"/>
              </a:rPr>
              <a:t>Joblib</a:t>
            </a:r>
            <a:r>
              <a:rPr lang="en-US" sz="3300" b="1" i="0" u="none" strike="noStrike" dirty="0">
                <a:solidFill>
                  <a:schemeClr val="accent6">
                    <a:lumMod val="75000"/>
                  </a:schemeClr>
                </a:solidFill>
                <a:effectLst/>
                <a:latin typeface="Roboto" panose="02000000000000000000" pitchFamily="2" charset="0"/>
              </a:rPr>
              <a:t>:</a:t>
            </a:r>
            <a:endParaRPr lang="en-US" sz="3300" b="1" i="0" u="none" strike="noStrike" dirty="0">
              <a:solidFill>
                <a:schemeClr val="accent6">
                  <a:lumMod val="75000"/>
                </a:schemeClr>
              </a:solidFill>
              <a:effectLst/>
              <a:latin typeface="Roboto" panose="02000000000000000000" pitchFamily="2" charset="0"/>
            </a:endParaRPr>
          </a:p>
          <a:p>
            <a:pPr marL="742950" lvl="1" indent="-285750" rtl="0" fontAlgn="base">
              <a:spcBef>
                <a:spcPts val="0"/>
              </a:spcBef>
              <a:spcAft>
                <a:spcPts val="0"/>
              </a:spcAft>
              <a:buFont typeface="Arial" panose="020B0604020202020204" pitchFamily="34" charset="0"/>
              <a:buChar char="•"/>
            </a:pPr>
            <a:r>
              <a:rPr lang="en-US" sz="3300" b="0" i="0" u="none" strike="noStrike" dirty="0" err="1">
                <a:solidFill>
                  <a:schemeClr val="accent6">
                    <a:lumMod val="75000"/>
                  </a:schemeClr>
                </a:solidFill>
                <a:effectLst/>
                <a:latin typeface="Roboto" panose="02000000000000000000" pitchFamily="2" charset="0"/>
              </a:rPr>
              <a:t>Joblib</a:t>
            </a:r>
            <a:r>
              <a:rPr lang="en-US" sz="3300" b="0" i="0" u="none" strike="noStrike" dirty="0">
                <a:solidFill>
                  <a:schemeClr val="accent6">
                    <a:lumMod val="75000"/>
                  </a:schemeClr>
                </a:solidFill>
                <a:effectLst/>
                <a:latin typeface="Roboto" panose="02000000000000000000" pitchFamily="2" charset="0"/>
              </a:rPr>
              <a:t> is a library for efficient pipelining in Python, useful for saving/loading machine learning models. It simplifies the process of serialization, allowing for easy reuse of trained models.</a:t>
            </a:r>
            <a:endParaRPr lang="en-US" sz="3300" b="0" i="0" u="none" strike="noStrike" dirty="0">
              <a:solidFill>
                <a:schemeClr val="accent6">
                  <a:lumMod val="75000"/>
                </a:schemeClr>
              </a:solidFill>
              <a:effectLst/>
              <a:latin typeface="Roboto" panose="02000000000000000000" pitchFamily="2" charset="0"/>
            </a:endParaRPr>
          </a:p>
          <a:p>
            <a:pPr marL="457200" lvl="1" indent="0" rtl="0" fontAlgn="base">
              <a:spcBef>
                <a:spcPts val="0"/>
              </a:spcBef>
              <a:spcAft>
                <a:spcPts val="0"/>
              </a:spcAft>
              <a:buNone/>
            </a:pPr>
            <a:endParaRPr lang="en-US" sz="3300" b="1" i="0" u="none" strike="noStrike" dirty="0">
              <a:solidFill>
                <a:schemeClr val="accent6">
                  <a:lumMod val="75000"/>
                </a:schemeClr>
              </a:solidFill>
              <a:effectLst/>
              <a:latin typeface="Roboto" panose="02000000000000000000" pitchFamily="2" charset="0"/>
            </a:endParaRPr>
          </a:p>
          <a:p>
            <a:pPr marL="0" indent="0" rtl="0" fontAlgn="base">
              <a:spcBef>
                <a:spcPts val="0"/>
              </a:spcBef>
              <a:spcAft>
                <a:spcPts val="0"/>
              </a:spcAft>
              <a:buNone/>
            </a:pPr>
            <a:r>
              <a:rPr lang="en-US" sz="3300" b="0" i="0" u="none" strike="noStrike" dirty="0">
                <a:solidFill>
                  <a:schemeClr val="accent6">
                    <a:lumMod val="75000"/>
                  </a:schemeClr>
                </a:solidFill>
                <a:effectLst/>
                <a:latin typeface="Roboto" panose="02000000000000000000" pitchFamily="2" charset="0"/>
              </a:rPr>
              <a:t>6. </a:t>
            </a:r>
            <a:r>
              <a:rPr lang="en-US" sz="3300" b="1" i="0" u="none" strike="noStrike" dirty="0" err="1">
                <a:solidFill>
                  <a:schemeClr val="accent6">
                    <a:lumMod val="75000"/>
                  </a:schemeClr>
                </a:solidFill>
                <a:effectLst/>
                <a:latin typeface="Roboto" panose="02000000000000000000" pitchFamily="2" charset="0"/>
              </a:rPr>
              <a:t>Tkinter</a:t>
            </a:r>
            <a:r>
              <a:rPr lang="en-US" sz="3300" b="1" i="0" u="none" strike="noStrike" dirty="0">
                <a:solidFill>
                  <a:schemeClr val="accent6">
                    <a:lumMod val="75000"/>
                  </a:schemeClr>
                </a:solidFill>
                <a:effectLst/>
                <a:latin typeface="Roboto" panose="02000000000000000000" pitchFamily="2" charset="0"/>
              </a:rPr>
              <a:t>:</a:t>
            </a:r>
            <a:endParaRPr lang="en-US" sz="3300" b="1" i="0" u="none" strike="noStrike" dirty="0">
              <a:solidFill>
                <a:schemeClr val="accent6">
                  <a:lumMod val="75000"/>
                </a:schemeClr>
              </a:solidFill>
              <a:effectLst/>
              <a:latin typeface="Roboto" panose="02000000000000000000" pitchFamily="2" charset="0"/>
            </a:endParaRPr>
          </a:p>
          <a:p>
            <a:pPr marL="742950" lvl="1" indent="-285750" rtl="0" fontAlgn="base">
              <a:spcBef>
                <a:spcPts val="0"/>
              </a:spcBef>
              <a:spcAft>
                <a:spcPts val="0"/>
              </a:spcAft>
              <a:buFont typeface="Arial" panose="020B0604020202020204" pitchFamily="34" charset="0"/>
              <a:buChar char="•"/>
            </a:pPr>
            <a:r>
              <a:rPr lang="en-US" sz="3300" b="0" i="0" u="none" strike="noStrike" dirty="0" err="1">
                <a:solidFill>
                  <a:schemeClr val="accent6">
                    <a:lumMod val="75000"/>
                  </a:schemeClr>
                </a:solidFill>
                <a:effectLst/>
                <a:latin typeface="Roboto" panose="02000000000000000000" pitchFamily="2" charset="0"/>
              </a:rPr>
              <a:t>Tkinter</a:t>
            </a:r>
            <a:r>
              <a:rPr lang="en-US" sz="3300" b="0" i="0" u="none" strike="noStrike" dirty="0">
                <a:solidFill>
                  <a:schemeClr val="accent6">
                    <a:lumMod val="75000"/>
                  </a:schemeClr>
                </a:solidFill>
                <a:effectLst/>
                <a:latin typeface="Roboto" panose="02000000000000000000" pitchFamily="2" charset="0"/>
              </a:rPr>
              <a:t> is the standard GUI toolkit for Python, providing tools for creating desktop applications with graphical interfaces. It enables the creation of windows, buttons, and other GUI elements.</a:t>
            </a:r>
            <a:endParaRPr lang="en-US" sz="3300" b="0" i="0" u="none" strike="noStrike" dirty="0">
              <a:solidFill>
                <a:schemeClr val="accent6">
                  <a:lumMod val="75000"/>
                </a:schemeClr>
              </a:solidFill>
              <a:effectLst/>
              <a:latin typeface="Roboto" panose="02000000000000000000" pitchFamily="2" charset="0"/>
            </a:endParaRPr>
          </a:p>
          <a:p>
            <a:pPr marL="457200" lvl="1" indent="0" rtl="0" fontAlgn="base">
              <a:spcBef>
                <a:spcPts val="0"/>
              </a:spcBef>
              <a:spcAft>
                <a:spcPts val="0"/>
              </a:spcAft>
              <a:buNone/>
            </a:pPr>
            <a:endParaRPr lang="en-US" sz="3300" b="1" i="0" u="none" strike="noStrike" dirty="0">
              <a:solidFill>
                <a:schemeClr val="accent6">
                  <a:lumMod val="75000"/>
                </a:schemeClr>
              </a:solidFill>
              <a:effectLst/>
              <a:latin typeface="Roboto" panose="02000000000000000000" pitchFamily="2" charset="0"/>
            </a:endParaRPr>
          </a:p>
          <a:p>
            <a:pPr marL="0" indent="0" rtl="0" fontAlgn="base">
              <a:spcBef>
                <a:spcPts val="0"/>
              </a:spcBef>
              <a:spcAft>
                <a:spcPts val="0"/>
              </a:spcAft>
              <a:buNone/>
            </a:pPr>
            <a:r>
              <a:rPr lang="en-US" sz="3300" b="0" i="0" u="none" strike="noStrike" dirty="0">
                <a:solidFill>
                  <a:schemeClr val="accent6">
                    <a:lumMod val="75000"/>
                  </a:schemeClr>
                </a:solidFill>
                <a:effectLst/>
                <a:latin typeface="Roboto" panose="02000000000000000000" pitchFamily="2" charset="0"/>
              </a:rPr>
              <a:t>7. </a:t>
            </a:r>
            <a:r>
              <a:rPr lang="en-US" sz="3300" b="1" i="0" u="none" strike="noStrike" dirty="0" err="1">
                <a:solidFill>
                  <a:schemeClr val="accent6">
                    <a:lumMod val="75000"/>
                  </a:schemeClr>
                </a:solidFill>
                <a:effectLst/>
                <a:latin typeface="Roboto" panose="02000000000000000000" pitchFamily="2" charset="0"/>
              </a:rPr>
              <a:t>Filedialog</a:t>
            </a:r>
            <a:r>
              <a:rPr lang="en-US" sz="3300" b="1" i="0" u="none" strike="noStrike" dirty="0">
                <a:solidFill>
                  <a:schemeClr val="accent6">
                    <a:lumMod val="75000"/>
                  </a:schemeClr>
                </a:solidFill>
                <a:effectLst/>
                <a:latin typeface="Roboto" panose="02000000000000000000" pitchFamily="2" charset="0"/>
              </a:rPr>
              <a:t> and </a:t>
            </a:r>
            <a:r>
              <a:rPr lang="en-US" sz="3300" b="1" i="0" u="none" strike="noStrike" dirty="0" err="1">
                <a:solidFill>
                  <a:schemeClr val="accent6">
                    <a:lumMod val="75000"/>
                  </a:schemeClr>
                </a:solidFill>
                <a:effectLst/>
                <a:latin typeface="Roboto" panose="02000000000000000000" pitchFamily="2" charset="0"/>
              </a:rPr>
              <a:t>messagebox</a:t>
            </a:r>
            <a:r>
              <a:rPr lang="en-US" sz="3300" b="1" i="0" u="none" strike="noStrike" dirty="0">
                <a:solidFill>
                  <a:schemeClr val="accent6">
                    <a:lumMod val="75000"/>
                  </a:schemeClr>
                </a:solidFill>
                <a:effectLst/>
                <a:latin typeface="Roboto" panose="02000000000000000000" pitchFamily="2" charset="0"/>
              </a:rPr>
              <a:t> from </a:t>
            </a:r>
            <a:r>
              <a:rPr lang="en-US" sz="3300" b="1" i="0" u="none" strike="noStrike" dirty="0" err="1">
                <a:solidFill>
                  <a:schemeClr val="accent6">
                    <a:lumMod val="75000"/>
                  </a:schemeClr>
                </a:solidFill>
                <a:effectLst/>
                <a:latin typeface="Roboto" panose="02000000000000000000" pitchFamily="2" charset="0"/>
              </a:rPr>
              <a:t>tkinter</a:t>
            </a:r>
            <a:r>
              <a:rPr lang="en-US" sz="3300" b="1" i="0" u="none" strike="noStrike" dirty="0">
                <a:solidFill>
                  <a:schemeClr val="accent6">
                    <a:lumMod val="75000"/>
                  </a:schemeClr>
                </a:solidFill>
                <a:effectLst/>
                <a:latin typeface="Roboto" panose="02000000000000000000" pitchFamily="2" charset="0"/>
              </a:rPr>
              <a:t>:</a:t>
            </a:r>
            <a:endParaRPr lang="en-US" sz="3300" b="1" i="0" u="none" strike="noStrike" dirty="0">
              <a:solidFill>
                <a:schemeClr val="accent6">
                  <a:lumMod val="75000"/>
                </a:schemeClr>
              </a:solidFill>
              <a:effectLst/>
              <a:latin typeface="Roboto" panose="02000000000000000000" pitchFamily="2" charset="0"/>
            </a:endParaRPr>
          </a:p>
          <a:p>
            <a:pPr marL="742950" lvl="1" indent="-285750" rtl="0" fontAlgn="base">
              <a:spcBef>
                <a:spcPts val="0"/>
              </a:spcBef>
              <a:spcAft>
                <a:spcPts val="0"/>
              </a:spcAft>
              <a:buFont typeface="Arial" panose="020B0604020202020204" pitchFamily="34" charset="0"/>
              <a:buChar char="•"/>
            </a:pPr>
            <a:r>
              <a:rPr lang="en-US" sz="3300" b="0" i="0" u="none" strike="noStrike" dirty="0">
                <a:solidFill>
                  <a:schemeClr val="accent6">
                    <a:lumMod val="75000"/>
                  </a:schemeClr>
                </a:solidFill>
                <a:effectLst/>
                <a:latin typeface="Roboto" panose="02000000000000000000" pitchFamily="2" charset="0"/>
              </a:rPr>
              <a:t>These submodules of </a:t>
            </a:r>
            <a:r>
              <a:rPr lang="en-US" sz="3300" b="0" i="0" u="none" strike="noStrike" dirty="0" err="1">
                <a:solidFill>
                  <a:schemeClr val="accent6">
                    <a:lumMod val="75000"/>
                  </a:schemeClr>
                </a:solidFill>
                <a:effectLst/>
                <a:latin typeface="Roboto" panose="02000000000000000000" pitchFamily="2" charset="0"/>
              </a:rPr>
              <a:t>tkinter</a:t>
            </a:r>
            <a:r>
              <a:rPr lang="en-US" sz="3300" b="0" i="0" u="none" strike="noStrike" dirty="0">
                <a:solidFill>
                  <a:schemeClr val="accent6">
                    <a:lumMod val="75000"/>
                  </a:schemeClr>
                </a:solidFill>
                <a:effectLst/>
                <a:latin typeface="Roboto" panose="02000000000000000000" pitchFamily="2" charset="0"/>
              </a:rPr>
              <a:t> offer additional functionality for file handling and displaying messages in GUI applications, enhancing usability and interactivity.</a:t>
            </a:r>
            <a:endParaRPr lang="en-US" sz="3300" b="1" i="0" u="none" strike="noStrike" dirty="0">
              <a:solidFill>
                <a:schemeClr val="accent6">
                  <a:lumMod val="75000"/>
                </a:schemeClr>
              </a:solidFill>
              <a:effectLst/>
              <a:latin typeface="Roboto" panose="02000000000000000000" pitchFamily="2" charset="0"/>
            </a:endParaRPr>
          </a:p>
          <a:p>
            <a:br>
              <a:rPr lang="en-US" b="0" dirty="0">
                <a:effectLst/>
              </a:rPr>
            </a:br>
            <a:endParaRPr lang="en-US" dirty="0"/>
          </a:p>
        </p:txBody>
      </p:sp>
      <p:sp>
        <p:nvSpPr>
          <p:cNvPr id="4" name="Slide Number Placeholder 3"/>
          <p:cNvSpPr>
            <a:spLocks noGrp="1"/>
          </p:cNvSpPr>
          <p:nvPr>
            <p:ph type="sldNum" sz="quarter" idx="10"/>
          </p:nvPr>
        </p:nvSpPr>
        <p:spPr/>
        <p:txBody>
          <a:bodyPr/>
          <a:lstStyle/>
          <a:p>
            <a:fld id="{48F63A3B-78C7-47BE-AE5E-E10140E04643}" type="slidenum">
              <a:rPr lang="en-US" smtClean="0"/>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47252"/>
            <a:ext cx="10511627" cy="698091"/>
          </a:xfrm>
        </p:spPr>
        <p:txBody>
          <a:bodyPr/>
          <a:lstStyle/>
          <a:p>
            <a:pPr algn="l"/>
            <a:r>
              <a:rPr lang="en-US" dirty="0"/>
              <a:t>Functions used</a:t>
            </a:r>
            <a:endParaRPr lang="en-US" dirty="0"/>
          </a:p>
        </p:txBody>
      </p:sp>
      <p:sp>
        <p:nvSpPr>
          <p:cNvPr id="3" name="Content Placeholder 2"/>
          <p:cNvSpPr>
            <a:spLocks noGrp="1"/>
          </p:cNvSpPr>
          <p:nvPr>
            <p:ph sz="quarter" idx="4"/>
          </p:nvPr>
        </p:nvSpPr>
        <p:spPr>
          <a:xfrm>
            <a:off x="914400" y="1612491"/>
            <a:ext cx="10511627" cy="4652134"/>
          </a:xfrm>
        </p:spPr>
        <p:txBody>
          <a:bodyPr>
            <a:noAutofit/>
          </a:bodyPr>
          <a:lstStyle/>
          <a:p>
            <a:pPr marL="0" indent="0" rtl="0">
              <a:spcBef>
                <a:spcPts val="1500"/>
              </a:spcBef>
              <a:spcAft>
                <a:spcPts val="0"/>
              </a:spcAft>
              <a:buNone/>
            </a:pPr>
            <a:r>
              <a:rPr lang="en-US" b="0" i="0" u="none" strike="noStrike" dirty="0">
                <a:solidFill>
                  <a:schemeClr val="accent6">
                    <a:lumMod val="75000"/>
                  </a:schemeClr>
                </a:solidFill>
                <a:effectLst/>
                <a:latin typeface="Roboto" panose="02000000000000000000" pitchFamily="2" charset="0"/>
              </a:rPr>
              <a:t>1</a:t>
            </a:r>
            <a:r>
              <a:rPr lang="en-US" b="1" i="0" u="none" strike="noStrike" dirty="0">
                <a:solidFill>
                  <a:schemeClr val="accent6">
                    <a:lumMod val="75000"/>
                  </a:schemeClr>
                </a:solidFill>
                <a:effectLst/>
                <a:latin typeface="Roboto" panose="02000000000000000000" pitchFamily="2" charset="0"/>
              </a:rPr>
              <a:t>.Data Manipulation and Analysis:</a:t>
            </a:r>
            <a:endParaRPr lang="en-US" b="0" dirty="0">
              <a:solidFill>
                <a:schemeClr val="accent6">
                  <a:lumMod val="75000"/>
                </a:schemeClr>
              </a:solidFill>
              <a:effectLst/>
            </a:endParaRPr>
          </a:p>
          <a:p>
            <a:pPr rtl="0">
              <a:spcBef>
                <a:spcPts val="1500"/>
              </a:spcBef>
              <a:spcAft>
                <a:spcPts val="0"/>
              </a:spcAft>
            </a:pPr>
            <a:r>
              <a:rPr lang="en-US" b="1" i="0" u="none" strike="noStrike" dirty="0">
                <a:solidFill>
                  <a:schemeClr val="accent6">
                    <a:lumMod val="75000"/>
                  </a:schemeClr>
                </a:solidFill>
                <a:effectLst/>
                <a:latin typeface="Roboto" panose="02000000000000000000" pitchFamily="2" charset="0"/>
              </a:rPr>
              <a:t>  pandas:</a:t>
            </a:r>
            <a:r>
              <a:rPr lang="en-US" b="0" i="0" u="none" strike="noStrike" dirty="0">
                <a:solidFill>
                  <a:schemeClr val="accent6">
                    <a:lumMod val="75000"/>
                  </a:schemeClr>
                </a:solidFill>
                <a:effectLst/>
                <a:latin typeface="Roboto" panose="02000000000000000000" pitchFamily="2" charset="0"/>
              </a:rPr>
              <a:t> Used for reading and handling datasets, including functions like </a:t>
            </a:r>
            <a:r>
              <a:rPr lang="en-US" b="0" i="0" u="none" strike="noStrike" dirty="0" err="1">
                <a:solidFill>
                  <a:schemeClr val="accent6">
                    <a:lumMod val="75000"/>
                  </a:schemeClr>
                </a:solidFill>
                <a:effectLst/>
                <a:latin typeface="Roboto" panose="02000000000000000000" pitchFamily="2" charset="0"/>
              </a:rPr>
              <a:t>read_csv</a:t>
            </a:r>
            <a:r>
              <a:rPr lang="en-US" b="0" i="0" u="none" strike="noStrike" dirty="0">
                <a:solidFill>
                  <a:schemeClr val="accent6">
                    <a:lumMod val="75000"/>
                  </a:schemeClr>
                </a:solidFill>
                <a:effectLst/>
                <a:latin typeface="Roboto" panose="02000000000000000000" pitchFamily="2" charset="0"/>
              </a:rPr>
              <a:t>(), drop(), head(), tail(),             and </a:t>
            </a:r>
            <a:r>
              <a:rPr lang="en-US" b="0" i="0" u="none" strike="noStrike" dirty="0" err="1">
                <a:solidFill>
                  <a:schemeClr val="accent6">
                    <a:lumMod val="75000"/>
                  </a:schemeClr>
                </a:solidFill>
                <a:effectLst/>
                <a:latin typeface="Roboto" panose="02000000000000000000" pitchFamily="2" charset="0"/>
              </a:rPr>
              <a:t>isnull</a:t>
            </a:r>
            <a:r>
              <a:rPr lang="en-US" b="0" i="0" u="none" strike="noStrike" dirty="0">
                <a:solidFill>
                  <a:schemeClr val="accent6">
                    <a:lumMod val="75000"/>
                  </a:schemeClr>
                </a:solidFill>
                <a:effectLst/>
                <a:latin typeface="Roboto" panose="02000000000000000000" pitchFamily="2" charset="0"/>
              </a:rPr>
              <a:t>().sum().</a:t>
            </a:r>
            <a:endParaRPr lang="en-US" b="0" dirty="0">
              <a:solidFill>
                <a:schemeClr val="accent6">
                  <a:lumMod val="75000"/>
                </a:schemeClr>
              </a:solidFill>
              <a:effectLst/>
            </a:endParaRPr>
          </a:p>
          <a:p>
            <a:pPr marL="0" indent="0" rtl="0">
              <a:spcBef>
                <a:spcPts val="1500"/>
              </a:spcBef>
              <a:spcAft>
                <a:spcPts val="0"/>
              </a:spcAft>
              <a:buNone/>
            </a:pPr>
            <a:r>
              <a:rPr lang="en-US" b="1" i="0" u="none" strike="noStrike" dirty="0">
                <a:solidFill>
                  <a:schemeClr val="accent6">
                    <a:lumMod val="75000"/>
                  </a:schemeClr>
                </a:solidFill>
                <a:effectLst/>
                <a:latin typeface="Roboto" panose="02000000000000000000" pitchFamily="2" charset="0"/>
              </a:rPr>
              <a:t>2. Visualization:</a:t>
            </a:r>
            <a:endParaRPr lang="en-US" b="0" dirty="0">
              <a:solidFill>
                <a:schemeClr val="accent6">
                  <a:lumMod val="75000"/>
                </a:schemeClr>
              </a:solidFill>
              <a:effectLst/>
            </a:endParaRPr>
          </a:p>
          <a:p>
            <a:pPr rtl="0">
              <a:spcBef>
                <a:spcPts val="1500"/>
              </a:spcBef>
              <a:spcAft>
                <a:spcPts val="0"/>
              </a:spcAft>
            </a:pPr>
            <a:r>
              <a:rPr lang="en-US" b="1" i="0" u="none" strike="noStrike" dirty="0">
                <a:solidFill>
                  <a:schemeClr val="accent6">
                    <a:lumMod val="75000"/>
                  </a:schemeClr>
                </a:solidFill>
                <a:effectLst/>
                <a:latin typeface="Roboto" panose="02000000000000000000" pitchFamily="2" charset="0"/>
              </a:rPr>
              <a:t>seaborn and </a:t>
            </a:r>
            <a:r>
              <a:rPr lang="en-US" b="1" i="0" u="none" strike="noStrike" dirty="0" err="1">
                <a:solidFill>
                  <a:schemeClr val="accent6">
                    <a:lumMod val="75000"/>
                  </a:schemeClr>
                </a:solidFill>
                <a:effectLst/>
                <a:latin typeface="Roboto" panose="02000000000000000000" pitchFamily="2" charset="0"/>
              </a:rPr>
              <a:t>matplotlib.pyplot</a:t>
            </a:r>
            <a:r>
              <a:rPr lang="en-US" b="1" i="0" u="none" strike="noStrike" dirty="0">
                <a:solidFill>
                  <a:schemeClr val="accent6">
                    <a:lumMod val="75000"/>
                  </a:schemeClr>
                </a:solidFill>
                <a:effectLst/>
                <a:latin typeface="Roboto" panose="02000000000000000000" pitchFamily="2" charset="0"/>
              </a:rPr>
              <a:t>:</a:t>
            </a:r>
            <a:r>
              <a:rPr lang="en-US" b="0" i="0" u="none" strike="noStrike" dirty="0">
                <a:solidFill>
                  <a:schemeClr val="accent6">
                    <a:lumMod val="75000"/>
                  </a:schemeClr>
                </a:solidFill>
                <a:effectLst/>
                <a:latin typeface="Roboto" panose="02000000000000000000" pitchFamily="2" charset="0"/>
              </a:rPr>
              <a:t> Employed for creating visualizations such as count plots, with functions like </a:t>
            </a:r>
            <a:r>
              <a:rPr lang="en-US" b="0" i="0" u="none" strike="noStrike" dirty="0" err="1">
                <a:solidFill>
                  <a:schemeClr val="accent6">
                    <a:lumMod val="75000"/>
                  </a:schemeClr>
                </a:solidFill>
                <a:effectLst/>
                <a:latin typeface="Roboto" panose="02000000000000000000" pitchFamily="2" charset="0"/>
              </a:rPr>
              <a:t>countplot</a:t>
            </a:r>
            <a:r>
              <a:rPr lang="en-US" b="0" i="0" u="none" strike="noStrike" dirty="0">
                <a:solidFill>
                  <a:schemeClr val="accent6">
                    <a:lumMod val="75000"/>
                  </a:schemeClr>
                </a:solidFill>
                <a:effectLst/>
                <a:latin typeface="Roboto" panose="02000000000000000000" pitchFamily="2" charset="0"/>
              </a:rPr>
              <a:t>() and </a:t>
            </a:r>
            <a:r>
              <a:rPr lang="en-US" b="0" i="0" u="none" strike="noStrike" dirty="0" err="1">
                <a:solidFill>
                  <a:schemeClr val="accent6">
                    <a:lumMod val="75000"/>
                  </a:schemeClr>
                </a:solidFill>
                <a:effectLst/>
                <a:latin typeface="Roboto" panose="02000000000000000000" pitchFamily="2" charset="0"/>
              </a:rPr>
              <a:t>xticks</a:t>
            </a:r>
            <a:r>
              <a:rPr lang="en-US" b="0" i="0" u="none" strike="noStrike" dirty="0">
                <a:solidFill>
                  <a:schemeClr val="accent6">
                    <a:lumMod val="75000"/>
                  </a:schemeClr>
                </a:solidFill>
                <a:effectLst/>
                <a:latin typeface="Roboto" panose="02000000000000000000" pitchFamily="2" charset="0"/>
              </a:rPr>
              <a:t>().</a:t>
            </a:r>
            <a:endParaRPr lang="en-US" b="0" dirty="0">
              <a:solidFill>
                <a:schemeClr val="accent6">
                  <a:lumMod val="75000"/>
                </a:schemeClr>
              </a:solidFill>
              <a:effectLst/>
            </a:endParaRPr>
          </a:p>
          <a:p>
            <a:pPr marL="0" indent="0" rtl="0">
              <a:spcBef>
                <a:spcPts val="1500"/>
              </a:spcBef>
              <a:spcAft>
                <a:spcPts val="0"/>
              </a:spcAft>
              <a:buNone/>
            </a:pPr>
            <a:r>
              <a:rPr lang="en-US" b="1" i="0" u="none" strike="noStrike" dirty="0">
                <a:solidFill>
                  <a:schemeClr val="accent6">
                    <a:lumMod val="75000"/>
                  </a:schemeClr>
                </a:solidFill>
                <a:effectLst/>
                <a:latin typeface="Roboto" panose="02000000000000000000" pitchFamily="2" charset="0"/>
              </a:rPr>
              <a:t>3. Machine Learning:</a:t>
            </a:r>
            <a:endParaRPr lang="en-US" b="0" dirty="0">
              <a:solidFill>
                <a:schemeClr val="accent6">
                  <a:lumMod val="75000"/>
                </a:schemeClr>
              </a:solidFill>
              <a:effectLst/>
            </a:endParaRPr>
          </a:p>
          <a:p>
            <a:pPr rtl="0">
              <a:spcBef>
                <a:spcPts val="1500"/>
              </a:spcBef>
              <a:spcAft>
                <a:spcPts val="0"/>
              </a:spcAft>
            </a:pPr>
            <a:r>
              <a:rPr lang="en-US" b="1" i="0" u="none" strike="noStrike" dirty="0">
                <a:solidFill>
                  <a:schemeClr val="accent6">
                    <a:lumMod val="75000"/>
                  </a:schemeClr>
                </a:solidFill>
                <a:effectLst/>
                <a:latin typeface="Roboto" panose="02000000000000000000" pitchFamily="2" charset="0"/>
              </a:rPr>
              <a:t>scikit-learn (</a:t>
            </a:r>
            <a:r>
              <a:rPr lang="en-US" b="1" i="0" u="none" strike="noStrike" dirty="0" err="1">
                <a:solidFill>
                  <a:schemeClr val="accent6">
                    <a:lumMod val="75000"/>
                  </a:schemeClr>
                </a:solidFill>
                <a:effectLst/>
                <a:latin typeface="Roboto" panose="02000000000000000000" pitchFamily="2" charset="0"/>
              </a:rPr>
              <a:t>sklearn</a:t>
            </a:r>
            <a:r>
              <a:rPr lang="en-US" b="1" i="0" u="none" strike="noStrike" dirty="0">
                <a:solidFill>
                  <a:schemeClr val="accent6">
                    <a:lumMod val="75000"/>
                  </a:schemeClr>
                </a:solidFill>
                <a:effectLst/>
                <a:latin typeface="Roboto" panose="02000000000000000000" pitchFamily="2" charset="0"/>
              </a:rPr>
              <a:t>):</a:t>
            </a:r>
            <a:r>
              <a:rPr lang="en-US" b="0" i="0" u="none" strike="noStrike" dirty="0">
                <a:solidFill>
                  <a:schemeClr val="accent6">
                    <a:lumMod val="75000"/>
                  </a:schemeClr>
                </a:solidFill>
                <a:effectLst/>
                <a:latin typeface="Roboto" panose="02000000000000000000" pitchFamily="2" charset="0"/>
              </a:rPr>
              <a:t> Utilized for model training, evaluation, and feature selection, including functions like </a:t>
            </a:r>
            <a:r>
              <a:rPr lang="en-US" b="0" i="0" u="none" strike="noStrike" dirty="0" err="1">
                <a:solidFill>
                  <a:schemeClr val="accent6">
                    <a:lumMod val="75000"/>
                  </a:schemeClr>
                </a:solidFill>
                <a:effectLst/>
                <a:latin typeface="Roboto" panose="02000000000000000000" pitchFamily="2" charset="0"/>
              </a:rPr>
              <a:t>train_test_split</a:t>
            </a:r>
            <a:r>
              <a:rPr lang="en-US" b="0" i="0" u="none" strike="noStrike" dirty="0">
                <a:solidFill>
                  <a:schemeClr val="accent6">
                    <a:lumMod val="75000"/>
                  </a:schemeClr>
                </a:solidFill>
                <a:effectLst/>
                <a:latin typeface="Roboto" panose="02000000000000000000" pitchFamily="2" charset="0"/>
              </a:rPr>
              <a:t>(), </a:t>
            </a:r>
            <a:r>
              <a:rPr lang="en-US" b="0" i="0" u="none" strike="noStrike" dirty="0" err="1">
                <a:solidFill>
                  <a:schemeClr val="accent6">
                    <a:lumMod val="75000"/>
                  </a:schemeClr>
                </a:solidFill>
                <a:effectLst/>
                <a:latin typeface="Roboto" panose="02000000000000000000" pitchFamily="2" charset="0"/>
              </a:rPr>
              <a:t>LogisticRegression</a:t>
            </a:r>
            <a:r>
              <a:rPr lang="en-US" b="0" i="0" u="none" strike="noStrike" dirty="0">
                <a:solidFill>
                  <a:schemeClr val="accent6">
                    <a:lumMod val="75000"/>
                  </a:schemeClr>
                </a:solidFill>
                <a:effectLst/>
                <a:latin typeface="Roboto" panose="02000000000000000000" pitchFamily="2" charset="0"/>
              </a:rPr>
              <a:t>(), </a:t>
            </a:r>
            <a:r>
              <a:rPr lang="en-US" b="0" i="0" u="none" strike="noStrike" dirty="0" err="1">
                <a:solidFill>
                  <a:schemeClr val="accent6">
                    <a:lumMod val="75000"/>
                  </a:schemeClr>
                </a:solidFill>
                <a:effectLst/>
                <a:latin typeface="Roboto" panose="02000000000000000000" pitchFamily="2" charset="0"/>
              </a:rPr>
              <a:t>RandomForestClassifier</a:t>
            </a:r>
            <a:r>
              <a:rPr lang="en-US" b="0" i="0" u="none" strike="noStrike" dirty="0">
                <a:solidFill>
                  <a:schemeClr val="accent6">
                    <a:lumMod val="75000"/>
                  </a:schemeClr>
                </a:solidFill>
                <a:effectLst/>
                <a:latin typeface="Roboto" panose="02000000000000000000" pitchFamily="2" charset="0"/>
              </a:rPr>
              <a:t>(), </a:t>
            </a:r>
            <a:r>
              <a:rPr lang="en-US" b="0" i="0" u="none" strike="noStrike" dirty="0" err="1">
                <a:solidFill>
                  <a:schemeClr val="accent6">
                    <a:lumMod val="75000"/>
                  </a:schemeClr>
                </a:solidFill>
                <a:effectLst/>
                <a:latin typeface="Roboto" panose="02000000000000000000" pitchFamily="2" charset="0"/>
              </a:rPr>
              <a:t>SelectKBest</a:t>
            </a:r>
            <a:r>
              <a:rPr lang="en-US" b="0" i="0" u="none" strike="noStrike" dirty="0">
                <a:solidFill>
                  <a:schemeClr val="accent6">
                    <a:lumMod val="75000"/>
                  </a:schemeClr>
                </a:solidFill>
                <a:effectLst/>
                <a:latin typeface="Roboto" panose="02000000000000000000" pitchFamily="2" charset="0"/>
              </a:rPr>
              <a:t>(), RFE(), and </a:t>
            </a:r>
            <a:r>
              <a:rPr lang="en-US" b="0" i="0" u="none" strike="noStrike" dirty="0" err="1">
                <a:solidFill>
                  <a:schemeClr val="accent6">
                    <a:lumMod val="75000"/>
                  </a:schemeClr>
                </a:solidFill>
                <a:effectLst/>
                <a:latin typeface="Roboto" panose="02000000000000000000" pitchFamily="2" charset="0"/>
              </a:rPr>
              <a:t>accuracy_score</a:t>
            </a:r>
            <a:r>
              <a:rPr lang="en-US" b="0" i="0" u="none" strike="noStrike" dirty="0">
                <a:solidFill>
                  <a:schemeClr val="accent6">
                    <a:lumMod val="75000"/>
                  </a:schemeClr>
                </a:solidFill>
                <a:effectLst/>
                <a:latin typeface="Roboto" panose="02000000000000000000" pitchFamily="2" charset="0"/>
              </a:rPr>
              <a:t>().</a:t>
            </a:r>
            <a:endParaRPr lang="en-US" b="0" dirty="0">
              <a:solidFill>
                <a:schemeClr val="accent6">
                  <a:lumMod val="75000"/>
                </a:schemeClr>
              </a:solidFill>
              <a:effectLst/>
            </a:endParaRPr>
          </a:p>
        </p:txBody>
      </p:sp>
      <p:sp>
        <p:nvSpPr>
          <p:cNvPr id="4" name="Slide Number Placeholder 3"/>
          <p:cNvSpPr>
            <a:spLocks noGrp="1"/>
          </p:cNvSpPr>
          <p:nvPr>
            <p:ph type="sldNum" sz="quarter" idx="10"/>
          </p:nvPr>
        </p:nvSpPr>
        <p:spPr/>
        <p:txBody>
          <a:bodyPr/>
          <a:lstStyle/>
          <a:p>
            <a:fld id="{48F63A3B-78C7-47BE-AE5E-E10140E04643}" type="slidenum">
              <a:rPr lang="en-US" smtClean="0"/>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186" y="608432"/>
            <a:ext cx="10511627" cy="712532"/>
          </a:xfrm>
        </p:spPr>
        <p:txBody>
          <a:bodyPr/>
          <a:lstStyle/>
          <a:p>
            <a:pPr algn="l"/>
            <a:r>
              <a:rPr lang="en-US" dirty="0"/>
              <a:t>Cont..</a:t>
            </a:r>
            <a:endParaRPr lang="en-US" dirty="0"/>
          </a:p>
        </p:txBody>
      </p:sp>
      <p:sp>
        <p:nvSpPr>
          <p:cNvPr id="3" name="Content Placeholder 2"/>
          <p:cNvSpPr>
            <a:spLocks noGrp="1"/>
          </p:cNvSpPr>
          <p:nvPr>
            <p:ph sz="quarter" idx="4"/>
          </p:nvPr>
        </p:nvSpPr>
        <p:spPr>
          <a:xfrm>
            <a:off x="914400" y="1472197"/>
            <a:ext cx="10511627" cy="4792427"/>
          </a:xfrm>
        </p:spPr>
        <p:txBody>
          <a:bodyPr/>
          <a:lstStyle/>
          <a:p>
            <a:pPr marL="0" indent="0" rtl="0">
              <a:spcBef>
                <a:spcPts val="1500"/>
              </a:spcBef>
              <a:spcAft>
                <a:spcPts val="0"/>
              </a:spcAft>
              <a:buNone/>
            </a:pPr>
            <a:r>
              <a:rPr lang="en-US" b="1" i="0" u="none" strike="noStrike" dirty="0">
                <a:solidFill>
                  <a:schemeClr val="accent6">
                    <a:lumMod val="75000"/>
                  </a:schemeClr>
                </a:solidFill>
                <a:effectLst/>
                <a:latin typeface="Roboto" panose="02000000000000000000" pitchFamily="2" charset="0"/>
              </a:rPr>
              <a:t>4.Model Persistence:</a:t>
            </a:r>
            <a:endParaRPr lang="en-US" b="0" dirty="0">
              <a:solidFill>
                <a:schemeClr val="accent6">
                  <a:lumMod val="75000"/>
                </a:schemeClr>
              </a:solidFill>
              <a:effectLst/>
            </a:endParaRPr>
          </a:p>
          <a:p>
            <a:pPr rtl="0">
              <a:spcBef>
                <a:spcPts val="1500"/>
              </a:spcBef>
              <a:spcAft>
                <a:spcPts val="0"/>
              </a:spcAft>
            </a:pPr>
            <a:r>
              <a:rPr lang="en-US" b="1" i="0" u="none" strike="noStrike" dirty="0" err="1">
                <a:solidFill>
                  <a:schemeClr val="accent6">
                    <a:lumMod val="75000"/>
                  </a:schemeClr>
                </a:solidFill>
                <a:effectLst/>
                <a:latin typeface="Roboto" panose="02000000000000000000" pitchFamily="2" charset="0"/>
              </a:rPr>
              <a:t>joblib</a:t>
            </a:r>
            <a:r>
              <a:rPr lang="en-US" b="0" i="0" u="none" strike="noStrike" dirty="0">
                <a:solidFill>
                  <a:schemeClr val="accent6">
                    <a:lumMod val="75000"/>
                  </a:schemeClr>
                </a:solidFill>
                <a:effectLst/>
                <a:latin typeface="Roboto" panose="02000000000000000000" pitchFamily="2" charset="0"/>
              </a:rPr>
              <a:t>: Used for saving and loading trained machine learning models, with functions like dump() and load().</a:t>
            </a:r>
            <a:endParaRPr lang="en-US" b="0" dirty="0">
              <a:solidFill>
                <a:schemeClr val="accent6">
                  <a:lumMod val="75000"/>
                </a:schemeClr>
              </a:solidFill>
              <a:effectLst/>
            </a:endParaRPr>
          </a:p>
          <a:p>
            <a:pPr marL="0" indent="0" rtl="0">
              <a:spcBef>
                <a:spcPts val="1500"/>
              </a:spcBef>
              <a:spcAft>
                <a:spcPts val="0"/>
              </a:spcAft>
              <a:buNone/>
            </a:pPr>
            <a:r>
              <a:rPr lang="en-US" b="1" i="0" u="none" strike="noStrike" dirty="0">
                <a:solidFill>
                  <a:schemeClr val="accent6">
                    <a:lumMod val="75000"/>
                  </a:schemeClr>
                </a:solidFill>
                <a:effectLst/>
                <a:latin typeface="Roboto" panose="02000000000000000000" pitchFamily="2" charset="0"/>
              </a:rPr>
              <a:t>5.Graphical User Interface (GUI) Development:</a:t>
            </a:r>
            <a:endParaRPr lang="en-US" b="0" dirty="0">
              <a:solidFill>
                <a:schemeClr val="accent6">
                  <a:lumMod val="75000"/>
                </a:schemeClr>
              </a:solidFill>
              <a:effectLst/>
            </a:endParaRPr>
          </a:p>
          <a:p>
            <a:pPr rtl="0">
              <a:spcBef>
                <a:spcPts val="1500"/>
              </a:spcBef>
              <a:spcAft>
                <a:spcPts val="0"/>
              </a:spcAft>
            </a:pPr>
            <a:r>
              <a:rPr lang="en-US" b="1" i="0" u="none" strike="noStrike" dirty="0" err="1">
                <a:solidFill>
                  <a:schemeClr val="accent6">
                    <a:lumMod val="75000"/>
                  </a:schemeClr>
                </a:solidFill>
                <a:effectLst/>
                <a:latin typeface="Roboto" panose="02000000000000000000" pitchFamily="2" charset="0"/>
              </a:rPr>
              <a:t>tkinter</a:t>
            </a:r>
            <a:r>
              <a:rPr lang="en-US" b="0" i="0" u="none" strike="noStrike" dirty="0">
                <a:solidFill>
                  <a:schemeClr val="accent6">
                    <a:lumMod val="75000"/>
                  </a:schemeClr>
                </a:solidFill>
                <a:effectLst/>
                <a:latin typeface="Roboto" panose="02000000000000000000" pitchFamily="2" charset="0"/>
              </a:rPr>
              <a:t>: Employed for building a GUI application, with functions like Tk(), Button(), </a:t>
            </a:r>
            <a:r>
              <a:rPr lang="en-US" b="0" i="0" u="none" strike="noStrike" dirty="0" err="1">
                <a:solidFill>
                  <a:schemeClr val="accent6">
                    <a:lumMod val="75000"/>
                  </a:schemeClr>
                </a:solidFill>
                <a:effectLst/>
                <a:latin typeface="Roboto" panose="02000000000000000000" pitchFamily="2" charset="0"/>
              </a:rPr>
              <a:t>askopenfile</a:t>
            </a:r>
            <a:r>
              <a:rPr lang="en-US" b="0" i="0" u="none" strike="noStrike" dirty="0">
                <a:solidFill>
                  <a:schemeClr val="accent6">
                    <a:lumMod val="75000"/>
                  </a:schemeClr>
                </a:solidFill>
                <a:effectLst/>
                <a:latin typeface="Roboto" panose="02000000000000000000" pitchFamily="2" charset="0"/>
              </a:rPr>
              <a:t>(), </a:t>
            </a:r>
            <a:r>
              <a:rPr lang="en-US" b="0" i="0" u="none" strike="noStrike" dirty="0" err="1">
                <a:solidFill>
                  <a:schemeClr val="accent6">
                    <a:lumMod val="75000"/>
                  </a:schemeClr>
                </a:solidFill>
                <a:effectLst/>
                <a:latin typeface="Roboto" panose="02000000000000000000" pitchFamily="2" charset="0"/>
              </a:rPr>
              <a:t>showerror</a:t>
            </a:r>
            <a:r>
              <a:rPr lang="en-US" b="0" i="0" u="none" strike="noStrike" dirty="0">
                <a:solidFill>
                  <a:schemeClr val="accent6">
                    <a:lumMod val="75000"/>
                  </a:schemeClr>
                </a:solidFill>
                <a:effectLst/>
                <a:latin typeface="Roboto" panose="02000000000000000000" pitchFamily="2" charset="0"/>
              </a:rPr>
              <a:t>(), pack(), and </a:t>
            </a:r>
            <a:r>
              <a:rPr lang="en-US" b="0" i="0" u="none" strike="noStrike" dirty="0" err="1">
                <a:solidFill>
                  <a:schemeClr val="accent6">
                    <a:lumMod val="75000"/>
                  </a:schemeClr>
                </a:solidFill>
                <a:effectLst/>
                <a:latin typeface="Roboto" panose="02000000000000000000" pitchFamily="2" charset="0"/>
              </a:rPr>
              <a:t>mainloop</a:t>
            </a:r>
            <a:r>
              <a:rPr lang="en-US" b="0" i="0" u="none" strike="noStrike" dirty="0">
                <a:solidFill>
                  <a:schemeClr val="accent6">
                    <a:lumMod val="75000"/>
                  </a:schemeClr>
                </a:solidFill>
                <a:effectLst/>
                <a:latin typeface="Roboto" panose="02000000000000000000" pitchFamily="2" charset="0"/>
              </a:rPr>
              <a:t>().</a:t>
            </a:r>
            <a:endParaRPr lang="en-US" b="0" dirty="0">
              <a:solidFill>
                <a:schemeClr val="accent6">
                  <a:lumMod val="75000"/>
                </a:schemeClr>
              </a:solidFill>
              <a:effectLst/>
            </a:endParaRPr>
          </a:p>
          <a:p>
            <a:pPr rtl="0">
              <a:spcBef>
                <a:spcPts val="1500"/>
              </a:spcBef>
              <a:spcAft>
                <a:spcPts val="0"/>
              </a:spcAft>
            </a:pPr>
            <a:r>
              <a:rPr lang="en-US" b="0" i="0" u="none" strike="noStrike" dirty="0">
                <a:solidFill>
                  <a:schemeClr val="accent6">
                    <a:lumMod val="75000"/>
                  </a:schemeClr>
                </a:solidFill>
                <a:effectLst/>
                <a:latin typeface="Roboto" panose="02000000000000000000" pitchFamily="2" charset="0"/>
              </a:rPr>
              <a:t>These libraries and functions collectively enable tasks such as data handling, visualization, machine learning model training and evaluation, feature selection, and GUI development, offering a comprehensive toolset for data analysis and application development in Python.</a:t>
            </a:r>
            <a:endParaRPr lang="en-US" b="0" dirty="0">
              <a:solidFill>
                <a:schemeClr val="accent6">
                  <a:lumMod val="75000"/>
                </a:schemeClr>
              </a:solidFill>
              <a:effectLst/>
            </a:endParaRPr>
          </a:p>
          <a:p>
            <a:pPr marL="0" indent="0">
              <a:buNone/>
            </a:pPr>
            <a:br>
              <a:rPr lang="en-US" dirty="0">
                <a:solidFill>
                  <a:schemeClr val="accent6">
                    <a:lumMod val="75000"/>
                  </a:schemeClr>
                </a:solidFill>
              </a:rPr>
            </a:br>
            <a:endParaRPr lang="en-US" dirty="0">
              <a:solidFill>
                <a:schemeClr val="accent6">
                  <a:lumMod val="75000"/>
                </a:schemeClr>
              </a:solidFill>
            </a:endParaRPr>
          </a:p>
          <a:p>
            <a:endParaRPr lang="en-US" dirty="0"/>
          </a:p>
        </p:txBody>
      </p:sp>
      <p:sp>
        <p:nvSpPr>
          <p:cNvPr id="4" name="Slide Number Placeholder 3"/>
          <p:cNvSpPr>
            <a:spLocks noGrp="1"/>
          </p:cNvSpPr>
          <p:nvPr>
            <p:ph type="sldNum" sz="quarter" idx="10"/>
          </p:nvPr>
        </p:nvSpPr>
        <p:spPr/>
        <p:txBody>
          <a:bodyPr/>
          <a:lstStyle/>
          <a:p>
            <a:fld id="{48F63A3B-78C7-47BE-AE5E-E10140E04643}" type="slidenum">
              <a:rPr lang="en-US" smtClean="0"/>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50564" y="762307"/>
            <a:ext cx="9875463" cy="732197"/>
          </a:xfrm>
        </p:spPr>
        <p:txBody>
          <a:bodyPr/>
          <a:lstStyle/>
          <a:p>
            <a:r>
              <a:rPr lang="en-US" dirty="0"/>
              <a:t>conclusion</a:t>
            </a:r>
            <a:endParaRPr lang="en-US" dirty="0"/>
          </a:p>
        </p:txBody>
      </p:sp>
      <p:sp>
        <p:nvSpPr>
          <p:cNvPr id="12" name="Content Placeholder 3"/>
          <p:cNvSpPr>
            <a:spLocks noGrp="1"/>
          </p:cNvSpPr>
          <p:nvPr>
            <p:ph sz="half" idx="2"/>
          </p:nvPr>
        </p:nvSpPr>
        <p:spPr>
          <a:xfrm>
            <a:off x="1550564" y="1622324"/>
            <a:ext cx="10071165" cy="4642298"/>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In conclusion, the Python project for human activity recognition using sensor data from smartphones offers a promising use case for machine learning. Through the application of supervised learning techniques, we can create models that reliably classify human activities from sensor data obtained from smartphones. Our goal in activity recognition is to attain high accuracy and robustness through meticulous preprocessing, feature extraction, and model training operations. By offering useful insights and improving user experiences, the implementation of such a system opens doors to numerous applications in context-aware computing, healthcare monitoring, and fitness tracking. Nonetheless, maintaining the efficacy and dependability of the implemented solution in real-world scenarios requires constant optimization as well as adaptation to fresh data and environments.</a:t>
            </a:r>
            <a:endParaRPr lang="en-US"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0"/>
          </p:nvPr>
        </p:nvSpPr>
        <p:spPr>
          <a:xfrm>
            <a:off x="10438475" y="457199"/>
            <a:ext cx="987552" cy="471489"/>
          </a:xfrm>
        </p:spPr>
        <p:txBody>
          <a:bodyPr/>
          <a:lstStyle/>
          <a:p>
            <a:fld id="{48F63A3B-78C7-47BE-AE5E-E10140E04643}" type="slidenum">
              <a:rPr lang="en-US" smtClean="0"/>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150374" y="2852805"/>
            <a:ext cx="5715000" cy="932614"/>
          </a:xfrm>
        </p:spPr>
        <p:txBody>
          <a:bodyPr/>
          <a:lstStyle/>
          <a:p>
            <a:r>
              <a:rPr lang="en-US" sz="5400" dirty="0"/>
              <a:t>Thank you</a:t>
            </a:r>
            <a:endParaRPr lang="en-US" sz="5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42474" y="367775"/>
            <a:ext cx="6392421" cy="3831221"/>
          </a:xfrm>
        </p:spPr>
        <p:txBody>
          <a:bodyPr anchor="ctr"/>
          <a:lstStyle/>
          <a:p>
            <a:r>
              <a:rPr lang="en-US" dirty="0" err="1"/>
              <a:t>HuMAN</a:t>
            </a:r>
            <a:r>
              <a:rPr lang="en-US" dirty="0"/>
              <a:t> ACTIVITY RECOGNITION USING SMARTPHONE DATASET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24865"/>
            <a:ext cx="6583680" cy="798195"/>
          </a:xfrm>
        </p:spPr>
        <p:txBody>
          <a:bodyPr/>
          <a:lstStyle/>
          <a:p>
            <a:r>
              <a:rPr lang="en-US" dirty="0"/>
              <a:t>agenda</a:t>
            </a:r>
            <a:endParaRPr lang="en-US" dirty="0"/>
          </a:p>
        </p:txBody>
      </p:sp>
      <p:sp>
        <p:nvSpPr>
          <p:cNvPr id="3" name="Content Placeholder 2"/>
          <p:cNvSpPr>
            <a:spLocks noGrp="1"/>
          </p:cNvSpPr>
          <p:nvPr>
            <p:ph idx="1"/>
          </p:nvPr>
        </p:nvSpPr>
        <p:spPr>
          <a:xfrm>
            <a:off x="914400" y="1817370"/>
            <a:ext cx="6583680" cy="4224655"/>
          </a:xfrm>
        </p:spPr>
        <p:txBody>
          <a:bodyPr>
            <a:normAutofit lnSpcReduction="10000"/>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Problem Statement</a:t>
            </a: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 Features</a:t>
            </a: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Desired Outcomes</a:t>
            </a: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Supervised Learning</a:t>
            </a: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Algorithms Used</a:t>
            </a: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PIP</a:t>
            </a: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Libraries Used</a:t>
            </a: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Functions Used</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a:xfrm>
            <a:off x="10358437" y="457199"/>
            <a:ext cx="1067589" cy="471489"/>
          </a:xfrm>
        </p:spPr>
        <p:txBody>
          <a:bodyPr/>
          <a:lstStyle/>
          <a:p>
            <a:fld id="{48F63A3B-78C7-47BE-AE5E-E10140E04643}" type="slidenum">
              <a:rPr lang="en-US" smtClean="0"/>
            </a:fld>
            <a:endParaRPr lang="en-US" dirty="0"/>
          </a:p>
        </p:txBody>
      </p:sp>
      <p:pic>
        <p:nvPicPr>
          <p:cNvPr id="9" name="Picture 8"/>
          <p:cNvPicPr>
            <a:picLocks noChangeAspect="1"/>
          </p:cNvPicPr>
          <p:nvPr/>
        </p:nvPicPr>
        <p:blipFill>
          <a:blip r:embed="rId1"/>
          <a:stretch>
            <a:fillRect/>
          </a:stretch>
        </p:blipFill>
        <p:spPr>
          <a:xfrm>
            <a:off x="8339653" y="1825328"/>
            <a:ext cx="2359386" cy="3207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02441" y="1061623"/>
            <a:ext cx="5723586" cy="4739104"/>
          </a:xfrm>
        </p:spPr>
        <p:txBody>
          <a:bodyPr/>
          <a:lstStyle/>
          <a:p>
            <a:r>
              <a:rPr lang="en-US" sz="2400" dirty="0"/>
              <a:t>Problem statement</a:t>
            </a:r>
            <a:br>
              <a:rPr lang="en-US" sz="2400" dirty="0"/>
            </a:br>
            <a:r>
              <a:rPr lang="en-US" sz="1200" dirty="0">
                <a:solidFill>
                  <a:schemeClr val="tx2"/>
                </a:solidFill>
                <a:effectLst/>
                <a:latin typeface="Times New Roman" panose="02020603050405020304" pitchFamily="18" charset="0"/>
                <a:cs typeface="Times New Roman" panose="02020603050405020304" pitchFamily="18" charset="0"/>
              </a:rPr>
              <a:t>The project's goal is to use smartphone sensor data to create a Python-based solution for human activity recognition. Gathering accelerometer and gyroscope readings from smartphones during different activities is the first step in the process. Next, the data is cleaned and normalized, and relevant features are extracted for activity classification. Finally, a machine learning model (such as decision trees, random forests, or neural networks) is trained on the preprocessed data, and its performance is assessed using metrics like accuracy and F1-score. Finally, the model is optimized for better outcomes and is put to use for real-time activity recognition applications. </a:t>
            </a:r>
            <a:endParaRPr lang="en-US" sz="2400" dirty="0">
              <a:solidFill>
                <a:schemeClr val="tx2"/>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735140" y="796413"/>
            <a:ext cx="4829599" cy="5367515"/>
          </a:xfrm>
          <a:prstGeom prst="round2DiagRect">
            <a:avLst>
              <a:gd name="adj1" fmla="val 16667"/>
              <a:gd name="adj2" fmla="val 0"/>
            </a:avLst>
          </a:prstGeom>
          <a:ln w="88900" cap="sq">
            <a:solidFill>
              <a:srgbClr val="FFFFFF"/>
            </a:solidFill>
            <a:miter lim="800000"/>
            <a:headEnd/>
            <a:tailEnd/>
          </a:ln>
          <a:effectLst>
            <a:outerShdw blurRad="254000" algn="tl" rotWithShape="0">
              <a:srgbClr val="000000">
                <a:alpha val="43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914399" y="1779640"/>
            <a:ext cx="10627967" cy="4262344"/>
          </a:xfrm>
        </p:spPr>
        <p:txBody>
          <a:bodyPr/>
          <a:lstStyle/>
          <a:p>
            <a:pPr algn="l">
              <a:buFont typeface="+mj-lt"/>
              <a:buAutoNum type="arabicPeriod"/>
            </a:pPr>
            <a:r>
              <a:rPr lang="en-US" b="1" i="0" u="sng" dirty="0">
                <a:solidFill>
                  <a:schemeClr val="accent6">
                    <a:lumMod val="75000"/>
                  </a:schemeClr>
                </a:solidFill>
                <a:effectLst/>
                <a:highlight>
                  <a:srgbClr val="FFFFFF"/>
                </a:highlight>
                <a:latin typeface="Times New Roman" panose="02020603050405020304" pitchFamily="18" charset="0"/>
                <a:cs typeface="Times New Roman" panose="02020603050405020304" pitchFamily="18" charset="0"/>
              </a:rPr>
              <a:t>Sensor Data Integration:</a:t>
            </a:r>
            <a:r>
              <a:rPr lang="en-US" b="0" i="0" u="sng" dirty="0">
                <a:solidFill>
                  <a:schemeClr val="accent6">
                    <a:lumMod val="75000"/>
                  </a:schemeClr>
                </a:solidFill>
                <a:effectLst/>
                <a:highlight>
                  <a:srgbClr val="FFFFFF"/>
                </a:highlight>
                <a:latin typeface="Times New Roman" panose="02020603050405020304" pitchFamily="18" charset="0"/>
                <a:cs typeface="Times New Roman" panose="02020603050405020304" pitchFamily="18" charset="0"/>
              </a:rPr>
              <a:t> </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The project leverages data from smartphone sensors like accelerometers and gyroscopes, enabling accurate capture of human movements during different activities.</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mj-lt"/>
              <a:buAutoNum type="arabicPeriod"/>
            </a:pPr>
            <a:r>
              <a:rPr lang="en-US" b="1" i="0" u="sng" dirty="0">
                <a:solidFill>
                  <a:schemeClr val="accent6">
                    <a:lumMod val="75000"/>
                  </a:schemeClr>
                </a:solidFill>
                <a:effectLst/>
                <a:highlight>
                  <a:srgbClr val="FFFFFF"/>
                </a:highlight>
                <a:latin typeface="Times New Roman" panose="02020603050405020304" pitchFamily="18" charset="0"/>
                <a:cs typeface="Times New Roman" panose="02020603050405020304" pitchFamily="18" charset="0"/>
              </a:rPr>
              <a:t>Machine Learning Classification:</a:t>
            </a:r>
            <a:r>
              <a:rPr lang="en-US" b="0" i="0" u="sng" dirty="0">
                <a:solidFill>
                  <a:schemeClr val="accent6">
                    <a:lumMod val="75000"/>
                  </a:schemeClr>
                </a:solidFill>
                <a:effectLst/>
                <a:highlight>
                  <a:srgbClr val="FFFFFF"/>
                </a:highlight>
                <a:latin typeface="Times New Roman" panose="02020603050405020304" pitchFamily="18" charset="0"/>
                <a:cs typeface="Times New Roman" panose="02020603050405020304" pitchFamily="18" charset="0"/>
              </a:rPr>
              <a:t> </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By employing machine learning algorithms, the project can classify activities based on sensor data, allowing for automated recognition of various human activities with high accuracy.</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mj-lt"/>
              <a:buAutoNum type="arabicPeriod"/>
            </a:pPr>
            <a:r>
              <a:rPr lang="en-US" b="1" i="0" u="sng" dirty="0">
                <a:solidFill>
                  <a:schemeClr val="accent6">
                    <a:lumMod val="75000"/>
                  </a:schemeClr>
                </a:solidFill>
                <a:effectLst/>
                <a:highlight>
                  <a:srgbClr val="FFFFFF"/>
                </a:highlight>
                <a:latin typeface="Times New Roman" panose="02020603050405020304" pitchFamily="18" charset="0"/>
                <a:cs typeface="Times New Roman" panose="02020603050405020304" pitchFamily="18" charset="0"/>
              </a:rPr>
              <a:t>Real-time Deployment:</a:t>
            </a:r>
            <a:r>
              <a:rPr lang="en-US" b="0" i="0" u="sng" dirty="0">
                <a:solidFill>
                  <a:schemeClr val="accent6">
                    <a:lumMod val="75000"/>
                  </a:schemeClr>
                </a:solidFill>
                <a:effectLst/>
                <a:highlight>
                  <a:srgbClr val="FFFFFF"/>
                </a:highlight>
                <a:latin typeface="Times New Roman" panose="02020603050405020304" pitchFamily="18" charset="0"/>
                <a:cs typeface="Times New Roman" panose="02020603050405020304" pitchFamily="18" charset="0"/>
              </a:rPr>
              <a:t> </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The developed solution can be deployed for real-time activity recognition applications, making it applicable in contexts such as fitness tracking, healthcare monitoring, and context-aware computing.</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8" name="Title 7"/>
          <p:cNvSpPr>
            <a:spLocks noGrp="1"/>
          </p:cNvSpPr>
          <p:nvPr>
            <p:ph type="title"/>
          </p:nvPr>
        </p:nvSpPr>
        <p:spPr>
          <a:xfrm>
            <a:off x="805541" y="708537"/>
            <a:ext cx="10736826" cy="840351"/>
          </a:xfrm>
        </p:spPr>
        <p:txBody>
          <a:bodyPr/>
          <a:lstStyle/>
          <a:p>
            <a:r>
              <a:rPr lang="en-US" dirty="0"/>
              <a:t>Key features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1636" y="195861"/>
            <a:ext cx="7965461" cy="994164"/>
          </a:xfrm>
        </p:spPr>
        <p:txBody>
          <a:bodyPr/>
          <a:lstStyle/>
          <a:p>
            <a:r>
              <a:rPr lang="en-US" dirty="0"/>
              <a:t>Desired outcomes</a:t>
            </a:r>
            <a:endParaRPr lang="en-US" dirty="0"/>
          </a:p>
        </p:txBody>
      </p:sp>
      <p:sp>
        <p:nvSpPr>
          <p:cNvPr id="3" name="Content Placeholder 2"/>
          <p:cNvSpPr>
            <a:spLocks noGrp="1"/>
          </p:cNvSpPr>
          <p:nvPr>
            <p:ph sz="half" idx="2"/>
          </p:nvPr>
        </p:nvSpPr>
        <p:spPr>
          <a:xfrm>
            <a:off x="2926771" y="1791751"/>
            <a:ext cx="7965460" cy="4205926"/>
          </a:xfrm>
        </p:spPr>
        <p:txBody>
          <a:bodyPr/>
          <a:lstStyle/>
          <a:p>
            <a:pPr algn="l">
              <a:buFont typeface="+mj-lt"/>
              <a:buAutoNum type="arabicPeriod"/>
            </a:pPr>
            <a:r>
              <a:rPr lang="en-US" b="1" i="0" u="sng" dirty="0">
                <a:solidFill>
                  <a:schemeClr val="accent6">
                    <a:lumMod val="75000"/>
                  </a:schemeClr>
                </a:solidFill>
                <a:effectLst/>
                <a:highlight>
                  <a:srgbClr val="FFFFFF"/>
                </a:highlight>
                <a:latin typeface="Times New Roman" panose="02020603050405020304" pitchFamily="18" charset="0"/>
                <a:cs typeface="Times New Roman" panose="02020603050405020304" pitchFamily="18" charset="0"/>
              </a:rPr>
              <a:t>High Accuracy</a:t>
            </a:r>
            <a:r>
              <a:rPr lang="en-US" b="1" i="0" u="sng" dirty="0">
                <a:solidFill>
                  <a:srgbClr val="0D0D0D"/>
                </a:solidFill>
                <a:effectLst/>
                <a:highlight>
                  <a:srgbClr val="FFFFFF"/>
                </a:highlight>
                <a:latin typeface="Times New Roman" panose="02020603050405020304" pitchFamily="18" charset="0"/>
                <a:cs typeface="Times New Roman" panose="02020603050405020304" pitchFamily="18" charset="0"/>
              </a:rPr>
              <a:t>:</a:t>
            </a:r>
            <a:r>
              <a:rPr lang="en-US" b="0" i="0" u="sng"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The model accurately classifies human activities based on smartphone sensor data, achieving a high level of precision and recall across different activity categories.</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mj-lt"/>
              <a:buAutoNum type="arabicPeriod"/>
            </a:pPr>
            <a:r>
              <a:rPr lang="en-US" b="1" i="0" u="sng" dirty="0">
                <a:solidFill>
                  <a:schemeClr val="accent6">
                    <a:lumMod val="75000"/>
                  </a:schemeClr>
                </a:solidFill>
                <a:effectLst/>
                <a:highlight>
                  <a:srgbClr val="FFFFFF"/>
                </a:highlight>
                <a:latin typeface="Times New Roman" panose="02020603050405020304" pitchFamily="18" charset="0"/>
                <a:cs typeface="Times New Roman" panose="02020603050405020304" pitchFamily="18" charset="0"/>
              </a:rPr>
              <a:t>Robustness:</a:t>
            </a:r>
            <a:r>
              <a:rPr lang="en-US" b="0" i="0" u="sng" dirty="0">
                <a:solidFill>
                  <a:schemeClr val="accent6">
                    <a:lumMod val="75000"/>
                  </a:schemeClr>
                </a:solidFill>
                <a:effectLst/>
                <a:highlight>
                  <a:srgbClr val="FFFFFF"/>
                </a:highlight>
                <a:latin typeface="Times New Roman" panose="02020603050405020304" pitchFamily="18" charset="0"/>
                <a:cs typeface="Times New Roman" panose="02020603050405020304" pitchFamily="18" charset="0"/>
              </a:rPr>
              <a:t> </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The developed solution demonstrates robustness by performing well on unseen data and in real-world scenarios, ensuring reliable activity recognition in various environments and conditions.</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mj-lt"/>
              <a:buAutoNum type="arabicPeriod"/>
            </a:pPr>
            <a:r>
              <a:rPr lang="en-US" b="1" i="0" u="sng" dirty="0">
                <a:solidFill>
                  <a:schemeClr val="accent6">
                    <a:lumMod val="75000"/>
                  </a:schemeClr>
                </a:solidFill>
                <a:effectLst/>
                <a:highlight>
                  <a:srgbClr val="FFFFFF"/>
                </a:highlight>
                <a:latin typeface="Times New Roman" panose="02020603050405020304" pitchFamily="18" charset="0"/>
                <a:cs typeface="Times New Roman" panose="02020603050405020304" pitchFamily="18" charset="0"/>
              </a:rPr>
              <a:t>Efficiency:</a:t>
            </a:r>
            <a:r>
              <a:rPr lang="en-US" b="0" i="0" u="sng" dirty="0">
                <a:solidFill>
                  <a:schemeClr val="accent6">
                    <a:lumMod val="75000"/>
                  </a:schemeClr>
                </a:solidFill>
                <a:effectLst/>
                <a:highlight>
                  <a:srgbClr val="FFFFFF"/>
                </a:highlight>
                <a:latin typeface="Times New Roman" panose="02020603050405020304" pitchFamily="18" charset="0"/>
                <a:cs typeface="Times New Roman" panose="02020603050405020304" pitchFamily="18" charset="0"/>
              </a:rPr>
              <a:t> </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The deployed system operates efficiently, with low computational overhead and minimal latency, allowing for real-time activity recognition on mobile devices without significant impact on battery life or performance.</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
        <p:nvSpPr>
          <p:cNvPr id="23" name="Slide Number Placeholder 22"/>
          <p:cNvSpPr>
            <a:spLocks noGrp="1"/>
          </p:cNvSpPr>
          <p:nvPr>
            <p:ph type="sldNum" sz="quarter" idx="10"/>
          </p:nvPr>
        </p:nvSpPr>
        <p:spPr>
          <a:xfrm>
            <a:off x="10358437" y="457199"/>
            <a:ext cx="1067589" cy="471489"/>
          </a:xfrm>
        </p:spPr>
        <p:txBody>
          <a:bodyPr/>
          <a:lstStyle/>
          <a:p>
            <a:fld id="{48F63A3B-78C7-47BE-AE5E-E10140E04643}" type="slidenum">
              <a:rPr lang="en-US" smtClean="0"/>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3611" y="313970"/>
            <a:ext cx="9879437" cy="708585"/>
          </a:xfrm>
        </p:spPr>
        <p:txBody>
          <a:bodyPr/>
          <a:lstStyle/>
          <a:p>
            <a:r>
              <a:rPr lang="en-US" dirty="0"/>
              <a:t>Supervised learning</a:t>
            </a:r>
            <a:endParaRPr lang="en-US" dirty="0"/>
          </a:p>
        </p:txBody>
      </p:sp>
      <p:sp>
        <p:nvSpPr>
          <p:cNvPr id="4" name="Content Placeholder 3"/>
          <p:cNvSpPr>
            <a:spLocks noGrp="1"/>
          </p:cNvSpPr>
          <p:nvPr>
            <p:ph sz="half" idx="1"/>
          </p:nvPr>
        </p:nvSpPr>
        <p:spPr>
          <a:xfrm>
            <a:off x="1550564" y="1165785"/>
            <a:ext cx="9882484" cy="4887824"/>
          </a:xfrm>
        </p:spPr>
        <p:txBody>
          <a:bodyPr>
            <a:normAutofit/>
          </a:bodyPr>
          <a:lstStyle/>
          <a:p>
            <a:pPr marL="0" indent="0" rtl="0">
              <a:buNone/>
            </a:pPr>
            <a:r>
              <a:rPr lang="en-US" dirty="0">
                <a:effectLst/>
                <a:latin typeface="Times New Roman" panose="02020603050405020304" pitchFamily="18" charset="0"/>
                <a:cs typeface="Times New Roman" panose="02020603050405020304" pitchFamily="18" charset="0"/>
              </a:rPr>
              <a:t>Supervised learning is a type of machine learning where the algorithm learns from labeled data, meaning each input data point is associated with a corresponding output label. During training, the algorithm is presented with a dataset consisting of input-output pairs, and it learns to map inputs to outputs by adjusting its parameters to minimize the error between its predictions and the true labels.</a:t>
            </a:r>
            <a:endParaRPr lang="en-US" dirty="0">
              <a:latin typeface="Times New Roman" panose="02020603050405020304" pitchFamily="18" charset="0"/>
              <a:cs typeface="Times New Roman" panose="02020603050405020304" pitchFamily="18" charset="0"/>
            </a:endParaRPr>
          </a:p>
          <a:p>
            <a:pPr marL="0" indent="0" rtl="0">
              <a:buNone/>
            </a:pPr>
            <a:endParaRPr lang="en-US" dirty="0">
              <a:latin typeface="Times New Roman" panose="02020603050405020304" pitchFamily="18" charset="0"/>
              <a:cs typeface="Times New Roman" panose="02020603050405020304" pitchFamily="18" charset="0"/>
            </a:endParaRPr>
          </a:p>
          <a:p>
            <a:pPr marL="0" indent="0" rtl="0">
              <a:buNone/>
            </a:pPr>
            <a:r>
              <a:rPr lang="en-US" dirty="0">
                <a:effectLst/>
                <a:latin typeface="Times New Roman" panose="02020603050405020304" pitchFamily="18" charset="0"/>
                <a:cs typeface="Times New Roman" panose="02020603050405020304" pitchFamily="18" charset="0"/>
              </a:rPr>
              <a:t>In supervised learning, the algorithm's goal is to learn a mapping from inputs to outputs, such as predicting categories (classification) or continuous values (regression), based on the provided labeled examples.</a:t>
            </a:r>
            <a:endParaRPr lang="en-US" dirty="0">
              <a:latin typeface="Times New Roman" panose="02020603050405020304" pitchFamily="18" charset="0"/>
              <a:cs typeface="Times New Roman" panose="02020603050405020304" pitchFamily="18" charset="0"/>
            </a:endParaRPr>
          </a:p>
          <a:p>
            <a:pPr marL="0" indent="0" rtl="0">
              <a:buNone/>
            </a:pPr>
            <a:endParaRPr lang="en-US" dirty="0">
              <a:latin typeface="Times New Roman" panose="02020603050405020304" pitchFamily="18" charset="0"/>
              <a:cs typeface="Times New Roman" panose="02020603050405020304" pitchFamily="18" charset="0"/>
            </a:endParaRPr>
          </a:p>
          <a:p>
            <a:pPr marL="0" indent="0" rtl="0">
              <a:buNone/>
            </a:pPr>
            <a:r>
              <a:rPr lang="en-US" dirty="0">
                <a:effectLst/>
                <a:latin typeface="Times New Roman" panose="02020603050405020304" pitchFamily="18" charset="0"/>
                <a:cs typeface="Times New Roman" panose="02020603050405020304" pitchFamily="18" charset="0"/>
              </a:rPr>
              <a:t>In the context of the human activity recognition project using smartphone sensor data, it is indeed a supervised learning task. The reason is that the dataset used for training the machine learning model contains examples of sensor data along with corresponding labels indicating the activity being performed (e.g., walking, running, sitting, standing). The algorithm learns to recognize patterns in the sensor data that are indicative of different activities by observing these labeled examples. Therefore, the project involves supervised learning as the model is trained using labeled data to predict the activity labels for new, unseen sensor data.</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0"/>
          </p:nvPr>
        </p:nvSpPr>
        <p:spPr/>
        <p:txBody>
          <a:bodyPr/>
          <a:lstStyle/>
          <a:p>
            <a:fld id="{48F63A3B-78C7-47BE-AE5E-E10140E04643}" type="slidenum">
              <a:rPr lang="en-US" smtClean="0"/>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6589" y="37161"/>
            <a:ext cx="9879437" cy="767231"/>
          </a:xfrm>
        </p:spPr>
        <p:txBody>
          <a:bodyPr/>
          <a:lstStyle/>
          <a:p>
            <a:r>
              <a:rPr lang="en-US" dirty="0"/>
              <a:t>Algorithms used</a:t>
            </a:r>
            <a:endParaRPr lang="en-US" dirty="0"/>
          </a:p>
        </p:txBody>
      </p:sp>
      <p:sp>
        <p:nvSpPr>
          <p:cNvPr id="4" name="Content Placeholder 3"/>
          <p:cNvSpPr>
            <a:spLocks noGrp="1"/>
          </p:cNvSpPr>
          <p:nvPr>
            <p:ph sz="half" idx="1"/>
          </p:nvPr>
        </p:nvSpPr>
        <p:spPr>
          <a:xfrm>
            <a:off x="1550564" y="1130711"/>
            <a:ext cx="9882484" cy="4922898"/>
          </a:xfrm>
        </p:spPr>
        <p:txBody>
          <a:bodyPr>
            <a:noAutofit/>
          </a:bodyPr>
          <a:lstStyle/>
          <a:p>
            <a:pPr marL="0" indent="0" rtl="0">
              <a:buNone/>
            </a:pPr>
            <a:r>
              <a:rPr lang="en-US" sz="2400" b="1" dirty="0">
                <a:effectLst/>
                <a:latin typeface="Times New Roman" panose="02020603050405020304" pitchFamily="18" charset="0"/>
                <a:cs typeface="Times New Roman" panose="02020603050405020304" pitchFamily="18" charset="0"/>
              </a:rPr>
              <a:t>Feature Selection</a:t>
            </a:r>
            <a:endParaRPr lang="en-US" sz="2400" b="1" dirty="0">
              <a:latin typeface="Times New Roman" panose="02020603050405020304" pitchFamily="18" charset="0"/>
              <a:cs typeface="Times New Roman" panose="02020603050405020304" pitchFamily="18" charset="0"/>
            </a:endParaRPr>
          </a:p>
          <a:p>
            <a:pPr rtl="0"/>
            <a:r>
              <a:rPr lang="en-US" dirty="0">
                <a:effectLst/>
                <a:latin typeface="Times New Roman" panose="02020603050405020304" pitchFamily="18" charset="0"/>
                <a:cs typeface="Times New Roman" panose="02020603050405020304" pitchFamily="18" charset="0"/>
              </a:rPr>
              <a:t>When using smartphone data for human activity recognition, feature selection plays a critical role in enhancing model performance and lowering complexity. Following the collection and preprocessing of sensor data, features are selected and extracted through the application of strategies such as tree-based methods, recursive elimination, and correlation-based selection. While iterative refinement optimizes the feature set for best performance as measured by metrics like accuracy and F1-score, cross-validation guarantees generalizability.</a:t>
            </a:r>
            <a:endParaRPr lang="en-US" dirty="0">
              <a:latin typeface="Times New Roman" panose="02020603050405020304" pitchFamily="18" charset="0"/>
              <a:cs typeface="Times New Roman" panose="02020603050405020304" pitchFamily="18" charset="0"/>
            </a:endParaRPr>
          </a:p>
          <a:p>
            <a:pPr rtl="0"/>
            <a:r>
              <a:rPr lang="en-US" b="1" dirty="0">
                <a:effectLst/>
                <a:latin typeface="Times New Roman" panose="02020603050405020304" pitchFamily="18" charset="0"/>
                <a:cs typeface="Times New Roman" panose="02020603050405020304" pitchFamily="18" charset="0"/>
              </a:rPr>
              <a:t>Techniques Used</a:t>
            </a:r>
            <a:endParaRPr lang="en-US" b="1" dirty="0">
              <a:latin typeface="Times New Roman" panose="02020603050405020304" pitchFamily="18" charset="0"/>
              <a:cs typeface="Times New Roman" panose="02020603050405020304" pitchFamily="18" charset="0"/>
            </a:endParaRPr>
          </a:p>
          <a:p>
            <a:pPr rtl="0"/>
            <a:r>
              <a:rPr lang="en-US" b="1" u="sng" dirty="0">
                <a:effectLst/>
                <a:latin typeface="Times New Roman" panose="02020603050405020304" pitchFamily="18" charset="0"/>
                <a:cs typeface="Times New Roman" panose="02020603050405020304" pitchFamily="18" charset="0"/>
              </a:rPr>
              <a:t>Filter Methods: </a:t>
            </a:r>
            <a:r>
              <a:rPr lang="en-US" dirty="0">
                <a:effectLst/>
                <a:latin typeface="Times New Roman" panose="02020603050405020304" pitchFamily="18" charset="0"/>
                <a:cs typeface="Times New Roman" panose="02020603050405020304" pitchFamily="18" charset="0"/>
              </a:rPr>
              <a:t>These methods select features based on their statistical properties and are independent of any specific machine learning algorithm.</a:t>
            </a:r>
            <a:endParaRPr lang="en-US" dirty="0">
              <a:latin typeface="Times New Roman" panose="02020603050405020304" pitchFamily="18" charset="0"/>
              <a:cs typeface="Times New Roman" panose="02020603050405020304" pitchFamily="18" charset="0"/>
            </a:endParaRPr>
          </a:p>
          <a:p>
            <a:pPr rtl="0"/>
            <a:r>
              <a:rPr lang="en-US" b="1" u="sng" dirty="0">
                <a:effectLst/>
                <a:latin typeface="Times New Roman" panose="02020603050405020304" pitchFamily="18" charset="0"/>
                <a:cs typeface="Times New Roman" panose="02020603050405020304" pitchFamily="18" charset="0"/>
              </a:rPr>
              <a:t>Correlation-based feature selection (CFS): </a:t>
            </a:r>
            <a:r>
              <a:rPr lang="en-US" dirty="0">
                <a:effectLst/>
                <a:latin typeface="Times New Roman" panose="02020603050405020304" pitchFamily="18" charset="0"/>
                <a:cs typeface="Times New Roman" panose="02020603050405020304" pitchFamily="18" charset="0"/>
              </a:rPr>
              <a:t>Select features that have high correlation with the target variable but low correlation with each other.</a:t>
            </a:r>
            <a:endParaRPr lang="en-US" dirty="0">
              <a:latin typeface="Times New Roman" panose="02020603050405020304" pitchFamily="18" charset="0"/>
              <a:cs typeface="Times New Roman" panose="02020603050405020304" pitchFamily="18" charset="0"/>
            </a:endParaRPr>
          </a:p>
          <a:p>
            <a:pPr rtl="0"/>
            <a:r>
              <a:rPr lang="en-US" b="1" u="sng" dirty="0">
                <a:effectLst/>
                <a:latin typeface="Times New Roman" panose="02020603050405020304" pitchFamily="18" charset="0"/>
                <a:cs typeface="Times New Roman" panose="02020603050405020304" pitchFamily="18" charset="0"/>
              </a:rPr>
              <a:t>Chi-square test: </a:t>
            </a:r>
            <a:r>
              <a:rPr lang="en-US" dirty="0">
                <a:effectLst/>
                <a:latin typeface="Times New Roman" panose="02020603050405020304" pitchFamily="18" charset="0"/>
                <a:cs typeface="Times New Roman" panose="02020603050405020304" pitchFamily="18" charset="0"/>
              </a:rPr>
              <a:t>Select features that are most dependent on the target variable.</a:t>
            </a:r>
            <a:endParaRPr lang="en-US" dirty="0">
              <a:latin typeface="Times New Roman" panose="02020603050405020304" pitchFamily="18" charset="0"/>
              <a:cs typeface="Times New Roman" panose="02020603050405020304" pitchFamily="18" charset="0"/>
            </a:endParaRPr>
          </a:p>
          <a:p>
            <a:pPr rtl="0"/>
            <a:r>
              <a:rPr lang="en-US" b="1" u="sng" dirty="0">
                <a:effectLst/>
                <a:latin typeface="Times New Roman" panose="02020603050405020304" pitchFamily="18" charset="0"/>
                <a:cs typeface="Times New Roman" panose="02020603050405020304" pitchFamily="18" charset="0"/>
              </a:rPr>
              <a:t>Wrapper Methods: </a:t>
            </a:r>
            <a:r>
              <a:rPr lang="en-US" dirty="0">
                <a:effectLst/>
                <a:latin typeface="Times New Roman" panose="02020603050405020304" pitchFamily="18" charset="0"/>
                <a:cs typeface="Times New Roman" panose="02020603050405020304" pitchFamily="18" charset="0"/>
              </a:rPr>
              <a:t>These methods select subsets of features and evaluate them using a specific machine learning algorithm.</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0"/>
          </p:nvPr>
        </p:nvSpPr>
        <p:spPr/>
        <p:txBody>
          <a:bodyPr/>
          <a:lstStyle/>
          <a:p>
            <a:fld id="{48F63A3B-78C7-47BE-AE5E-E10140E04643}" type="slidenum">
              <a:rPr lang="en-US" smtClean="0"/>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4253" y="-112074"/>
            <a:ext cx="9879437" cy="980844"/>
          </a:xfrm>
        </p:spPr>
        <p:txBody>
          <a:bodyPr/>
          <a:lstStyle/>
          <a:p>
            <a:r>
              <a:rPr lang="en-US" dirty="0"/>
              <a:t>Cont..</a:t>
            </a:r>
            <a:endParaRPr lang="en-US" dirty="0"/>
          </a:p>
        </p:txBody>
      </p:sp>
      <p:sp>
        <p:nvSpPr>
          <p:cNvPr id="4" name="Content Placeholder 3"/>
          <p:cNvSpPr>
            <a:spLocks noGrp="1"/>
          </p:cNvSpPr>
          <p:nvPr>
            <p:ph sz="half" idx="1"/>
          </p:nvPr>
        </p:nvSpPr>
        <p:spPr>
          <a:xfrm>
            <a:off x="1484672" y="1002891"/>
            <a:ext cx="9948376" cy="5050718"/>
          </a:xfrm>
        </p:spPr>
        <p:txBody>
          <a:bodyPr>
            <a:normAutofit fontScale="25000" lnSpcReduction="20000"/>
          </a:bodyPr>
          <a:lstStyle/>
          <a:p>
            <a:pPr marL="0" indent="0" rtl="0">
              <a:buNone/>
            </a:pPr>
            <a:r>
              <a:rPr lang="en-US" sz="7200" dirty="0">
                <a:effectLst/>
                <a:latin typeface="Times New Roman" panose="02020603050405020304" pitchFamily="18" charset="0"/>
                <a:cs typeface="Times New Roman" panose="02020603050405020304" pitchFamily="18" charset="0"/>
              </a:rPr>
              <a:t>Recursive Feature Elimination (RFE): Start with all features, recursively remove one feature at a time and select the subset of features that gives the best model performance.</a:t>
            </a:r>
            <a:br>
              <a:rPr lang="en-US" sz="7200" dirty="0">
                <a:latin typeface="Times New Roman" panose="02020603050405020304" pitchFamily="18" charset="0"/>
                <a:cs typeface="Times New Roman" panose="02020603050405020304" pitchFamily="18" charset="0"/>
              </a:rPr>
            </a:br>
            <a:endParaRPr lang="en-US" sz="7200" dirty="0">
              <a:latin typeface="Times New Roman" panose="02020603050405020304" pitchFamily="18" charset="0"/>
              <a:cs typeface="Times New Roman" panose="02020603050405020304" pitchFamily="18" charset="0"/>
            </a:endParaRPr>
          </a:p>
          <a:p>
            <a:pPr marL="0" indent="0" rtl="0">
              <a:buNone/>
            </a:pPr>
            <a:r>
              <a:rPr lang="en-US" sz="9600" b="1" u="sng" dirty="0">
                <a:effectLst/>
                <a:latin typeface="Times New Roman" panose="02020603050405020304" pitchFamily="18" charset="0"/>
                <a:cs typeface="Times New Roman" panose="02020603050405020304" pitchFamily="18" charset="0"/>
              </a:rPr>
              <a:t>Regression Used</a:t>
            </a:r>
            <a:endParaRPr lang="en-US" sz="9600" b="1" u="sng" dirty="0">
              <a:latin typeface="Times New Roman" panose="02020603050405020304" pitchFamily="18" charset="0"/>
              <a:cs typeface="Times New Roman" panose="02020603050405020304" pitchFamily="18" charset="0"/>
            </a:endParaRPr>
          </a:p>
          <a:p>
            <a:pPr marL="0" indent="0" rtl="0">
              <a:buNone/>
            </a:pPr>
            <a:r>
              <a:rPr lang="en-US" sz="7200" b="1" dirty="0">
                <a:effectLst/>
                <a:latin typeface="Times New Roman" panose="02020603050405020304" pitchFamily="18" charset="0"/>
                <a:cs typeface="Times New Roman" panose="02020603050405020304" pitchFamily="18" charset="0"/>
              </a:rPr>
              <a:t>Random Forest Regression</a:t>
            </a:r>
            <a:endParaRPr lang="en-US" sz="7200" b="1" dirty="0">
              <a:latin typeface="Times New Roman" panose="02020603050405020304" pitchFamily="18" charset="0"/>
              <a:cs typeface="Times New Roman" panose="02020603050405020304" pitchFamily="18" charset="0"/>
            </a:endParaRPr>
          </a:p>
          <a:p>
            <a:pPr rtl="0"/>
            <a:r>
              <a:rPr lang="en-US" sz="7200" dirty="0">
                <a:effectLst/>
                <a:latin typeface="Times New Roman" panose="02020603050405020304" pitchFamily="18" charset="0"/>
                <a:cs typeface="Times New Roman" panose="02020603050405020304" pitchFamily="18" charset="0"/>
              </a:rPr>
              <a:t>When using smartphone datasets for human activity recognition projects, Random Forest Regression is a useful tool. Relevant features are extracted and the dataset is divided into training and testing sets following the collection of sensor data and labeled activity information. After that, the model is trained using the training set of data to discover how features from the sensor data relate to continuous activity variables like intensity or duration. Model performance is optimized through hyperparameter tuning, which is measured with metrics such as mean squared error. After validation, the model can forecast fresh data, which helps with applications such as health monitoring and fitness tracking. Random Forest Regression is a good option for these kinds of projects because it can handle high-dimensional data, capture intricate relationships, and reduce overfitting.</a:t>
            </a:r>
            <a:endParaRPr lang="en-US" sz="7200" dirty="0">
              <a:latin typeface="Times New Roman" panose="02020603050405020304" pitchFamily="18" charset="0"/>
              <a:cs typeface="Times New Roman" panose="02020603050405020304" pitchFamily="18" charset="0"/>
            </a:endParaRPr>
          </a:p>
          <a:p>
            <a:pPr rtl="0"/>
            <a:r>
              <a:rPr lang="en-US" sz="7200" dirty="0">
                <a:effectLst/>
                <a:latin typeface="Times New Roman" panose="02020603050405020304" pitchFamily="18" charset="0"/>
                <a:cs typeface="Times New Roman" panose="02020603050405020304" pitchFamily="18" charset="0"/>
              </a:rPr>
              <a:t>Logistic regression is a statistical method used for binary classification tasks where the target variable is categorical and has only two possible outcomes, typically represented as 0 and 1. The model predicts the probability that a given input belongs to one of the two classes. It uses the logistic function, also known as the sigmoid function, to model the relationship between input variables and the probability of the binary outcome. The logistic function is defined as: </a:t>
            </a:r>
            <a:endParaRPr lang="en-US" sz="7200" dirty="0">
              <a:latin typeface="Times New Roman" panose="02020603050405020304" pitchFamily="18" charset="0"/>
              <a:cs typeface="Times New Roman" panose="02020603050405020304" pitchFamily="18" charset="0"/>
            </a:endParaRPr>
          </a:p>
          <a:p>
            <a:pPr rtl="0"/>
            <a:r>
              <a:rPr lang="en-US" sz="7200" dirty="0">
                <a:effectLst/>
                <a:latin typeface="Times New Roman" panose="02020603050405020304" pitchFamily="18" charset="0"/>
                <a:cs typeface="Times New Roman" panose="02020603050405020304" pitchFamily="18" charset="0"/>
              </a:rPr>
              <a:t>(z)=1+e^−z</a:t>
            </a:r>
            <a:endParaRPr lang="en-US" sz="7200" dirty="0">
              <a:latin typeface="Times New Roman" panose="02020603050405020304" pitchFamily="18" charset="0"/>
              <a:cs typeface="Times New Roman" panose="02020603050405020304" pitchFamily="18" charset="0"/>
            </a:endParaRPr>
          </a:p>
          <a:p>
            <a:pPr rtl="0"/>
            <a:br>
              <a:rPr lang="en-US" sz="4500" dirty="0"/>
            </a:br>
            <a:endParaRPr lang="en-US" sz="4500" dirty="0"/>
          </a:p>
          <a:p>
            <a:pPr rtl="0"/>
            <a:br>
              <a:rPr lang="en-US" dirty="0"/>
            </a:br>
            <a:endParaRPr lang="en-US" dirty="0"/>
          </a:p>
          <a:p>
            <a:endParaRPr lang="en-US" dirty="0"/>
          </a:p>
        </p:txBody>
      </p:sp>
      <p:sp>
        <p:nvSpPr>
          <p:cNvPr id="5" name="Slide Number Placeholder 4"/>
          <p:cNvSpPr>
            <a:spLocks noGrp="1"/>
          </p:cNvSpPr>
          <p:nvPr>
            <p:ph type="sldNum" sz="quarter" idx="10"/>
          </p:nvPr>
        </p:nvSpPr>
        <p:spPr/>
        <p:txBody>
          <a:bodyPr/>
          <a:lstStyle/>
          <a:p>
            <a:fld id="{48F63A3B-78C7-47BE-AE5E-E10140E04643}" type="slidenum">
              <a:rPr lang="en-US" smtClean="0"/>
            </a:fld>
            <a:endParaRPr lang="en-US" dirty="0"/>
          </a:p>
        </p:txBody>
      </p:sp>
    </p:spTree>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_ i p _ U n i f i e d C o m p l i a n c e P o l i c y U I A c t i o n   x m l n s = " h t t p : / / s c h e m a s . m i c r o s o f t . c o m / s h a r e p o i n t / v 3 "   x s i : n i l = " t r u e " / > < I m a g e   x m l n s = " 7 1 a f 3 2 4 3 - 3 d d 4 - 4 a 8 d - 8 c 0 d - d d 7 6 d a 1 f 0 2 a 5 " > < U r l   x s i : n i l = " t r u e " > < / U r l > < D e s c r i p t i o n   x s i : n i l = " t r u e " > < / D e s c r i p t i o n > < / I m a g e > < S t a t u s   x m l n s = " 7 1 a f 3 2 4 3 - 3 d d 4 - 4 a 8 d - 8 c 0 d - d d 7 6 d a 1 f 0 2 a 5 " > N o t   s t a r t e d < / S t a t u s > < B a c k g r o u n d   x m l n s = " 7 1 a f 3 2 4 3 - 3 d d 4 - 4 a 8 d - 8 c 0 d - d d 7 6 d a 1 f 0 2 a 5 " > f a l s e < / B a c k g r o u n d > < _ i p _ U n i f i e d C o m p l i a n c e P o l i c y P r o p e r t i e s   x m l n s = " h t t p : / / s c h e m a s . m i c r o s o f t . c o m / s h a r e p o i n t / v 3 "   x s i : n i l = " t r u e " / > < I m a g e T a g s T a x H T F i e l d   x m l n s = " 7 1 a f 3 2 4 3 - 3 d d 4 - 4 a 8 d - 8 c 0 d - d d 7 6 d a 1 f 0 2 a 5 " > < T e r m s   x m l n s = " h t t p : / / s c h e m a s . m i c r o s o f t . c o m / o f f i c e / i n f o p a t h / 2 0 0 7 / P a r t n e r C o n t r o l s " > < / T e r m s > < / I m a g e T a g s T a x H T F i e l d > < T a x C a t c h A l l   x m l n s = " 2 3 0 e 9 d f 3 - b e 6 5 - 4 c 7 3 - a 9 3 b - d 1 2 3 6 e b d 6 7 7 e "   x s i : n i l = " t r u e " / > < M e d i a S e r v i c e K e y P o i n t s   x m l n s = " 7 1 a f 3 2 4 3 - 3 d d 4 - 4 a 8 d - 8 c 0 d - d d 7 6 d a 1 f 0 2 a 5 "   x s i : n i l = " t r u e " / > < / d o c u m e n t M a n a g e m e n t > < / p : p r o p e r t i e s > 
</file>

<file path=customXml/item2.xml>��< ? m s o - c o n t e n t T y p e ? > < F o r m T e m p l a t e s   x m l n s = " h t t p : / / s c h e m a s . m i c r o s o f t . c o m / s h a r e p o i n t / v 3 / c o n t e n t t y p e / f o r m s " > < D i s p l a y > D o c u m e n t L i b r a r y F o r m < / D i s p l a y > < E d i t > D o c u m e n t L i b r a r y F o r m < / E d i t > < N e w > D o c u m e n t L i b r a r y F o r m < / N e w > < / F o r m T e m p l a t e s > 
</file>

<file path=customXml/item3.xml>��< ? x m l   v e r s i o n = " 1 . 0 " ? > < c t : c o n t e n t T y p e S c h e m a   c t : _ = " "   m a : _ = " "   m a : c o n t e n t T y p e N a m e = " D o c u m e n t "   m a : c o n t e n t T y p e I D = " 0 x 0 1 0 1 0 0 7 9 F 1 1 1 E D 3 5 F 8 C C 4 7 9 4 4 9 6 0 9 E 8 A 0 9 2 3 A 6 "   m a : c o n t e n t T y p e V e r s i o n = " 2 8 "   m a : c o n t e n t T y p e D e s c r i p t i o n = " C r e a t e   a   n e w   d o c u m e n t . "   m a : c o n t e n t T y p e S c o p e = " "   m a : v e r s i o n I D = " 6 0 f 5 a 4 f 2 d 2 b 0 a b a d c f 5 3 2 d 4 8 e b f 9 c b 7 1 "   x m l n s : c t = " h t t p : / / s c h e m a s . m i c r o s o f t . c o m / o f f i c e / 2 0 0 6 / m e t a d a t a / c o n t e n t T y p e "   x m l n s : m a = " h t t p : / / s c h e m a s . m i c r o s o f t . c o m / o f f i c e / 2 0 0 6 / m e t a d a t a / p r o p e r t i e s / m e t a A t t r i b u t e s " >  
 < x s d : s c h e m a   t a r g e t N a m e s p a c e = " h t t p : / / s c h e m a s . m i c r o s o f t . c o m / o f f i c e / 2 0 0 6 / m e t a d a t a / p r o p e r t i e s "   m a : r o o t = " t r u e "   m a : f i e l d s I D = " 7 d d 7 8 1 2 9 e 6 a 1 8 1 1 f 8 4 8 0 7 a d 1 1 c 6 5 1 5 3 1 "   n s 1 : _ = " "   n s 2 : _ = " "   n s 3 : _ = " "   n s 4 : _ = " " 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
 < x s d : i m p o r t   n a m e s p a c e = " h t t p : / / s c h e m a s . m i c r o s o f t . c o m / s h a r e p o i n t / v 3 " / >  
 < x s d : i m p o r t   n a m e s p a c e = " 7 1 a f 3 2 4 3 - 3 d d 4 - 4 a 8 d - 8 c 0 d - d d 7 6 d a 1 f 0 2 a 5 " / >  
 < x s d : i m p o r t   n a m e s p a c e = " 1 6 c 0 5 7 2 7 - a a 7 5 - 4 e 4 a - 9 b 5 f - 8 a 8 0 a 1 1 6 5 8 9 1 " / >  
 < x s d : i m p o r t   n a m e s p a c e = " 2 3 0 e 9 d f 3 - b e 6 5 - 4 c 7 3 - a 9 3 b - d 1 2 3 6 e b d 6 7 7 e " / >  
 < x s d : e l e m e n t   n a m e = " p r o p e r t i e s " >  
 < x s d : c o m p l e x T y p e >  
 < x s d : s e q u e n c e >  
 < x s d : e l e m e n t   n a m e = " d o c u m e n t M a n a g e m e n t " >  
 < x s d : c o m p l e x T y p e >  
 < x s d : a l l >  
 < x s d : e l e m e n t   r e f = " n s 2 : S t a t u s "   m i n O c c u r s = " 0 " / >  
 < x s d : e l e m e n t   r e f = " n s 2 : I m a g e "   m i n O c c u r s = " 0 " / > 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e l e m e n t   r e f = " n s 1 : _ i p _ U n i f i e d C o m p l i a n c e P o l i c y P r o p e r t i e s "   m i n O c c u r s = " 0 " / >  
 < x s d : e l e m e n t   r e f = " n s 1 : _ i p _ U n i f i e d C o m p l i a n c e P o l i c y U I A c t i o n "   m i n O c c u r s = " 0 " / >  
 < x s d : e l e m e n t   r e f = " n s 4 : T a x C a t c h A l l "   m i n O c c u r s = " 0 " / >  
 < x s d : e l e m e n t   r e f = " n s 2 : I m a g e T a g s T a x H T F i e l d "   m i n O c c u r s = " 0 " / >  
 < x s d : e l e m e n t   r e f = " n s 2 : M e d i a S e r v i c e L o c a t i o n "   m i n O c c u r s = " 0 " / >  
 < x s d : e l e m e n t   r e f = " n s 2 : M e d i a L e n g t h I n S e c o n d s "   m i n O c c u r s = " 0 " / >  
 < x s d : e l e m e n t   r e f = " n s 2 : B a c k g r o u n d "   m i n O c c u r s = " 0 " / >  
 < x s d : e l e m e n t   r e f = " n s 2 : M e d i a S e r v i c e S e a r c h P r o p e r t i e s "   m i n O c c u r s = " 0 " / >  
 < x s d : e l e m e n t   r e f = " n s 2 : M e d i a S e r v i c e D o c T a g s "   m i n O c c u r s = " 0 " / >  
 < x s d : e l e m e n t   r e f = " n s 2 : M e d i a S e r v i c e O b j e c t D e t e c t o r V e r s i o n s "   m i n O c c u r s = " 0 " / >  
 < x s d : e l e m e n t   r e f = " n s 2 : M e d i a S e r v i c e S y s t e m T a g s "   m i n O c c u r s = " 0 " / >  
 < / x s d : a l l >  
 < / x s d : c o m p l e x T y p e >  
 < / x s d : e l e m e n t >  
 < / x s d : s e q u e n c e >  
 < / x s d : c o m p l e x T y p e >  
 < / x s d : e l e m e n t >  
 < / x s d : s c h e m a >  
 < x s d : s c h e m a   t a r g e t N a m e s p a c e = " h t t p : / / s c h e m a s . m i c r o s o f t . c o m / s h a r e p o i n t / v 3 " 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_ i p _ U n i f i e d C o m p l i a n c e P o l i c y P r o p e r t i e s "   m a : i n d e x = " 2 0 "   n i l l a b l e = " t r u e "   m a : d i s p l a y N a m e = " U n i f i e d   C o m p l i a n c e   P o l i c y   P r o p e r t i e s "   m a : h i d d e n = " t r u e "   m a : i n t e r n a l N a m e = " _ i p _ U n i f i e d C o m p l i a n c e P o l i c y P r o p e r t i e s "   m a : r e a d O n l y = " f a l s e " >  
 < x s d : s i m p l e T y p e >  
 < x s d : r e s t r i c t i o n   b a s e = " d m s : N o t e " / >  
 < / x s d : s i m p l e T y p e >  
 < / x s d : e l e m e n t >  
 < x s d : e l e m e n t   n a m e = " _ i p _ U n i f i e d C o m p l i a n c e P o l i c y U I A c t i o n "   m a : i n d e x = " 2 1 "   n i l l a b l e = " t r u e "   m a : d i s p l a y N a m e = " U n i f i e d   C o m p l i a n c e   P o l i c y   U I   A c t i o n "   m a : h i d d e n = " t r u e "   m a : i n t e r n a l N a m e = " _ i p _ U n i f i e d C o m p l i a n c e P o l i c y U I A c t i o n "   m a : r e a d O n l y = " f a l s e " >  
 < x s d : s i m p l e T y p e >  
 < x s d : r e s t r i c t i o n   b a s e = " d m s : T e x t " / >  
 < / x s d : s i m p l e 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t a t u s "   m a : i n d e x = " 2 "   n i l l a b l e = " t r u e "   m a : d i s p l a y N a m e = " S t a t u s "   m a : d e f a u l t = " N o t   s t a r t e d "   m a : f o r m a t = " D r o p d o w n "   m a : i n t e r n a l N a m e = " S t a t u s "   m a : r e a d O n l y = " f a l s e " >  
 < x s d : s i m p l e T y p e >  
 < x s d : r e s t r i c t i o n   b a s e = " d m s : C h o i c e " >  
 < x s d : e n u m e r a t i o n   v a l u e = " N o t   s t a r t e d " / >  
 < x s d : e n u m e r a t i o n   v a l u e = " I n   P r o g r e s s " / >  
 < x s d : e n u m e r a t i o n   v a l u e = " C o m p l e t e d " / >  
 < / x s d : r e s t r i c t i o n >  
 < / x s d : s i m p l e T y p e >  
 < / x s d : e l e m e n t >  
 < x s d : e l e m e n t   n a m e = " I m a g e "   m a : i n d e x = " 3 "   n i l l a b l e = " t r u e "   m a : d i s p l a y N a m e = " I m a g e "   m a : f o r m a t = " I m a g e "   m a : i n t e r n a l N a m e = " I m a g e "   m a : r e a d O n l y = " f a l s e " >  
 < x s d : c o m p l e x T y p e >  
 < x s d : c o m p l e x C o n t e n t >  
 < x s d : e x t e n s i o n   b a s e = " d m s : U R L " >  
 < x s d : s e q u e n c e >  
 < x s d : e l e m e n t   n a m e = " U r l "   t y p e = " d m s : V a l i d U r l "   m i n O c c u r s = " 0 "   n i l l a b l e = " t r u e " / >  
 < x s d : e l e m e n t   n a m e = " D e s c r i p t i o n "   t y p e = " x s d : s t r i n g "   n i l l a b l e = " t r u e " / >  
 < / x s d : s e q u e n c e >  
 < / x s d : e x t e n s i o n >  
 < / x s d : c o m p l e x C o n t e n t >  
 < / x s d : c o m p l e x T y p e >  
 < / x s d : e l e m e n t > 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h i d d e n = " t r u e "   m a : i n t e r n a l N a m e = " M e d i a S e r v i c e O C R "   m a : r e a d O n l y = " t r u e " >  
 < x s d : s i m p l e T y p e >  
 < x s d : r e s t r i c t i o n   b a s e = " d m s : N o t e " / >  
 < / x s d : s i m p l e T y p e >  
 < / x s d : e l e m e n t >  
 < x s d : e l e m e n t   n a m e = " M e d i a S e r v i c e A u t o T a g s "   m a : i n d e x = " 1 1 "   n i l l a b l e = " t r u e "   m a : d i s p l a y N a m e = " M e d i a S e r v i c e A u t o T a g s "   m a : h i d d e n = " t r u e " 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h i d d e n = " t r u e "   m a : i n t e r n a l N a m e = " M e d i a S e r v i c e K e y P o i n t s "   m a : r e a d O n l y = " f a l s e " >  
 < x s d : s i m p l e T y p e >  
 < x s d : r e s t r i c t i o n   b a s e = " d m s : N o t e " / >  
 < / x s d : s i m p l e T y p e >  
 < / x s d : e l e m e n t >  
 < x s d : e l e m e n t   n a m e = " M e d i a S e r v i c e D a t e T a k e n "   m a : i n d e x = " 1 8 "   n i l l a b l e = " t r u e "   m a : d i s p l a y N a m e = " M e d i a S e r v i c e D a t e T a k e n "   m a : h i d d e n = " t r u e "   m a : i n t e r n a l N a m e = " M e d i a S e r v i c e D a t e T a k e n "   m a : r e a d O n l y = " t r u e " >  
 < x s d : s i m p l e T y p e >  
 < x s d : r e s t r i c t i o n   b a s e = " d m s : T e x t " / >  
 < / x s d : s i m p l e T y p e >  
 < / x s d : e l e m e n t >  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
 < x s d : c o m p l e x T y p e >  
 < x s d : s e q u e n c e >  
 < x s d : e l e m e n t   r e f = " p c : T e r m s "   m i n O c c u r s = " 0 "   m a x O c c u r s = " 1 " > < / x s d : e l e m e n t >  
 < / x s d : s e q u e n c e >  
 < / x s d : c o m p l e x T y p e >  
 < / x s d : e l e m e n t >  
 < x s d : e l e m e n t   n a m e = " M e d i a S e r v i c e L o c a t i o n "   m a : i n d e x = " 2 6 "   n i l l a b l e = " t r u e "   m a : d i s p l a y N a m e = " L o c a t i o n "   m a : h i d d e n = " t r u e "   m a : i n t e r n a l N a m e = " M e d i a S e r v i c e L o c a t i o n "   m a : r e a d O n l y = " t r u e " >  
 < x s d : s i m p l e T y p e >  
 < x s d : r e s t r i c t i o n   b a s e = " d m s : T e x t " / >  
 < / x s d : s i m p l e T y p e >  
 < / x s d : e l e m e n t >  
 < x s d : e l e m e n t   n a m e = " M e d i a L e n g t h I n S e c o n d s "   m a : i n d e x = " 2 7 "   n i l l a b l e = " t r u e "   m a : d i s p l a y N a m e = " M e d i a L e n g t h I n S e c o n d s "   m a : h i d d e n = " t r u e "   m a : i n t e r n a l N a m e = " M e d i a L e n g t h I n S e c o n d s "   m a : r e a d O n l y = " t r u e " >  
 < x s d : s i m p l e T y p e >  
 < x s d : r e s t r i c t i o n   b a s e = " d m s : U n k n o w n " / >  
 < / x s d : s i m p l e T y p e >  
 < / x s d : e l e m e n t >  
 < x s d : e l e m e n t   n a m e = " B a c k g r o u n d "   m a : i n d e x = " 2 8 "   n i l l a b l e = " t r u e "   m a : d i s p l a y N a m e = " B a c k g r o u n d "   m a : d e f a u l t = " 0 "   m a : f o r m a t = " D r o p d o w n "   m a : i n t e r n a l N a m e = " B a c k g r o u n d " >  
 < x s d : s i m p l e T y p e >  
 < x s d : r e s t r i c t i o n   b a s e = " d m s : B o o l e a n " / >  
 < / x s d : s i m p l e T y p e >  
 < / x s d : e l e m e n t >  
 < x s d : e l e m e n t   n a m e = " M e d i a S e r v i c e S e a r c h P r o p e r t i e s "   m a : i n d e x = " 2 9 "   n i l l a b l e = " t r u e "   m a : d i s p l a y N a m e = " M e d i a S e r v i c e S e a r c h P r o p e r t i e s "   m a : h i d d e n = " t r u e "   m a : i n t e r n a l N a m e = " M e d i a S e r v i c e S e a r c h P r o p e r t i e s "   m a : r e a d O n l y = " t r u e " >  
 < x s d : s i m p l e T y p e >  
 < x s d : r e s t r i c t i o n   b a s e = " d m s : N o t e " / >  
 < / x s d : s i m p l e T y p e >  
 < / x s d : e l e m e n t >  
 < x s d : e l e m e n t   n a m e = " M e d i a S e r v i c e D o c T a g s "   m a : i n d e x = " 3 0 "   n i l l a b l e = " t r u e "   m a : d i s p l a y N a m e = " M e d i a S e r v i c e D o c T a g s "   m a : h i d d e n = " t r u e "   m a : i n t e r n a l N a m e = " M e d i a S e r v i c e D o c T a g s "   m a : r e a d O n l y = " t r u e " >  
 < x s d : s i m p l e T y p e >  
 < x s d : r e s t r i c t i o n   b a s e = " d m s : N o t e " / >  
 < / x s d : s i m p l e T y p e >  
 < / x s d : e l e m e n t >  
 < x s d : e l e m e n t   n a m e = " M e d i a S e r v i c e O b j e c t D e t e c t o r V e r s i o n s "   m a : i n d e x = " 3 1 " 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3 2 "   n i l l a b l e = " t r u e "   m a : d i s p l a y N a m e = " M e d i a S e r v i c e S y s t e m T a g s "   m a : h i d d e n = " t r u e "   m a : i n t e r n a l N a m e = " M e d i a S e r v i c e S y s t e m T a g s "   m a : r e a d O n l y = " t r u e " >  
 < x s d : s i m p l e T y p e >  
 < x s d : r e s t r i c t i o n   b a s e = " d m s : N o t e " / >  
 < / x s d : s i m p l e 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h i d d e n = " t r u e " 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h i d d e n = " t r u e "   m a : i n t e r n a l N a m e = " S h a r e d W i t h D e t a i l s "   m a : r e a d O n l y = " t r u e " >  
 < x s d : s i m p l e T y p e >  
 < x s d : r e s t r i c t i o n   b a s e = " d m s : N o t e " / >  
 < / x s d : s i m p l e T y p e >  
 < / x s d : e l e m e n t >  
 < / x s d : s c h e m a >  
 < x s d : s c h e m a   t a r g e t N a m e s p a c e = " 2 3 0 e 9 d f 3 - b e 6 5 - 4 c 7 3 - a 9 3 b - d 1 2 3 6 e b d 6 7 7 e " 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T a x C a t c h A l l "   m a : i n d e x = " 2 3 "   n i l l a b l e = " t r u e "   m a : d i s p l a y N a m e = " T a x o n o m y   C a t c h   A l l   C o l u m n "   m a : h i d d e n = " t r u e "   m a : l i s t = " { 3 f 6 b f c b c - 3 d b 3 - 4 a e 6 - b d 7 6 - 3 2 6 f 0 7 9 8 a d 2 8 } "   m a : i n t e r n a l N a m e = " T a x C a t c h A l l "   m a : r e a d O n l y = " f a l s e "   m a : s h o w F i e l d = " C a t c h A l l D a t a "   m a : w e b = " 1 6 c 0 5 7 2 7 - a a 7 5 - 4 e 4 a - 9 b 5 f - 8 a 8 0 a 1 1 6 5 8 9 1 " >  
 < x s d : c o m p l e x T y p e >  
 < x s d : c o m p l e x C o n t e n t >  
 < x s d : e x t e n s i o n   b a s e = " d m s : M u l t i C h o i c e L o o k u p " >  
 < x s d : s e q u e n c e >  
 < x s d : e l e m e n t   n a m e = " V a l u e "   t y p e = " d m s : L o o k u p "   m a x O c c u r s = " u n b o u n d e d "   m i n O c c u r s = " 0 "   n i l l a b l e = " t r u e " / >  
 < / x s d : s e q u e n c e >  
 < / x s d : e x t e n s i o n >  
 < / x s d : c o m p l e x C o n t e n t >  
 < / x s d : c o m p l e x 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d i s p l a y N a m e = " C o n t e n t   T y p e " / >  
 < x s d : e l e m e n t   r e f = " d c : t i t l e "   m i n O c c u r s = " 0 "   m a x O c c u r s = " 1 "   m a : i n d e x = " 1 " 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BA719FA4-954C-4FA8-82CB-206659C3B826}">
  <ds:schemaRefs/>
</ds:datastoreItem>
</file>

<file path=customXml/itemProps2.xml><?xml version="1.0" encoding="utf-8"?>
<ds:datastoreItem xmlns:ds="http://schemas.openxmlformats.org/officeDocument/2006/customXml" ds:itemID="{16DBB56F-4362-4386-A1A1-3DF898896616}">
  <ds:schemaRefs/>
</ds:datastoreItem>
</file>

<file path=customXml/itemProps3.xml><?xml version="1.0" encoding="utf-8"?>
<ds:datastoreItem xmlns:ds="http://schemas.openxmlformats.org/officeDocument/2006/customXml" ds:itemID="{04948363-B267-4BAC-8655-100FBEC280C1}">
  <ds:schemaRefs/>
</ds:datastoreItem>
</file>

<file path=docProps/app.xml><?xml version="1.0" encoding="utf-8"?>
<Properties xmlns="http://schemas.openxmlformats.org/officeDocument/2006/extended-properties" xmlns:vt="http://schemas.openxmlformats.org/officeDocument/2006/docPropsVTypes">
  <Template>{85A09FAE-F6F8-4443-9A22-6CF44C923AF5}tf78438558_win32</Template>
  <TotalTime>0</TotalTime>
  <Words>10821</Words>
  <Application>WPS Presentation</Application>
  <PresentationFormat>Widescreen</PresentationFormat>
  <Paragraphs>152</Paragraphs>
  <Slides>15</Slides>
  <Notes>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SimSun</vt:lpstr>
      <vt:lpstr>Wingdings</vt:lpstr>
      <vt:lpstr>Times New Roman</vt:lpstr>
      <vt:lpstr>Roboto</vt:lpstr>
      <vt:lpstr>Sabon Next LT</vt:lpstr>
      <vt:lpstr>Segoe Print</vt:lpstr>
      <vt:lpstr>Arial Unicode MS</vt:lpstr>
      <vt:lpstr>Arial Black</vt:lpstr>
      <vt:lpstr>Calibri</vt:lpstr>
      <vt:lpstr>Microsoft YaHei</vt:lpstr>
      <vt:lpstr>Custom</vt:lpstr>
      <vt:lpstr>PowerPoint 演示文稿</vt:lpstr>
      <vt:lpstr>HuMAN ACTIVITY RECOGNITION USING SMARTPHONE DATASET</vt:lpstr>
      <vt:lpstr>agenda</vt:lpstr>
      <vt:lpstr>Problem statement The project's goal is to use smartphone sensor data to create a Python-based solution for human activity recognition. Gathering accelerometer and gyroscope readings from smartphones during different activities is the first step in the process. Next, the data is cleaned and normalized, and relevant features are extracted for activity classification. Finally, a machine learning model (such as decision trees, random forests, or neural networks) is trained on the preprocessed data, and its performance is assessed using metrics like accuracy and F1-score. Finally, the model is optimized for better outcomes and is put to use for real-time activity recognition applications. </vt:lpstr>
      <vt:lpstr>Key features</vt:lpstr>
      <vt:lpstr>Desired outcomes</vt:lpstr>
      <vt:lpstr>Supervised learning</vt:lpstr>
      <vt:lpstr>Algorithms used</vt:lpstr>
      <vt:lpstr>Cont..</vt:lpstr>
      <vt:lpstr>pip</vt:lpstr>
      <vt:lpstr>Libraries used</vt:lpstr>
      <vt:lpstr>Functions used</vt:lpstr>
      <vt:lpstr>Cont..</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sneha miglani</dc:creator>
  <cp:lastModifiedBy>migla</cp:lastModifiedBy>
  <cp:revision>3</cp:revision>
  <dcterms:created xsi:type="dcterms:W3CDTF">2024-05-13T16:09:00Z</dcterms:created>
  <dcterms:modified xsi:type="dcterms:W3CDTF">2024-05-13T17:30:59Z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A48F4060BCF045B0ACD3EE950666C31D_12</vt:lpwstr>
  </property>
  <property fmtid="{D5CDD505-2E9C-101B-9397-08002B2CF9AE}" pid="4" name="KSOProductBuildVer">
    <vt:lpwstr>1033-12.2.0.16909</vt:lpwstr>
  </property>
</Properties>
</file>