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nehamore29/AICTE-Cybersecurity-Internship.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90283" y="838409"/>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Sneha More</a:t>
            </a:r>
          </a:p>
          <a:p>
            <a:r>
              <a:rPr lang="en-US" sz="2000" b="1" dirty="0">
                <a:solidFill>
                  <a:schemeClr val="accent1">
                    <a:lumMod val="75000"/>
                  </a:schemeClr>
                </a:solidFill>
                <a:latin typeface="Arial"/>
                <a:cs typeface="Arial"/>
              </a:rPr>
              <a:t>Student Name : Sneha Somnath More</a:t>
            </a:r>
          </a:p>
          <a:p>
            <a:r>
              <a:rPr lang="en-US" sz="2000" b="1" dirty="0">
                <a:solidFill>
                  <a:schemeClr val="accent1">
                    <a:lumMod val="75000"/>
                  </a:schemeClr>
                </a:solidFill>
                <a:latin typeface="Arial"/>
                <a:cs typeface="Arial"/>
              </a:rPr>
              <a:t>College Name : Sanjivani College of Engineering, </a:t>
            </a:r>
            <a:r>
              <a:rPr lang="en-US" sz="2000" b="1" dirty="0" err="1">
                <a:solidFill>
                  <a:schemeClr val="accent1">
                    <a:lumMod val="75000"/>
                  </a:schemeClr>
                </a:solidFill>
                <a:latin typeface="Arial"/>
                <a:cs typeface="Arial"/>
              </a:rPr>
              <a:t>Kopargaon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DE2D9C4C-3CF4-7D89-5BE5-13F51439B4A5}"/>
              </a:ext>
            </a:extLst>
          </p:cNvPr>
          <p:cNvSpPr txBox="1"/>
          <p:nvPr/>
        </p:nvSpPr>
        <p:spPr>
          <a:xfrm>
            <a:off x="639097" y="1573161"/>
            <a:ext cx="10926189" cy="4401205"/>
          </a:xfrm>
          <a:prstGeom prst="rect">
            <a:avLst/>
          </a:prstGeom>
          <a:noFill/>
        </p:spPr>
        <p:txBody>
          <a:bodyPr wrap="square" rtlCol="0">
            <a:spAutoFit/>
          </a:bodyPr>
          <a:lstStyle/>
          <a:p>
            <a:pPr marL="342900" indent="-342900">
              <a:buFont typeface="+mj-lt"/>
              <a:buAutoNum type="arabicPeriod"/>
            </a:pPr>
            <a:r>
              <a:rPr lang="en-IN" sz="2000" dirty="0"/>
              <a:t>Advanced Steganography Algorithms – Implementing LSB modification, adaptive encoding, and deep learning-based steganalysis for enhanced security.</a:t>
            </a:r>
          </a:p>
          <a:p>
            <a:pPr marL="342900" indent="-342900">
              <a:buFont typeface="+mj-lt"/>
              <a:buAutoNum type="arabicPeriod"/>
            </a:pPr>
            <a:r>
              <a:rPr lang="en-IN" sz="2000" dirty="0"/>
              <a:t>Encryption Integration – Combining AES, RSA, or quantum encryption with steganography for dual-layer protection.</a:t>
            </a:r>
          </a:p>
          <a:p>
            <a:pPr marL="342900" indent="-342900">
              <a:buFont typeface="+mj-lt"/>
              <a:buAutoNum type="arabicPeriod"/>
            </a:pPr>
            <a:r>
              <a:rPr lang="en-IN" sz="2000" dirty="0"/>
              <a:t>Multi-Format Support – Extending compatibility to audio, video, and document-based steganography for versatile data hiding.</a:t>
            </a:r>
          </a:p>
          <a:p>
            <a:pPr marL="342900" indent="-342900">
              <a:buFont typeface="+mj-lt"/>
              <a:buAutoNum type="arabicPeriod"/>
            </a:pPr>
            <a:r>
              <a:rPr lang="en-IN" sz="2000" dirty="0"/>
              <a:t>AI-Powered Detection Resistance – Utilizing machine learning models to prevent steganographic detection by adversaries.</a:t>
            </a:r>
          </a:p>
          <a:p>
            <a:pPr marL="342900" indent="-342900">
              <a:buFont typeface="+mj-lt"/>
              <a:buAutoNum type="arabicPeriod"/>
            </a:pPr>
            <a:r>
              <a:rPr lang="en-IN" sz="2000" dirty="0"/>
              <a:t>Blockchain for Integrity – Storing hashes of encrypted messages on a blockchain network for tamper-proof verification.</a:t>
            </a:r>
          </a:p>
          <a:p>
            <a:pPr marL="342900" indent="-342900">
              <a:buFont typeface="+mj-lt"/>
              <a:buAutoNum type="arabicPeriod"/>
            </a:pPr>
            <a:r>
              <a:rPr lang="en-IN" sz="2000" dirty="0"/>
              <a:t>Cloud &amp; IoT Implementation – Deploying secure message embedding in cloud computing and IoT devices for real-time, encrypted data exchange.</a:t>
            </a:r>
          </a:p>
          <a:p>
            <a:pPr marL="342900" indent="-342900">
              <a:buFont typeface="+mj-lt"/>
              <a:buAutoNum type="arabicPeriod"/>
            </a:pPr>
            <a:r>
              <a:rPr lang="en-IN" sz="2000" dirty="0"/>
              <a:t>Forensic &amp; Cybersecurity Applications – Enhancing digital forensics, covert intelligence sharing, and secure authentication systems.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rgbClr val="0F0F0F"/>
                </a:solidFill>
                <a:ea typeface="+mn-lt"/>
                <a:cs typeface="+mn-lt"/>
              </a:rPr>
              <a:t>Project implements image steganography using OpenCV in Python to hide a secret message within an image. The message is encrypted by modifying pixel values and can only be retrieved using the correct passcode. The system ensures secure communication by embedding text data into an image without visible distortion.</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TextBox 5">
            <a:extLst>
              <a:ext uri="{FF2B5EF4-FFF2-40B4-BE49-F238E27FC236}">
                <a16:creationId xmlns:a16="http://schemas.microsoft.com/office/drawing/2014/main" id="{E0A84023-0312-16A8-4675-30798EC0D0C4}"/>
              </a:ext>
            </a:extLst>
          </p:cNvPr>
          <p:cNvSpPr txBox="1"/>
          <p:nvPr/>
        </p:nvSpPr>
        <p:spPr>
          <a:xfrm>
            <a:off x="581192" y="1406013"/>
            <a:ext cx="10824227" cy="3785652"/>
          </a:xfrm>
          <a:prstGeom prst="rect">
            <a:avLst/>
          </a:prstGeom>
          <a:noFill/>
        </p:spPr>
        <p:txBody>
          <a:bodyPr wrap="square" rtlCol="0">
            <a:spAutoFit/>
          </a:bodyPr>
          <a:lstStyle/>
          <a:p>
            <a:pPr marL="285750" indent="-285750">
              <a:buFont typeface="Wingdings" panose="05000000000000000000" pitchFamily="2" charset="2"/>
              <a:buChar char="§"/>
            </a:pPr>
            <a:r>
              <a:rPr lang="en-US" sz="2000" dirty="0"/>
              <a:t>Python – The programming language used to implement the project.</a:t>
            </a:r>
          </a:p>
          <a:p>
            <a:endParaRPr lang="en-US" sz="2000" dirty="0"/>
          </a:p>
          <a:p>
            <a:pPr marL="285750" indent="-285750">
              <a:buFont typeface="Wingdings" panose="05000000000000000000" pitchFamily="2" charset="2"/>
              <a:buChar char="§"/>
            </a:pPr>
            <a:r>
              <a:rPr lang="en-US" sz="2000" dirty="0"/>
              <a:t>OpenCV (cv2) – Used for image processing and manipulation.</a:t>
            </a:r>
          </a:p>
          <a:p>
            <a:endParaRPr lang="en-US" sz="2000" dirty="0"/>
          </a:p>
          <a:p>
            <a:pPr marL="285750" indent="-285750">
              <a:buFont typeface="Wingdings" panose="05000000000000000000" pitchFamily="2" charset="2"/>
              <a:buChar char="§"/>
            </a:pPr>
            <a:r>
              <a:rPr lang="en-US" sz="2000" dirty="0"/>
              <a:t>Steganography – The technique of hiding data within an image.</a:t>
            </a:r>
          </a:p>
          <a:p>
            <a:endParaRPr lang="en-US" sz="2000" dirty="0"/>
          </a:p>
          <a:p>
            <a:pPr marL="285750" indent="-285750">
              <a:buFont typeface="Wingdings" panose="05000000000000000000" pitchFamily="2" charset="2"/>
              <a:buChar char="§"/>
            </a:pPr>
            <a:r>
              <a:rPr lang="en-US" sz="2000" dirty="0"/>
              <a:t>File Handling (</a:t>
            </a:r>
            <a:r>
              <a:rPr lang="en-US" sz="2000" dirty="0" err="1"/>
              <a:t>os</a:t>
            </a:r>
            <a:r>
              <a:rPr lang="en-US" sz="2000" dirty="0"/>
              <a:t> module) – Used to open and save images.</a:t>
            </a:r>
          </a:p>
          <a:p>
            <a:endParaRPr lang="en-US" sz="2000" dirty="0"/>
          </a:p>
          <a:p>
            <a:pPr marL="285750" indent="-285750">
              <a:buFont typeface="Wingdings" panose="05000000000000000000" pitchFamily="2" charset="2"/>
              <a:buChar char="§"/>
            </a:pPr>
            <a:r>
              <a:rPr lang="en-US" sz="2000" dirty="0"/>
              <a:t>Character Encoding &amp; Decoding – Converting characters to their ASCII values and vice versa.</a:t>
            </a:r>
          </a:p>
          <a:p>
            <a:endParaRPr lang="en-US" sz="2000" dirty="0"/>
          </a:p>
          <a:p>
            <a:pPr marL="285750" indent="-285750">
              <a:buFont typeface="Wingdings" panose="05000000000000000000" pitchFamily="2" charset="2"/>
              <a:buChar char="§"/>
            </a:pPr>
            <a:r>
              <a:rPr lang="en-US" sz="2000" dirty="0"/>
              <a:t>Basic Cryptography (Passcode Protection) – Implementing a simple passcode-based access control for decryption.</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ABEAE23A-CBF5-EA9F-0C27-D60CC04761E6}"/>
              </a:ext>
            </a:extLst>
          </p:cNvPr>
          <p:cNvSpPr txBox="1"/>
          <p:nvPr/>
        </p:nvSpPr>
        <p:spPr>
          <a:xfrm>
            <a:off x="581191" y="1455174"/>
            <a:ext cx="10824228" cy="4093428"/>
          </a:xfrm>
          <a:prstGeom prst="rect">
            <a:avLst/>
          </a:prstGeom>
          <a:noFill/>
        </p:spPr>
        <p:txBody>
          <a:bodyPr wrap="square" rtlCol="0">
            <a:spAutoFit/>
          </a:bodyPr>
          <a:lstStyle/>
          <a:p>
            <a:r>
              <a:rPr lang="en-US" sz="2000" dirty="0"/>
              <a:t>My project stands out due to its seamless blend of steganography and cryptography, ensuring secure message embedding within images. Key unique features include:</a:t>
            </a:r>
          </a:p>
          <a:p>
            <a:endParaRPr lang="en-US" sz="2000" dirty="0"/>
          </a:p>
          <a:p>
            <a:pPr marL="342900" indent="-342900">
              <a:buFont typeface="+mj-lt"/>
              <a:buAutoNum type="arabicPeriod"/>
            </a:pPr>
            <a:r>
              <a:rPr lang="en-US" sz="2000" dirty="0"/>
              <a:t>Pixel-Level Data Concealment – Embeds messages at an individual pixel level, making detection difficult.</a:t>
            </a:r>
          </a:p>
          <a:p>
            <a:pPr marL="342900" indent="-342900">
              <a:buFont typeface="+mj-lt"/>
              <a:buAutoNum type="arabicPeriod"/>
            </a:pPr>
            <a:r>
              <a:rPr lang="en-US" sz="2000" dirty="0"/>
              <a:t>Custom Character Mapping – Utilizes a tailored ASCII-based encoding system for efficient data conversion.</a:t>
            </a:r>
          </a:p>
          <a:p>
            <a:pPr marL="342900" indent="-342900">
              <a:buFont typeface="+mj-lt"/>
              <a:buAutoNum type="arabicPeriod"/>
            </a:pPr>
            <a:r>
              <a:rPr lang="en-US" sz="2000" dirty="0"/>
              <a:t>Passcode-Protected Decryption – Adds an authentication layer, preventing unauthorized access.</a:t>
            </a:r>
          </a:p>
          <a:p>
            <a:pPr marL="342900" indent="-342900">
              <a:buFont typeface="+mj-lt"/>
              <a:buAutoNum type="arabicPeriod"/>
            </a:pPr>
            <a:r>
              <a:rPr lang="en-US" sz="2000" dirty="0"/>
              <a:t>Minimal Data Distortion – Preserves image quality while encoding messages.</a:t>
            </a:r>
          </a:p>
          <a:p>
            <a:pPr marL="342900" indent="-342900">
              <a:buFont typeface="+mj-lt"/>
              <a:buAutoNum type="arabicPeriod"/>
            </a:pPr>
            <a:r>
              <a:rPr lang="en-US" sz="2000" dirty="0"/>
              <a:t>Cross-Platform Accessibility – Works on various operating systems with OpenCV support.</a:t>
            </a:r>
          </a:p>
          <a:p>
            <a:pPr marL="342900" indent="-342900">
              <a:buFont typeface="+mj-lt"/>
              <a:buAutoNum type="arabicPeriod"/>
            </a:pPr>
            <a:endParaRPr lang="en-US" sz="2000" dirty="0"/>
          </a:p>
          <a:p>
            <a:r>
              <a:rPr lang="en-US" sz="2000" dirty="0"/>
              <a:t>These features enhance covert communication and data security, making it ideal for privacy-centric applications.</a:t>
            </a:r>
            <a:endParaRPr lang="en-IN" sz="20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TextBox 3">
            <a:extLst>
              <a:ext uri="{FF2B5EF4-FFF2-40B4-BE49-F238E27FC236}">
                <a16:creationId xmlns:a16="http://schemas.microsoft.com/office/drawing/2014/main" id="{76B4D844-1BEB-7D6A-7EBD-0E9DAD76B2BA}"/>
              </a:ext>
            </a:extLst>
          </p:cNvPr>
          <p:cNvSpPr txBox="1"/>
          <p:nvPr/>
        </p:nvSpPr>
        <p:spPr>
          <a:xfrm>
            <a:off x="644557" y="1347019"/>
            <a:ext cx="10902885" cy="5324535"/>
          </a:xfrm>
          <a:prstGeom prst="rect">
            <a:avLst/>
          </a:prstGeom>
          <a:noFill/>
        </p:spPr>
        <p:txBody>
          <a:bodyPr wrap="square" rtlCol="0">
            <a:spAutoFit/>
          </a:bodyPr>
          <a:lstStyle/>
          <a:p>
            <a:pPr marL="0" indent="0" defTabSz="914400">
              <a:buNone/>
            </a:pPr>
            <a:r>
              <a:rPr lang="en-US" sz="2000" dirty="0">
                <a:solidFill>
                  <a:schemeClr val="tx1"/>
                </a:solidFill>
              </a:rPr>
              <a:t>The end users of this project include:</a:t>
            </a:r>
          </a:p>
          <a:p>
            <a:pPr marL="342900" indent="-342900" defTabSz="914400">
              <a:buFont typeface="Wingdings" panose="05000000000000000000" pitchFamily="2" charset="2"/>
              <a:buChar char="§"/>
            </a:pPr>
            <a:r>
              <a:rPr lang="en-US" sz="2000" dirty="0">
                <a:solidFill>
                  <a:schemeClr val="tx1"/>
                </a:solidFill>
              </a:rPr>
              <a:t>Cybersecurity Experts – Utilize steganography for covert communication and secure data transmission.</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Government &amp; Intelligence Agencies – Apply the technology for classified message encryption and secure operations.</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Journalists &amp; Whistleblowers – Use it to safeguard sensitive information while bypassing censorship.</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Ethical Hackers &amp; Penetration Testers – Employ it to assess data-hiding techniques in security audits.</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Privacy-Conscious Individuals – Benefit from hidden messaging to protect personal conversations.</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Academicians &amp; Researchers – Study and enhance steganographic methods for improved data security.</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4" name="TextBox 3">
            <a:extLst>
              <a:ext uri="{FF2B5EF4-FFF2-40B4-BE49-F238E27FC236}">
                <a16:creationId xmlns:a16="http://schemas.microsoft.com/office/drawing/2014/main" id="{6CD6E746-DEA6-D76E-FEC7-1E752EE8B435}"/>
              </a:ext>
            </a:extLst>
          </p:cNvPr>
          <p:cNvSpPr txBox="1"/>
          <p:nvPr/>
        </p:nvSpPr>
        <p:spPr>
          <a:xfrm>
            <a:off x="501445" y="1232452"/>
            <a:ext cx="5407742" cy="646331"/>
          </a:xfrm>
          <a:prstGeom prst="rect">
            <a:avLst/>
          </a:prstGeom>
          <a:noFill/>
        </p:spPr>
        <p:txBody>
          <a:bodyPr wrap="square" rtlCol="0">
            <a:spAutoFit/>
          </a:bodyPr>
          <a:lstStyle/>
          <a:p>
            <a:r>
              <a:rPr lang="en-US" dirty="0"/>
              <a:t>Input:</a:t>
            </a:r>
          </a:p>
          <a:p>
            <a:endParaRPr lang="en-IN" dirty="0"/>
          </a:p>
        </p:txBody>
      </p:sp>
      <p:sp>
        <p:nvSpPr>
          <p:cNvPr id="5" name="Rectangle 4">
            <a:extLst>
              <a:ext uri="{FF2B5EF4-FFF2-40B4-BE49-F238E27FC236}">
                <a16:creationId xmlns:a16="http://schemas.microsoft.com/office/drawing/2014/main" id="{5BB52639-78D5-1E75-EA52-1900D9546DF9}"/>
              </a:ext>
            </a:extLst>
          </p:cNvPr>
          <p:cNvSpPr/>
          <p:nvPr/>
        </p:nvSpPr>
        <p:spPr>
          <a:xfrm>
            <a:off x="845574" y="1661652"/>
            <a:ext cx="4935794" cy="4494192"/>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E61C0CD-72F0-95A0-02F6-ADF7AF6A9210}"/>
              </a:ext>
            </a:extLst>
          </p:cNvPr>
          <p:cNvSpPr txBox="1"/>
          <p:nvPr/>
        </p:nvSpPr>
        <p:spPr>
          <a:xfrm>
            <a:off x="6213987" y="1232452"/>
            <a:ext cx="5299587" cy="646331"/>
          </a:xfrm>
          <a:prstGeom prst="rect">
            <a:avLst/>
          </a:prstGeom>
          <a:noFill/>
        </p:spPr>
        <p:txBody>
          <a:bodyPr wrap="square" rtlCol="0">
            <a:spAutoFit/>
          </a:bodyPr>
          <a:lstStyle/>
          <a:p>
            <a:r>
              <a:rPr lang="en-US" dirty="0"/>
              <a:t>Output:</a:t>
            </a:r>
          </a:p>
          <a:p>
            <a:endParaRPr lang="en-IN" dirty="0"/>
          </a:p>
        </p:txBody>
      </p:sp>
      <p:sp>
        <p:nvSpPr>
          <p:cNvPr id="8" name="Rectangle 7">
            <a:extLst>
              <a:ext uri="{FF2B5EF4-FFF2-40B4-BE49-F238E27FC236}">
                <a16:creationId xmlns:a16="http://schemas.microsoft.com/office/drawing/2014/main" id="{1EE375FD-810B-BBF7-107B-C751741CAF28}"/>
              </a:ext>
            </a:extLst>
          </p:cNvPr>
          <p:cNvSpPr/>
          <p:nvPr/>
        </p:nvSpPr>
        <p:spPr>
          <a:xfrm>
            <a:off x="6410634" y="1661652"/>
            <a:ext cx="4935794" cy="4494192"/>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TextBox 5">
            <a:extLst>
              <a:ext uri="{FF2B5EF4-FFF2-40B4-BE49-F238E27FC236}">
                <a16:creationId xmlns:a16="http://schemas.microsoft.com/office/drawing/2014/main" id="{7E7E91B2-A666-8248-EDB3-747B4E6BA08A}"/>
              </a:ext>
            </a:extLst>
          </p:cNvPr>
          <p:cNvSpPr txBox="1"/>
          <p:nvPr/>
        </p:nvSpPr>
        <p:spPr>
          <a:xfrm>
            <a:off x="747252" y="1465006"/>
            <a:ext cx="10785987" cy="2862322"/>
          </a:xfrm>
          <a:prstGeom prst="rect">
            <a:avLst/>
          </a:prstGeom>
          <a:noFill/>
        </p:spPr>
        <p:txBody>
          <a:bodyPr wrap="square" rtlCol="0">
            <a:spAutoFit/>
          </a:bodyPr>
          <a:lstStyle/>
          <a:p>
            <a:r>
              <a:rPr lang="en-US" sz="2000" dirty="0"/>
              <a:t>This project successfully addresses data security, steganography, and confidential communication by embedding encrypted messages within images. The pixel-level encoding, custom character mapping, and passcode-protected decryption ensure unauthorized access prevention and covert data transmission.</a:t>
            </a:r>
          </a:p>
          <a:p>
            <a:endParaRPr lang="en-US" sz="2000" dirty="0"/>
          </a:p>
          <a:p>
            <a:r>
              <a:rPr lang="en-US" sz="2000" dirty="0"/>
              <a:t>By integrating cryptography with image processing, the solution enhances cybersecurity, making it ideal for secure messaging, intelligence operations, and privacy protection. This lightweight yet powerful approach reinforces digital security, data integrity, and trustable communication in sensitive environments. </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https://github.com/snehamore29/AICTE-Cybersecurity-Internship.git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616</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sneha more</cp:lastModifiedBy>
  <cp:revision>31</cp:revision>
  <dcterms:created xsi:type="dcterms:W3CDTF">2021-05-26T16:50:10Z</dcterms:created>
  <dcterms:modified xsi:type="dcterms:W3CDTF">2025-02-26T08:52:55Z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