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14/05/2025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14/05/2025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14/05/2025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US" dirty="0"/>
              <a:t>Customer Booking Prediction Model for British Airways</a:t>
            </a:r>
            <a:endParaRPr lang="en-GB"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939282" y="4577597"/>
            <a:ext cx="45719" cy="45719"/>
          </a:xfrm>
        </p:spPr>
        <p:txBody>
          <a:bodyPr>
            <a:normAutofit fontScale="25000" lnSpcReduction="20000"/>
          </a:bodyPr>
          <a:lstStyle/>
          <a:p>
            <a:endParaRPr lang="en-GB" dirty="0"/>
          </a:p>
        </p:txBody>
      </p:sp>
      <p:sp>
        <p:nvSpPr>
          <p:cNvPr id="4" name="TextBox 3">
            <a:extLst>
              <a:ext uri="{FF2B5EF4-FFF2-40B4-BE49-F238E27FC236}">
                <a16:creationId xmlns:a16="http://schemas.microsoft.com/office/drawing/2014/main" id="{C2B98984-76D0-F7AA-1BAF-9AF96BDC43A1}"/>
              </a:ext>
            </a:extLst>
          </p:cNvPr>
          <p:cNvSpPr txBox="1"/>
          <p:nvPr/>
        </p:nvSpPr>
        <p:spPr>
          <a:xfrm>
            <a:off x="9909110" y="6120882"/>
            <a:ext cx="1903445" cy="369332"/>
          </a:xfrm>
          <a:prstGeom prst="rect">
            <a:avLst/>
          </a:prstGeom>
          <a:noFill/>
        </p:spPr>
        <p:txBody>
          <a:bodyPr wrap="square" rtlCol="0">
            <a:spAutoFit/>
          </a:bodyPr>
          <a:lstStyle/>
          <a:p>
            <a:r>
              <a:rPr lang="en-US" dirty="0"/>
              <a:t>By Sneha Murali</a:t>
            </a:r>
            <a:endParaRPr lang="en-IN"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p:txBody>
          <a:bodyPr/>
          <a:lstStyle/>
          <a:p>
            <a:r>
              <a:rPr lang="en-IN" b="1" dirty="0"/>
              <a:t>Objective</a:t>
            </a:r>
            <a:endParaRPr lang="en-GB" b="1" dirty="0"/>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idx="1"/>
          </p:nvPr>
        </p:nvSpPr>
        <p:spPr/>
        <p:txBody>
          <a:bodyPr/>
          <a:lstStyle/>
          <a:p>
            <a:pPr marL="0" indent="0">
              <a:buNone/>
            </a:pPr>
            <a:r>
              <a:rPr lang="en-US" dirty="0"/>
              <a:t>To develop a predictive model that identifies the likelihood of a customer completing a flight booking, using historical behavioral and transactional data.</a:t>
            </a:r>
            <a:endParaRPr lang="en-GB" dirty="0"/>
          </a:p>
        </p:txBody>
      </p:sp>
    </p:spTree>
    <p:extLst>
      <p:ext uri="{BB962C8B-B14F-4D97-AF65-F5344CB8AC3E}">
        <p14:creationId xmlns:p14="http://schemas.microsoft.com/office/powerpoint/2010/main" val="191108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EBB0A-6155-5AEF-2390-A6A5A002E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23E7F-87E7-3020-57A2-080F4BC5B99C}"/>
              </a:ext>
            </a:extLst>
          </p:cNvPr>
          <p:cNvSpPr>
            <a:spLocks noGrp="1"/>
          </p:cNvSpPr>
          <p:nvPr>
            <p:ph type="title"/>
          </p:nvPr>
        </p:nvSpPr>
        <p:spPr/>
        <p:txBody>
          <a:bodyPr/>
          <a:lstStyle/>
          <a:p>
            <a:r>
              <a:rPr lang="en-IN" b="1" dirty="0"/>
              <a:t>Methodology</a:t>
            </a:r>
            <a:endParaRPr lang="en-GB" b="1" dirty="0"/>
          </a:p>
        </p:txBody>
      </p:sp>
      <p:sp>
        <p:nvSpPr>
          <p:cNvPr id="4" name="Rectangle 1">
            <a:extLst>
              <a:ext uri="{FF2B5EF4-FFF2-40B4-BE49-F238E27FC236}">
                <a16:creationId xmlns:a16="http://schemas.microsoft.com/office/drawing/2014/main" id="{0F09C8FE-7134-0425-C127-A20A4CFA0FAD}"/>
              </a:ext>
            </a:extLst>
          </p:cNvPr>
          <p:cNvSpPr>
            <a:spLocks noGrp="1" noChangeArrowheads="1"/>
          </p:cNvSpPr>
          <p:nvPr>
            <p:ph idx="1"/>
          </p:nvPr>
        </p:nvSpPr>
        <p:spPr bwMode="auto">
          <a:xfrm>
            <a:off x="838200" y="1783710"/>
            <a:ext cx="10515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Data Exploration</a:t>
            </a:r>
            <a:r>
              <a:rPr kumimoji="0" lang="en-US" altLang="en-US" b="0" i="0" u="none" strike="noStrike" cap="none" normalizeH="0" baseline="0" dirty="0">
                <a:ln>
                  <a:noFill/>
                </a:ln>
                <a:solidFill>
                  <a:schemeClr val="tx1"/>
                </a:solidFill>
                <a:effectLst/>
              </a:rPr>
              <a:t>: Reviewed structure, cleaned missing values, and understood variable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Feature Engineering</a:t>
            </a:r>
            <a:r>
              <a:rPr kumimoji="0" lang="en-US" altLang="en-US" b="0" i="0" u="none" strike="noStrike" cap="none" normalizeH="0" baseline="0" dirty="0">
                <a:ln>
                  <a:noFill/>
                </a:ln>
                <a:solidFill>
                  <a:schemeClr val="tx1"/>
                </a:solidFill>
                <a:effectLst/>
              </a:rPr>
              <a:t>: Encoded categorical features, and created a clean dataset ready for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Model Training</a:t>
            </a:r>
            <a:r>
              <a:rPr kumimoji="0" lang="en-US" altLang="en-US" b="0" i="0" u="none" strike="noStrike" cap="none" normalizeH="0" baseline="0" dirty="0">
                <a:ln>
                  <a:noFill/>
                </a:ln>
                <a:solidFill>
                  <a:schemeClr val="tx1"/>
                </a:solidFill>
                <a:effectLst/>
              </a:rPr>
              <a:t>: Used a </a:t>
            </a:r>
            <a:r>
              <a:rPr kumimoji="0" lang="en-US" altLang="en-US" b="1" i="0" u="none" strike="noStrike" cap="none" normalizeH="0" baseline="0" dirty="0">
                <a:ln>
                  <a:noFill/>
                </a:ln>
                <a:solidFill>
                  <a:schemeClr val="tx1"/>
                </a:solidFill>
                <a:effectLst/>
              </a:rPr>
              <a:t>Random Forest Classifier</a:t>
            </a:r>
            <a:r>
              <a:rPr kumimoji="0" lang="en-US" altLang="en-US" b="0" i="0" u="none" strike="noStrike" cap="none" normalizeH="0" baseline="0" dirty="0">
                <a:ln>
                  <a:noFill/>
                </a:ln>
                <a:solidFill>
                  <a:schemeClr val="tx1"/>
                </a:solidFill>
                <a:effectLst/>
              </a:rPr>
              <a:t> due to its robustness and ability to rank feature importance.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Model Evaluation</a:t>
            </a:r>
            <a:r>
              <a:rPr kumimoji="0" lang="en-US" altLang="en-US" b="0" i="0" u="none" strike="noStrike" cap="none" normalizeH="0" baseline="0" dirty="0">
                <a:ln>
                  <a:noFill/>
                </a:ln>
                <a:solidFill>
                  <a:schemeClr val="tx1"/>
                </a:solidFill>
                <a:effectLst/>
              </a:rPr>
              <a:t>: Applied an 80/20 train-test split and evaluated using </a:t>
            </a:r>
            <a:r>
              <a:rPr kumimoji="0" lang="en-US" altLang="en-US" b="1" i="0" u="none" strike="noStrike" cap="none" normalizeH="0" baseline="0" dirty="0">
                <a:ln>
                  <a:noFill/>
                </a:ln>
                <a:solidFill>
                  <a:schemeClr val="tx1"/>
                </a:solidFill>
                <a:effectLst/>
              </a:rPr>
              <a:t>accuracy</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precision</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recall</a:t>
            </a:r>
            <a:r>
              <a:rPr kumimoji="0" lang="en-US" altLang="en-US" b="0" i="0" u="none" strike="noStrike" cap="none" normalizeH="0" baseline="0" dirty="0">
                <a:ln>
                  <a:noFill/>
                </a:ln>
                <a:solidFill>
                  <a:schemeClr val="tx1"/>
                </a:solidFill>
                <a:effectLst/>
              </a:rPr>
              <a:t>, and </a:t>
            </a:r>
            <a:r>
              <a:rPr kumimoji="0" lang="en-US" altLang="en-US" b="1" i="0" u="none" strike="noStrike" cap="none" normalizeH="0" baseline="0" dirty="0">
                <a:ln>
                  <a:noFill/>
                </a:ln>
                <a:solidFill>
                  <a:schemeClr val="tx1"/>
                </a:solidFill>
                <a:effectLst/>
              </a:rPr>
              <a:t>F1-score</a:t>
            </a:r>
            <a:r>
              <a:rPr kumimoji="0" lang="en-US" altLang="en-US"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372797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9B400-1F15-23DB-C201-4DEB255F8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79DA4-F25C-CDBB-11A8-845AD038D6AE}"/>
              </a:ext>
            </a:extLst>
          </p:cNvPr>
          <p:cNvSpPr>
            <a:spLocks noGrp="1"/>
          </p:cNvSpPr>
          <p:nvPr>
            <p:ph type="title"/>
          </p:nvPr>
        </p:nvSpPr>
        <p:spPr/>
        <p:txBody>
          <a:bodyPr/>
          <a:lstStyle/>
          <a:p>
            <a:r>
              <a:rPr lang="en-IN" b="1" dirty="0"/>
              <a:t>Key Insights</a:t>
            </a:r>
            <a:endParaRPr lang="en-GB" b="1" dirty="0"/>
          </a:p>
        </p:txBody>
      </p:sp>
      <p:sp>
        <p:nvSpPr>
          <p:cNvPr id="5" name="Rectangle 2">
            <a:extLst>
              <a:ext uri="{FF2B5EF4-FFF2-40B4-BE49-F238E27FC236}">
                <a16:creationId xmlns:a16="http://schemas.microsoft.com/office/drawing/2014/main" id="{A0BB5956-3829-6A0B-DD78-411725DB000C}"/>
              </a:ext>
            </a:extLst>
          </p:cNvPr>
          <p:cNvSpPr>
            <a:spLocks noGrp="1" noChangeArrowheads="1"/>
          </p:cNvSpPr>
          <p:nvPr>
            <p:ph idx="1"/>
          </p:nvPr>
        </p:nvSpPr>
        <p:spPr bwMode="auto">
          <a:xfrm>
            <a:off x="838200" y="1999347"/>
            <a:ext cx="1051864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Purchase lead time is the strongest predictor of booking completion.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Flight hour and length of stay significantly influence booking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More passengers per booking increases completion likelihood.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Flight duration moderately impacts booking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Preferences for in-flight meals and extra services also affect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1322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72392-3337-7F28-126C-75C31B751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6083C-F9D9-CA0F-7B48-1A01663FC1ED}"/>
              </a:ext>
            </a:extLst>
          </p:cNvPr>
          <p:cNvSpPr>
            <a:spLocks noGrp="1"/>
          </p:cNvSpPr>
          <p:nvPr>
            <p:ph type="title"/>
          </p:nvPr>
        </p:nvSpPr>
        <p:spPr/>
        <p:txBody>
          <a:bodyPr/>
          <a:lstStyle/>
          <a:p>
            <a:r>
              <a:rPr lang="en-GB" b="1" dirty="0"/>
              <a:t>Visualizations</a:t>
            </a:r>
          </a:p>
        </p:txBody>
      </p:sp>
      <p:pic>
        <p:nvPicPr>
          <p:cNvPr id="4" name="Content Placeholder 3">
            <a:extLst>
              <a:ext uri="{FF2B5EF4-FFF2-40B4-BE49-F238E27FC236}">
                <a16:creationId xmlns:a16="http://schemas.microsoft.com/office/drawing/2014/main" id="{02195CA4-389A-18E6-017D-38408EF83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98122" y="1690688"/>
            <a:ext cx="8995756" cy="4413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263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82C56-E4A1-3644-237D-63BCCCC0B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49E71-E901-2AF9-CE89-F92BC1DFE139}"/>
              </a:ext>
            </a:extLst>
          </p:cNvPr>
          <p:cNvSpPr>
            <a:spLocks noGrp="1"/>
          </p:cNvSpPr>
          <p:nvPr>
            <p:ph type="title"/>
          </p:nvPr>
        </p:nvSpPr>
        <p:spPr/>
        <p:txBody>
          <a:bodyPr/>
          <a:lstStyle/>
          <a:p>
            <a:r>
              <a:rPr lang="en-US" b="1" dirty="0"/>
              <a:t>C</a:t>
            </a:r>
            <a:r>
              <a:rPr lang="en-IN" b="1" dirty="0" err="1"/>
              <a:t>onclusion</a:t>
            </a:r>
            <a:endParaRPr lang="en-GB" b="1" dirty="0"/>
          </a:p>
        </p:txBody>
      </p:sp>
      <p:sp>
        <p:nvSpPr>
          <p:cNvPr id="5" name="Rectangle 2">
            <a:extLst>
              <a:ext uri="{FF2B5EF4-FFF2-40B4-BE49-F238E27FC236}">
                <a16:creationId xmlns:a16="http://schemas.microsoft.com/office/drawing/2014/main" id="{CFEA258A-4778-2114-1152-74CCA425D041}"/>
              </a:ext>
            </a:extLst>
          </p:cNvPr>
          <p:cNvSpPr>
            <a:spLocks noGrp="1" noChangeArrowheads="1"/>
          </p:cNvSpPr>
          <p:nvPr>
            <p:ph idx="1"/>
          </p:nvPr>
        </p:nvSpPr>
        <p:spPr bwMode="auto">
          <a:xfrm>
            <a:off x="838201" y="2645678"/>
            <a:ext cx="10515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The predictive model reliably identifies likely bookings, offering actionable insights to optimize customer targeting and marketing efforts. These findings can help improve conversion rates and personalize offers based on customer preferences.</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359437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193</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Customer Booking Prediction Model for British Airways</vt:lpstr>
      <vt:lpstr>Objective</vt:lpstr>
      <vt:lpstr>Methodology</vt:lpstr>
      <vt:lpstr>Key Insights</vt:lpstr>
      <vt:lpstr>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Sneha Murali</cp:lastModifiedBy>
  <cp:revision>2</cp:revision>
  <dcterms:created xsi:type="dcterms:W3CDTF">2022-12-06T11:13:27Z</dcterms:created>
  <dcterms:modified xsi:type="dcterms:W3CDTF">2025-05-14T12:53:21Z</dcterms:modified>
</cp:coreProperties>
</file>